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Lst>
  <p:notesMasterIdLst>
    <p:notesMasterId r:id="rId6"/>
  </p:notesMasterIdLst>
  <p:sldIdLst>
    <p:sldId id="285"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B7925A-EFDA-445F-BE19-5DE3BA40DB5C}" v="8" dt="2025-08-29T18:39:01.4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8" d="100"/>
          <a:sy n="18" d="100"/>
        </p:scale>
        <p:origin x="2958" y="90"/>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9/4/2025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p>
        </p:txBody>
      </p:sp>
      <p:sp>
        <p:nvSpPr>
          <p:cNvPr id="4" name="Date Placeholder 3"/>
          <p:cNvSpPr>
            <a:spLocks noGrp="1"/>
          </p:cNvSpPr>
          <p:nvPr>
            <p:ph type="dt" sz="half" idx="10"/>
          </p:nvPr>
        </p:nvSpPr>
        <p:spPr/>
        <p:txBody>
          <a:bodyPr/>
          <a:lstStyle/>
          <a:p>
            <a:fld id="{A0C7885C-1B56-43D4-9483-3AAFF5FDFB8F}" type="datetimeFigureOut">
              <a:rPr lang="en-US" smtClean="0"/>
              <a:t>9/4/2025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9/4/2025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9/4/2025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a:t>The Title of Poster (try to keep short, font size is 90-120 </a:t>
            </a:r>
            <a:r>
              <a:rPr lang="en-US" noProof="0" err="1"/>
              <a:t>pt</a:t>
            </a:r>
            <a:r>
              <a:rPr lang="en-US" noProof="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a:t>Affiliation (30-40 </a:t>
            </a:r>
            <a:r>
              <a:rPr lang="en-US" noProof="0" err="1"/>
              <a:t>pt</a:t>
            </a:r>
            <a:r>
              <a:rPr lang="en-US" noProof="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a:solidFill>
                  <a:schemeClr val="bg1">
                    <a:lumMod val="65000"/>
                  </a:schemeClr>
                </a:solidFill>
                <a:latin typeface="Calibri" panose="020F0502020204030204" pitchFamily="34" charset="0"/>
                <a:cs typeface="Calibri" panose="020F0502020204030204" pitchFamily="34" charset="0"/>
              </a:rPr>
              <a:t>REFERENCES</a:t>
            </a:r>
            <a:endParaRPr lang="en-US" sz="4101" b="1">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a:t>Short 1-2 sentence introductory information about your project (font size 50-60 </a:t>
            </a:r>
            <a:r>
              <a:rPr lang="en-US" noProof="0" err="1"/>
              <a:t>pt</a:t>
            </a:r>
            <a:r>
              <a:rPr lang="en-US" noProof="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This space is best used for including your paper abstract/introduction and conclusions. Do NOT include images here. Keep the text in two columns as it is set </a:t>
            </a:r>
            <a:br>
              <a:rPr lang="en-US" noProof="0"/>
            </a:br>
            <a:r>
              <a:rPr lang="en-US" noProof="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C7885C-1B56-43D4-9483-3AAFF5FDFB8F}" type="datetimeFigureOut">
              <a:rPr lang="en-US" smtClean="0"/>
              <a:t>9/4/2025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9/4/2025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C7885C-1B56-43D4-9483-3AAFF5FDFB8F}" type="datetimeFigureOut">
              <a:rPr lang="en-US" smtClean="0"/>
              <a:t>9/4/2025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C7885C-1B56-43D4-9483-3AAFF5FDFB8F}" type="datetimeFigureOut">
              <a:rPr lang="en-US" smtClean="0"/>
              <a:t>9/4/2025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C7885C-1B56-43D4-9483-3AAFF5FDFB8F}" type="datetimeFigureOut">
              <a:rPr lang="en-US" smtClean="0"/>
              <a:t>9/4/2025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9/4/2025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9/4/2025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9/4/2025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a:t>Epsilon-Near-Zero ITO Bolometer Gated By LT-GaAs: A COMSOL Study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400"/>
              </a:spcBef>
            </a:pPr>
            <a:r>
              <a:rPr lang="en-US"/>
              <a:t>S. Abdolhosseini</a:t>
            </a:r>
            <a:r>
              <a:rPr lang="en-US" baseline="30000"/>
              <a:t>1</a:t>
            </a:r>
            <a:r>
              <a:rPr lang="en-US"/>
              <a:t>, J. Weber</a:t>
            </a:r>
            <a:r>
              <a:rPr lang="en-US" baseline="30000"/>
              <a:t>2</a:t>
            </a:r>
            <a:r>
              <a:rPr lang="en-US"/>
              <a:t>, A. Ball</a:t>
            </a:r>
            <a:r>
              <a:rPr lang="en-US" baseline="30000"/>
              <a:t>2</a:t>
            </a:r>
            <a:r>
              <a:rPr lang="en-US"/>
              <a:t>, S. Saha</a:t>
            </a:r>
            <a:r>
              <a:rPr lang="en-US" baseline="30000"/>
              <a:t>2</a:t>
            </a:r>
            <a:r>
              <a:rPr lang="en-US"/>
              <a:t>, N. Kinsey</a:t>
            </a:r>
            <a:r>
              <a:rPr lang="en-US" baseline="30000"/>
              <a:t>1</a:t>
            </a:r>
          </a:p>
          <a:p>
            <a:pPr>
              <a:spcBef>
                <a:spcPts val="400"/>
              </a:spcBef>
            </a:pPr>
            <a:r>
              <a:rPr lang="en-US" baseline="30000"/>
              <a:t>1</a:t>
            </a:r>
            <a:r>
              <a:rPr lang="en-US"/>
              <a:t>Saint Louis University</a:t>
            </a:r>
          </a:p>
          <a:p>
            <a:pPr>
              <a:spcBef>
                <a:spcPts val="400"/>
              </a:spcBef>
            </a:pPr>
            <a:r>
              <a:rPr lang="en-US" baseline="30000"/>
              <a:t>2</a:t>
            </a:r>
            <a:r>
              <a:rPr lang="en-US"/>
              <a:t>Virginia Commonwealth University </a:t>
            </a:r>
            <a:br>
              <a:rPr lang="en-US"/>
            </a:br>
            <a:endParaRPr lang="en-US"/>
          </a:p>
        </p:txBody>
      </p:sp>
      <p:pic>
        <p:nvPicPr>
          <p:cNvPr id="19" name="Picture Placeholder 18" descr="A diagram of a rectangular object&#10;&#10;AI-generated content may be incorrect.">
            <a:extLst>
              <a:ext uri="{FF2B5EF4-FFF2-40B4-BE49-F238E27FC236}">
                <a16:creationId xmlns:a16="http://schemas.microsoft.com/office/drawing/2014/main" id="{D24CB1C7-9C29-4613-BBBE-AF865FE6E16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0316" t="-273" r="5923" b="273"/>
          <a:stretch>
            <a:fillRect/>
          </a:stretch>
        </p:blipFill>
        <p:spPr>
          <a:xfrm>
            <a:off x="-1153784" y="-33338"/>
            <a:ext cx="14526884"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2434948"/>
            <a:ext cx="16062185" cy="6856707"/>
          </a:xfrm>
        </p:spPr>
        <p:txBody>
          <a:bodyPr/>
          <a:lstStyle/>
          <a:p>
            <a:pPr algn="just"/>
            <a:r>
              <a:rPr lang="en-US"/>
              <a:t>A 2D transient model is employed for COMSOL Multiphysics® simulation. The LT-GaAs region is analyzed using the Semiconductor Module, which includes optical generation at 775 nm as well as Shockley Read Hall (SRH) recombination with user-defined carrier lifetimes. The </a:t>
            </a:r>
            <a:r>
              <a:rPr lang="en-US" err="1"/>
              <a:t>intraband</a:t>
            </a:r>
            <a:r>
              <a:rPr lang="en-US"/>
              <a:t> optical absorption of ITO is modeled through optically-driven changes in effective mass, affecting mobility, and through the influence of plasma frequency on permittivity, as described by the Drude model. In this model, the plasma frequency is determined by the carrier density and the effective mass. Because of the </a:t>
            </a:r>
            <a:r>
              <a:rPr lang="en-US" err="1"/>
              <a:t>nonparabolic</a:t>
            </a:r>
            <a:r>
              <a:rPr lang="en-US"/>
              <a:t> nature of the ITO conduction band, hot electrons lead to an increase in effective mass and a reduction in mobility [2].</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lgn="just">
              <a:lnSpc>
                <a:spcPct val="100000"/>
              </a:lnSpc>
              <a:spcBef>
                <a:spcPts val="400"/>
              </a:spcBef>
            </a:pPr>
            <a:r>
              <a:rPr lang="en-US"/>
              <a:t>1. O. Reshef, I. De Leon, M. Z. Alam, &amp; R. W. Boyd, “Nonlinear optical effects in epsilon-near-zero media”, Nature </a:t>
            </a:r>
            <a:r>
              <a:rPr lang="en-US" err="1"/>
              <a:t>ReviewsMaterials</a:t>
            </a:r>
            <a:r>
              <a:rPr lang="en-US"/>
              <a:t>, 4(8), 535-551 (2019).</a:t>
            </a:r>
          </a:p>
          <a:p>
            <a:pPr algn="just">
              <a:lnSpc>
                <a:spcPct val="100000"/>
              </a:lnSpc>
              <a:spcBef>
                <a:spcPts val="400"/>
              </a:spcBef>
            </a:pPr>
            <a:r>
              <a:rPr lang="en-US"/>
              <a:t>2. D. </a:t>
            </a:r>
            <a:r>
              <a:rPr lang="en-US" err="1"/>
              <a:t>Fomra</a:t>
            </a:r>
            <a:r>
              <a:rPr lang="en-US"/>
              <a:t>, A. Ball, S. Saha, J. Wu, M. </a:t>
            </a:r>
            <a:r>
              <a:rPr lang="en-US" err="1"/>
              <a:t>Sojib</a:t>
            </a:r>
            <a:r>
              <a:rPr lang="en-US"/>
              <a:t>, A. Agrawal, H. J. </a:t>
            </a:r>
            <a:r>
              <a:rPr lang="en-US" err="1"/>
              <a:t>Lezec</a:t>
            </a:r>
            <a:r>
              <a:rPr lang="en-US"/>
              <a:t>, &amp; N. Kinsey, “Nonlinear optics at epsilon near zero: From origins to new materials”, Applied Physics Reviews, 11(1), 011317 (2024).</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lgn="just"/>
            <a:r>
              <a:rPr lang="en-US"/>
              <a:t>We explore a bolometer design that combines LT-GaAs and ENZ-tuned ITO to achieve ultrafast, compact, and CMOS-compatible detectors for next-generation photonic systems.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693665"/>
            <a:ext cx="29615963" cy="5239041"/>
          </a:xfrm>
        </p:spPr>
        <p:txBody>
          <a:bodyPr/>
          <a:lstStyle/>
          <a:p>
            <a:pPr algn="just"/>
            <a:r>
              <a:rPr lang="en-US"/>
              <a:t>Transparent conductive oxides (TCOs) operating near their epsilon-near-zero (ENZ) point have recently been shown to exhibit strong and ultrafast </a:t>
            </a:r>
            <a:r>
              <a:rPr lang="en-US" err="1"/>
              <a:t>intraband</a:t>
            </a:r>
            <a:r>
              <a:rPr lang="en-US"/>
              <a:t> optical absorption processes, whose excitation results in a variation of the effective mass and electrical conductance of the film [1,2]. Combined with their CMOS-compatibility, </a:t>
            </a:r>
            <a:r>
              <a:rPr lang="en-US" err="1"/>
              <a:t>tunablity</a:t>
            </a:r>
            <a:r>
              <a:rPr lang="en-US"/>
              <a:t>, and broadband operation, TCOs near ENZ represent a potential avenue for integrated </a:t>
            </a:r>
            <a:r>
              <a:rPr lang="en-US" err="1"/>
              <a:t>bolometeric</a:t>
            </a:r>
            <a:r>
              <a:rPr lang="en-US"/>
              <a:t> detectors. In this work, we study a hybrid bolometer that combines a photoconductive LT-GaAs section with an ENZ film comprising indium thin oxide (ITO), to generate picosecond, delay-controlled current waveforms for photonic integrated circuits. When the ITO is excited by a laser near its ENZ condition, the absorbed light energy is transferred to the electrons, increasing their electron temperature. Hotter electrons occupy higher energy states in the conduction band, which correspond to a larger effective mass. This reduces mobility and raises resistance, providing a fast, optically controlled gate for the bolometer response.</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t>Methodology</a:t>
            </a:r>
          </a:p>
        </p:txBody>
      </p:sp>
      <p:pic>
        <p:nvPicPr>
          <p:cNvPr id="25" name="Picture Placeholder 24" descr="A graph of a number of numbers&#10;&#10;AI-generated content may be incorrect.">
            <a:extLst>
              <a:ext uri="{FF2B5EF4-FFF2-40B4-BE49-F238E27FC236}">
                <a16:creationId xmlns:a16="http://schemas.microsoft.com/office/drawing/2014/main" id="{D87551F6-8AAE-E23D-6940-BB0F6819A079}"/>
              </a:ext>
            </a:extLst>
          </p:cNvPr>
          <p:cNvPicPr>
            <a:picLocks noGrp="1" noChangeAspect="1"/>
          </p:cNvPicPr>
          <p:nvPr>
            <p:ph type="pic" sz="quarter" idx="29"/>
          </p:nvPr>
        </p:nvPicPr>
        <p:blipFill>
          <a:blip r:embed="rId3">
            <a:extLst>
              <a:ext uri="{28A0092B-C50C-407E-A947-70E740481C1C}">
                <a14:useLocalDpi xmlns:a14="http://schemas.microsoft.com/office/drawing/2010/main" val="0"/>
              </a:ext>
            </a:extLst>
          </a:blip>
          <a:srcRect t="-374" b="-378"/>
          <a:stretch>
            <a:fillRect/>
          </a:stretch>
        </p:blipFill>
        <p:spPr>
          <a:xfrm>
            <a:off x="3221259" y="20714941"/>
            <a:ext cx="10151841" cy="6911457"/>
          </a:xfr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626398"/>
            <a:ext cx="13776431" cy="951230"/>
          </a:xfrm>
        </p:spPr>
        <p:txBody>
          <a:bodyPr/>
          <a:lstStyle/>
          <a:p>
            <a:pPr algn="just"/>
            <a:r>
              <a:rPr lang="en-US"/>
              <a:t>FIGURE 1. Output current for LT-GaAs excitation alone and combined LT-GaAs + ITO excitation at different pump delays.</a:t>
            </a:r>
          </a:p>
        </p:txBody>
      </p:sp>
      <p:pic>
        <p:nvPicPr>
          <p:cNvPr id="27" name="Picture Placeholder 26" descr="A blue text on a black background&#10;&#10;AI-generated content may be incorrect.">
            <a:extLst>
              <a:ext uri="{FF2B5EF4-FFF2-40B4-BE49-F238E27FC236}">
                <a16:creationId xmlns:a16="http://schemas.microsoft.com/office/drawing/2014/main" id="{BF8C8372-6645-01D7-5F1B-F3171CFC29D2}"/>
              </a:ext>
            </a:extLst>
          </p:cNvPr>
          <p:cNvPicPr>
            <a:picLocks noGrp="1" noChangeAspect="1"/>
          </p:cNvPicPr>
          <p:nvPr>
            <p:ph type="pic" sz="quarter" idx="31"/>
          </p:nvPr>
        </p:nvPicPr>
        <p:blipFill>
          <a:blip r:embed="rId4">
            <a:extLst>
              <a:ext uri="{28A0092B-C50C-407E-A947-70E740481C1C}">
                <a14:useLocalDpi xmlns:a14="http://schemas.microsoft.com/office/drawing/2010/main" val="0"/>
              </a:ext>
            </a:extLst>
          </a:blip>
          <a:srcRect t="-4897" b="-2599"/>
          <a:stretch>
            <a:fillRect/>
          </a:stretch>
        </p:blipFill>
        <p:spPr>
          <a:xfrm>
            <a:off x="21443539" y="38705363"/>
            <a:ext cx="7417211" cy="3413456"/>
          </a:xfr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285389" y="30871765"/>
            <a:ext cx="15434125" cy="7101577"/>
          </a:xfrm>
        </p:spPr>
        <p:txBody>
          <a:bodyPr/>
          <a:lstStyle/>
          <a:p>
            <a:pPr algn="just"/>
            <a:r>
              <a:rPr lang="en-US"/>
              <a:t>Exciting the LT-GaAs with a 775 nm pump produces a clean picosecond current impulse, establishing the baseline device response (Figure 1). When a delayed 1540 nm pump excites the ITO near its ENZ point, the effective mass increases, raising resistance and modulating the output current. The modulation depth is modeled by varying m from 0.35m₀ to 0.55m₀ with ultrafast rise/fall times (50 fs/200 fs), consistent with experimental reports [2]. Figure 1(b) shows current dips shifting with optical delay, while Figures 2(a–c) illustrate electron generation, enhanced electric field in ITO, and transient diversion of current density that underlies the hybrid bolometer mechanism. These results demonstrate a delay-programmable optical gating effect with sub-picosecond resolution. This confirms the potential of ENZ-tuned ITO to provide ultrafast modulation in photonic integrated circuits.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t>Results</a:t>
            </a:r>
          </a:p>
        </p:txBody>
      </p:sp>
      <p:pic>
        <p:nvPicPr>
          <p:cNvPr id="21" name="Picture Placeholder 20" descr="A rainbow colored letter and a rectangular object&#10;&#10;AI-generated content may be incorrect.">
            <a:extLst>
              <a:ext uri="{FF2B5EF4-FFF2-40B4-BE49-F238E27FC236}">
                <a16:creationId xmlns:a16="http://schemas.microsoft.com/office/drawing/2014/main" id="{1BDD51AA-3163-4FD5-AA05-597CB531EF55}"/>
              </a:ext>
            </a:extLst>
          </p:cNvPr>
          <p:cNvPicPr>
            <a:picLocks noGrp="1" noChangeAspect="1"/>
          </p:cNvPicPr>
          <p:nvPr>
            <p:ph type="pic" sz="quarter" idx="34"/>
          </p:nvPr>
        </p:nvPicPr>
        <p:blipFill>
          <a:blip r:embed="rId5">
            <a:extLst>
              <a:ext uri="{28A0092B-C50C-407E-A947-70E740481C1C}">
                <a14:useLocalDpi xmlns:a14="http://schemas.microsoft.com/office/drawing/2010/main" val="0"/>
              </a:ext>
            </a:extLst>
          </a:blip>
          <a:srcRect l="-7" r="-322"/>
          <a:stretch>
            <a:fillRect/>
          </a:stretch>
        </p:blipFill>
        <p:spPr>
          <a:xfrm>
            <a:off x="17041740" y="29529122"/>
            <a:ext cx="15127840" cy="5974621"/>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31918" y="35741210"/>
            <a:ext cx="14224907" cy="1468347"/>
          </a:xfrm>
        </p:spPr>
        <p:txBody>
          <a:bodyPr/>
          <a:lstStyle/>
          <a:p>
            <a:pPr algn="just"/>
            <a:r>
              <a:rPr lang="en-US"/>
              <a:t>FIGURE 2. (a) Electron concentration in LT-GaAs after laser excitation. (b) Electric field distribution at 0.5 </a:t>
            </a:r>
            <a:r>
              <a:rPr lang="en-US" err="1"/>
              <a:t>ps</a:t>
            </a:r>
            <a:r>
              <a:rPr lang="en-US"/>
              <a:t> with simultaneous LT-GaAs and ITO excitation. (c) Current density distribution at 0.5 </a:t>
            </a:r>
            <a:r>
              <a:rPr lang="en-US" err="1"/>
              <a:t>ps</a:t>
            </a:r>
            <a:r>
              <a:rPr lang="en-US"/>
              <a:t> showing transient diversion during ITO modulation.</a:t>
            </a: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1758C5D702564E82409B755E90AF90" ma:contentTypeVersion="13" ma:contentTypeDescription="Create a new document." ma:contentTypeScope="" ma:versionID="e830eee8c553db88bf7a06e237ce0112">
  <xsd:schema xmlns:xsd="http://www.w3.org/2001/XMLSchema" xmlns:xs="http://www.w3.org/2001/XMLSchema" xmlns:p="http://schemas.microsoft.com/office/2006/metadata/properties" xmlns:ns2="4b42233c-9c25-4add-beaa-c634d07ee6b3" xmlns:ns3="1ba4473d-e1e9-43e2-9ff9-d30279cc5638" targetNamespace="http://schemas.microsoft.com/office/2006/metadata/properties" ma:root="true" ma:fieldsID="8d0c8ebbb3cb8767633a49c6892dc995" ns2:_="" ns3:_="">
    <xsd:import namespace="4b42233c-9c25-4add-beaa-c634d07ee6b3"/>
    <xsd:import namespace="1ba4473d-e1e9-43e2-9ff9-d30279cc563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2233c-9c25-4add-beaa-c634d07ee6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528ec88a-7cad-4846-9b76-6b525246245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19" nillable="true" ma:displayName="Location" ma:indexed="true" ma:internalName="MediaServiceLocation" ma:readOnly="true">
      <xsd:simpleType>
        <xsd:restriction base="dms:Text"/>
      </xsd:simpleType>
    </xsd:element>
    <xsd:element name="MediaServiceBillingMetadata" ma:index="20"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ba4473d-e1e9-43e2-9ff9-d30279cc563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cd8e5b6-037a-41e2-8231-5740e4962ca8}" ma:internalName="TaxCatchAll" ma:showField="CatchAllData" ma:web="1ba4473d-e1e9-43e2-9ff9-d30279cc56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ba4473d-e1e9-43e2-9ff9-d30279cc5638" xsi:nil="true"/>
    <lcf76f155ced4ddcb4097134ff3c332f xmlns="4b42233c-9c25-4add-beaa-c634d07ee6b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EFC9F8-A852-40A1-8F6A-086B4AF82326}">
  <ds:schemaRefs>
    <ds:schemaRef ds:uri="1ba4473d-e1e9-43e2-9ff9-d30279cc5638"/>
    <ds:schemaRef ds:uri="4b42233c-9c25-4add-beaa-c634d07ee6b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F5C1044-BADC-436F-86C5-6E9448FE3F11}">
  <ds:schemaRefs>
    <ds:schemaRef ds:uri="http://purl.org/dc/dcmitype/"/>
    <ds:schemaRef ds:uri="http://schemas.microsoft.com/office/2006/documentManagement/types"/>
    <ds:schemaRef ds:uri="4b42233c-9c25-4add-beaa-c634d07ee6b3"/>
    <ds:schemaRef ds:uri="http://schemas.microsoft.com/office/2006/metadata/properties"/>
    <ds:schemaRef ds:uri="http://purl.org/dc/elements/1.1/"/>
    <ds:schemaRef ds:uri="http://purl.org/dc/terms/"/>
    <ds:schemaRef ds:uri="http://schemas.microsoft.com/office/infopath/2007/PartnerControls"/>
    <ds:schemaRef ds:uri="http://schemas.openxmlformats.org/package/2006/metadata/core-properties"/>
    <ds:schemaRef ds:uri="1ba4473d-e1e9-43e2-9ff9-d30279cc5638"/>
    <ds:schemaRef ds:uri="http://www.w3.org/XML/1998/namespace"/>
  </ds:schemaRefs>
</ds:datastoreItem>
</file>

<file path=customXml/itemProps3.xml><?xml version="1.0" encoding="utf-8"?>
<ds:datastoreItem xmlns:ds="http://schemas.openxmlformats.org/officeDocument/2006/customXml" ds:itemID="{5829018B-615F-4F31-9605-A3206E2D39F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688</Words>
  <Application>Microsoft Office PowerPoint</Application>
  <PresentationFormat>Custom</PresentationFormat>
  <Paragraphs>15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Epsilon-Near-Zero ITO Bolometer Gated By LT-GaAs: A COMSOL Study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Paulina Slovenkai</cp:lastModifiedBy>
  <cp:revision>1</cp:revision>
  <cp:lastPrinted>2023-01-06T15:48:30Z</cp:lastPrinted>
  <dcterms:created xsi:type="dcterms:W3CDTF">2023-01-03T14:57:49Z</dcterms:created>
  <dcterms:modified xsi:type="dcterms:W3CDTF">2025-09-04T11:09:18Z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0x010100ED1758C5D702564E82409B755E90AF90</vt:lpwstr>
  </property>
  <property fmtid="{D5CDD505-2E9C-101B-9397-08002B2CF9AE}" pid="3" name="MediaServiceImageTags">
    <vt:lpwstr/>
  </property>
</Properties>
</file>