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4"/>
  </p:sldMasterIdLst>
  <p:notesMasterIdLst>
    <p:notesMasterId r:id="rId6"/>
  </p:notesMasterIdLst>
  <p:sldIdLst>
    <p:sldId id="285" r:id="rId5"/>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613" autoAdjust="0"/>
    <p:restoredTop sz="96405" autoAdjust="0"/>
  </p:normalViewPr>
  <p:slideViewPr>
    <p:cSldViewPr snapToGrid="0">
      <p:cViewPr>
        <p:scale>
          <a:sx n="30" d="100"/>
          <a:sy n="30" d="100"/>
        </p:scale>
        <p:origin x="994" y="-3773"/>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Digital Twin-Based Predictive Thermal Management Of Cold Plate For Electronics Devices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626600"/>
            <a:ext cx="17520817" cy="2356370"/>
          </a:xfrm>
        </p:spPr>
        <p:txBody>
          <a:bodyPr/>
          <a:lstStyle/>
          <a:p>
            <a:r>
              <a:rPr lang="en-US" altLang="zh-TW" dirty="0"/>
              <a:t>C.S. Tsui (Pavel), K.W. Huang (Wade), C.C. Chiu (Arthur), H.C. Chang (Shane)</a:t>
            </a:r>
            <a:br>
              <a:rPr lang="en-US" altLang="zh-TW" dirty="0"/>
            </a:br>
            <a:r>
              <a:rPr lang="en-US" altLang="zh-TW" dirty="0"/>
              <a:t>PITOTECH CO., LTD. Taichung City, Taiwan</a:t>
            </a:r>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The cold plate model is developed using conjugate heat transfer in COMSOL Multiphysics. The surrogate model is deployed in a COMSOL App with Timer Events to enable automated monitoring and control (</a:t>
            </a:r>
            <a:r>
              <a:rPr lang="en-US" altLang="zh-TW" dirty="0"/>
              <a:t>Ref. 1</a:t>
            </a:r>
            <a:r>
              <a:rPr lang="en-US" dirty="0"/>
              <a:t>).</a:t>
            </a:r>
          </a:p>
          <a:p>
            <a:r>
              <a:rPr lang="en-US" dirty="0"/>
              <a:t>For hardware integration, a Phidget® USB sensing and control module (Phidgets Inc., Canada) is used to provide real-time chip power signals (Ref. 2). A Phidget® voltage knob is used to generate analog signals that represent chip power variation, serving as a </a:t>
            </a:r>
            <a:r>
              <a:rPr lang="en-US" altLang="zh-TW" dirty="0"/>
              <a:t>substitute</a:t>
            </a:r>
            <a:r>
              <a:rPr lang="en-US" dirty="0"/>
              <a:t> for real cold plate sensor data. This analog signal is converted into a digital input and transmitted via USB to the COMSOL App. The surrogate model within the App processes this input to predict the required coolant flow rate, enabling dynamic control.</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466435" indent="-466435">
              <a:buFont typeface="+mj-lt"/>
              <a:buAutoNum type="arabicPeriod"/>
            </a:pPr>
            <a:r>
              <a:rPr lang="en-US" altLang="zh-TW" sz="3600" dirty="0"/>
              <a:t>Introduction to Application Builder (Version 6.3), COMSOL AB. https://doc.comsol.com/6.3/doc/com.comsol.help.comsol/IntroductionToApplicationBuilder.pdf</a:t>
            </a:r>
          </a:p>
          <a:p>
            <a:pPr marL="466435" indent="-466435">
              <a:spcBef>
                <a:spcPts val="612"/>
              </a:spcBef>
              <a:buFont typeface="+mj-lt"/>
              <a:buAutoNum type="arabicPeriod"/>
            </a:pPr>
            <a:r>
              <a:rPr lang="en-US" altLang="zh-TW" dirty="0"/>
              <a:t>https://www.phidgets.com/</a:t>
            </a:r>
          </a:p>
          <a:p>
            <a:pPr marL="466435" indent="-466435">
              <a:spcBef>
                <a:spcPts val="612"/>
              </a:spcBef>
              <a:buFont typeface="+mj-lt"/>
              <a:buAutoNum type="arabicPeriod"/>
            </a:pPr>
            <a:endParaRPr lang="en-US" dirty="0"/>
          </a:p>
          <a:p>
            <a:endParaRPr lang="en-US" dirty="0"/>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800" dirty="0"/>
              <a:t>A digital twin model for cold plate cooling using conjugate heat transfer model trained with deep neural network. The surrogate model is deployed in COMSOL App for real-time predictive flow control.</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This study proposes a digital twin–based thermal management approach for cold plate. A conjugate heat transfer model is developed in Heat Transfer Module, with 100 sample conditions of chip power and coolant flow rate generated using Latin Hypercube Design (LHD) in COMSOL Multiphysics. For each sample condition, simulations are performed to extract temperature distribution with the maximum chip temperature as the output. A high-precision surrogate model is then trained by deep neural network (DNN) in COMSOL </a:t>
            </a:r>
            <a:r>
              <a:rPr lang="en-US" altLang="zh-TW" dirty="0"/>
              <a:t>Multiphysics</a:t>
            </a:r>
            <a:r>
              <a:rPr lang="en-US" dirty="0"/>
              <a:t>.</a:t>
            </a:r>
          </a:p>
          <a:p>
            <a:r>
              <a:rPr lang="en-US" dirty="0"/>
              <a:t>Finally, the surrogate model is deployed as a COMSOL App and integrated with external hardware signal interfaces. When real-time chip power variations are read in, the surrogate model predicts the required coolant flow rate to maintain safe temperature level while minimizing energy consumption.</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Workflow of the digital twin–based cold plate thermal management from simulation to real-time control</a:t>
            </a:r>
          </a:p>
        </p:txBody>
      </p:sp>
      <p:pic>
        <p:nvPicPr>
          <p:cNvPr id="79" name="圖片版面配置區 78">
            <a:extLst>
              <a:ext uri="{FF2B5EF4-FFF2-40B4-BE49-F238E27FC236}">
                <a16:creationId xmlns:a16="http://schemas.microsoft.com/office/drawing/2014/main" id="{BAC65F7D-7C6B-F880-CB3A-B8D0E48A7B7B}"/>
              </a:ext>
            </a:extLst>
          </p:cNvPr>
          <p:cNvPicPr>
            <a:picLocks noGrp="1" noChangeAspect="1"/>
          </p:cNvPicPr>
          <p:nvPr>
            <p:ph type="pic" sz="quarter" idx="31"/>
          </p:nvPr>
        </p:nvPicPr>
        <p:blipFill>
          <a:blip r:embed="rId2"/>
          <a:srcRect t="1362" b="1362"/>
          <a:stretch/>
        </p:blipFill>
        <p:spPr>
          <a:prstGeom prst="rect">
            <a:avLst/>
          </a:prstGeo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The proposed approach reduces the number of required physical sensors, achieves more precise temperature regulation, and lowers average coolant flow. By leveraging the COMSOL App with Timer Events, it enables automated, real-time monitoring and control. demonstrating fast response and high energy efficiency. </a:t>
            </a:r>
          </a:p>
          <a:p>
            <a:r>
              <a:rPr lang="en-US" dirty="0"/>
              <a:t>This demonstrates fast response and high energy efficiency, confirming that digital twin-based thermal management is both practical and advantageous for advanced electronics cooling.</a:t>
            </a:r>
          </a:p>
          <a:p>
            <a:r>
              <a:rPr lang="en-US" dirty="0"/>
              <a:t>Please scan the QR code (</a:t>
            </a:r>
            <a:r>
              <a:rPr lang="en-US" altLang="zh-TW" dirty="0"/>
              <a:t>as shown in the middle of Figure 2</a:t>
            </a:r>
            <a:r>
              <a:rPr lang="en-US" dirty="0"/>
              <a:t>) to watch a demo video of the hardware and COMSOL App integration in real-time operation.</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altLang="zh-TW" dirty="0"/>
              <a:t>Figure 2. Photo showing the hardware integration with the COMSOL App, QR code and snapshot of the App</a:t>
            </a:r>
            <a:endParaRPr lang="en-US" dirty="0"/>
          </a:p>
        </p:txBody>
      </p:sp>
      <p:pic>
        <p:nvPicPr>
          <p:cNvPr id="29" name="圖片版面配置區 28" descr="一張含有 光線, 夜晚 的圖片&#10;&#10;AI 產生的內容可能不正確。">
            <a:extLst>
              <a:ext uri="{FF2B5EF4-FFF2-40B4-BE49-F238E27FC236}">
                <a16:creationId xmlns:a16="http://schemas.microsoft.com/office/drawing/2014/main" id="{91387006-6965-B13C-23CA-C7A28E99CA81}"/>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3284" r="23284"/>
          <a:stretch>
            <a:fillRect/>
          </a:stretch>
        </p:blipFill>
        <p:spPr/>
      </p:pic>
      <p:pic>
        <p:nvPicPr>
          <p:cNvPr id="16" name="圖片版面配置區 15" descr="一張含有 文字, 電腦, 筆記型電腦, 辦公用品 的圖片&#10;&#10;AI 產生的內容可能不正確。">
            <a:extLst>
              <a:ext uri="{FF2B5EF4-FFF2-40B4-BE49-F238E27FC236}">
                <a16:creationId xmlns:a16="http://schemas.microsoft.com/office/drawing/2014/main" id="{7C164E5B-B04F-6D35-536C-3331663D2160}"/>
              </a:ext>
            </a:extLst>
          </p:cNvPr>
          <p:cNvPicPr>
            <a:picLocks noGrp="1" noChangeAspect="1"/>
          </p:cNvPicPr>
          <p:nvPr>
            <p:ph type="pic" sz="quarter" idx="34"/>
          </p:nvPr>
        </p:nvPicPr>
        <p:blipFill>
          <a:blip r:embed="rId4">
            <a:extLst>
              <a:ext uri="{28A0092B-C50C-407E-A947-70E740481C1C}">
                <a14:useLocalDpi xmlns:a14="http://schemas.microsoft.com/office/drawing/2010/main" val="0"/>
              </a:ext>
            </a:extLst>
          </a:blip>
          <a:srcRect l="350" r="350"/>
          <a:stretch>
            <a:fillRect/>
          </a:stretch>
        </p:blipFill>
        <p:spPr/>
      </p:pic>
      <p:pic>
        <p:nvPicPr>
          <p:cNvPr id="24" name="圖片版面配置區 23">
            <a:extLst>
              <a:ext uri="{FF2B5EF4-FFF2-40B4-BE49-F238E27FC236}">
                <a16:creationId xmlns:a16="http://schemas.microsoft.com/office/drawing/2014/main" id="{B65A3762-58CA-8033-F7A8-4F5B4882CBC7}"/>
              </a:ext>
            </a:extLst>
          </p:cNvPr>
          <p:cNvPicPr>
            <a:picLocks noGrp="1" noChangeAspect="1"/>
          </p:cNvPicPr>
          <p:nvPr>
            <p:ph type="pic" sz="quarter" idx="29"/>
          </p:nvPr>
        </p:nvPicPr>
        <p:blipFill>
          <a:blip r:embed="rId5">
            <a:extLst>
              <a:ext uri="{28A0092B-C50C-407E-A947-70E740481C1C}">
                <a14:useLocalDpi xmlns:a14="http://schemas.microsoft.com/office/drawing/2010/main" val="0"/>
              </a:ext>
            </a:extLst>
          </a:blip>
          <a:srcRect l="5011" r="5011"/>
          <a:stretch>
            <a:fillRect/>
          </a:stretch>
        </p:blipFill>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BD7EA5981B6D4BADC62C419FB0F3AC" ma:contentTypeVersion="14" ma:contentTypeDescription="Create a new document." ma:contentTypeScope="" ma:versionID="fd5fa352c7a26c7f07ec0f9dfa18dc41">
  <xsd:schema xmlns:xsd="http://www.w3.org/2001/XMLSchema" xmlns:xs="http://www.w3.org/2001/XMLSchema" xmlns:p="http://schemas.microsoft.com/office/2006/metadata/properties" xmlns:ns3="bf16b633-a87d-42a6-a59c-486c305143b6" xmlns:ns4="8293025f-2438-4bdb-8211-85a88de2ccc2" targetNamespace="http://schemas.microsoft.com/office/2006/metadata/properties" ma:root="true" ma:fieldsID="c09111f64974518c3e59dd0466d9b76c" ns3:_="" ns4:_="">
    <xsd:import namespace="bf16b633-a87d-42a6-a59c-486c305143b6"/>
    <xsd:import namespace="8293025f-2438-4bdb-8211-85a88de2ccc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LengthInSeconds" minOccurs="0"/>
                <xsd:element ref="ns3:_activity" minOccurs="0"/>
                <xsd:element ref="ns3:MediaServiceObjectDetectorVersions" minOccurs="0"/>
                <xsd:element ref="ns3:MediaServiceAutoTags" minOccurs="0"/>
                <xsd:element ref="ns3:MediaServiceSystemTags" minOccurs="0"/>
                <xsd:element ref="ns3:MediaServiceGenerationTime" minOccurs="0"/>
                <xsd:element ref="ns3:MediaServiceEventHashCode"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16b633-a87d-42a6-a59c-486c305143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_activity" ma:index="15" nillable="true" ma:displayName="_activity" ma:hidden="true" ma:internalName="_activity">
      <xsd:simpleType>
        <xsd:restriction base="dms:Note"/>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AutoTags" ma:index="17" nillable="true" ma:displayName="Tags" ma:internalName="MediaServiceAutoTags" ma:readOnly="true">
      <xsd:simpleType>
        <xsd:restriction base="dms:Text"/>
      </xsd:simpleType>
    </xsd:element>
    <xsd:element name="MediaServiceSystemTags" ma:index="18" nillable="true" ma:displayName="MediaServiceSystemTags" ma:hidden="true" ma:internalName="MediaServiceSystemTags" ma:readOnly="true">
      <xsd:simpleType>
        <xsd:restriction base="dms:Note"/>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293025f-2438-4bdb-8211-85a88de2ccc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bf16b633-a87d-42a6-a59c-486c305143b6"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DC2363-F05B-442B-8921-CDA19E6A6D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16b633-a87d-42a6-a59c-486c305143b6"/>
    <ds:schemaRef ds:uri="8293025f-2438-4bdb-8211-85a88de2cc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8B33788-B713-4401-8E87-2EF1A5A6DED8}">
  <ds:schemaRefs>
    <ds:schemaRef ds:uri="http://schemas.microsoft.com/office/2006/documentManagement/types"/>
    <ds:schemaRef ds:uri="8293025f-2438-4bdb-8211-85a88de2ccc2"/>
    <ds:schemaRef ds:uri="http://purl.org/dc/terms/"/>
    <ds:schemaRef ds:uri="http://purl.org/dc/dcmitype/"/>
    <ds:schemaRef ds:uri="http://schemas.openxmlformats.org/package/2006/metadata/core-properties"/>
    <ds:schemaRef ds:uri="http://purl.org/dc/elements/1.1/"/>
    <ds:schemaRef ds:uri="http://www.w3.org/XML/1998/namespace"/>
    <ds:schemaRef ds:uri="http://schemas.microsoft.com/office/infopath/2007/PartnerControls"/>
    <ds:schemaRef ds:uri="bf16b633-a87d-42a6-a59c-486c305143b6"/>
    <ds:schemaRef ds:uri="http://schemas.microsoft.com/office/2006/metadata/properties"/>
  </ds:schemaRefs>
</ds:datastoreItem>
</file>

<file path=customXml/itemProps3.xml><?xml version="1.0" encoding="utf-8"?>
<ds:datastoreItem xmlns:ds="http://schemas.openxmlformats.org/officeDocument/2006/customXml" ds:itemID="{741E4DE0-14FA-4F70-B7AE-FA9A9F6F58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503</TotalTime>
  <Words>546</Words>
  <Application>Microsoft Office PowerPoint</Application>
  <PresentationFormat>自訂</PresentationFormat>
  <Paragraphs>18</Paragraphs>
  <Slides>1</Slides>
  <Notes>0</Notes>
  <HiddenSlides>0</HiddenSlides>
  <MMClips>0</MMClips>
  <ScaleCrop>false</ScaleCrop>
  <HeadingPairs>
    <vt:vector size="6" baseType="variant">
      <vt:variant>
        <vt:lpstr>使用字型</vt:lpstr>
      </vt:variant>
      <vt:variant>
        <vt:i4>3</vt:i4>
      </vt:variant>
      <vt:variant>
        <vt:lpstr>佈景主題</vt:lpstr>
      </vt:variant>
      <vt:variant>
        <vt:i4>1</vt:i4>
      </vt:variant>
      <vt:variant>
        <vt:lpstr>投影片標題</vt:lpstr>
      </vt:variant>
      <vt:variant>
        <vt:i4>1</vt:i4>
      </vt:variant>
    </vt:vector>
  </HeadingPairs>
  <TitlesOfParts>
    <vt:vector size="5" baseType="lpstr">
      <vt:lpstr>Arial</vt:lpstr>
      <vt:lpstr>Calibri</vt:lpstr>
      <vt:lpstr>Calibri Light</vt:lpstr>
      <vt:lpstr>Office Theme</vt:lpstr>
      <vt:lpstr>Digital Twin-Based Predictive Thermal Management Of Cold Plate For Electronics Devices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Pavel</cp:lastModifiedBy>
  <cp:revision>121</cp:revision>
  <cp:lastPrinted>2023-01-06T15:48:30Z</cp:lastPrinted>
  <dcterms:created xsi:type="dcterms:W3CDTF">2023-01-03T14:57:49Z</dcterms:created>
  <dcterms:modified xsi:type="dcterms:W3CDTF">2025-08-28T09:05:01Z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0x01010026BD7EA5981B6D4BADC62C419FB0F3AC</vt:lpwstr>
  </property>
</Properties>
</file>