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E2E271-5FC7-8B4E-9C6A-CA5C960A28C0}" v="9" dt="2025-08-31T19:42:20.835"/>
    <p1510:client id="{3BB06AAB-EA90-4580-B979-732CBE0206C8}" v="1" dt="2025-08-31T23:12:08.273"/>
    <p1510:client id="{894B7D2C-94DD-8E4C-863F-110593BFB530}" v="3" dt="2025-08-31T21:30:56.8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6327" autoAdjust="0"/>
  </p:normalViewPr>
  <p:slideViewPr>
    <p:cSldViewPr snapToGrid="0">
      <p:cViewPr varScale="1">
        <p:scale>
          <a:sx n="20" d="100"/>
          <a:sy n="20" d="100"/>
        </p:scale>
        <p:origin x="3368" y="2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nluturk, Bige" userId="074a428f-9760-4b5c-a33d-fa5c7a2a1d9a" providerId="ADAL" clId="{61F913B4-5231-5B80-AD02-6F962393263E}"/>
    <pc:docChg chg="modSld">
      <pc:chgData name="Unluturk, Bige" userId="074a428f-9760-4b5c-a33d-fa5c7a2a1d9a" providerId="ADAL" clId="{61F913B4-5231-5B80-AD02-6F962393263E}" dt="2025-08-31T19:42:20.835" v="8" actId="20577"/>
      <pc:docMkLst>
        <pc:docMk/>
      </pc:docMkLst>
      <pc:sldChg chg="modSp mod">
        <pc:chgData name="Unluturk, Bige" userId="074a428f-9760-4b5c-a33d-fa5c7a2a1d9a" providerId="ADAL" clId="{61F913B4-5231-5B80-AD02-6F962393263E}" dt="2025-08-31T19:42:20.835" v="8" actId="20577"/>
        <pc:sldMkLst>
          <pc:docMk/>
          <pc:sldMk cId="3627171321" sldId="285"/>
        </pc:sldMkLst>
        <pc:spChg chg="mod">
          <ac:chgData name="Unluturk, Bige" userId="074a428f-9760-4b5c-a33d-fa5c7a2a1d9a" providerId="ADAL" clId="{61F913B4-5231-5B80-AD02-6F962393263E}" dt="2025-08-31T19:42:20.835" v="8" actId="20577"/>
          <ac:spMkLst>
            <pc:docMk/>
            <pc:sldMk cId="3627171321" sldId="285"/>
            <ac:spMk id="6" creationId="{231C6298-FDF9-47FA-8627-A8259918CF73}"/>
          </ac:spMkLst>
        </pc:spChg>
        <pc:spChg chg="mod">
          <ac:chgData name="Unluturk, Bige" userId="074a428f-9760-4b5c-a33d-fa5c7a2a1d9a" providerId="ADAL" clId="{61F913B4-5231-5B80-AD02-6F962393263E}" dt="2025-08-31T19:26:39.734" v="0" actId="20577"/>
          <ac:spMkLst>
            <pc:docMk/>
            <pc:sldMk cId="3627171321" sldId="285"/>
            <ac:spMk id="14" creationId="{7ACA5A39-8C41-455A-9700-610CD1B5191A}"/>
          </ac:spMkLst>
        </pc:spChg>
      </pc:sldChg>
    </pc:docChg>
  </pc:docChgLst>
  <pc:docChgLst>
    <pc:chgData name="Almatrood, Mohammed" userId="0054ab33-e7c1-4095-bead-07f55fa81d40" providerId="ADAL" clId="{E3C15681-F8D7-417A-96D1-BBEA52258306}"/>
    <pc:docChg chg="undo custSel modSld">
      <pc:chgData name="Almatrood, Mohammed" userId="0054ab33-e7c1-4095-bead-07f55fa81d40" providerId="ADAL" clId="{E3C15681-F8D7-417A-96D1-BBEA52258306}" dt="2025-08-31T23:12:14.126" v="755" actId="20577"/>
      <pc:docMkLst>
        <pc:docMk/>
      </pc:docMkLst>
      <pc:sldChg chg="addSp delSp modSp mod">
        <pc:chgData name="Almatrood, Mohammed" userId="0054ab33-e7c1-4095-bead-07f55fa81d40" providerId="ADAL" clId="{E3C15681-F8D7-417A-96D1-BBEA52258306}" dt="2025-08-31T23:12:14.126" v="755" actId="20577"/>
        <pc:sldMkLst>
          <pc:docMk/>
          <pc:sldMk cId="3627171321" sldId="285"/>
        </pc:sldMkLst>
        <pc:spChg chg="mod">
          <ac:chgData name="Almatrood, Mohammed" userId="0054ab33-e7c1-4095-bead-07f55fa81d40" providerId="ADAL" clId="{E3C15681-F8D7-417A-96D1-BBEA52258306}" dt="2025-08-30T02:21:44.249" v="475" actId="20577"/>
          <ac:spMkLst>
            <pc:docMk/>
            <pc:sldMk cId="3627171321" sldId="285"/>
            <ac:spMk id="2" creationId="{E150B9D7-42F7-4B50-93BD-21299D6C7D87}"/>
          </ac:spMkLst>
        </pc:spChg>
        <pc:spChg chg="mod">
          <ac:chgData name="Almatrood, Mohammed" userId="0054ab33-e7c1-4095-bead-07f55fa81d40" providerId="ADAL" clId="{E3C15681-F8D7-417A-96D1-BBEA52258306}" dt="2025-08-30T02:20:48.289" v="448" actId="20577"/>
          <ac:spMkLst>
            <pc:docMk/>
            <pc:sldMk cId="3627171321" sldId="285"/>
            <ac:spMk id="3" creationId="{B93C8F3F-7BC6-4E8C-81F3-43C909BB185F}"/>
          </ac:spMkLst>
        </pc:spChg>
        <pc:spChg chg="add del">
          <ac:chgData name="Almatrood, Mohammed" userId="0054ab33-e7c1-4095-bead-07f55fa81d40" providerId="ADAL" clId="{E3C15681-F8D7-417A-96D1-BBEA52258306}" dt="2025-08-30T02:15:27.119" v="238" actId="931"/>
          <ac:spMkLst>
            <pc:docMk/>
            <pc:sldMk cId="3627171321" sldId="285"/>
            <ac:spMk id="4" creationId="{A7477DC7-DA41-498D-B2D5-CB5FA2E31155}"/>
          </ac:spMkLst>
        </pc:spChg>
        <pc:spChg chg="mod">
          <ac:chgData name="Almatrood, Mohammed" userId="0054ab33-e7c1-4095-bead-07f55fa81d40" providerId="ADAL" clId="{E3C15681-F8D7-417A-96D1-BBEA52258306}" dt="2025-08-31T23:12:14.126" v="755" actId="20577"/>
          <ac:spMkLst>
            <pc:docMk/>
            <pc:sldMk cId="3627171321" sldId="285"/>
            <ac:spMk id="5" creationId="{22870161-6EDA-42E3-AC05-0552171DAD15}"/>
          </ac:spMkLst>
        </pc:spChg>
        <pc:spChg chg="mod">
          <ac:chgData name="Almatrood, Mohammed" userId="0054ab33-e7c1-4095-bead-07f55fa81d40" providerId="ADAL" clId="{E3C15681-F8D7-417A-96D1-BBEA52258306}" dt="2025-08-30T16:32:52.549" v="692" actId="20577"/>
          <ac:spMkLst>
            <pc:docMk/>
            <pc:sldMk cId="3627171321" sldId="285"/>
            <ac:spMk id="6" creationId="{231C6298-FDF9-47FA-8627-A8259918CF73}"/>
          </ac:spMkLst>
        </pc:spChg>
        <pc:spChg chg="mod">
          <ac:chgData name="Almatrood, Mohammed" userId="0054ab33-e7c1-4095-bead-07f55fa81d40" providerId="ADAL" clId="{E3C15681-F8D7-417A-96D1-BBEA52258306}" dt="2025-08-30T16:57:49.715" v="736"/>
          <ac:spMkLst>
            <pc:docMk/>
            <pc:sldMk cId="3627171321" sldId="285"/>
            <ac:spMk id="7" creationId="{142342DC-D9D3-46BB-BC5F-F6390941017A}"/>
          </ac:spMkLst>
        </pc:spChg>
        <pc:spChg chg="mod">
          <ac:chgData name="Almatrood, Mohammed" userId="0054ab33-e7c1-4095-bead-07f55fa81d40" providerId="ADAL" clId="{E3C15681-F8D7-417A-96D1-BBEA52258306}" dt="2025-08-30T02:20:04.623" v="440" actId="947"/>
          <ac:spMkLst>
            <pc:docMk/>
            <pc:sldMk cId="3627171321" sldId="285"/>
            <ac:spMk id="8" creationId="{8D742B11-619C-436F-BD05-D925F2036DEF}"/>
          </ac:spMkLst>
        </pc:spChg>
        <pc:spChg chg="mod">
          <ac:chgData name="Almatrood, Mohammed" userId="0054ab33-e7c1-4095-bead-07f55fa81d40" providerId="ADAL" clId="{E3C15681-F8D7-417A-96D1-BBEA52258306}" dt="2025-08-29T15:37:33.765" v="7" actId="20577"/>
          <ac:spMkLst>
            <pc:docMk/>
            <pc:sldMk cId="3627171321" sldId="285"/>
            <ac:spMk id="9" creationId="{B8D710F8-ACEB-4930-B23B-03F5CB4E1A48}"/>
          </ac:spMkLst>
        </pc:spChg>
        <pc:spChg chg="mod">
          <ac:chgData name="Almatrood, Mohammed" userId="0054ab33-e7c1-4095-bead-07f55fa81d40" providerId="ADAL" clId="{E3C15681-F8D7-417A-96D1-BBEA52258306}" dt="2025-08-29T15:38:09.907" v="16" actId="20577"/>
          <ac:spMkLst>
            <pc:docMk/>
            <pc:sldMk cId="3627171321" sldId="285"/>
            <ac:spMk id="10" creationId="{2B8190DE-FA50-4E4C-B86F-982C65891F6A}"/>
          </ac:spMkLst>
        </pc:spChg>
        <pc:spChg chg="mod">
          <ac:chgData name="Almatrood, Mohammed" userId="0054ab33-e7c1-4095-bead-07f55fa81d40" providerId="ADAL" clId="{E3C15681-F8D7-417A-96D1-BBEA52258306}" dt="2025-08-29T23:21:55.684" v="198"/>
          <ac:spMkLst>
            <pc:docMk/>
            <pc:sldMk cId="3627171321" sldId="285"/>
            <ac:spMk id="12" creationId="{FC644384-6DB7-4296-B34C-E6674D4A428F}"/>
          </ac:spMkLst>
        </pc:spChg>
        <pc:spChg chg="mod">
          <ac:chgData name="Almatrood, Mohammed" userId="0054ab33-e7c1-4095-bead-07f55fa81d40" providerId="ADAL" clId="{E3C15681-F8D7-417A-96D1-BBEA52258306}" dt="2025-08-30T16:56:34.708" v="732"/>
          <ac:spMkLst>
            <pc:docMk/>
            <pc:sldMk cId="3627171321" sldId="285"/>
            <ac:spMk id="14" creationId="{7ACA5A39-8C41-455A-9700-610CD1B5191A}"/>
          </ac:spMkLst>
        </pc:spChg>
        <pc:spChg chg="mod">
          <ac:chgData name="Almatrood, Mohammed" userId="0054ab33-e7c1-4095-bead-07f55fa81d40" providerId="ADAL" clId="{E3C15681-F8D7-417A-96D1-BBEA52258306}" dt="2025-08-29T15:38:16.516" v="23" actId="20577"/>
          <ac:spMkLst>
            <pc:docMk/>
            <pc:sldMk cId="3627171321" sldId="285"/>
            <ac:spMk id="15" creationId="{D23F0EBA-2A90-4C5D-8253-43734D350409}"/>
          </ac:spMkLst>
        </pc:spChg>
        <pc:spChg chg="del">
          <ac:chgData name="Almatrood, Mohammed" userId="0054ab33-e7c1-4095-bead-07f55fa81d40" providerId="ADAL" clId="{E3C15681-F8D7-417A-96D1-BBEA52258306}" dt="2025-08-30T08:05:08.670" v="476" actId="931"/>
          <ac:spMkLst>
            <pc:docMk/>
            <pc:sldMk cId="3627171321" sldId="285"/>
            <ac:spMk id="16" creationId="{EE2E1FB8-7408-4F58-A909-B840F5F43371}"/>
          </ac:spMkLst>
        </pc:spChg>
        <pc:spChg chg="mod">
          <ac:chgData name="Almatrood, Mohammed" userId="0054ab33-e7c1-4095-bead-07f55fa81d40" providerId="ADAL" clId="{E3C15681-F8D7-417A-96D1-BBEA52258306}" dt="2025-08-30T08:09:04.865" v="614" actId="20577"/>
          <ac:spMkLst>
            <pc:docMk/>
            <pc:sldMk cId="3627171321" sldId="285"/>
            <ac:spMk id="17" creationId="{E699D37B-2F3A-487B-B2C4-0E90B616EB07}"/>
          </ac:spMkLst>
        </pc:spChg>
        <pc:picChg chg="add mod modCrop">
          <ac:chgData name="Almatrood, Mohammed" userId="0054ab33-e7c1-4095-bead-07f55fa81d40" providerId="ADAL" clId="{E3C15681-F8D7-417A-96D1-BBEA52258306}" dt="2025-08-30T08:06:11.583" v="482" actId="18131"/>
          <ac:picMkLst>
            <pc:docMk/>
            <pc:sldMk cId="3627171321" sldId="285"/>
            <ac:picMk id="11" creationId="{99AD124A-5E78-6FAC-F958-B6605244DD1E}"/>
          </ac:picMkLst>
        </pc:picChg>
        <pc:picChg chg="add mod modCrop">
          <ac:chgData name="Almatrood, Mohammed" userId="0054ab33-e7c1-4095-bead-07f55fa81d40" providerId="ADAL" clId="{E3C15681-F8D7-417A-96D1-BBEA52258306}" dt="2025-08-29T23:21:13.863" v="172" actId="14826"/>
          <ac:picMkLst>
            <pc:docMk/>
            <pc:sldMk cId="3627171321" sldId="285"/>
            <ac:picMk id="19" creationId="{E5D13C50-1832-7E5A-50CB-87D006F4701B}"/>
          </ac:picMkLst>
        </pc:picChg>
        <pc:picChg chg="add mod modCrop">
          <ac:chgData name="Almatrood, Mohammed" userId="0054ab33-e7c1-4095-bead-07f55fa81d40" providerId="ADAL" clId="{E3C15681-F8D7-417A-96D1-BBEA52258306}" dt="2025-08-29T23:18:39.172" v="153" actId="18131"/>
          <ac:picMkLst>
            <pc:docMk/>
            <pc:sldMk cId="3627171321" sldId="285"/>
            <ac:picMk id="27" creationId="{F141B4F1-7824-9E71-7D50-B85980694F5B}"/>
          </ac:picMkLst>
        </pc:picChg>
        <pc:picChg chg="add mod modCrop">
          <ac:chgData name="Almatrood, Mohammed" userId="0054ab33-e7c1-4095-bead-07f55fa81d40" providerId="ADAL" clId="{E3C15681-F8D7-417A-96D1-BBEA52258306}" dt="2025-08-30T02:13:14.487" v="213" actId="931"/>
          <ac:picMkLst>
            <pc:docMk/>
            <pc:sldMk cId="3627171321" sldId="285"/>
            <ac:picMk id="29" creationId="{505D6BAE-3464-E354-E19E-CC4121530A38}"/>
          </ac:picMkLst>
        </pc:picChg>
        <pc:picChg chg="add mod">
          <ac:chgData name="Almatrood, Mohammed" userId="0054ab33-e7c1-4095-bead-07f55fa81d40" providerId="ADAL" clId="{E3C15681-F8D7-417A-96D1-BBEA52258306}" dt="2025-08-30T02:13:25.540" v="218" actId="931"/>
          <ac:picMkLst>
            <pc:docMk/>
            <pc:sldMk cId="3627171321" sldId="285"/>
            <ac:picMk id="31" creationId="{3B4BFA75-BF58-8ACE-69CF-B26546312299}"/>
          </ac:picMkLst>
        </pc:picChg>
        <pc:picChg chg="add mod modCrop">
          <ac:chgData name="Almatrood, Mohammed" userId="0054ab33-e7c1-4095-bead-07f55fa81d40" providerId="ADAL" clId="{E3C15681-F8D7-417A-96D1-BBEA52258306}" dt="2025-08-30T02:15:19.061" v="237" actId="931"/>
          <ac:picMkLst>
            <pc:docMk/>
            <pc:sldMk cId="3627171321" sldId="285"/>
            <ac:picMk id="33" creationId="{C6948A31-D15F-4F5F-A743-31B23ACB2F7E}"/>
          </ac:picMkLst>
        </pc:picChg>
        <pc:picChg chg="add mod modCrop">
          <ac:chgData name="Almatrood, Mohammed" userId="0054ab33-e7c1-4095-bead-07f55fa81d40" providerId="ADAL" clId="{E3C15681-F8D7-417A-96D1-BBEA52258306}" dt="2025-08-30T02:15:56.200" v="248" actId="1076"/>
          <ac:picMkLst>
            <pc:docMk/>
            <pc:sldMk cId="3627171321" sldId="285"/>
            <ac:picMk id="35" creationId="{BA184A1B-548F-7292-7DFE-A77CCE023497}"/>
          </ac:picMkLst>
        </pc:picChg>
      </pc:sldChg>
    </pc:docChg>
  </pc:docChgLst>
  <pc:docChgLst>
    <pc:chgData name="Almatrood, Mohammed" userId="0054ab33-e7c1-4095-bead-07f55fa81d40" providerId="ADAL" clId="{894B7D2C-94DD-8E4C-863F-110593BFB530}"/>
    <pc:docChg chg="undo custSel delSld modSld modSection">
      <pc:chgData name="Almatrood, Mohammed" userId="0054ab33-e7c1-4095-bead-07f55fa81d40" providerId="ADAL" clId="{894B7D2C-94DD-8E4C-863F-110593BFB530}" dt="2025-08-31T23:22:12.897" v="68" actId="2696"/>
      <pc:docMkLst>
        <pc:docMk/>
      </pc:docMkLst>
      <pc:sldChg chg="del">
        <pc:chgData name="Almatrood, Mohammed" userId="0054ab33-e7c1-4095-bead-07f55fa81d40" providerId="ADAL" clId="{894B7D2C-94DD-8E4C-863F-110593BFB530}" dt="2025-08-31T23:22:12.867" v="67" actId="2696"/>
        <pc:sldMkLst>
          <pc:docMk/>
          <pc:sldMk cId="3781620334" sldId="282"/>
        </pc:sldMkLst>
      </pc:sldChg>
      <pc:sldChg chg="del">
        <pc:chgData name="Almatrood, Mohammed" userId="0054ab33-e7c1-4095-bead-07f55fa81d40" providerId="ADAL" clId="{894B7D2C-94DD-8E4C-863F-110593BFB530}" dt="2025-08-31T23:22:12.831" v="66" actId="2696"/>
        <pc:sldMkLst>
          <pc:docMk/>
          <pc:sldMk cId="4273592293" sldId="283"/>
        </pc:sldMkLst>
      </pc:sldChg>
      <pc:sldChg chg="del">
        <pc:chgData name="Almatrood, Mohammed" userId="0054ab33-e7c1-4095-bead-07f55fa81d40" providerId="ADAL" clId="{894B7D2C-94DD-8E4C-863F-110593BFB530}" dt="2025-08-31T23:22:12.897" v="68" actId="2696"/>
        <pc:sldMkLst>
          <pc:docMk/>
          <pc:sldMk cId="901595357" sldId="284"/>
        </pc:sldMkLst>
      </pc:sldChg>
      <pc:sldChg chg="addSp delSp modSp mod modNotesTx">
        <pc:chgData name="Almatrood, Mohammed" userId="0054ab33-e7c1-4095-bead-07f55fa81d40" providerId="ADAL" clId="{894B7D2C-94DD-8E4C-863F-110593BFB530}" dt="2025-08-31T23:01:46.193" v="65" actId="20577"/>
        <pc:sldMkLst>
          <pc:docMk/>
          <pc:sldMk cId="3627171321" sldId="285"/>
        </pc:sldMkLst>
        <pc:spChg chg="add del mod">
          <ac:chgData name="Almatrood, Mohammed" userId="0054ab33-e7c1-4095-bead-07f55fa81d40" providerId="ADAL" clId="{894B7D2C-94DD-8E4C-863F-110593BFB530}" dt="2025-08-31T21:35:49.173" v="17"/>
          <ac:spMkLst>
            <pc:docMk/>
            <pc:sldMk cId="3627171321" sldId="285"/>
            <ac:spMk id="4" creationId="{8B6C90DA-93D5-A923-2A4F-5A443F86ACC4}"/>
          </ac:spMkLst>
        </pc:spChg>
        <pc:spChg chg="mod">
          <ac:chgData name="Almatrood, Mohammed" userId="0054ab33-e7c1-4095-bead-07f55fa81d40" providerId="ADAL" clId="{894B7D2C-94DD-8E4C-863F-110593BFB530}" dt="2025-08-31T23:01:46.193" v="65" actId="20577"/>
          <ac:spMkLst>
            <pc:docMk/>
            <pc:sldMk cId="3627171321" sldId="285"/>
            <ac:spMk id="5" creationId="{22870161-6EDA-42E3-AC05-0552171DAD15}"/>
          </ac:spMkLst>
        </pc:spChg>
        <pc:spChg chg="mod">
          <ac:chgData name="Almatrood, Mohammed" userId="0054ab33-e7c1-4095-bead-07f55fa81d40" providerId="ADAL" clId="{894B7D2C-94DD-8E4C-863F-110593BFB530}" dt="2025-08-31T21:28:45.827" v="14"/>
          <ac:spMkLst>
            <pc:docMk/>
            <pc:sldMk cId="3627171321" sldId="285"/>
            <ac:spMk id="6" creationId="{231C6298-FDF9-47FA-8627-A8259918CF73}"/>
          </ac:spMkLst>
        </pc:spChg>
        <pc:spChg chg="mod">
          <ac:chgData name="Almatrood, Mohammed" userId="0054ab33-e7c1-4095-bead-07f55fa81d40" providerId="ADAL" clId="{894B7D2C-94DD-8E4C-863F-110593BFB530}" dt="2025-08-31T21:26:05.342" v="4" actId="20577"/>
          <ac:spMkLst>
            <pc:docMk/>
            <pc:sldMk cId="3627171321" sldId="285"/>
            <ac:spMk id="17" creationId="{E699D37B-2F3A-487B-B2C4-0E90B616EB07}"/>
          </ac:spMkLst>
        </pc:spChg>
        <pc:picChg chg="add del mod">
          <ac:chgData name="Almatrood, Mohammed" userId="0054ab33-e7c1-4095-bead-07f55fa81d40" providerId="ADAL" clId="{894B7D2C-94DD-8E4C-863F-110593BFB530}" dt="2025-08-29T21:50:31.543" v="3" actId="14826"/>
          <ac:picMkLst>
            <pc:docMk/>
            <pc:sldMk cId="3627171321" sldId="285"/>
            <ac:picMk id="19" creationId="{E5D13C50-1832-7E5A-50CB-87D006F4701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8/31/25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388719" rtl="0" eaLnBrk="1" fontAlgn="auto" latinLnBrk="0" hangingPunct="1">
              <a:lnSpc>
                <a:spcPct val="100000"/>
              </a:lnSpc>
              <a:spcBef>
                <a:spcPts val="0"/>
              </a:spcBef>
              <a:spcAft>
                <a:spcPts val="0"/>
              </a:spcAft>
              <a:buClrTx/>
              <a:buSzTx/>
              <a:buFontTx/>
              <a:buNone/>
              <a:tabLst/>
              <a:defRPr/>
            </a:pPr>
            <a:r>
              <a:rPr lang="en-US" dirty="0"/>
              <a:t>A finite element modeling (FEM) framework is presented to explore the intricate relationship between arterial O</a:t>
            </a:r>
            <a:r>
              <a:rPr lang="en-US" baseline="-25000" dirty="0"/>
              <a:t>2</a:t>
            </a:r>
            <a:r>
              <a:rPr lang="en-US" dirty="0"/>
              <a:t> partial pressure (PaO</a:t>
            </a:r>
            <a:r>
              <a:rPr lang="en-US" baseline="-25000" dirty="0"/>
              <a:t>2</a:t>
            </a:r>
            <a:r>
              <a:rPr lang="en-US" dirty="0"/>
              <a:t>) and transcutaneous O</a:t>
            </a:r>
            <a:r>
              <a:rPr lang="en-US" baseline="-25000" dirty="0"/>
              <a:t>2</a:t>
            </a:r>
            <a:r>
              <a:rPr lang="en-US" dirty="0"/>
              <a:t> partial pressure (PtcO</a:t>
            </a:r>
            <a:r>
              <a:rPr lang="en-US" baseline="-25000" dirty="0"/>
              <a:t>2</a:t>
            </a:r>
            <a:r>
              <a:rPr lang="en-US" dirty="0"/>
              <a:t>). By simulating physiological O</a:t>
            </a:r>
            <a:r>
              <a:rPr lang="en-US" baseline="-25000" dirty="0"/>
              <a:t>2</a:t>
            </a:r>
            <a:r>
              <a:rPr lang="en-US" dirty="0"/>
              <a:t> transport through multiple skin layers, the model provides detailed insights into the dynamic responses of O</a:t>
            </a:r>
            <a:r>
              <a:rPr lang="en-US" baseline="-25000" dirty="0"/>
              <a:t>2</a:t>
            </a:r>
            <a:r>
              <a:rPr lang="en-US" dirty="0"/>
              <a:t> levels under conditions of blood flow occlusion and O</a:t>
            </a:r>
            <a:r>
              <a:rPr lang="en-US" baseline="-25000" dirty="0"/>
              <a:t>2</a:t>
            </a:r>
            <a:r>
              <a:rPr lang="en-US" dirty="0"/>
              <a:t> inflow variations. The results obtained closely correlate with clinical observations, validating the model’s effectiveness and offering a robust foundation for personalized transcutaneous O</a:t>
            </a:r>
            <a:r>
              <a:rPr lang="en-US" baseline="-25000" dirty="0"/>
              <a:t>2</a:t>
            </a:r>
            <a:r>
              <a:rPr lang="en-US" dirty="0"/>
              <a:t> monitoring devices. These findings through the computational model significantly enhances the accuracy of transcutaneous O</a:t>
            </a:r>
            <a:r>
              <a:rPr lang="en-US" baseline="-25000" dirty="0"/>
              <a:t>2</a:t>
            </a:r>
            <a:r>
              <a:rPr lang="en-US" dirty="0"/>
              <a:t> monitoring, facilitating continuous, real-time respiratory assessment. Such precise monitoring is vital in clinical scenarios involving chronic respiratory disorders, preoperative care, and critical care settings, where rapid and accurate detection of hypoxia significantly influences patient outcomes.</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338350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A0C7885C-1B56-43D4-9483-3AAFF5FDFB8F}" type="datetimeFigureOut">
              <a:rPr lang="en-US" smtClean="0"/>
              <a:t>8/31/25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a:t>The Title of Poster (try to keep short, font size is 90-120 </a:t>
            </a:r>
            <a:r>
              <a:rPr lang="en-US" noProof="0" err="1"/>
              <a:t>pt</a:t>
            </a:r>
            <a:r>
              <a:rPr lang="en-US" noProof="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a:t>Affiliation (30-40 </a:t>
            </a:r>
            <a:r>
              <a:rPr lang="en-US" noProof="0" err="1"/>
              <a:t>pt</a:t>
            </a:r>
            <a:r>
              <a:rPr lang="en-US" noProof="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a:solidFill>
                  <a:schemeClr val="bg1">
                    <a:lumMod val="65000"/>
                  </a:schemeClr>
                </a:solidFill>
                <a:latin typeface="Calibri" panose="020F0502020204030204" pitchFamily="34" charset="0"/>
                <a:cs typeface="Calibri" panose="020F0502020204030204" pitchFamily="34" charset="0"/>
              </a:rPr>
              <a:t>REFERENCES</a:t>
            </a:r>
            <a:endParaRPr lang="en-US" sz="4101" b="1">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a:t>Short 1-2 sentence introductory information about your project (font size 50-60 </a:t>
            </a:r>
            <a:r>
              <a:rPr lang="en-US" noProof="0" err="1"/>
              <a:t>pt</a:t>
            </a:r>
            <a:r>
              <a:rPr lang="en-US" noProof="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This space is best used for including your paper abstract/introduction and conclusions. Do NOT include images here. Keep the text in two columns as it is set </a:t>
            </a:r>
            <a:br>
              <a:rPr lang="en-US" noProof="0"/>
            </a:br>
            <a:r>
              <a:rPr lang="en-US" noProof="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8/31/25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7885C-1B56-43D4-9483-3AAFF5FDFB8F}" type="datetimeFigureOut">
              <a:rPr lang="en-US" smtClean="0"/>
              <a:t>8/31/25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C7885C-1B56-43D4-9483-3AAFF5FDFB8F}" type="datetimeFigureOut">
              <a:rPr lang="en-US" smtClean="0"/>
              <a:t>8/31/25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C7885C-1B56-43D4-9483-3AAFF5FDFB8F}" type="datetimeFigureOut">
              <a:rPr lang="en-US" smtClean="0"/>
              <a:t>8/31/25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8/31/25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8/31/25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a:t>Modeling and Simulation of Transcutaneous Oxygen Transport </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a:t>M. A. Almatrood</a:t>
            </a:r>
            <a:r>
              <a:rPr lang="en-US" baseline="30000"/>
              <a:t>1</a:t>
            </a:r>
            <a:r>
              <a:rPr lang="en-US"/>
              <a:t>, B. D. Unluturk</a:t>
            </a:r>
            <a:r>
              <a:rPr lang="en-US" baseline="30000"/>
              <a:t>1</a:t>
            </a:r>
            <a:br>
              <a:rPr lang="en-US"/>
            </a:br>
            <a:r>
              <a:rPr lang="en-US"/>
              <a:t>1. Institute for Quantitative Health Science and Engineering, Department of Biomedical Engineering, Michigan State University, East Lansing, MI, USA </a:t>
            </a:r>
          </a:p>
        </p:txBody>
      </p:sp>
      <p:pic>
        <p:nvPicPr>
          <p:cNvPr id="35" name="Picture Placeholder 34" descr="A blue cube with two tubes in it&#10;&#10;AI-generated content may be incorrect.">
            <a:extLst>
              <a:ext uri="{FF2B5EF4-FFF2-40B4-BE49-F238E27FC236}">
                <a16:creationId xmlns:a16="http://schemas.microsoft.com/office/drawing/2014/main" id="{BA184A1B-548F-7292-7DFE-A77CCE023497}"/>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9758" t="10797" r="34760" b="17502"/>
          <a:stretch>
            <a:fillRect/>
          </a:stretch>
        </p:blipFill>
        <p:spPr>
          <a:xfrm>
            <a:off x="2550695" y="0"/>
            <a:ext cx="8053063" cy="12207240"/>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800" dirty="0"/>
              <a:t>We developed a partial differential equation (PDE)-based O</a:t>
            </a:r>
            <a:r>
              <a:rPr lang="en-US" sz="4800" baseline="-25000" dirty="0"/>
              <a:t>2</a:t>
            </a:r>
            <a:r>
              <a:rPr lang="en-US" sz="4800" dirty="0"/>
              <a:t> transport model within a 3D multilayer skin structure inspired by Grossmann’s model [1] (Fig. 1a). FEM was then performed in COMSOL to simulate O</a:t>
            </a:r>
            <a:r>
              <a:rPr lang="en-US" sz="4800" baseline="-25000" dirty="0"/>
              <a:t>2</a:t>
            </a:r>
            <a:r>
              <a:rPr lang="en-US" sz="4800" dirty="0"/>
              <a:t> transport based on this model. We focused on time-dependent behavior to replicate the experimental conditions in [2], where PtcO2 is measured under modulated PacO</a:t>
            </a:r>
            <a:r>
              <a:rPr lang="en-US" sz="4800" baseline="-25000" dirty="0"/>
              <a:t>2</a:t>
            </a:r>
            <a:r>
              <a:rPr lang="en-US" sz="4800" dirty="0"/>
              <a:t> using either through local occlusion with blood pressure cuff or systemic hypoxia via hypoxia mask. A set of PDEs was used to describe the blood flow and O</a:t>
            </a:r>
            <a:r>
              <a:rPr lang="en-US" sz="4800" baseline="-25000" dirty="0"/>
              <a:t>2</a:t>
            </a:r>
            <a:r>
              <a:rPr lang="en-US" sz="4800" dirty="0"/>
              <a:t> transport inside the capillaries and across each skin layer (Fig. 1b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buAutoNum type="arabicPeriod"/>
            </a:pPr>
            <a:r>
              <a:rPr lang="en-US"/>
              <a:t>U. Grossmann, “Simulation of combined transfer of oxygen and heat through the skin using a capillary-loop model,” </a:t>
            </a:r>
            <a:r>
              <a:rPr lang="en-US" i="1"/>
              <a:t>Math. </a:t>
            </a:r>
            <a:r>
              <a:rPr lang="en-US" i="1" err="1"/>
              <a:t>Biosci</a:t>
            </a:r>
            <a:r>
              <a:rPr lang="en-US" i="1"/>
              <a:t>.</a:t>
            </a:r>
            <a:r>
              <a:rPr lang="en-US"/>
              <a:t>, pp. 205–236, 1982.</a:t>
            </a:r>
          </a:p>
          <a:p>
            <a:pPr marL="514350" indent="-514350">
              <a:buAutoNum type="arabicPeriod"/>
            </a:pPr>
            <a:r>
              <a:rPr lang="en-US"/>
              <a:t>V. </a:t>
            </a:r>
            <a:r>
              <a:rPr lang="en-US" err="1"/>
              <a:t>Vakhter</a:t>
            </a:r>
            <a:r>
              <a:rPr lang="en-US"/>
              <a:t> </a:t>
            </a:r>
            <a:r>
              <a:rPr lang="en-US" i="1"/>
              <a:t>et al.</a:t>
            </a:r>
            <a:r>
              <a:rPr lang="en-US"/>
              <a:t>, “A Prototype Wearable Device for Noninvasive Monitoring of Transcutaneous Oxygen,” </a:t>
            </a:r>
            <a:r>
              <a:rPr lang="en-US" i="1"/>
              <a:t>IEEE Trans. Biomed. Circuits Syst.</a:t>
            </a:r>
            <a:r>
              <a:rPr lang="en-US"/>
              <a:t>, pp. 323–335, 2023.</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a:t>A finite element modeling to define the relationship between PaO</a:t>
            </a:r>
            <a:r>
              <a:rPr lang="en-US" baseline="-25000"/>
              <a:t>2</a:t>
            </a:r>
            <a:r>
              <a:rPr lang="en-US"/>
              <a:t> and PtcO</a:t>
            </a:r>
            <a:r>
              <a:rPr lang="en-US" baseline="-25000"/>
              <a:t>2</a:t>
            </a:r>
            <a:r>
              <a:rPr lang="en-US"/>
              <a:t> aimed to enhance measurement accuracy, improve clinical relevance, and enable more personalized patient monitoring.</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Continuous, real-time respiratory monitoring is vital for managing chronic respiratory diseases, preoperative care, and critical care, where rapid hypoxia detection impacts outcomes. Transcutaneous O</a:t>
            </a:r>
            <a:r>
              <a:rPr lang="en-US" baseline="-25000" dirty="0"/>
              <a:t>2</a:t>
            </a:r>
            <a:r>
              <a:rPr lang="en-US" dirty="0"/>
              <a:t> monitoring (</a:t>
            </a:r>
            <a:r>
              <a:rPr lang="en-US" dirty="0" err="1"/>
              <a:t>PtcO</a:t>
            </a:r>
            <a:r>
              <a:rPr lang="en-US" dirty="0"/>
              <a:t>₂) offers a noninvasive surrogate for arterial O</a:t>
            </a:r>
            <a:r>
              <a:rPr lang="en-US" baseline="-25000" dirty="0"/>
              <a:t>2</a:t>
            </a:r>
            <a:r>
              <a:rPr lang="en-US" dirty="0"/>
              <a:t> partial pressure (</a:t>
            </a:r>
            <a:r>
              <a:rPr lang="en-US" dirty="0" err="1"/>
              <a:t>PaO</a:t>
            </a:r>
            <a:r>
              <a:rPr lang="en-US" dirty="0"/>
              <a:t>₂), the gold standard, but its use is limited by physiological variability and inconsistent correlation with </a:t>
            </a:r>
            <a:r>
              <a:rPr lang="en-US" dirty="0" err="1"/>
              <a:t>PaO</a:t>
            </a:r>
            <a:r>
              <a:rPr lang="en-US" dirty="0"/>
              <a:t>₂. To address this, we present a finite element modeling (FEM) framework to examine the relationship between </a:t>
            </a:r>
            <a:r>
              <a:rPr lang="en-US" dirty="0" err="1"/>
              <a:t>PaO</a:t>
            </a:r>
            <a:r>
              <a:rPr lang="en-US"/>
              <a:t>₂ and PtcO</a:t>
            </a:r>
            <a:r>
              <a:rPr lang="en-US" dirty="0"/>
              <a:t>₂. By simulating physiological O</a:t>
            </a:r>
            <a:r>
              <a:rPr lang="en-US" baseline="-25000" dirty="0"/>
              <a:t>2</a:t>
            </a:r>
            <a:r>
              <a:rPr lang="en-US" dirty="0"/>
              <a:t> transport through multilayered skin, the model reveals dynamic responses under blood flow occlusion and oxygen inflow changes. Results align with clinical observations, validating the model’s accuracy and supporting its potential for personalized monitoring. These findings demonstrate the value of computational modeling in improving </a:t>
            </a:r>
            <a:r>
              <a:rPr lang="en-US" dirty="0" err="1"/>
              <a:t>PtcO</a:t>
            </a:r>
            <a:r>
              <a:rPr lang="en-US" dirty="0"/>
              <a:t>₂ reliability, enabling continuous, real-time respiratory assessment in high-risk clinical settings.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Methods</a:t>
            </a:r>
          </a:p>
        </p:txBody>
      </p:sp>
      <p:pic>
        <p:nvPicPr>
          <p:cNvPr id="19" name="Picture Placeholder 18">
            <a:extLst>
              <a:ext uri="{FF2B5EF4-FFF2-40B4-BE49-F238E27FC236}">
                <a16:creationId xmlns:a16="http://schemas.microsoft.com/office/drawing/2014/main" id="{E5D13C50-1832-7E5A-50CB-87D006F4701B}"/>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9440" b="9440"/>
          <a:stretch/>
        </p:blipFill>
        <p:spPr>
          <a:xfrm>
            <a:off x="1196912" y="20360447"/>
            <a:ext cx="13710909" cy="6256212"/>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4000"/>
              <a:t>FIGURE 1. a) Cross-sectional unit volume of skin in Grossmann’s model. b) Human tests scenarios used in FEM studies</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simulated occlusions (left) showed an immediate response in PtcO</a:t>
            </a:r>
            <a:r>
              <a:rPr lang="en-US" baseline="-25000" dirty="0"/>
              <a:t>2 </a:t>
            </a:r>
            <a:r>
              <a:rPr lang="en-US" dirty="0"/>
              <a:t>levels, reflecting rapid physiological response to decreased perfusion. Post-occlusion recovery times (around 6 minutes) were consistent across scenarios, emphasizing delayed vascular and metabolic compensatory mechanisms. </a:t>
            </a:r>
          </a:p>
          <a:p>
            <a:pPr>
              <a:spcBef>
                <a:spcPts val="2400"/>
              </a:spcBef>
            </a:pPr>
            <a:r>
              <a:rPr lang="en-US" dirty="0"/>
              <a:t>Simulated oxygen reductions (right) displayed a slow and more prolonged decrease in PtcO</a:t>
            </a:r>
            <a:r>
              <a:rPr lang="en-US" baseline="-25000" dirty="0"/>
              <a:t>2</a:t>
            </a:r>
            <a:r>
              <a:rPr lang="en-US" dirty="0"/>
              <a:t>, indicating a gradual skin adaptation to less drastic oxygen deprivation. PtcO</a:t>
            </a:r>
            <a:r>
              <a:rPr lang="en-US" baseline="-25000" dirty="0"/>
              <a:t>2</a:t>
            </a:r>
            <a:r>
              <a:rPr lang="en-US" dirty="0"/>
              <a:t> measurements responded well to the gradual recovery levels of PaO</a:t>
            </a:r>
            <a:r>
              <a:rPr lang="en-US" baseline="-25000" dirty="0"/>
              <a:t>2</a:t>
            </a:r>
            <a:r>
              <a:rPr lang="en-US" dirty="0"/>
              <a:t> post-hypoxia, suggesting intrinsic physiological limits in restoring tissue oxygenation levels, emphasizing the critical need for timely clinical interventions irrespective of the initial severity of hypoxia.</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a:t>Results</a:t>
            </a:r>
          </a:p>
        </p:txBody>
      </p:sp>
      <p:pic>
        <p:nvPicPr>
          <p:cNvPr id="11" name="Picture Placeholder 10" descr="A graph of different types of flow&#10;&#10;AI-generated content may be incorrect.">
            <a:extLst>
              <a:ext uri="{FF2B5EF4-FFF2-40B4-BE49-F238E27FC236}">
                <a16:creationId xmlns:a16="http://schemas.microsoft.com/office/drawing/2014/main" id="{99AD124A-5E78-6FAC-F958-B6605244DD1E}"/>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t="7067" b="10684"/>
          <a:stretch>
            <a:fillRect/>
          </a:stretch>
        </p:blipFill>
        <p:spPr>
          <a:xfrm>
            <a:off x="17526117" y="29532851"/>
            <a:ext cx="14191997" cy="6565522"/>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4000" dirty="0"/>
              <a:t>FIGURE 2. FEM results for PtcO</a:t>
            </a:r>
            <a:r>
              <a:rPr lang="en-US" sz="4000" baseline="-25000" dirty="0"/>
              <a:t>2</a:t>
            </a:r>
            <a:r>
              <a:rPr lang="en-US" sz="4000" dirty="0"/>
              <a:t> with respect to time for systemic hypoxia (left) and local occlusion (right) for different PaO</a:t>
            </a:r>
            <a:r>
              <a:rPr lang="en-US" sz="4000" baseline="-25000" dirty="0"/>
              <a:t>2</a:t>
            </a:r>
            <a:r>
              <a:rPr lang="en-US" sz="4000" dirty="0"/>
              <a:t> values</a:t>
            </a:r>
          </a:p>
        </p:txBody>
      </p:sp>
      <p:pic>
        <p:nvPicPr>
          <p:cNvPr id="27" name="Picture Placeholder 26" descr="A black background with green text&#10;&#10;AI-generated content may be incorrect.">
            <a:extLst>
              <a:ext uri="{FF2B5EF4-FFF2-40B4-BE49-F238E27FC236}">
                <a16:creationId xmlns:a16="http://schemas.microsoft.com/office/drawing/2014/main" id="{F141B4F1-7824-9E71-7D50-B85980694F5B}"/>
              </a:ext>
            </a:extLst>
          </p:cNvPr>
          <p:cNvPicPr>
            <a:picLocks noGrp="1" noChangeAspect="1"/>
          </p:cNvPicPr>
          <p:nvPr>
            <p:ph type="pic" sz="quarter" idx="31"/>
          </p:nvPr>
        </p:nvPicPr>
        <p:blipFill>
          <a:blip r:embed="rId6">
            <a:extLst>
              <a:ext uri="{28A0092B-C50C-407E-A947-70E740481C1C}">
                <a14:useLocalDpi xmlns:a14="http://schemas.microsoft.com/office/drawing/2010/main" val="0"/>
              </a:ext>
            </a:extLst>
          </a:blip>
          <a:srcRect l="-143" t="-11352" r="-358" b="-6050"/>
          <a:stretch>
            <a:fillRect/>
          </a:stretch>
        </p:blipFill>
        <p:spPr>
          <a:xfrm>
            <a:off x="17116730" y="38786587"/>
            <a:ext cx="14653608" cy="3152536"/>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TotalTime>
  <Words>710</Words>
  <Application>Microsoft Macintosh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Modeling and Simulation of Transcutaneous Oxygen Transport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Almatrood, Mohammed</cp:lastModifiedBy>
  <cp:revision>1</cp:revision>
  <cp:lastPrinted>2023-01-06T15:48:30Z</cp:lastPrinted>
  <dcterms:created xsi:type="dcterms:W3CDTF">2023-01-03T14:57:49Z</dcterms:created>
  <dcterms:modified xsi:type="dcterms:W3CDTF">2025-08-31T23:22:18Z</dcterms:modified>
</cp:coreProperties>
</file>