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451" autoAdjust="0"/>
    <p:restoredTop sz="96405" autoAdjust="0"/>
  </p:normalViewPr>
  <p:slideViewPr>
    <p:cSldViewPr snapToGrid="0">
      <p:cViewPr>
        <p:scale>
          <a:sx n="33" d="100"/>
          <a:sy n="33" d="100"/>
        </p:scale>
        <p:origin x="216" y="-359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9/1/2025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2435266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9/1/2025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9/1/2025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9/1/2025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9/1/2025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9/1/2025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9/1/2025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9/1/2025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9/1/2025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9/1/2025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5.png"/><Relationship Id="rId12" Type="http://schemas.microsoft.com/office/2007/relationships/hdphoto" Target="../media/hdphoto1.wdp"/><Relationship Id="rId2" Type="http://schemas.openxmlformats.org/officeDocument/2006/relationships/notesSlide" Target="../notesSlides/notesSlide1.xml"/><Relationship Id="rId16" Type="http://schemas.microsoft.com/office/2007/relationships/hdphoto" Target="../media/hdphoto3.wdp"/><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1.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 Id="rId1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597839" y="207441"/>
            <a:ext cx="17520673" cy="3907429"/>
          </a:xfrm>
        </p:spPr>
        <p:txBody>
          <a:bodyPr/>
          <a:lstStyle/>
          <a:p>
            <a:r>
              <a:rPr lang="en-US" dirty="0"/>
              <a:t>Assessment and Acoustic Enhancement of a Multi-Purpose Venue with COMSOL </a:t>
            </a:r>
            <a:r>
              <a:rPr lang="en-US" dirty="0" err="1"/>
              <a:t>Multiphysics</a:t>
            </a:r>
            <a:r>
              <a:rPr lang="en-US" dirty="0"/>
              <a:t>.</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597839" y="10032315"/>
            <a:ext cx="18504536" cy="1984280"/>
          </a:xfrm>
        </p:spPr>
        <p:txBody>
          <a:bodyPr/>
          <a:lstStyle/>
          <a:p>
            <a:pPr defTabSz="3303588">
              <a:tabLst>
                <a:tab pos="2330450" algn="l"/>
              </a:tabLst>
            </a:pPr>
            <a:r>
              <a:rPr lang="it-IT" sz="3900" b="1" dirty="0" err="1"/>
              <a:t>Autors</a:t>
            </a:r>
            <a:r>
              <a:rPr lang="it-IT" sz="3900" b="1" dirty="0"/>
              <a:t>:</a:t>
            </a:r>
            <a:r>
              <a:rPr lang="it-IT" sz="3900" dirty="0"/>
              <a:t> Riccardo Balistreri¹; Martin Castrovinci¹; Gianpiero Majandi¹, Emilio Ruiz‑Reina²</a:t>
            </a:r>
            <a:br>
              <a:rPr lang="it-IT" dirty="0"/>
            </a:br>
            <a:br>
              <a:rPr lang="it-IT" sz="2000" dirty="0"/>
            </a:br>
            <a:r>
              <a:rPr lang="it-IT" sz="3900" b="1" dirty="0" err="1"/>
              <a:t>Affiliation</a:t>
            </a:r>
            <a:r>
              <a:rPr lang="it-IT" sz="3900" b="1" dirty="0"/>
              <a:t>:	</a:t>
            </a:r>
            <a:r>
              <a:rPr lang="it-IT" sz="3900" dirty="0"/>
              <a:t>¹ Pragma Electro‑</a:t>
            </a:r>
            <a:r>
              <a:rPr lang="it-IT" sz="3900" dirty="0" err="1"/>
              <a:t>Acoustics</a:t>
            </a:r>
            <a:r>
              <a:rPr lang="it-IT" sz="3900" dirty="0"/>
              <a:t> Ltd, Birkirkara, Malta		                                                     	² Department of Applied </a:t>
            </a:r>
            <a:r>
              <a:rPr lang="it-IT" sz="3900" dirty="0" err="1"/>
              <a:t>Physics</a:t>
            </a:r>
            <a:r>
              <a:rPr lang="it-IT" sz="3900" dirty="0"/>
              <a:t> II, University of Málaga, </a:t>
            </a:r>
            <a:r>
              <a:rPr lang="it-IT" sz="3900" dirty="0" err="1"/>
              <a:t>Spain</a:t>
            </a:r>
            <a:endParaRPr lang="en-US" sz="3900"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687824"/>
            <a:ext cx="16062185" cy="7434676"/>
          </a:xfrm>
        </p:spPr>
        <p:txBody>
          <a:bodyPr/>
          <a:lstStyle/>
          <a:p>
            <a:r>
              <a:rPr lang="en-US" sz="3900" dirty="0"/>
              <a:t>Acoustic simulations were conducted in COMSOL </a:t>
            </a:r>
            <a:r>
              <a:rPr lang="en-US" sz="3900" dirty="0" err="1"/>
              <a:t>Multiphysics</a:t>
            </a:r>
            <a:r>
              <a:rPr lang="en-US" sz="3900" dirty="0"/>
              <a:t>® 6.3 using the STL-derived geometry of the hall. Following Christensen’s approach, no scattering coefficients were applied in Ray Acoustics to avoid non-physical approximations, modeling surface behavior through edge diffraction and roughness with boundary conditions defined per surface. Absorption was set as frequency-dependent interpolation functions. The setup replicated DRA-MLSSA measurements with an </a:t>
            </a:r>
            <a:r>
              <a:rPr lang="en-US" sz="3900" b="1" i="1" dirty="0"/>
              <a:t>Audio Research Group </a:t>
            </a:r>
            <a:r>
              <a:rPr lang="it-IT" sz="3900" i="1" dirty="0"/>
              <a:t>ODX-1 </a:t>
            </a:r>
            <a:r>
              <a:rPr lang="en-US" sz="3900" dirty="0"/>
              <a:t>(</a:t>
            </a:r>
            <a:r>
              <a:rPr lang="it-IT" sz="3900" i="1" dirty="0" err="1"/>
              <a:t>OmniDrive</a:t>
            </a:r>
            <a:r>
              <a:rPr lang="it-IT" sz="3900" i="1" dirty="0"/>
              <a:t> </a:t>
            </a:r>
            <a:r>
              <a:rPr lang="it-IT" sz="3900" i="1" dirty="0" err="1"/>
              <a:t>Experimental</a:t>
            </a:r>
            <a:r>
              <a:rPr lang="it-IT" sz="3900" i="1" dirty="0"/>
              <a:t> Series 1)</a:t>
            </a:r>
            <a:r>
              <a:rPr lang="en-US" sz="3900" dirty="0"/>
              <a:t> source at 115 dB SPL/1 m and a </a:t>
            </a:r>
            <a:r>
              <a:rPr lang="en-US" sz="3900" b="1" i="1" dirty="0"/>
              <a:t>Audio Research Group </a:t>
            </a:r>
            <a:r>
              <a:rPr lang="it-IT" sz="3900" i="1" dirty="0"/>
              <a:t>MCR-12C1 (½" Class 1 Random </a:t>
            </a:r>
            <a:r>
              <a:rPr lang="it-IT" sz="3900" i="1" dirty="0" err="1"/>
              <a:t>Incidence</a:t>
            </a:r>
            <a:r>
              <a:rPr lang="it-IT" sz="3900" i="1" dirty="0"/>
              <a:t> </a:t>
            </a:r>
            <a:r>
              <a:rPr lang="it-IT" sz="3900" i="1" dirty="0" err="1"/>
              <a:t>Condenser</a:t>
            </a:r>
            <a:r>
              <a:rPr lang="it-IT" sz="3900" i="1" dirty="0"/>
              <a:t> </a:t>
            </a:r>
            <a:r>
              <a:rPr lang="it-IT" sz="3900" i="1" dirty="0" err="1"/>
              <a:t>Microphone</a:t>
            </a:r>
            <a:r>
              <a:rPr lang="it-IT" sz="3900" i="1" dirty="0"/>
              <a:t>)</a:t>
            </a:r>
            <a:r>
              <a:rPr lang="en-US" sz="3900" i="1" dirty="0"/>
              <a:t>.</a:t>
            </a:r>
            <a:r>
              <a:rPr lang="en-US" sz="3900" dirty="0"/>
              <a:t> COMSOL reproduced the same SPL, 0.30 m receiver radius, Δt = 20 ms, and 1.82 s output. RT₆₀ estimated by linear regression on the –5 dB to –35 dB interval (T30 extrapolation) using backward Schröder integration, in accordance with ISO 3382.</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5919818" cy="2315228"/>
          </a:xfrm>
        </p:spPr>
        <p:txBody>
          <a:bodyPr/>
          <a:lstStyle/>
          <a:p>
            <a:r>
              <a:rPr lang="en-US" sz="2800" dirty="0"/>
              <a:t>- ISO 3382, “Acoustics—Measurement of room acoustic parameters”.</a:t>
            </a:r>
            <a:br>
              <a:rPr lang="en-US" sz="2800" dirty="0"/>
            </a:br>
            <a:r>
              <a:rPr lang="en-US" sz="2800" dirty="0"/>
              <a:t>- ISO 23591:2021, “Acoustics—Acoustic quality criteria for rehearsal rooms and spaces”.  </a:t>
            </a:r>
            <a:br>
              <a:rPr lang="en-US" sz="2800" dirty="0"/>
            </a:br>
            <a:r>
              <a:rPr lang="en-US" sz="2800" dirty="0"/>
              <a:t>- </a:t>
            </a:r>
            <a:r>
              <a:rPr lang="en-US" sz="2800" dirty="0" err="1"/>
              <a:t>R.Schroeder</a:t>
            </a:r>
            <a:r>
              <a:rPr lang="en-US" sz="2800" dirty="0"/>
              <a:t>, “New method of measuring reverberation time,” </a:t>
            </a:r>
            <a:r>
              <a:rPr lang="it-IT" sz="2800" dirty="0"/>
              <a:t>JASA 37(3):409–412 (1965).</a:t>
            </a:r>
            <a:br>
              <a:rPr lang="it-IT" sz="2800" dirty="0"/>
            </a:br>
            <a:r>
              <a:rPr lang="it-IT" sz="2800" dirty="0"/>
              <a:t>- </a:t>
            </a:r>
            <a:r>
              <a:rPr lang="en-US" sz="2800" dirty="0"/>
              <a:t>C. L. Christensen, “Practical methods to define scattering coefficients in a room acoustics computer model”.</a:t>
            </a:r>
            <a:br>
              <a:rPr lang="en-US" sz="2800" dirty="0"/>
            </a:br>
            <a:r>
              <a:rPr lang="en-US" sz="2800" dirty="0"/>
              <a:t>- D. D. Rife, “Room acoustics measurements using MLSSA,” J. </a:t>
            </a:r>
            <a:r>
              <a:rPr lang="en-US" sz="2800" dirty="0" err="1"/>
              <a:t>Acoust</a:t>
            </a:r>
            <a:r>
              <a:rPr lang="en-US" sz="2800" dirty="0"/>
              <a:t>. Soc. Am., vol. 89, p. 1877, 1991.</a:t>
            </a:r>
            <a:br>
              <a:rPr lang="en-US" sz="2800" dirty="0"/>
            </a:br>
            <a:r>
              <a:rPr lang="en-US" sz="2800" dirty="0"/>
              <a:t>- M. </a:t>
            </a:r>
            <a:r>
              <a:rPr lang="en-US" sz="2800" dirty="0" err="1"/>
              <a:t>Kleiner</a:t>
            </a:r>
            <a:r>
              <a:rPr lang="en-US" sz="2800" dirty="0"/>
              <a:t>, B.-I. </a:t>
            </a:r>
            <a:r>
              <a:rPr lang="en-US" sz="2800" dirty="0" err="1"/>
              <a:t>Dalenbäck</a:t>
            </a:r>
            <a:r>
              <a:rPr lang="en-US" sz="2800" dirty="0"/>
              <a:t>, and P. </a:t>
            </a:r>
            <a:r>
              <a:rPr lang="en-US" sz="2800" dirty="0" err="1"/>
              <a:t>Svensson</a:t>
            </a:r>
            <a:r>
              <a:rPr lang="en-US" sz="2800" dirty="0"/>
              <a:t>, “</a:t>
            </a:r>
            <a:r>
              <a:rPr lang="en-US" sz="2800" dirty="0" err="1"/>
              <a:t>Auralization</a:t>
            </a:r>
            <a:r>
              <a:rPr lang="en-US" sz="2800" dirty="0"/>
              <a:t> - An overview,” JAES 41(11):861–875 ’93.</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635939" y="4225276"/>
            <a:ext cx="17520817" cy="3101034"/>
          </a:xfrm>
        </p:spPr>
        <p:txBody>
          <a:bodyPr/>
          <a:lstStyle/>
          <a:p>
            <a:r>
              <a:rPr lang="en-US" dirty="0"/>
              <a:t>This study establishes a measurement → model → </a:t>
            </a:r>
            <a:r>
              <a:rPr lang="en-US" dirty="0" err="1"/>
              <a:t>auralization</a:t>
            </a:r>
            <a:r>
              <a:rPr lang="en-US" dirty="0"/>
              <a:t> pipeline combining </a:t>
            </a:r>
            <a:r>
              <a:rPr lang="en-US" dirty="0" err="1"/>
              <a:t>Schröder</a:t>
            </a:r>
            <a:r>
              <a:rPr lang="en-US" dirty="0"/>
              <a:t>-based T₃₀ with acoustical ray tracing.</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sz="3900" dirty="0"/>
              <a:t>This work addresses the acoustic design of a multipurpose hall (~3,000 m³) subject to stringent architectural constraints allowing only ceiling interventions. The design goal is to achieve RT₆₀ ≤ 1.4 s with spatial and spectral uniformity suitable for speech, amplified, and acoustic music. The methodology integrates: (</a:t>
            </a:r>
            <a:r>
              <a:rPr lang="en-US" sz="3900" dirty="0" err="1"/>
              <a:t>i</a:t>
            </a:r>
            <a:r>
              <a:rPr lang="en-US" sz="3900" dirty="0"/>
              <a:t>) ISO 3382-compliant in-situ measurements, (ii) predictive modeling with COMSOL </a:t>
            </a:r>
            <a:r>
              <a:rPr lang="en-US" sz="3900" dirty="0" err="1"/>
              <a:t>Multiphysics</a:t>
            </a:r>
            <a:r>
              <a:rPr lang="en-US" sz="3900" dirty="0"/>
              <a:t>® 6.3 Ray Acoustics using the real STL geometry, and (iii) </a:t>
            </a:r>
            <a:r>
              <a:rPr lang="en-US" sz="3900" dirty="0" err="1"/>
              <a:t>auralization</a:t>
            </a:r>
            <a:r>
              <a:rPr lang="en-US" sz="3900" dirty="0"/>
              <a:t> for perceptual evaluation. Model–measurement consistency was verified by octave-band decay curves and </a:t>
            </a:r>
            <a:r>
              <a:rPr lang="en-US" sz="3900" dirty="0" err="1"/>
              <a:t>Schröder</a:t>
            </a:r>
            <a:r>
              <a:rPr lang="en-US" sz="3900" dirty="0"/>
              <a:t>-based T₃₀ regression. Simulations show systematic RT reduction and improvements in C₈₀/D₅₀/STI across 500–4000 Hz. Predictive limitations of C₅₀/D₅₀/STI in geometrical models are discussed. The absence of a fixed stage reinforces RT as primary design parameter, while ISO 3382-1/2 and ISO 23591:2021 provide the normative framework for target and spectral tolerances.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 and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pic>
        <p:nvPicPr>
          <p:cNvPr id="27" name="Segnaposto immagine 26" descr="Immagine che contiene Carattere, Elementi grafici, schermata, grafica&#10;&#10;Il contenuto generato dall'IA potrebbe non essere corretto.">
            <a:extLst>
              <a:ext uri="{FF2B5EF4-FFF2-40B4-BE49-F238E27FC236}">
                <a16:creationId xmlns:a16="http://schemas.microsoft.com/office/drawing/2014/main" id="{4050772D-8E0E-6B35-2CDE-0D9B320C5B35}"/>
              </a:ext>
            </a:extLst>
          </p:cNvPr>
          <p:cNvPicPr>
            <a:picLocks noGrp="1" noChangeAspect="1"/>
          </p:cNvPicPr>
          <p:nvPr>
            <p:ph type="pic" sz="quarter" idx="31"/>
          </p:nvPr>
        </p:nvPicPr>
        <p:blipFill>
          <a:blip r:embed="rId3">
            <a:extLst>
              <a:ext uri="{28A0092B-C50C-407E-A947-70E740481C1C}">
                <a14:useLocalDpi xmlns:a14="http://schemas.microsoft.com/office/drawing/2010/main" val="0"/>
              </a:ext>
            </a:extLst>
          </a:blip>
          <a:srcRect l="15" t="-3731" r="1" b="-1562"/>
          <a:stretch/>
        </p:blipFill>
        <p:spPr>
          <a:xfrm>
            <a:off x="17287658" y="39794526"/>
            <a:ext cx="6108690" cy="2086583"/>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943097"/>
            <a:ext cx="15434125" cy="7030245"/>
          </a:xfrm>
        </p:spPr>
        <p:txBody>
          <a:bodyPr/>
          <a:lstStyle/>
          <a:p>
            <a:r>
              <a:rPr lang="en-US" sz="3900" dirty="0"/>
              <a:t>Key acoustic metrics (ISO 3382) were analyzed, with T30 adopted as the main reverberation descriptor. COMSOL simulations showed consistent T30 reduction and improvements in C80, D50, and STI within 500–4000 Hz, critical for intelligibility. Pre-intervention data in an empty hall represented worst-case conditions, while low correlation invalidated EDT and T20. Predictive limits persist, as C50/D50/STI are sensitive to source directivity, ray models neglect wave effects, and STI fails to separate early vs. late reflections. These results motivate simulating a real dodecahedron omnidirectional source with integrated directivity. As a subsequent objective, we will design and benchmark a spherical radiator that has a more uniform angular energy distribution above 1 kHz and to reduce prediction uncertainty in complex architectural spaces where sound propagation is strongly governed by geometry and material properties.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 and Final Considerations </a:t>
            </a:r>
          </a:p>
        </p:txBody>
      </p:sp>
      <p:pic>
        <p:nvPicPr>
          <p:cNvPr id="38" name="Picture 4">
            <a:extLst>
              <a:ext uri="{FF2B5EF4-FFF2-40B4-BE49-F238E27FC236}">
                <a16:creationId xmlns:a16="http://schemas.microsoft.com/office/drawing/2014/main" id="{21CB1696-DA50-1C63-DCBD-81DC15B9C03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p:blipFill>
        <p:spPr bwMode="auto">
          <a:xfrm>
            <a:off x="28226552" y="40837818"/>
            <a:ext cx="3154680" cy="2278380"/>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5" descr="A black background with white text&#10;&#10;Description automatically generated">
            <a:extLst>
              <a:ext uri="{FF2B5EF4-FFF2-40B4-BE49-F238E27FC236}">
                <a16:creationId xmlns:a16="http://schemas.microsoft.com/office/drawing/2014/main" id="{F2276731-1341-42E4-1EEE-722259175401}"/>
              </a:ext>
            </a:extLst>
          </p:cNvPr>
          <p:cNvPicPr>
            <a:picLocks noChangeAspect="1"/>
          </p:cNvPicPr>
          <p:nvPr/>
        </p:nvPicPr>
        <p:blipFill>
          <a:blip r:embed="rId5"/>
          <a:stretch>
            <a:fillRect/>
          </a:stretch>
        </p:blipFill>
        <p:spPr>
          <a:xfrm>
            <a:off x="28357687" y="39160271"/>
            <a:ext cx="3360427" cy="1621235"/>
          </a:xfrm>
          <a:prstGeom prst="rect">
            <a:avLst/>
          </a:prstGeom>
        </p:spPr>
      </p:pic>
      <p:pic>
        <p:nvPicPr>
          <p:cNvPr id="49" name="Segnaposto immagine 48" descr="Immagine che contiene nero, oscurità&#10;&#10;Il contenuto generato dall'IA potrebbe non essere corretto.">
            <a:extLst>
              <a:ext uri="{FF2B5EF4-FFF2-40B4-BE49-F238E27FC236}">
                <a16:creationId xmlns:a16="http://schemas.microsoft.com/office/drawing/2014/main" id="{51B5DF81-5D37-4FC8-D8DD-8F7B954C39E7}"/>
              </a:ext>
            </a:extLst>
          </p:cNvPr>
          <p:cNvPicPr>
            <a:picLocks noGrp="1" noChangeAspect="1"/>
          </p:cNvPicPr>
          <p:nvPr>
            <p:ph type="pic" sz="quarter" idx="11"/>
          </p:nvPr>
        </p:nvPicPr>
        <p:blipFill>
          <a:blip r:embed="rId6">
            <a:extLst>
              <a:ext uri="{28A0092B-C50C-407E-A947-70E740481C1C}">
                <a14:useLocalDpi xmlns:a14="http://schemas.microsoft.com/office/drawing/2010/main" val="0"/>
              </a:ext>
            </a:extLst>
          </a:blip>
          <a:srcRect l="-1662" t="-1332" r="-1123" b="-2499"/>
          <a:stretch/>
        </p:blipFill>
        <p:spPr>
          <a:xfrm>
            <a:off x="23927043" y="39563939"/>
            <a:ext cx="3899949" cy="2435129"/>
          </a:xfrm>
        </p:spPr>
      </p:pic>
      <p:pic>
        <p:nvPicPr>
          <p:cNvPr id="61" name="Immagine 60" descr="Immagine che contiene cerchio, sfera&#10;&#10;Il contenuto generato dall'IA potrebbe non essere corretto.">
            <a:extLst>
              <a:ext uri="{FF2B5EF4-FFF2-40B4-BE49-F238E27FC236}">
                <a16:creationId xmlns:a16="http://schemas.microsoft.com/office/drawing/2014/main" id="{166369A5-A884-2C00-1C62-68781AF5F652}"/>
              </a:ext>
            </a:extLst>
          </p:cNvPr>
          <p:cNvPicPr>
            <a:picLocks noChangeAspect="1"/>
          </p:cNvPicPr>
          <p:nvPr/>
        </p:nvPicPr>
        <p:blipFill>
          <a:blip r:embed="rId7">
            <a:extLst>
              <a:ext uri="{28A0092B-C50C-407E-A947-70E740481C1C}">
                <a14:useLocalDpi xmlns:a14="http://schemas.microsoft.com/office/drawing/2010/main" val="0"/>
              </a:ext>
            </a:extLst>
          </a:blip>
          <a:srcRect l="4429"/>
          <a:stretch/>
        </p:blipFill>
        <p:spPr>
          <a:xfrm>
            <a:off x="0" y="907941"/>
            <a:ext cx="13991030" cy="10981773"/>
          </a:xfrm>
          <a:prstGeom prst="rect">
            <a:avLst/>
          </a:prstGeom>
        </p:spPr>
      </p:pic>
      <p:pic>
        <p:nvPicPr>
          <p:cNvPr id="71" name="Segnaposto immagine 70" descr="Immagine che contiene interno, persona, testo, computer&#10;&#10;Il contenuto generato dall'IA potrebbe non essere corretto.">
            <a:extLst>
              <a:ext uri="{FF2B5EF4-FFF2-40B4-BE49-F238E27FC236}">
                <a16:creationId xmlns:a16="http://schemas.microsoft.com/office/drawing/2014/main" id="{BDF5468E-250D-5AFD-FC65-53718BA59E4D}"/>
              </a:ext>
            </a:extLst>
          </p:cNvPr>
          <p:cNvPicPr>
            <a:picLocks noGrp="1" noChangeAspect="1"/>
          </p:cNvPicPr>
          <p:nvPr>
            <p:ph type="pic" sz="quarter" idx="34"/>
          </p:nvPr>
        </p:nvPicPr>
        <p:blipFill>
          <a:blip r:embed="rId8">
            <a:extLst>
              <a:ext uri="{28A0092B-C50C-407E-A947-70E740481C1C}">
                <a14:useLocalDpi xmlns:a14="http://schemas.microsoft.com/office/drawing/2010/main" val="0"/>
              </a:ext>
            </a:extLst>
          </a:blip>
          <a:srcRect t="2980" b="14044"/>
          <a:stretch/>
        </p:blipFill>
        <p:spPr>
          <a:xfrm>
            <a:off x="1227392" y="20268235"/>
            <a:ext cx="13736783" cy="8549537"/>
          </a:xfrm>
        </p:spPr>
      </p:pic>
      <p:pic>
        <p:nvPicPr>
          <p:cNvPr id="74" name="Immagine 73">
            <a:extLst>
              <a:ext uri="{FF2B5EF4-FFF2-40B4-BE49-F238E27FC236}">
                <a16:creationId xmlns:a16="http://schemas.microsoft.com/office/drawing/2014/main" id="{E800FC2B-AEFF-B534-1A35-027476E1902C}"/>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7911047" y="29009912"/>
            <a:ext cx="12523648" cy="9392736"/>
          </a:xfrm>
          <a:prstGeom prst="rect">
            <a:avLst/>
          </a:prstGeom>
        </p:spPr>
      </p:pic>
      <p:pic>
        <p:nvPicPr>
          <p:cNvPr id="11" name="Immagine 10" descr="Immagine che contiene Viso umano, persona, uomo, Barba umana&#10;&#10;Il contenuto generato dall'IA potrebbe non essere corretto.">
            <a:extLst>
              <a:ext uri="{FF2B5EF4-FFF2-40B4-BE49-F238E27FC236}">
                <a16:creationId xmlns:a16="http://schemas.microsoft.com/office/drawing/2014/main" id="{4D6BE96D-F1D5-67D6-BC18-0D9B91E4269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1044226" y="7555814"/>
            <a:ext cx="2476500" cy="2476500"/>
          </a:xfrm>
          <a:prstGeom prst="rect">
            <a:avLst/>
          </a:prstGeom>
        </p:spPr>
      </p:pic>
      <p:pic>
        <p:nvPicPr>
          <p:cNvPr id="80" name="Immagine 79" descr="Immagine che contiene Viso umano, persona, vestiti, Fronte&#10;&#10;Il contenuto generato dall'IA potrebbe non essere corretto.">
            <a:extLst>
              <a:ext uri="{FF2B5EF4-FFF2-40B4-BE49-F238E27FC236}">
                <a16:creationId xmlns:a16="http://schemas.microsoft.com/office/drawing/2014/main" id="{E79F8581-53EA-5F8A-2E2A-F51490A7B1E4}"/>
              </a:ext>
            </a:extLst>
          </p:cNvPr>
          <p:cNvPicPr>
            <a:picLocks noChangeAspect="1"/>
          </p:cNvPicPr>
          <p:nvPr/>
        </p:nvPicPr>
        <p:blipFill>
          <a:blip r:embed="rId11">
            <a:extLst>
              <a:ext uri="{BEBA8EAE-BF5A-486C-A8C5-ECC9F3942E4B}">
                <a14:imgProps xmlns:a14="http://schemas.microsoft.com/office/drawing/2010/main">
                  <a14:imgLayer r:embed="rId12">
                    <a14:imgEffect>
                      <a14:colorTemperature colorTemp="5300"/>
                    </a14:imgEffect>
                  </a14:imgLayer>
                </a14:imgProps>
              </a:ext>
              <a:ext uri="{28A0092B-C50C-407E-A947-70E740481C1C}">
                <a14:useLocalDpi xmlns:a14="http://schemas.microsoft.com/office/drawing/2010/main" val="0"/>
              </a:ext>
            </a:extLst>
          </a:blip>
          <a:srcRect b="8892"/>
          <a:stretch/>
        </p:blipFill>
        <p:spPr>
          <a:xfrm>
            <a:off x="16815570" y="7584998"/>
            <a:ext cx="2667000" cy="2429861"/>
          </a:xfrm>
          <a:prstGeom prst="rect">
            <a:avLst/>
          </a:prstGeom>
        </p:spPr>
      </p:pic>
      <p:pic>
        <p:nvPicPr>
          <p:cNvPr id="13" name="Immagine 12" descr="Immagine che contiene Viso umano, persona, cravatta, camicia&#10;&#10;Il contenuto generato dall'IA potrebbe non essere corretto.">
            <a:extLst>
              <a:ext uri="{FF2B5EF4-FFF2-40B4-BE49-F238E27FC236}">
                <a16:creationId xmlns:a16="http://schemas.microsoft.com/office/drawing/2014/main" id="{305557D9-E266-397C-F8C9-C339B9818CC4}"/>
              </a:ext>
            </a:extLst>
          </p:cNvPr>
          <p:cNvPicPr>
            <a:picLocks noChangeAspect="1"/>
          </p:cNvPicPr>
          <p:nvPr/>
        </p:nvPicPr>
        <p:blipFill>
          <a:blip r:embed="rId13">
            <a:extLst>
              <a:ext uri="{BEBA8EAE-BF5A-486C-A8C5-ECC9F3942E4B}">
                <a14:imgProps xmlns:a14="http://schemas.microsoft.com/office/drawing/2010/main">
                  <a14:imgLayer r:embed="rId14">
                    <a14:imgEffect>
                      <a14:colorTemperature colorTemp="5300"/>
                    </a14:imgEffect>
                  </a14:imgLayer>
                </a14:imgProps>
              </a:ext>
              <a:ext uri="{28A0092B-C50C-407E-A947-70E740481C1C}">
                <a14:useLocalDpi xmlns:a14="http://schemas.microsoft.com/office/drawing/2010/main" val="0"/>
              </a:ext>
            </a:extLst>
          </a:blip>
          <a:srcRect b="18178"/>
          <a:stretch/>
        </p:blipFill>
        <p:spPr>
          <a:xfrm>
            <a:off x="25082382" y="7141851"/>
            <a:ext cx="2340864" cy="2873008"/>
          </a:xfrm>
          <a:prstGeom prst="rect">
            <a:avLst/>
          </a:prstGeom>
        </p:spPr>
      </p:pic>
      <p:pic>
        <p:nvPicPr>
          <p:cNvPr id="17" name="Immagine 16" descr="Immagine che contiene Viso umano, vestiti, persona, ritratto&#10;&#10;Il contenuto generato dall'IA potrebbe non essere corretto.">
            <a:extLst>
              <a:ext uri="{FF2B5EF4-FFF2-40B4-BE49-F238E27FC236}">
                <a16:creationId xmlns:a16="http://schemas.microsoft.com/office/drawing/2014/main" id="{4B9D2009-B5FB-6E8D-1D13-61C740D7A962}"/>
              </a:ext>
            </a:extLst>
          </p:cNvPr>
          <p:cNvPicPr>
            <a:picLocks noChangeAspect="1"/>
          </p:cNvPicPr>
          <p:nvPr/>
        </p:nvPicPr>
        <p:blipFill>
          <a:blip r:embed="rId15">
            <a:extLst>
              <a:ext uri="{BEBA8EAE-BF5A-486C-A8C5-ECC9F3942E4B}">
                <a14:imgProps xmlns:a14="http://schemas.microsoft.com/office/drawing/2010/main">
                  <a14:imgLayer r:embed="rId16">
                    <a14:imgEffect>
                      <a14:colorTemperature colorTemp="5300"/>
                    </a14:imgEffect>
                    <a14:imgEffect>
                      <a14:brightnessContrast bright="24000"/>
                    </a14:imgEffect>
                  </a14:imgLayer>
                </a14:imgProps>
              </a:ext>
              <a:ext uri="{28A0092B-C50C-407E-A947-70E740481C1C}">
                <a14:useLocalDpi xmlns:a14="http://schemas.microsoft.com/office/drawing/2010/main" val="0"/>
              </a:ext>
            </a:extLst>
          </a:blip>
          <a:srcRect l="11348" t="3987" r="9306" b="23984"/>
          <a:stretch/>
        </p:blipFill>
        <p:spPr>
          <a:xfrm>
            <a:off x="28984902" y="6748038"/>
            <a:ext cx="2399118" cy="3266821"/>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3470</TotalTime>
  <Words>690</Words>
  <Application>Microsoft Office PowerPoint</Application>
  <PresentationFormat>Personalizzato</PresentationFormat>
  <Paragraphs>11</Paragraphs>
  <Slides>1</Slides>
  <Notes>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vt:i4>
      </vt:variant>
    </vt:vector>
  </HeadingPairs>
  <TitlesOfParts>
    <vt:vector size="5" baseType="lpstr">
      <vt:lpstr>Arial</vt:lpstr>
      <vt:lpstr>Calibri</vt:lpstr>
      <vt:lpstr>Calibri Light</vt:lpstr>
      <vt:lpstr>Office Theme</vt:lpstr>
      <vt:lpstr>Assessment and Acoustic Enhancement of a Multi-Purpose Venue with COMSOL Multiphysics.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Martin Castrovinci</cp:lastModifiedBy>
  <cp:revision>137</cp:revision>
  <cp:lastPrinted>2023-01-06T15:48:30Z</cp:lastPrinted>
  <dcterms:created xsi:type="dcterms:W3CDTF">2023-01-03T14:57:49Z</dcterms:created>
  <dcterms:modified xsi:type="dcterms:W3CDTF">2025-09-01T16:08:51Z</dcterms:modified>
</cp:coreProperties>
</file>