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6405" autoAdjust="0"/>
  </p:normalViewPr>
  <p:slideViewPr>
    <p:cSldViewPr snapToGrid="0">
      <p:cViewPr>
        <p:scale>
          <a:sx n="33" d="100"/>
          <a:sy n="33" d="100"/>
        </p:scale>
        <p:origin x="442" y="19"/>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9/5/2025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‹Nº›</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14B6CA-4B29-B22E-1497-7952199824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730C33-FD6B-C0FB-7C29-EF0F1D77DF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9B7767-E535-D9DC-6289-0027A743654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B1F10B4-26C3-D234-D951-1EB9BF97C757}"/>
              </a:ext>
            </a:extLst>
          </p:cNvPr>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97719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9/5/2025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9/5/2025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9/5/2025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9/5/2025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9/5/2025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9/5/2025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4DFCB-FE6F-F707-3620-B14F149258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B43ED0-7F45-EF7C-7E7E-6C7DED38A513}"/>
              </a:ext>
            </a:extLst>
          </p:cNvPr>
          <p:cNvSpPr>
            <a:spLocks noGrp="1"/>
          </p:cNvSpPr>
          <p:nvPr>
            <p:ph type="title"/>
          </p:nvPr>
        </p:nvSpPr>
        <p:spPr/>
        <p:txBody>
          <a:bodyPr>
            <a:noAutofit/>
          </a:bodyPr>
          <a:lstStyle/>
          <a:p>
            <a:r>
              <a:rPr lang="en-US" sz="8500" dirty="0"/>
              <a:t>All-Plasmonic Thermo-Optic Modulator for GHz Signal Switching at Metal–Semiconductor Interfaces</a:t>
            </a:r>
          </a:p>
        </p:txBody>
      </p:sp>
      <p:sp>
        <p:nvSpPr>
          <p:cNvPr id="3" name="Content Placeholder 2">
            <a:extLst>
              <a:ext uri="{FF2B5EF4-FFF2-40B4-BE49-F238E27FC236}">
                <a16:creationId xmlns:a16="http://schemas.microsoft.com/office/drawing/2014/main" id="{4643AE5C-1CDF-6745-4966-5698DBE10334}"/>
              </a:ext>
            </a:extLst>
          </p:cNvPr>
          <p:cNvSpPr>
            <a:spLocks noGrp="1"/>
          </p:cNvSpPr>
          <p:nvPr>
            <p:ph sz="quarter" idx="10"/>
          </p:nvPr>
        </p:nvSpPr>
        <p:spPr/>
        <p:txBody>
          <a:bodyPr/>
          <a:lstStyle/>
          <a:p>
            <a:r>
              <a:rPr lang="en-US" dirty="0"/>
              <a:t>Mayra M. Schliemann</a:t>
            </a:r>
            <a:r>
              <a:rPr lang="en-US" baseline="30000" dirty="0"/>
              <a:t>1</a:t>
            </a:r>
            <a:r>
              <a:rPr lang="en-US" dirty="0"/>
              <a:t>, Raj K. Vinnakota</a:t>
            </a:r>
            <a:r>
              <a:rPr lang="en-US" baseline="30000" dirty="0"/>
              <a:t>1</a:t>
            </a:r>
            <a:br>
              <a:rPr lang="en-US" dirty="0"/>
            </a:br>
            <a:r>
              <a:rPr lang="en-US" dirty="0"/>
              <a:t>1. Center for Materials and Manufacturing Sciences, Troy University, Troy, AL, USA.</a:t>
            </a:r>
          </a:p>
        </p:txBody>
      </p:sp>
      <p:sp>
        <p:nvSpPr>
          <p:cNvPr id="6" name="Text Placeholder 5">
            <a:extLst>
              <a:ext uri="{FF2B5EF4-FFF2-40B4-BE49-F238E27FC236}">
                <a16:creationId xmlns:a16="http://schemas.microsoft.com/office/drawing/2014/main" id="{D47C8D8B-EB05-1801-A9A0-B069B05ACF91}"/>
              </a:ext>
            </a:extLst>
          </p:cNvPr>
          <p:cNvSpPr>
            <a:spLocks noGrp="1"/>
          </p:cNvSpPr>
          <p:nvPr>
            <p:ph type="body" sz="quarter" idx="23"/>
          </p:nvPr>
        </p:nvSpPr>
        <p:spPr/>
        <p:txBody>
          <a:bodyPr anchor="ctr"/>
          <a:lstStyle/>
          <a:p>
            <a:r>
              <a:rPr lang="en-US" sz="4000" dirty="0"/>
              <a:t>COMSOL Multiphysics was used extensively to design, simulate, and optimize the TAPS device. The developed model integrates the </a:t>
            </a:r>
            <a:r>
              <a:rPr lang="en-US" sz="4000" b="1" dirty="0"/>
              <a:t>Electromagnetic Waves Module</a:t>
            </a:r>
            <a:r>
              <a:rPr lang="en-US" sz="4000" dirty="0"/>
              <a:t> (ewfd), the </a:t>
            </a:r>
            <a:r>
              <a:rPr lang="en-US" sz="4000" b="1" dirty="0"/>
              <a:t>Heat Transfer Module</a:t>
            </a:r>
            <a:r>
              <a:rPr lang="en-US" sz="4000" dirty="0"/>
              <a:t> (ht), and the </a:t>
            </a:r>
            <a:r>
              <a:rPr lang="en-US" sz="4000" b="1" dirty="0"/>
              <a:t>Semiconductor Module </a:t>
            </a:r>
            <a:r>
              <a:rPr lang="en-US" sz="4000" dirty="0"/>
              <a:t>(semi) in the steady state and temporal domain. Also, parametric sweeps were performed over structural geometries, input powers, wavelengths, and doping levels to analyze the TAPS operation’s dependency on these parameters and optimize the device. This multiphysics model was implemented in 2D and 3D geometries with fine meshing near metal-dielectric boundaries. To comprehensively capture the switching phenomena that arise from the combined electro-optic and thermo-optic effects, the investigation was conducted in two stages: (1) electro-optic response without the presence of plasmonic particles and (2) thermo-electro-optical control of SPPs in the proposed device.</a:t>
            </a:r>
          </a:p>
        </p:txBody>
      </p:sp>
      <p:sp>
        <p:nvSpPr>
          <p:cNvPr id="7" name="Text Placeholder 6">
            <a:extLst>
              <a:ext uri="{FF2B5EF4-FFF2-40B4-BE49-F238E27FC236}">
                <a16:creationId xmlns:a16="http://schemas.microsoft.com/office/drawing/2014/main" id="{DA8E33E9-B2DC-FB9A-D80A-D2208C4B6154}"/>
              </a:ext>
            </a:extLst>
          </p:cNvPr>
          <p:cNvSpPr>
            <a:spLocks noGrp="1"/>
          </p:cNvSpPr>
          <p:nvPr>
            <p:ph type="body" sz="quarter" idx="24"/>
          </p:nvPr>
        </p:nvSpPr>
        <p:spPr/>
        <p:txBody>
          <a:bodyPr/>
          <a:lstStyle/>
          <a:p>
            <a:pPr marL="457200" indent="-457200">
              <a:spcBef>
                <a:spcPts val="0"/>
              </a:spcBef>
            </a:pPr>
            <a:r>
              <a:rPr lang="en-US" sz="2900" dirty="0">
                <a:effectLst/>
              </a:rPr>
              <a:t>[1] Vinnakota</a:t>
            </a:r>
            <a:r>
              <a:rPr lang="en-US" sz="2900" dirty="0"/>
              <a:t> </a:t>
            </a:r>
            <a:r>
              <a:rPr lang="en-US" sz="2900" dirty="0">
                <a:effectLst/>
              </a:rPr>
              <a:t>RK, Schliemann MM, &amp; Shahriar S (2025). Optoelectronic control of surface plasmon polaritons at metal-doped semiconductor interfaces. </a:t>
            </a:r>
            <a:r>
              <a:rPr lang="en-US" sz="2900" i="1" dirty="0">
                <a:effectLst/>
              </a:rPr>
              <a:t>Journal of Physics: Photonics</a:t>
            </a:r>
            <a:r>
              <a:rPr lang="en-US" sz="2900" dirty="0">
                <a:effectLst/>
              </a:rPr>
              <a:t>, </a:t>
            </a:r>
            <a:r>
              <a:rPr lang="en-US" sz="2900" i="1" dirty="0">
                <a:effectLst/>
              </a:rPr>
              <a:t>7</a:t>
            </a:r>
            <a:r>
              <a:rPr lang="en-US" sz="2900" dirty="0">
                <a:effectLst/>
              </a:rPr>
              <a:t>(3), 035001.</a:t>
            </a:r>
            <a:endParaRPr lang="en-US" sz="2900" dirty="0"/>
          </a:p>
          <a:p>
            <a:pPr marL="457200" indent="-457200">
              <a:spcBef>
                <a:spcPts val="0"/>
              </a:spcBef>
            </a:pPr>
            <a:r>
              <a:rPr lang="en-US" sz="2900" dirty="0"/>
              <a:t>[2] Vinnakota RK, Dong Z, Briggs AF, Bank SR, Wasserman D, Genov DA </a:t>
            </a:r>
            <a:r>
              <a:rPr lang="en-US" sz="2900" dirty="0">
                <a:effectLst/>
              </a:rPr>
              <a:t>(2023). Response times of a degenerately doped semiconductor based plasmonic modulator. </a:t>
            </a:r>
            <a:r>
              <a:rPr lang="en-US" sz="2900" i="1" dirty="0">
                <a:effectLst/>
              </a:rPr>
              <a:t>Journal of the Optical Society of America B</a:t>
            </a:r>
            <a:r>
              <a:rPr lang="en-US" sz="2900" dirty="0">
                <a:effectLst/>
              </a:rPr>
              <a:t>, </a:t>
            </a:r>
            <a:r>
              <a:rPr lang="en-US" sz="2900" i="1" dirty="0">
                <a:effectLst/>
              </a:rPr>
              <a:t>40</a:t>
            </a:r>
            <a:r>
              <a:rPr lang="en-US" sz="2900" dirty="0">
                <a:effectLst/>
              </a:rPr>
              <a:t>(5), 978. </a:t>
            </a:r>
            <a:endParaRPr lang="en-US" sz="2900" dirty="0"/>
          </a:p>
          <a:p>
            <a:pPr marL="457200" indent="-457200">
              <a:spcBef>
                <a:spcPts val="0"/>
              </a:spcBef>
            </a:pPr>
            <a:r>
              <a:rPr lang="en-US" sz="2900" dirty="0"/>
              <a:t>[3] Vinnakota RK, Dong Z, Briggs AF, Bank SR, Wasserman D, Genov DA </a:t>
            </a:r>
            <a:r>
              <a:rPr lang="en-US" sz="2900" dirty="0">
                <a:effectLst/>
              </a:rPr>
              <a:t>(2020). Plasmonic Electro-optic modulator based on degenerate semiconductor interfaces. </a:t>
            </a:r>
            <a:r>
              <a:rPr lang="en-US" sz="2900" i="1" dirty="0">
                <a:effectLst/>
              </a:rPr>
              <a:t>Nanophotonics</a:t>
            </a:r>
            <a:r>
              <a:rPr lang="en-US" sz="2900" dirty="0">
                <a:effectLst/>
              </a:rPr>
              <a:t>, </a:t>
            </a:r>
            <a:r>
              <a:rPr lang="en-US" sz="2900" i="1" dirty="0">
                <a:effectLst/>
              </a:rPr>
              <a:t>9</a:t>
            </a:r>
            <a:r>
              <a:rPr lang="en-US" sz="2900" dirty="0">
                <a:effectLst/>
              </a:rPr>
              <a:t>(5), 1105–1113.</a:t>
            </a:r>
          </a:p>
        </p:txBody>
      </p:sp>
      <p:sp>
        <p:nvSpPr>
          <p:cNvPr id="8" name="Content Placeholder 7">
            <a:extLst>
              <a:ext uri="{FF2B5EF4-FFF2-40B4-BE49-F238E27FC236}">
                <a16:creationId xmlns:a16="http://schemas.microsoft.com/office/drawing/2014/main" id="{A2DB8127-A25E-F6F6-B68A-C2059852FE47}"/>
              </a:ext>
            </a:extLst>
          </p:cNvPr>
          <p:cNvSpPr>
            <a:spLocks noGrp="1"/>
          </p:cNvSpPr>
          <p:nvPr>
            <p:ph sz="quarter" idx="26"/>
          </p:nvPr>
        </p:nvSpPr>
        <p:spPr/>
        <p:txBody>
          <a:bodyPr anchor="ctr"/>
          <a:lstStyle/>
          <a:p>
            <a:r>
              <a:rPr lang="en-US" sz="5800" dirty="0"/>
              <a:t>We present an all-plasmonic modulator based on a Metal-Semiconductor junction, engineered to enable functional plasmonic circuits through thermal control of surface plasmon polaritons at the junction interfaces.</a:t>
            </a:r>
          </a:p>
        </p:txBody>
      </p:sp>
      <p:sp>
        <p:nvSpPr>
          <p:cNvPr id="5" name="Text Placeholder 4">
            <a:extLst>
              <a:ext uri="{FF2B5EF4-FFF2-40B4-BE49-F238E27FC236}">
                <a16:creationId xmlns:a16="http://schemas.microsoft.com/office/drawing/2014/main" id="{104F545D-AF3A-037F-9133-3D73B61F7F9A}"/>
              </a:ext>
            </a:extLst>
          </p:cNvPr>
          <p:cNvSpPr>
            <a:spLocks noGrp="1"/>
          </p:cNvSpPr>
          <p:nvPr>
            <p:ph type="body" sz="quarter" idx="18"/>
          </p:nvPr>
        </p:nvSpPr>
        <p:spPr>
          <a:xfrm>
            <a:off x="1649531" y="14725535"/>
            <a:ext cx="29615963" cy="5078288"/>
          </a:xfrm>
        </p:spPr>
        <p:txBody>
          <a:bodyPr anchor="ctr"/>
          <a:lstStyle/>
          <a:p>
            <a:r>
              <a:rPr lang="en-US" sz="5000" dirty="0"/>
              <a:t>The integration of plasmonic elements into optoelectronic systems opens new avenues for achieving high-speed, ultra-compact signal modulation at the nanoscale. In this work, we introduce a novel all-plasmonic modulator, termed the </a:t>
            </a:r>
            <a:r>
              <a:rPr lang="en-US" sz="5000" b="1" dirty="0"/>
              <a:t>Thermal-Assisted Plasmonic Switch (TAPS)</a:t>
            </a:r>
            <a:r>
              <a:rPr lang="en-US" sz="5000" dirty="0"/>
              <a:t>.</a:t>
            </a:r>
          </a:p>
          <a:p>
            <a:r>
              <a:rPr lang="en-US" sz="5000" dirty="0"/>
              <a:t>The TAPS leverages localized surface plasmon resonance (LSPR)-induced heating to dynamically control surface plasmon polariton (SPP) propagation along the metal–semiconductor (M–S) interface. This offers a promising mechanism for plasmonic signal routing and logic at GHz frequencies.</a:t>
            </a:r>
          </a:p>
        </p:txBody>
      </p:sp>
      <p:sp>
        <p:nvSpPr>
          <p:cNvPr id="9" name="Text Placeholder 8">
            <a:extLst>
              <a:ext uri="{FF2B5EF4-FFF2-40B4-BE49-F238E27FC236}">
                <a16:creationId xmlns:a16="http://schemas.microsoft.com/office/drawing/2014/main" id="{B0BF5C9D-A504-0CF9-CCD2-BF680B30A68B}"/>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1ACA9581-FF51-A2C3-3D1D-25E37B0E38C0}"/>
              </a:ext>
            </a:extLst>
          </p:cNvPr>
          <p:cNvSpPr>
            <a:spLocks noGrp="1"/>
          </p:cNvSpPr>
          <p:nvPr>
            <p:ph type="body" sz="quarter" idx="28"/>
          </p:nvPr>
        </p:nvSpPr>
        <p:spPr>
          <a:xfrm>
            <a:off x="15655928" y="20153850"/>
            <a:ext cx="16062185" cy="1303795"/>
          </a:xfrm>
        </p:spPr>
        <p:txBody>
          <a:bodyPr/>
          <a:lstStyle/>
          <a:p>
            <a:r>
              <a:rPr lang="en-US" dirty="0"/>
              <a:t>Methodology</a:t>
            </a:r>
          </a:p>
        </p:txBody>
      </p:sp>
      <p:sp>
        <p:nvSpPr>
          <p:cNvPr id="14" name="Text Placeholder 13">
            <a:extLst>
              <a:ext uri="{FF2B5EF4-FFF2-40B4-BE49-F238E27FC236}">
                <a16:creationId xmlns:a16="http://schemas.microsoft.com/office/drawing/2014/main" id="{7F4FF235-A191-93D1-562A-400F4ED213D5}"/>
              </a:ext>
            </a:extLst>
          </p:cNvPr>
          <p:cNvSpPr>
            <a:spLocks noGrp="1"/>
          </p:cNvSpPr>
          <p:nvPr>
            <p:ph type="body" sz="quarter" idx="32"/>
          </p:nvPr>
        </p:nvSpPr>
        <p:spPr/>
        <p:txBody>
          <a:bodyPr anchor="ctr"/>
          <a:lstStyle/>
          <a:p>
            <a:r>
              <a:rPr lang="en-US" sz="4000" dirty="0"/>
              <a:t>The TAPS steady state response demonstrates that the critical voltage values are V</a:t>
            </a:r>
            <a:r>
              <a:rPr lang="en-US" sz="4000" baseline="-25000" dirty="0"/>
              <a:t>C</a:t>
            </a:r>
            <a:r>
              <a:rPr lang="en-US" sz="4000" dirty="0"/>
              <a:t>=0.73V for N</a:t>
            </a:r>
            <a:r>
              <a:rPr lang="en-US" sz="4000" baseline="-25000" dirty="0"/>
              <a:t>D</a:t>
            </a:r>
            <a:r>
              <a:rPr lang="en-US" sz="4000" dirty="0"/>
              <a:t>=10</a:t>
            </a:r>
            <a:r>
              <a:rPr lang="en-US" sz="4000" baseline="30000" dirty="0"/>
              <a:t>23</a:t>
            </a:r>
            <a:r>
              <a:rPr lang="en-US" sz="4000" dirty="0"/>
              <a:t>m</a:t>
            </a:r>
            <a:r>
              <a:rPr lang="en-US" sz="4000" baseline="30000" dirty="0"/>
              <a:t>-3</a:t>
            </a:r>
            <a:r>
              <a:rPr lang="en-US" sz="4000" dirty="0"/>
              <a:t> and V</a:t>
            </a:r>
            <a:r>
              <a:rPr lang="en-US" sz="4000" baseline="-25000" dirty="0"/>
              <a:t>C </a:t>
            </a:r>
            <a:r>
              <a:rPr lang="en-US" sz="4000" dirty="0"/>
              <a:t>=0.76V for N</a:t>
            </a:r>
            <a:r>
              <a:rPr lang="en-US" sz="4000" baseline="-25000" dirty="0"/>
              <a:t>D</a:t>
            </a:r>
            <a:r>
              <a:rPr lang="en-US" sz="4000" dirty="0"/>
              <a:t>=10</a:t>
            </a:r>
            <a:r>
              <a:rPr lang="en-US" sz="4000" baseline="30000" dirty="0"/>
              <a:t>22</a:t>
            </a:r>
            <a:r>
              <a:rPr lang="en-US" sz="4000" dirty="0"/>
              <a:t>m</a:t>
            </a:r>
            <a:r>
              <a:rPr lang="en-US" sz="4000" baseline="30000" dirty="0"/>
              <a:t>-3</a:t>
            </a:r>
            <a:r>
              <a:rPr lang="en-US" sz="4000" dirty="0"/>
              <a:t> . Once we knew the critical voltage values for various doping concentrations, we analyzed the transmission as a function of the temperature of the n-Ge layer to find the critical temperature values. For N</a:t>
            </a:r>
            <a:r>
              <a:rPr lang="en-US" sz="4000" baseline="-25000" dirty="0"/>
              <a:t>D</a:t>
            </a:r>
            <a:r>
              <a:rPr lang="en-US" sz="4000" dirty="0"/>
              <a:t>=10</a:t>
            </a:r>
            <a:r>
              <a:rPr lang="en-US" sz="4000" baseline="30000" dirty="0"/>
              <a:t>22</a:t>
            </a:r>
            <a:r>
              <a:rPr lang="en-US" sz="4000" dirty="0"/>
              <a:t>m</a:t>
            </a:r>
            <a:r>
              <a:rPr lang="en-US" sz="4000" baseline="30000" dirty="0"/>
              <a:t>-3</a:t>
            </a:r>
            <a:r>
              <a:rPr lang="en-US" sz="4000" dirty="0"/>
              <a:t>, T</a:t>
            </a:r>
            <a:r>
              <a:rPr lang="en-US" sz="4000" baseline="-25000" dirty="0"/>
              <a:t>C</a:t>
            </a:r>
            <a:r>
              <a:rPr lang="en-US" sz="4000" dirty="0"/>
              <a:t>=323K for V=0.760V, T</a:t>
            </a:r>
            <a:r>
              <a:rPr lang="en-US" sz="4000" baseline="-25000" dirty="0"/>
              <a:t>C</a:t>
            </a:r>
            <a:r>
              <a:rPr lang="en-US" sz="4000" dirty="0"/>
              <a:t>=310K for V=0.765V, and T</a:t>
            </a:r>
            <a:r>
              <a:rPr lang="en-US" sz="4000" baseline="-25000" dirty="0"/>
              <a:t>C </a:t>
            </a:r>
            <a:r>
              <a:rPr lang="en-US" sz="4000" dirty="0"/>
              <a:t>=303.5 for V=0.768V. </a:t>
            </a:r>
          </a:p>
          <a:p>
            <a:r>
              <a:rPr lang="en-US" sz="4000" dirty="0"/>
              <a:t>The results extracted from the COMSOL Multiphysics model demonstrate a modulation depth exceeding -30 dB, with a thermal responsivity greater than -3 dB·K⁻¹, and switching speeds in the order of 1 GHz. Therefore, it is clear that the presented numerical prototype offers a promising solution for integrating electronic and photonic technologies</a:t>
            </a:r>
            <a:r>
              <a:rPr lang="en-US" sz="4400" dirty="0"/>
              <a:t>.</a:t>
            </a:r>
          </a:p>
        </p:txBody>
      </p:sp>
      <p:sp>
        <p:nvSpPr>
          <p:cNvPr id="15" name="Text Placeholder 14">
            <a:extLst>
              <a:ext uri="{FF2B5EF4-FFF2-40B4-BE49-F238E27FC236}">
                <a16:creationId xmlns:a16="http://schemas.microsoft.com/office/drawing/2014/main" id="{DDF44F46-33BB-6E47-8104-0048F6E39A92}"/>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0DCA3E06-78A6-DBCC-2B08-2EB9C832020F}"/>
              </a:ext>
            </a:extLst>
          </p:cNvPr>
          <p:cNvSpPr>
            <a:spLocks noGrp="1"/>
          </p:cNvSpPr>
          <p:nvPr>
            <p:ph type="body" sz="quarter" idx="35"/>
          </p:nvPr>
        </p:nvSpPr>
        <p:spPr>
          <a:xfrm>
            <a:off x="16631037" y="37548122"/>
            <a:ext cx="15834359" cy="936554"/>
          </a:xfrm>
        </p:spPr>
        <p:txBody>
          <a:bodyPr/>
          <a:lstStyle/>
          <a:p>
            <a:r>
              <a:rPr lang="en-US" sz="2500" dirty="0"/>
              <a:t>FIGURE 3. Extracted response times as a function of the applied bias, varying n-doping concentration, and particle radius.</a:t>
            </a:r>
          </a:p>
        </p:txBody>
      </p:sp>
      <p:pic>
        <p:nvPicPr>
          <p:cNvPr id="18" name="Picture 2" descr="http://www.cse.psu.edu/research/visualcortexonsilicon.expedition/images/NSF-logo.gif">
            <a:extLst>
              <a:ext uri="{FF2B5EF4-FFF2-40B4-BE49-F238E27FC236}">
                <a16:creationId xmlns:a16="http://schemas.microsoft.com/office/drawing/2014/main" id="{4226E69B-D12A-43F4-09BA-EB9E52C0B4A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59674" y="39416065"/>
            <a:ext cx="2874988" cy="287498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55204121-0CCD-735B-99CC-D46DE296C9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91662" y="39416065"/>
            <a:ext cx="11310399" cy="2874988"/>
          </a:xfrm>
          <a:prstGeom prst="rect">
            <a:avLst/>
          </a:prstGeom>
        </p:spPr>
      </p:pic>
      <p:sp>
        <p:nvSpPr>
          <p:cNvPr id="21" name="TextBox 20">
            <a:extLst>
              <a:ext uri="{FF2B5EF4-FFF2-40B4-BE49-F238E27FC236}">
                <a16:creationId xmlns:a16="http://schemas.microsoft.com/office/drawing/2014/main" id="{5D7DDC85-B4EC-0091-9D53-05411167EA5F}"/>
              </a:ext>
            </a:extLst>
          </p:cNvPr>
          <p:cNvSpPr txBox="1"/>
          <p:nvPr/>
        </p:nvSpPr>
        <p:spPr>
          <a:xfrm>
            <a:off x="17526117" y="42291053"/>
            <a:ext cx="16507326" cy="477054"/>
          </a:xfrm>
          <a:prstGeom prst="rect">
            <a:avLst/>
          </a:prstGeom>
          <a:noFill/>
        </p:spPr>
        <p:txBody>
          <a:bodyPr wrap="square">
            <a:spAutoFit/>
          </a:bodyPr>
          <a:lstStyle/>
          <a:p>
            <a:pPr marL="457200" indent="-457200">
              <a:spcBef>
                <a:spcPts val="0"/>
              </a:spcBef>
            </a:pPr>
            <a:r>
              <a:rPr lang="en-US" sz="2500" dirty="0">
                <a:solidFill>
                  <a:schemeClr val="bg1">
                    <a:lumMod val="65000"/>
                  </a:schemeClr>
                </a:solidFill>
              </a:rPr>
              <a:t>Funding for this research was provided by the National Science Foundation ERI (Award No. ECCS-2138198) </a:t>
            </a:r>
          </a:p>
        </p:txBody>
      </p:sp>
      <p:sp>
        <p:nvSpPr>
          <p:cNvPr id="23" name="Text Placeholder 11">
            <a:extLst>
              <a:ext uri="{FF2B5EF4-FFF2-40B4-BE49-F238E27FC236}">
                <a16:creationId xmlns:a16="http://schemas.microsoft.com/office/drawing/2014/main" id="{FCD17AF5-8EBA-D2AF-B741-A225CA8EFD85}"/>
              </a:ext>
            </a:extLst>
          </p:cNvPr>
          <p:cNvSpPr txBox="1">
            <a:spLocks/>
          </p:cNvSpPr>
          <p:nvPr/>
        </p:nvSpPr>
        <p:spPr>
          <a:xfrm>
            <a:off x="1649531" y="28192136"/>
            <a:ext cx="13235512" cy="876628"/>
          </a:xfrm>
          <a:prstGeom prst="rect">
            <a:avLst/>
          </a:prstGeom>
        </p:spPr>
        <p:txBody>
          <a:bodyPr vert="horz" lIns="87630" tIns="43815" rIns="87630" bIns="43815" rtlCol="0">
            <a:noAutofit/>
          </a:bodyPr>
          <a:lstStyle>
            <a:lvl1pPr marL="0" indent="0" algn="l" defTabSz="3291840" rtl="0" eaLnBrk="1" latinLnBrk="0" hangingPunct="1">
              <a:lnSpc>
                <a:spcPct val="90000"/>
              </a:lnSpc>
              <a:spcBef>
                <a:spcPts val="3600"/>
              </a:spcBef>
              <a:buFont typeface="Arial" panose="020B0604020202020204" pitchFamily="34" charset="0"/>
              <a:buNone/>
              <a:defRPr sz="4081" kern="1200">
                <a:solidFill>
                  <a:schemeClr val="tx1"/>
                </a:solidFill>
                <a:latin typeface="+mn-lt"/>
                <a:ea typeface="+mn-ea"/>
                <a:cs typeface="+mn-cs"/>
              </a:defRPr>
            </a:lvl1pPr>
            <a:lvl2pPr marL="1552197" indent="0" algn="l" defTabSz="3291840" rtl="0" eaLnBrk="1" latinLnBrk="0" hangingPunct="1">
              <a:lnSpc>
                <a:spcPct val="9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9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sz="2500" dirty="0"/>
              <a:t>FIGURE 2. (a) Local electron concentration and electromagnetic field profiles corresponding to SPP ON/OF states.   (b) Transmittance as a function of applied voltage. (c-d) Critical temperature analysis </a:t>
            </a:r>
          </a:p>
        </p:txBody>
      </p:sp>
      <p:sp>
        <p:nvSpPr>
          <p:cNvPr id="37" name="Text Placeholder 11">
            <a:extLst>
              <a:ext uri="{FF2B5EF4-FFF2-40B4-BE49-F238E27FC236}">
                <a16:creationId xmlns:a16="http://schemas.microsoft.com/office/drawing/2014/main" id="{73BD266C-CD78-E37A-2C67-CB66E930BF68}"/>
              </a:ext>
            </a:extLst>
          </p:cNvPr>
          <p:cNvSpPr txBox="1">
            <a:spLocks/>
          </p:cNvSpPr>
          <p:nvPr/>
        </p:nvSpPr>
        <p:spPr>
          <a:xfrm>
            <a:off x="226488" y="10974182"/>
            <a:ext cx="13550472" cy="1064053"/>
          </a:xfrm>
          <a:prstGeom prst="rect">
            <a:avLst/>
          </a:prstGeom>
        </p:spPr>
        <p:txBody>
          <a:bodyPr vert="horz" lIns="87630" tIns="43815" rIns="87630" bIns="43815" rtlCol="0">
            <a:noAutofit/>
          </a:bodyPr>
          <a:lstStyle>
            <a:lvl1pPr marL="0" indent="0" algn="l" defTabSz="3291840" rtl="0" eaLnBrk="1" latinLnBrk="0" hangingPunct="1">
              <a:lnSpc>
                <a:spcPct val="90000"/>
              </a:lnSpc>
              <a:spcBef>
                <a:spcPts val="3600"/>
              </a:spcBef>
              <a:buFont typeface="Arial" panose="020B0604020202020204" pitchFamily="34" charset="0"/>
              <a:buNone/>
              <a:defRPr sz="4081" kern="1200">
                <a:solidFill>
                  <a:schemeClr val="tx1"/>
                </a:solidFill>
                <a:latin typeface="+mn-lt"/>
                <a:ea typeface="+mn-ea"/>
                <a:cs typeface="+mn-cs"/>
              </a:defRPr>
            </a:lvl1pPr>
            <a:lvl2pPr marL="1552197" indent="0" algn="l" defTabSz="3291840" rtl="0" eaLnBrk="1" latinLnBrk="0" hangingPunct="1">
              <a:lnSpc>
                <a:spcPct val="9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9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sz="2500" dirty="0"/>
              <a:t>FIGURE 1. (a) Cylindrical particle structure’s electric field distribution, (b) LSPR-induced resistive heating, (c) and steady-state temperature profiles. (d) Spherical particle structure’s electric field distribution, (e) LSPR-induced resistive heating, (f) and steady-state temperature profiles. </a:t>
            </a:r>
          </a:p>
        </p:txBody>
      </p:sp>
      <p:pic>
        <p:nvPicPr>
          <p:cNvPr id="31" name="Imagen 30" descr="Gráfico, Gráfico de dispersión&#10;&#10;El contenido generado por IA puede ser incorrecto.">
            <a:extLst>
              <a:ext uri="{FF2B5EF4-FFF2-40B4-BE49-F238E27FC236}">
                <a16:creationId xmlns:a16="http://schemas.microsoft.com/office/drawing/2014/main" id="{8D2222A8-08BC-B75F-9D3B-55AEB967E8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31037" y="29330390"/>
            <a:ext cx="14693506" cy="7910212"/>
          </a:xfrm>
          <a:prstGeom prst="rect">
            <a:avLst/>
          </a:prstGeom>
        </p:spPr>
      </p:pic>
      <p:pic>
        <p:nvPicPr>
          <p:cNvPr id="44" name="Imagen 43">
            <a:extLst>
              <a:ext uri="{FF2B5EF4-FFF2-40B4-BE49-F238E27FC236}">
                <a16:creationId xmlns:a16="http://schemas.microsoft.com/office/drawing/2014/main" id="{3579E512-1643-256D-D10B-3D363D3D663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822535" y="20031232"/>
            <a:ext cx="10889502" cy="8160904"/>
          </a:xfrm>
          <a:prstGeom prst="rect">
            <a:avLst/>
          </a:prstGeom>
        </p:spPr>
      </p:pic>
      <p:pic>
        <p:nvPicPr>
          <p:cNvPr id="46" name="Imagen 45">
            <a:extLst>
              <a:ext uri="{FF2B5EF4-FFF2-40B4-BE49-F238E27FC236}">
                <a16:creationId xmlns:a16="http://schemas.microsoft.com/office/drawing/2014/main" id="{E19D8F8E-48ED-F81B-3700-D7E66AF3E514}"/>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57906" y="372746"/>
            <a:ext cx="13908705" cy="10444365"/>
          </a:xfrm>
          <a:prstGeom prst="rect">
            <a:avLst/>
          </a:prstGeom>
        </p:spPr>
      </p:pic>
    </p:spTree>
    <p:extLst>
      <p:ext uri="{BB962C8B-B14F-4D97-AF65-F5344CB8AC3E}">
        <p14:creationId xmlns:p14="http://schemas.microsoft.com/office/powerpoint/2010/main" val="13884041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7832</TotalTime>
  <Words>714</Words>
  <Application>Microsoft Office PowerPoint</Application>
  <PresentationFormat>Personalizado</PresentationFormat>
  <Paragraphs>19</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Office Theme</vt:lpstr>
      <vt:lpstr>All-Plasmonic Thermo-Optic Modulator for GHz Signal Switching at Metal–Semiconductor Interfaces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Mayra Schliemann</cp:lastModifiedBy>
  <cp:revision>131</cp:revision>
  <cp:lastPrinted>2023-01-06T15:48:30Z</cp:lastPrinted>
  <dcterms:created xsi:type="dcterms:W3CDTF">2023-01-03T14:57:49Z</dcterms:created>
  <dcterms:modified xsi:type="dcterms:W3CDTF">2025-09-07T21:32:08Z</dcterms:modified>
</cp:coreProperties>
</file>