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4"/>
  </p:notesMasterIdLst>
  <p:handoutMasterIdLst>
    <p:handoutMasterId r:id="rId16"/>
  </p:handoutMasterIdLst>
  <p:sldIdLst>
    <p:sldId id="365" r:id="rId3"/>
    <p:sldId id="427" r:id="rId5"/>
    <p:sldId id="397" r:id="rId6"/>
    <p:sldId id="428" r:id="rId7"/>
    <p:sldId id="429" r:id="rId8"/>
    <p:sldId id="430" r:id="rId9"/>
    <p:sldId id="431" r:id="rId10"/>
    <p:sldId id="432" r:id="rId11"/>
    <p:sldId id="433" r:id="rId12"/>
    <p:sldId id="434" r:id="rId13"/>
    <p:sldId id="435" r:id="rId14"/>
    <p:sldId id="368" r:id="rId15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17" userDrawn="1">
          <p15:clr>
            <a:srgbClr val="A4A3A4"/>
          </p15:clr>
        </p15:guide>
        <p15:guide id="2" pos="756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na Liu (刘凯娜)" initials="KL(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0000"/>
    <a:srgbClr val="CC9900"/>
    <a:srgbClr val="E60000"/>
    <a:srgbClr val="A20000"/>
    <a:srgbClr val="A40000"/>
    <a:srgbClr val="C7450B"/>
    <a:srgbClr val="E24E0C"/>
    <a:srgbClr val="DC6140"/>
    <a:srgbClr val="C9670D"/>
    <a:srgbClr val="66B5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6182" autoAdjust="0"/>
  </p:normalViewPr>
  <p:slideViewPr>
    <p:cSldViewPr snapToGrid="0" showGuides="1">
      <p:cViewPr>
        <p:scale>
          <a:sx n="100" d="100"/>
          <a:sy n="100" d="100"/>
        </p:scale>
        <p:origin x="-990" y="-402"/>
      </p:cViewPr>
      <p:guideLst>
        <p:guide orient="horz" pos="4117"/>
        <p:guide pos="7562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244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7.xml"/><Relationship Id="rId20" Type="http://schemas.openxmlformats.org/officeDocument/2006/relationships/commentAuthors" Target="commentAuthors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308812-8F82-41C4-B252-E208F8456F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48756A-D15A-4015-B319-809AE8DF69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925" y="3"/>
            <a:ext cx="10850563" cy="10286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401732" y="6240465"/>
            <a:ext cx="1388536" cy="206381"/>
          </a:xfrm>
        </p:spPr>
        <p:txBody>
          <a:bodyPr/>
          <a:lstStyle/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599" y="6240465"/>
            <a:ext cx="2909888" cy="206381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1248" y="464492"/>
            <a:ext cx="1352012" cy="346746"/>
          </a:xfrm>
          <a:prstGeom prst="rect">
            <a:avLst/>
          </a:prstGeom>
        </p:spPr>
      </p:pic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4.png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 userDrawn="1"/>
        </p:nvGrpSpPr>
        <p:grpSpPr>
          <a:xfrm>
            <a:off x="10986135" y="0"/>
            <a:ext cx="839470" cy="293370"/>
            <a:chOff x="17384" y="0"/>
            <a:chExt cx="1322" cy="462"/>
          </a:xfrm>
        </p:grpSpPr>
        <p:pic>
          <p:nvPicPr>
            <p:cNvPr id="8" name="图片 7" descr="logo+中文"/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7485" y="186"/>
              <a:ext cx="1120" cy="130"/>
            </a:xfrm>
            <a:prstGeom prst="rect">
              <a:avLst/>
            </a:prstGeom>
          </p:spPr>
        </p:pic>
        <p:sp>
          <p:nvSpPr>
            <p:cNvPr id="2" name="矩形 1"/>
            <p:cNvSpPr/>
            <p:nvPr userDrawn="1"/>
          </p:nvSpPr>
          <p:spPr>
            <a:xfrm>
              <a:off x="17384" y="0"/>
              <a:ext cx="1322" cy="463"/>
            </a:xfrm>
            <a:prstGeom prst="rect">
              <a:avLst/>
            </a:prstGeom>
            <a:solidFill>
              <a:srgbClr val="8F00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 descr="2019-新logo"/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17495" y="186"/>
              <a:ext cx="1100" cy="128"/>
            </a:xfrm>
            <a:prstGeom prst="rect">
              <a:avLst/>
            </a:prstGeom>
          </p:spPr>
        </p:pic>
      </p:grpSp>
      <p:pic>
        <p:nvPicPr>
          <p:cNvPr id="6" name="图片 5" descr="0003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565" y="6157007"/>
            <a:ext cx="12193200" cy="700993"/>
          </a:xfrm>
          <a:prstGeom prst="rect">
            <a:avLst/>
          </a:prstGeom>
        </p:spPr>
      </p:pic>
      <p:grpSp>
        <p:nvGrpSpPr>
          <p:cNvPr id="7" name="组合 6"/>
          <p:cNvGrpSpPr/>
          <p:nvPr userDrawn="1"/>
        </p:nvGrpSpPr>
        <p:grpSpPr>
          <a:xfrm>
            <a:off x="260985" y="6442710"/>
            <a:ext cx="1271270" cy="276225"/>
            <a:chOff x="462" y="10107"/>
            <a:chExt cx="2002" cy="435"/>
          </a:xfrm>
        </p:grpSpPr>
        <p:sp>
          <p:nvSpPr>
            <p:cNvPr id="9" name="矩形 8"/>
            <p:cNvSpPr/>
            <p:nvPr userDrawn="1"/>
          </p:nvSpPr>
          <p:spPr>
            <a:xfrm>
              <a:off x="468" y="10107"/>
              <a:ext cx="1848" cy="2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spcBef>
                  <a:spcPct val="0"/>
                </a:spcBef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深圳市奋达科技股份有限公司</a:t>
              </a:r>
              <a:endParaRPr lang="en-US" altLang="zh-CN" sz="600" dirty="0">
                <a:solidFill>
                  <a:schemeClr val="bg1">
                    <a:lumMod val="6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10"/>
            <p:cNvSpPr txBox="1"/>
            <p:nvPr userDrawn="1"/>
          </p:nvSpPr>
          <p:spPr>
            <a:xfrm>
              <a:off x="462" y="10306"/>
              <a:ext cx="2002" cy="2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385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charset="0"/>
                  <a:ea typeface="微软雅黑" panose="020B0503020204020204" pitchFamily="34" charset="-122"/>
                  <a:cs typeface="Century Gothic" panose="020B0502020202020204" charset="0"/>
                </a:rPr>
                <a:t>SHENZHEN FENDA TECHNOLOGY CO., LTD.</a:t>
              </a:r>
              <a:endParaRPr lang="en-US" altLang="zh-CN" sz="385" dirty="0">
                <a:solidFill>
                  <a:schemeClr val="bg1">
                    <a:lumMod val="65000"/>
                  </a:schemeClr>
                </a:solidFill>
                <a:latin typeface="Century Gothic" panose="020B0502020202020204" charset="0"/>
                <a:ea typeface="微软雅黑" panose="020B0503020204020204" pitchFamily="34" charset="-122"/>
                <a:cs typeface="Century Gothic" panose="020B050202020202020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3.png"/><Relationship Id="rId2" Type="http://schemas.openxmlformats.org/officeDocument/2006/relationships/tags" Target="../tags/tag1.xml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7" Type="http://schemas.openxmlformats.org/officeDocument/2006/relationships/slideLayout" Target="../slideLayouts/slideLayout2.xml"/><Relationship Id="rId6" Type="http://schemas.openxmlformats.org/officeDocument/2006/relationships/tags" Target="../tags/tag6.xml"/><Relationship Id="rId5" Type="http://schemas.openxmlformats.org/officeDocument/2006/relationships/image" Target="../media/image20.png"/><Relationship Id="rId4" Type="http://schemas.openxmlformats.org/officeDocument/2006/relationships/tags" Target="../tags/tag5.xml"/><Relationship Id="rId3" Type="http://schemas.openxmlformats.org/officeDocument/2006/relationships/tags" Target="../tags/tag4.xml"/><Relationship Id="rId2" Type="http://schemas.openxmlformats.org/officeDocument/2006/relationships/image" Target="../media/image19.png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228600" y="6442710"/>
            <a:ext cx="1271270" cy="276225"/>
            <a:chOff x="462" y="10107"/>
            <a:chExt cx="2002" cy="435"/>
          </a:xfrm>
        </p:grpSpPr>
        <p:sp>
          <p:nvSpPr>
            <p:cNvPr id="13" name="矩形 12"/>
            <p:cNvSpPr/>
            <p:nvPr userDrawn="1"/>
          </p:nvSpPr>
          <p:spPr>
            <a:xfrm>
              <a:off x="468" y="10107"/>
              <a:ext cx="1848" cy="2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spcBef>
                  <a:spcPct val="0"/>
                </a:spcBef>
              </a:pPr>
              <a:r>
                <a:rPr lang="en-US" altLang="zh-CN" sz="600" dirty="0">
                  <a:solidFill>
                    <a:schemeClr val="bg1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深圳市奋达科技股份有限公司</a:t>
              </a:r>
              <a:endParaRPr lang="en-US" altLang="zh-CN" sz="600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 userDrawn="1"/>
          </p:nvSpPr>
          <p:spPr>
            <a:xfrm>
              <a:off x="462" y="10306"/>
              <a:ext cx="2002" cy="2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385" dirty="0">
                  <a:solidFill>
                    <a:schemeClr val="bg1"/>
                  </a:solidFill>
                  <a:latin typeface="Century Gothic" panose="020B0502020202020204" charset="0"/>
                  <a:ea typeface="微软雅黑" panose="020B0503020204020204" pitchFamily="34" charset="-122"/>
                  <a:cs typeface="Century Gothic" panose="020B0502020202020204" charset="0"/>
                </a:rPr>
                <a:t>SHENZHEN FENDA TECHNOLOGY CO., LTD.</a:t>
              </a:r>
              <a:endParaRPr lang="en-US" altLang="zh-CN" sz="385" dirty="0">
                <a:solidFill>
                  <a:schemeClr val="bg1"/>
                </a:solidFill>
                <a:latin typeface="Century Gothic" panose="020B0502020202020204" charset="0"/>
                <a:ea typeface="微软雅黑" panose="020B0503020204020204" pitchFamily="34" charset="-122"/>
                <a:cs typeface="Century Gothic" panose="020B0502020202020204" charset="0"/>
              </a:endParaRPr>
            </a:p>
          </p:txBody>
        </p:sp>
      </p:grpSp>
      <p:sp>
        <p:nvSpPr>
          <p:cNvPr id="3" name="矩形 2"/>
          <p:cNvSpPr/>
          <p:nvPr userDrawn="1"/>
        </p:nvSpPr>
        <p:spPr>
          <a:xfrm>
            <a:off x="11121783" y="6536365"/>
            <a:ext cx="765810" cy="1835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>
              <a:spcBef>
                <a:spcPct val="0"/>
              </a:spcBef>
            </a:pPr>
            <a:r>
              <a:rPr lang="en-US" altLang="zh-CN" sz="600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www.fenda.com</a:t>
            </a:r>
            <a:endParaRPr lang="en-US" altLang="zh-CN" sz="600" dirty="0">
              <a:solidFill>
                <a:schemeClr val="bg1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0" y="4347210"/>
            <a:ext cx="12193270" cy="2510790"/>
          </a:xfrm>
          <a:custGeom>
            <a:avLst/>
            <a:gdLst>
              <a:gd name="connsiteX0" fmla="*/ 0 w 19202"/>
              <a:gd name="connsiteY0" fmla="*/ 0 h 3954"/>
              <a:gd name="connsiteX1" fmla="*/ 19201 w 19202"/>
              <a:gd name="connsiteY1" fmla="*/ 2442 h 3954"/>
              <a:gd name="connsiteX2" fmla="*/ 19202 w 19202"/>
              <a:gd name="connsiteY2" fmla="*/ 3954 h 3954"/>
              <a:gd name="connsiteX3" fmla="*/ 0 w 19202"/>
              <a:gd name="connsiteY3" fmla="*/ 3954 h 3954"/>
              <a:gd name="connsiteX4" fmla="*/ 0 w 19202"/>
              <a:gd name="connsiteY4" fmla="*/ 0 h 3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02" h="3954">
                <a:moveTo>
                  <a:pt x="0" y="0"/>
                </a:moveTo>
                <a:cubicBezTo>
                  <a:pt x="5131" y="1722"/>
                  <a:pt x="11866" y="3567"/>
                  <a:pt x="19201" y="2442"/>
                </a:cubicBezTo>
                <a:lnTo>
                  <a:pt x="19202" y="3954"/>
                </a:lnTo>
                <a:lnTo>
                  <a:pt x="0" y="3954"/>
                </a:lnTo>
                <a:lnTo>
                  <a:pt x="0" y="0"/>
                </a:lnTo>
                <a:close/>
              </a:path>
            </a:pathLst>
          </a:custGeom>
          <a:solidFill>
            <a:srgbClr val="8F001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92075" y="490991"/>
            <a:ext cx="12205969" cy="237287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sz="40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/>
            <a:r>
              <a:rPr lang="zh-CN" altLang="en-US" sz="4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音响产品板级</a:t>
            </a:r>
            <a:r>
              <a:rPr lang="zh-CN" altLang="en-US" sz="4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与系统级散热优化方法研究</a:t>
            </a:r>
            <a:endParaRPr lang="zh-CN" altLang="en-US" sz="40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ctr"/>
            <a:endParaRPr lang="zh-CN" dirty="0" smtClean="0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/>
            <a:endParaRPr lang="zh-CN" altLang="en-US" sz="26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449" y="4053821"/>
            <a:ext cx="12188825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fontAlgn="auto">
              <a:lnSpc>
                <a:spcPct val="150000"/>
              </a:lnSpc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作者：刘贾铉、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吴云海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深圳市奋达科技股份有限公司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endParaRPr lang="en-US" altLang="zh-CN" sz="24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fontAlgn="auto">
              <a:lnSpc>
                <a:spcPct val="150000"/>
              </a:lnSpc>
            </a:pP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005310" cy="1028700"/>
          </a:xfrm>
        </p:spPr>
        <p:txBody>
          <a:bodyPr/>
          <a:lstStyle/>
          <a:p>
            <a:pPr algn="l">
              <a:lnSpc>
                <a:spcPct val="130000"/>
              </a:lnSpc>
            </a:pPr>
            <a:r>
              <a:rPr lang="en-US" altLang="zh-CN" sz="4000" b="1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 </a:t>
            </a:r>
            <a:r>
              <a:rPr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三、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通过仿真技术协同优化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</a:t>
            </a:r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2-2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endParaRPr lang="zh-CN" altLang="en-US" sz="4000" b="1">
              <a:latin typeface="微软雅黑" panose="020B0503020204020204" pitchFamily="34" charset="-122"/>
              <a:ea typeface="微软雅黑" panose="020B0503020204020204" pitchFamily="34" charset="-122"/>
              <a:cs typeface="+mj-ea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3390" y="1028700"/>
            <a:ext cx="11284585" cy="9036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2. </a:t>
            </a: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温升测试验证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6" name="图片 5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64335" y="1901825"/>
            <a:ext cx="1250950" cy="270700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793115" y="4608830"/>
            <a:ext cx="27895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/>
              <a:t>功放板测试点位</a:t>
            </a:r>
            <a:endParaRPr lang="zh-CN" altLang="en-US" sz="2400" b="1"/>
          </a:p>
        </p:txBody>
      </p:sp>
      <p:pic>
        <p:nvPicPr>
          <p:cNvPr id="11" name="图片 10" descr="图片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5400" y="1824355"/>
            <a:ext cx="3543935" cy="250253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8022590" y="4608830"/>
            <a:ext cx="27895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/>
              <a:t>优化后测试</a:t>
            </a:r>
            <a:r>
              <a:rPr lang="zh-CN" altLang="en-US" sz="2400" b="1"/>
              <a:t>结果</a:t>
            </a:r>
            <a:endParaRPr lang="zh-CN" altLang="en-US" sz="2400" b="1"/>
          </a:p>
        </p:txBody>
      </p:sp>
      <p:sp>
        <p:nvSpPr>
          <p:cNvPr id="13" name="文本框 12"/>
          <p:cNvSpPr txBox="1"/>
          <p:nvPr/>
        </p:nvSpPr>
        <p:spPr>
          <a:xfrm>
            <a:off x="454025" y="5294630"/>
            <a:ext cx="112839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</a:t>
            </a:r>
            <a:r>
              <a:rPr lang="zh-CN" altLang="en-US" sz="24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通过温升实测的结果可以看到，功放区域的温度优化后下降了</a:t>
            </a:r>
            <a:r>
              <a:rPr lang="en-US" altLang="zh-CN" sz="24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10℃</a:t>
            </a:r>
            <a:r>
              <a:rPr lang="zh-CN" altLang="en-US" sz="24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左右，仿真阶段的针对性优化，成功降低了器件失效的风险，保证了产品的可靠性。</a:t>
            </a:r>
            <a:endParaRPr lang="zh-CN" altLang="en-US" sz="24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3" name="图片 2" descr="Image_202510301045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3635" y="1824355"/>
            <a:ext cx="3406775" cy="226441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88740" y="4608830"/>
            <a:ext cx="27895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/>
              <a:t>优化</a:t>
            </a:r>
            <a:r>
              <a:rPr lang="zh-CN" altLang="en-US" sz="2400" b="1"/>
              <a:t>前测试</a:t>
            </a:r>
            <a:r>
              <a:rPr lang="zh-CN" altLang="en-US" sz="2400" b="1"/>
              <a:t>结果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005310" cy="1028700"/>
          </a:xfrm>
        </p:spPr>
        <p:txBody>
          <a:bodyPr/>
          <a:lstStyle/>
          <a:p>
            <a:pPr algn="l">
              <a:lnSpc>
                <a:spcPct val="130000"/>
              </a:lnSpc>
            </a:pPr>
            <a:r>
              <a:rPr lang="en-US" altLang="zh-CN" sz="4000" b="1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 </a:t>
            </a:r>
            <a:r>
              <a:rPr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四、总结</a:t>
            </a:r>
            <a:endParaRPr lang="zh-CN" altLang="en-US" sz="4000" b="1">
              <a:latin typeface="微软雅黑" panose="020B0503020204020204" pitchFamily="34" charset="-122"/>
              <a:ea typeface="微软雅黑" panose="020B0503020204020204" pitchFamily="34" charset="-122"/>
              <a:cs typeface="+mj-ea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3390" y="1168400"/>
            <a:ext cx="11284585" cy="21005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板级散热是</a:t>
            </a: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“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局部热控制</a:t>
            </a: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 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的基础，系统级散热是</a:t>
            </a: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“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全局热管理</a:t>
            </a: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 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的核心，通过仿真技术将二者进行协同优化，做到质量可靠、成本可控、加工制造便捷，是保证产品竞争力的核心要点。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35" y="0"/>
            <a:ext cx="12193200" cy="6858000"/>
          </a:xfrm>
          <a:prstGeom prst="rect">
            <a:avLst/>
          </a:prstGeom>
          <a:solidFill>
            <a:srgbClr val="8F00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10"/>
          <p:cNvSpPr txBox="1"/>
          <p:nvPr/>
        </p:nvSpPr>
        <p:spPr>
          <a:xfrm>
            <a:off x="4594825" y="2775585"/>
            <a:ext cx="3033395" cy="86296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altLang="zh-CN" sz="5300" dirty="0">
                <a:solidFill>
                  <a:schemeClr val="bg1"/>
                </a:solidFill>
                <a:latin typeface="微软雅黑 Light" panose="020B0502040204020203" charset="-122"/>
                <a:ea typeface="微软雅黑 Light" panose="020B0502040204020203" charset="-122"/>
                <a:sym typeface="微软雅黑" panose="020B0503020204020204" pitchFamily="34" charset="-122"/>
              </a:rPr>
              <a:t>Thanks </a:t>
            </a:r>
            <a:br>
              <a:rPr lang="en-US" altLang="zh-CN" sz="5300" dirty="0">
                <a:solidFill>
                  <a:schemeClr val="bg1"/>
                </a:solidFill>
                <a:latin typeface="微软雅黑 Light" panose="020B0502040204020203" charset="-122"/>
                <a:ea typeface="微软雅黑 Light" panose="020B0502040204020203" charset="-122"/>
                <a:sym typeface="微软雅黑" panose="020B0503020204020204" pitchFamily="34" charset="-122"/>
              </a:rPr>
            </a:br>
            <a:endParaRPr lang="en-US" altLang="zh-CN" sz="5300" dirty="0">
              <a:solidFill>
                <a:schemeClr val="bg1"/>
              </a:solidFill>
              <a:latin typeface="微软雅黑 Light" panose="020B0502040204020203" charset="-122"/>
              <a:ea typeface="微软雅黑 Light" panose="020B0502040204020203" charset="-122"/>
              <a:sym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3640" y="6172200"/>
            <a:ext cx="233616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深圳市奋达科技股份有限公司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9830" y="6393180"/>
            <a:ext cx="2343785" cy="20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SHENZHEN FENDA TECHNOLOGY CO., LTD.</a:t>
            </a:r>
            <a:endParaRPr lang="en-US" altLang="zh-CN" sz="7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11057013" y="6401110"/>
            <a:ext cx="863600" cy="198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>
              <a:spcBef>
                <a:spcPct val="0"/>
              </a:spcBef>
            </a:pPr>
            <a:r>
              <a:rPr lang="en-US" altLang="zh-CN" sz="700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www.fenda.com</a:t>
            </a:r>
            <a:endParaRPr lang="en-US" altLang="zh-CN" sz="700" dirty="0">
              <a:solidFill>
                <a:schemeClr val="bg1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005310" cy="102870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sz="400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目录</a:t>
            </a:r>
            <a:endParaRPr lang="zh-CN" altLang="en-US" sz="4000">
              <a:latin typeface="微软雅黑" panose="020B0503020204020204" pitchFamily="34" charset="-122"/>
              <a:ea typeface="微软雅黑" panose="020B0503020204020204" pitchFamily="34" charset="-122"/>
              <a:cs typeface="+mj-ea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698365" y="1760220"/>
            <a:ext cx="375920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一</a:t>
            </a:r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板级散热优化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二</a:t>
            </a: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系统级散热优化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三</a:t>
            </a: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通过仿真技术协同优化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四</a:t>
            </a: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总结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2000" cy="102870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sz="400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简介</a:t>
            </a:r>
            <a:endParaRPr lang="zh-CN" altLang="en-US" sz="4000">
              <a:latin typeface="微软雅黑" panose="020B0503020204020204" pitchFamily="34" charset="-122"/>
              <a:ea typeface="微软雅黑" panose="020B0503020204020204" pitchFamily="34" charset="-122"/>
              <a:cs typeface="+mj-ea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06400" y="897255"/>
            <a:ext cx="11386185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现代电子设备的特点：技术迭代快、容量大、集成度高、运算能力强、功率密度高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音响产品的功率较大，体积小、空间密闭，且需考虑振音、防水、表面温升、成本、交付周期等难点，故本研究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主要运用仿真技术，对产品的散热进行优化。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41" name="Picture 8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85" y="2577465"/>
            <a:ext cx="4191000" cy="1702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85" y="4429125"/>
            <a:ext cx="4267200" cy="1547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 descr="屏幕截图 2025-10-29 18375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1415" y="3051810"/>
            <a:ext cx="3011170" cy="2089785"/>
          </a:xfrm>
          <a:prstGeom prst="rect">
            <a:avLst/>
          </a:prstGeom>
        </p:spPr>
      </p:pic>
      <p:pic>
        <p:nvPicPr>
          <p:cNvPr id="10" name="图片 9" descr="屏幕截图 2025-10-29 1840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6835" y="3051810"/>
            <a:ext cx="3388995" cy="2089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005310" cy="1028700"/>
          </a:xfrm>
        </p:spPr>
        <p:txBody>
          <a:bodyPr/>
          <a:lstStyle/>
          <a:p>
            <a:pPr algn="l">
              <a:lnSpc>
                <a:spcPct val="130000"/>
              </a:lnSpc>
            </a:pPr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一</a:t>
            </a:r>
            <a:r>
              <a:rPr 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.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板级散热优化（</a:t>
            </a:r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3-1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endParaRPr lang="zh-CN" altLang="en-US" sz="4000">
              <a:latin typeface="微软雅黑" panose="020B0503020204020204" pitchFamily="34" charset="-122"/>
              <a:ea typeface="微软雅黑" panose="020B0503020204020204" pitchFamily="34" charset="-122"/>
              <a:cs typeface="+mj-ea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3390" y="1028700"/>
            <a:ext cx="11284585" cy="51695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1. PCB </a:t>
            </a: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设计优化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a.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基材选择：优先采用高导热系数基材（如铝基板、铜基板，导热系数约</a:t>
            </a:r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1-40W/(m</a:t>
            </a:r>
            <a:r>
              <a:rPr lang="ja-JP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・</a:t>
            </a:r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K)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）替代传统</a:t>
            </a:r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FR-4 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基材（导热系数仅</a:t>
            </a:r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0.2-0.3W/(m</a:t>
            </a:r>
            <a:r>
              <a:rPr lang="ja-JP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・</a:t>
            </a:r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K)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）。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b.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铜皮优化：增加散热铜皮面积、加厚铜箔（从</a:t>
            </a:r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1oz 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提升至</a:t>
            </a:r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2-4oz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），或增大热过孔的面积并回锡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填充，降低垂直方向热阻。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3" name="图片 2" descr="0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36625" y="2012315"/>
            <a:ext cx="3467100" cy="1854200"/>
          </a:xfrm>
          <a:prstGeom prst="rect">
            <a:avLst/>
          </a:prstGeom>
        </p:spPr>
      </p:pic>
      <p:pic>
        <p:nvPicPr>
          <p:cNvPr id="34" name="图片 34" descr="96d762a7c7e14371a2f59a55b8e69a8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3295" y="1918335"/>
            <a:ext cx="3003550" cy="2254885"/>
          </a:xfrm>
          <a:prstGeom prst="rect">
            <a:avLst/>
          </a:prstGeom>
        </p:spPr>
      </p:pic>
      <p:pic>
        <p:nvPicPr>
          <p:cNvPr id="20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6845" y="1918335"/>
            <a:ext cx="3758565" cy="2041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005310" cy="1028700"/>
          </a:xfrm>
        </p:spPr>
        <p:txBody>
          <a:bodyPr/>
          <a:lstStyle/>
          <a:p>
            <a:pPr algn="l">
              <a:lnSpc>
                <a:spcPct val="130000"/>
              </a:lnSpc>
            </a:pPr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一</a:t>
            </a:r>
            <a:r>
              <a:rPr 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.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板级散热优化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</a:t>
            </a:r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3-2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endParaRPr lang="zh-CN" altLang="en-US" sz="4000">
              <a:latin typeface="微软雅黑" panose="020B0503020204020204" pitchFamily="34" charset="-122"/>
              <a:ea typeface="微软雅黑" panose="020B0503020204020204" pitchFamily="34" charset="-122"/>
              <a:cs typeface="+mj-ea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3390" y="1028700"/>
            <a:ext cx="11284585" cy="51695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2. </a:t>
            </a: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元器件布局与封装优化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a.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布局策略：</a:t>
            </a:r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高热流密度器件（如功放、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CPU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功率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MOS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）优先布局在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PCB 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靠近散热接口的位置，缩短热量传导路径；多个发热器件均匀分布，避免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“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扎堆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 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导致局部温度过高。</a:t>
            </a:r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b.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封装选择：</a:t>
            </a:r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优先采用高导热封装形式，金属外壳封装（如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TO-220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；对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SOP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QFP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BGA 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等表面贴装器件，选择带有裸露焊盘（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Exposed Pad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的封装，通过焊盘与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PCB 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铜皮直接接触，提升散热效率。</a:t>
            </a:r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90" name="图片 89"/>
          <p:cNvPicPr/>
          <p:nvPr/>
        </p:nvPicPr>
        <p:blipFill>
          <a:blip r:embed="rId1"/>
          <a:stretch>
            <a:fillRect/>
          </a:stretch>
        </p:blipFill>
        <p:spPr>
          <a:xfrm>
            <a:off x="2475865" y="1986280"/>
            <a:ext cx="4007485" cy="19424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图片 99"/>
          <p:cNvPicPr/>
          <p:nvPr>
            <p:custDataLst>
              <p:tags r:id="rId2"/>
            </p:custDataLst>
          </p:nvPr>
        </p:nvPicPr>
        <p:blipFill>
          <a:blip r:embed="rId3"/>
          <a:srcRect t="31750" r="288" b="23194"/>
          <a:stretch>
            <a:fillRect/>
          </a:stretch>
        </p:blipFill>
        <p:spPr>
          <a:xfrm>
            <a:off x="7068820" y="1986280"/>
            <a:ext cx="3491865" cy="184213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005310" cy="1028700"/>
          </a:xfrm>
        </p:spPr>
        <p:txBody>
          <a:bodyPr/>
          <a:lstStyle/>
          <a:p>
            <a:pPr algn="l">
              <a:lnSpc>
                <a:spcPct val="130000"/>
              </a:lnSpc>
            </a:pPr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一</a:t>
            </a:r>
            <a:r>
              <a:rPr 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.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板级散热优化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</a:t>
            </a:r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3-3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endParaRPr lang="zh-CN" altLang="en-US" sz="4000">
              <a:latin typeface="微软雅黑" panose="020B0503020204020204" pitchFamily="34" charset="-122"/>
              <a:ea typeface="微软雅黑" panose="020B0503020204020204" pitchFamily="34" charset="-122"/>
              <a:cs typeface="+mj-ea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3390" y="857885"/>
            <a:ext cx="11284585" cy="55486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3. </a:t>
            </a: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导热界面材料（</a:t>
            </a:r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TIM</a:t>
            </a: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</a:t>
            </a:r>
            <a:endParaRPr lang="en-US" altLang="zh-CN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</a:t>
            </a:r>
            <a:endParaRPr lang="en-US" altLang="zh-CN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TIM 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的作用是填充元器件与散热结构之间的微小间隙，减少接触热阻，是板级散热的关键环节。</a:t>
            </a:r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低功率场景（如芯片组）：一般使用导热硅胶垫（导热系数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1-6W/(m</a:t>
            </a:r>
            <a:r>
              <a:rPr lang="ja-JP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・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K)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）、导热胶带；</a:t>
            </a:r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中高功率场景（如功率模块）：使用导热硅脂（导热系数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3-12W/(m</a:t>
            </a:r>
            <a:r>
              <a:rPr lang="ja-JP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・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K)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）、液态金属（导热系数约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80W/(m</a:t>
            </a:r>
            <a:r>
              <a:rPr lang="ja-JP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・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K)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），需控制涂抹厚度（通常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50-100μm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）以避免热阻增大。</a:t>
            </a:r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795655" y="1675130"/>
            <a:ext cx="4262120" cy="2524760"/>
          </a:xfrm>
          <a:prstGeom prst="rect">
            <a:avLst/>
          </a:prstGeom>
        </p:spPr>
      </p:pic>
      <p:pic>
        <p:nvPicPr>
          <p:cNvPr id="10" name="图片 9" descr="Image_202110151709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3235" y="1675130"/>
            <a:ext cx="3364865" cy="2534285"/>
          </a:xfrm>
          <a:prstGeom prst="rect">
            <a:avLst/>
          </a:prstGeom>
        </p:spPr>
      </p:pic>
      <p:pic>
        <p:nvPicPr>
          <p:cNvPr id="8" name="图片 7" descr="Image_2021101517074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5585" y="1685290"/>
            <a:ext cx="2529205" cy="2524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005310" cy="1028700"/>
          </a:xfrm>
        </p:spPr>
        <p:txBody>
          <a:bodyPr/>
          <a:lstStyle/>
          <a:p>
            <a:pPr algn="l">
              <a:lnSpc>
                <a:spcPct val="130000"/>
              </a:lnSpc>
            </a:pPr>
            <a:r>
              <a:rPr lang="en-US" altLang="zh-CN" sz="4000" b="1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 </a:t>
            </a:r>
            <a:r>
              <a:rPr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二、系统级散热优化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</a:t>
            </a:r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2-1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endParaRPr lang="zh-CN" altLang="en-US" sz="4000" b="1">
              <a:latin typeface="微软雅黑" panose="020B0503020204020204" pitchFamily="34" charset="-122"/>
              <a:ea typeface="微软雅黑" panose="020B0503020204020204" pitchFamily="34" charset="-122"/>
              <a:cs typeface="+mj-ea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3390" y="842010"/>
            <a:ext cx="11284585" cy="7594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1. </a:t>
            </a: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散热结构设计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911215" y="1932940"/>
            <a:ext cx="5641340" cy="367347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a.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由于音响产品大多采用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ABS/PC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材质（导热系数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0.2~0.3W/(m</a:t>
            </a:r>
            <a:r>
              <a:rPr lang="ja-JP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・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K)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）制作外壳，壳体材料的低导热特性，以及壳体表面温升不可过高的限制，需考虑将主要热量通过风管散热或传导至不易接触的部位（如壳体底部等）；</a:t>
            </a:r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b.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对于密封性较高且体积较小的产品（如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IP67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IP68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），则主要考虑在板级进行均温，且在易接触区域的外壳内部进行隔热设计，避免外壳温升过高。</a:t>
            </a:r>
            <a:endParaRPr lang="zh-CN" altLang="en-US"/>
          </a:p>
        </p:txBody>
      </p:sp>
      <p:pic>
        <p:nvPicPr>
          <p:cNvPr id="6" name="图片 5" descr="屏幕截图 2025-10-29 1847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96365" y="1741805"/>
            <a:ext cx="4073525" cy="4704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005310" cy="1028700"/>
          </a:xfrm>
        </p:spPr>
        <p:txBody>
          <a:bodyPr/>
          <a:lstStyle/>
          <a:p>
            <a:pPr algn="l">
              <a:lnSpc>
                <a:spcPct val="130000"/>
              </a:lnSpc>
            </a:pPr>
            <a:r>
              <a:rPr lang="en-US" altLang="zh-CN" sz="4000" b="1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 </a:t>
            </a:r>
            <a:r>
              <a:rPr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二、系统级散热优化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</a:t>
            </a:r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2-2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endParaRPr lang="zh-CN" altLang="en-US" sz="4000" b="1">
              <a:latin typeface="微软雅黑" panose="020B0503020204020204" pitchFamily="34" charset="-122"/>
              <a:ea typeface="微软雅黑" panose="020B0503020204020204" pitchFamily="34" charset="-122"/>
              <a:cs typeface="+mj-ea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3390" y="1028700"/>
            <a:ext cx="11284585" cy="51695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2. </a:t>
            </a: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气流组织优化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气流是系统级散热的核心</a:t>
            </a:r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“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载体</a:t>
            </a:r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，强制对流或自然对流的效率直接决定散热能力，需通过气流路径设计、布局优化实现高效热交换。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声霸类音响产品一般功率较高，能达到</a:t>
            </a:r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90~260W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，体积较小，其散热主要是通过风管进行对流换热，在设计时需考虑风管尺寸及位置，且</a:t>
            </a:r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PCB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板的布局位置一般在高流速区域。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5" name="图片 4" descr="G:\liujiaxuan\HS1000(60W)\仿真结果\流场图.png流场图"/>
          <p:cNvPicPr>
            <a:picLocks noChangeAspect="1"/>
          </p:cNvPicPr>
          <p:nvPr/>
        </p:nvPicPr>
        <p:blipFill>
          <a:blip r:embed="rId1"/>
          <a:srcRect l="5256" t="16368" r="6181" b="12646"/>
          <a:stretch>
            <a:fillRect/>
          </a:stretch>
        </p:blipFill>
        <p:spPr>
          <a:xfrm>
            <a:off x="1938655" y="1874520"/>
            <a:ext cx="5876925" cy="23234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005310" cy="1028700"/>
          </a:xfrm>
        </p:spPr>
        <p:txBody>
          <a:bodyPr/>
          <a:lstStyle/>
          <a:p>
            <a:pPr algn="l">
              <a:lnSpc>
                <a:spcPct val="130000"/>
              </a:lnSpc>
            </a:pPr>
            <a:r>
              <a:rPr lang="en-US" altLang="zh-CN" sz="4000" b="1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 </a:t>
            </a:r>
            <a:r>
              <a:rPr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三、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通过仿真技术协同优化（</a:t>
            </a:r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2-1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endParaRPr lang="zh-CN" altLang="en-US" sz="4000" b="1">
              <a:latin typeface="微软雅黑" panose="020B0503020204020204" pitchFamily="34" charset="-122"/>
              <a:ea typeface="微软雅黑" panose="020B0503020204020204" pitchFamily="34" charset="-122"/>
              <a:cs typeface="+mj-ea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3390" y="1028700"/>
            <a:ext cx="11284585" cy="14166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1. </a:t>
            </a: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仿真环境搭建及计算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通过构建</a:t>
            </a: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“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板级</a:t>
            </a: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- 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系统级</a:t>
            </a: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 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一体化热模型，在设计阶段模拟温度分布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3" name="图片 2" descr="E:/屏幕截图 2025-10-30 135201.png屏幕截图 2025-10-30 13520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t="497" b="497"/>
          <a:stretch>
            <a:fillRect/>
          </a:stretch>
        </p:blipFill>
        <p:spPr>
          <a:xfrm>
            <a:off x="929640" y="2381885"/>
            <a:ext cx="2042795" cy="3306445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929005" y="5600065"/>
            <a:ext cx="20129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/>
              <a:t>优化前</a:t>
            </a:r>
            <a:endParaRPr lang="zh-CN" altLang="en-US" sz="2400" b="1"/>
          </a:p>
        </p:txBody>
      </p:sp>
      <p:pic>
        <p:nvPicPr>
          <p:cNvPr id="5" name="图片 4" descr="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373755" y="2369185"/>
            <a:ext cx="2099310" cy="3319145"/>
          </a:xfrm>
          <a:prstGeom prst="rect">
            <a:avLst/>
          </a:prstGeom>
        </p:spPr>
      </p:pic>
      <p:sp>
        <p:nvSpPr>
          <p:cNvPr id="7" name="文本框 6"/>
          <p:cNvSpPr txBox="1"/>
          <p:nvPr>
            <p:custDataLst>
              <p:tags r:id="rId6"/>
            </p:custDataLst>
          </p:nvPr>
        </p:nvSpPr>
        <p:spPr>
          <a:xfrm>
            <a:off x="3660775" y="5600065"/>
            <a:ext cx="16338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/>
              <a:t>优化</a:t>
            </a:r>
            <a:r>
              <a:rPr lang="zh-CN" altLang="en-US" sz="2400" b="1"/>
              <a:t>后</a:t>
            </a:r>
            <a:endParaRPr lang="zh-CN" altLang="en-US" sz="2400" b="1"/>
          </a:p>
        </p:txBody>
      </p:sp>
      <p:sp>
        <p:nvSpPr>
          <p:cNvPr id="8" name="文本框 7"/>
          <p:cNvSpPr txBox="1"/>
          <p:nvPr/>
        </p:nvSpPr>
        <p:spPr>
          <a:xfrm>
            <a:off x="6013450" y="2929255"/>
            <a:ext cx="5554345" cy="219837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24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</a:t>
            </a:r>
            <a:r>
              <a:rPr lang="zh-CN" altLang="en-US" sz="24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优化前：功放器件温度已经接近限值，针。</a:t>
            </a:r>
            <a:endParaRPr lang="zh-CN" altLang="en-US" sz="24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altLang="en-US" sz="24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  <a:r>
              <a:rPr lang="en-US" altLang="zh-CN" sz="24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</a:t>
            </a:r>
            <a:r>
              <a:rPr lang="zh-CN" altLang="en-US" sz="24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优化后：功放的区域的温度降低了大约</a:t>
            </a:r>
            <a:r>
              <a:rPr lang="en-US" altLang="zh-CN" sz="24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11</a:t>
            </a:r>
            <a:r>
              <a:rPr lang="en-US" altLang="en-US" sz="24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℃</a:t>
            </a:r>
            <a:r>
              <a:rPr lang="zh-CN" altLang="en-US" sz="24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，风险大大降低，同时产品的使用寿命将会更久。</a:t>
            </a:r>
            <a:endParaRPr lang="zh-CN" altLang="en-US" sz="24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DIAGRAM_VIRTUALLY_FRAME" val="{&quot;height&quot;:297.6,&quot;left&quot;:73.15,&quot;top&quot;:179.6,&quot;width&quot;:357.8}"/>
</p:tagLst>
</file>

<file path=ppt/tags/tag4.xml><?xml version="1.0" encoding="utf-8"?>
<p:tagLst xmlns:p="http://schemas.openxmlformats.org/presentationml/2006/main">
  <p:tag name="KSO_WM_DIAGRAM_VIRTUALLY_FRAME" val="{&quot;height&quot;:297.6,&quot;left&quot;:73.15,&quot;top&quot;:179.6,&quot;width&quot;:357.8}"/>
</p:tagLst>
</file>

<file path=ppt/tags/tag5.xml><?xml version="1.0" encoding="utf-8"?>
<p:tagLst xmlns:p="http://schemas.openxmlformats.org/presentationml/2006/main">
  <p:tag name="KSO_WM_DIAGRAM_VIRTUALLY_FRAME" val="{&quot;height&quot;:297.6,&quot;left&quot;:73.15,&quot;top&quot;:179.6,&quot;width&quot;:357.8}"/>
</p:tagLst>
</file>

<file path=ppt/tags/tag6.xml><?xml version="1.0" encoding="utf-8"?>
<p:tagLst xmlns:p="http://schemas.openxmlformats.org/presentationml/2006/main">
  <p:tag name="KSO_WM_DIAGRAM_VIRTUALLY_FRAME" val="{&quot;height&quot;:297.6,&quot;left&quot;:73.15,&quot;top&quot;:179.6,&quot;width&quot;:357.8}"/>
</p:tagLst>
</file>

<file path=ppt/tags/tag7.xml><?xml version="1.0" encoding="utf-8"?>
<p:tagLst xmlns:p="http://schemas.openxmlformats.org/presentationml/2006/main">
  <p:tag name="COMMONDATA" val="eyJoZGlkIjoiMmQzZGIyNjgzZjliNzY1ZDdmYjllNzhjYjYwZWNjZTg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0</TotalTime>
  <Words>1696</Words>
  <Application>WPS 演示</Application>
  <PresentationFormat>自定义</PresentationFormat>
  <Paragraphs>118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微软雅黑</vt:lpstr>
      <vt:lpstr>Century Gothic</vt:lpstr>
      <vt:lpstr>黑体</vt:lpstr>
      <vt:lpstr>微软雅黑 Light</vt:lpstr>
      <vt:lpstr>Calibri</vt:lpstr>
      <vt:lpstr>Arial Unicode MS</vt:lpstr>
      <vt:lpstr>Office 主题​​</vt:lpstr>
      <vt:lpstr>PowerPoint 演示文稿</vt:lpstr>
      <vt:lpstr>目录</vt:lpstr>
      <vt:lpstr>简介</vt:lpstr>
      <vt:lpstr> 一.板级散热优化（3-1）</vt:lpstr>
      <vt:lpstr> 一.板级散热优化（3-2）</vt:lpstr>
      <vt:lpstr> 一.板级散热优化（3-3）</vt:lpstr>
      <vt:lpstr> 二、系统级散热优化（2-1）</vt:lpstr>
      <vt:lpstr> 二、系统级散热优化（2-2）</vt:lpstr>
      <vt:lpstr> 三、通过仿真技术协同优化（2-1）</vt:lpstr>
      <vt:lpstr> 三、通过仿真技术协同优化（2-2）</vt:lpstr>
      <vt:lpstr> 四、总结</vt:lpstr>
      <vt:lpstr>PowerPoint 演示文稿</vt:lpstr>
    </vt:vector>
  </TitlesOfParts>
  <Company>iSlide</Company>
  <LinksUpToDate>false</LinksUpToDate>
  <SharedDoc>false</SharedDoc>
  <HyperlinksChanged>false</HyperlinksChanged>
  <AppVersion>14.0000</AppVersion>
  <Manager>iSlide</Manager>
  <HyperlinkBase>https://www.islide.cc</HyperlinkBase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Closer</cp:lastModifiedBy>
  <cp:revision>839</cp:revision>
  <cp:lastPrinted>2018-11-04T16:00:00Z</cp:lastPrinted>
  <dcterms:created xsi:type="dcterms:W3CDTF">2018-11-04T16:00:00Z</dcterms:created>
  <dcterms:modified xsi:type="dcterms:W3CDTF">2025-10-30T06:09:19Z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  <property fmtid="{D5CDD505-2E9C-101B-9397-08002B2CF9AE}" pid="3" name="KSOProductBuildVer">
    <vt:lpwstr>2052-12.1.0.23542</vt:lpwstr>
  </property>
  <property fmtid="{D5CDD505-2E9C-101B-9397-08002B2CF9AE}" pid="4" name="ICV">
    <vt:lpwstr>646C81475E4344738F011CECACC5E0F8</vt:lpwstr>
  </property>
</Properties>
</file>