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85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制作指南" id="{FBD8B3AE-BE91-4C46-B2EC-4082CAFA89BA}">
          <p14:sldIdLst/>
        </p14:section>
        <p14:section name="COMSOL 海报模板" id="{09EF3F39-416E-4746-905C-8534B72613B9}">
          <p14:sldIdLst>
            <p14:sldId id="285"/>
          </p14:sldIdLst>
        </p14:section>
        <p14:section name="海报示例" id="{31D5EE60-8FE9-4475-976F-B13E2EBE6E32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 autoAdjust="0"/>
    <p:restoredTop sz="96405" autoAdjust="0"/>
  </p:normalViewPr>
  <p:slideViewPr>
    <p:cSldViewPr snapToGrid="0">
      <p:cViewPr varScale="1">
        <p:scale>
          <a:sx n="17" d="100"/>
          <a:sy n="17" d="100"/>
        </p:scale>
        <p:origin x="2460" y="1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2pPr>
    <a:lvl3pPr marL="438848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3pPr>
    <a:lvl4pPr marL="658304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4pPr>
    <a:lvl5pPr marL="877760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5pPr>
    <a:lvl6pPr marL="1097153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6pPr>
    <a:lvl7pPr marL="1316609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7pPr>
    <a:lvl8pPr marL="1536065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8pPr>
    <a:lvl9pPr marL="1755457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/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5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/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0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/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/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/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5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/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90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marL="0" marR="0" lvl="0" indent="0" algn="l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/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/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/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/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/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/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/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/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/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1" y="-12063"/>
            <a:ext cx="32919514" cy="43903263"/>
            <a:chOff x="0" y="-11824"/>
            <a:chExt cx="30496907" cy="43034662"/>
          </a:xfrm>
        </p:grpSpPr>
        <p:sp>
          <p:nvSpPr>
            <p:cNvPr id="19" name="Rectangle 18"/>
            <p:cNvSpPr/>
            <p:nvPr/>
          </p:nvSpPr>
          <p:spPr>
            <a:xfrm>
              <a:off x="0" y="42914838"/>
              <a:ext cx="30494905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8926562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 dirty="0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-21461373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-11824"/>
              <a:ext cx="30495876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-21255792" y="21454172"/>
              <a:ext cx="42830489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4" name="Rectangle 23"/>
            <p:cNvSpPr/>
            <p:nvPr/>
          </p:nvSpPr>
          <p:spPr>
            <a:xfrm rot="16200000">
              <a:off x="8918160" y="21457418"/>
              <a:ext cx="42830488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7456" y="92927"/>
              <a:ext cx="30279447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8973" y="42806838"/>
              <a:ext cx="30277930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200" dirty="0"/>
              <a:t>Research on Topology Optimization of Liquid-Cooled Plates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4197297" y="9998690"/>
            <a:ext cx="18035303" cy="1984280"/>
          </a:xfrm>
        </p:spPr>
        <p:txBody>
          <a:bodyPr/>
          <a:lstStyle/>
          <a:p>
            <a:r>
              <a:rPr lang="en-US" altLang="zh-CN" dirty="0"/>
              <a:t>J. Xiaolong. Liu</a:t>
            </a:r>
            <a:r>
              <a:rPr lang="en-US" altLang="zh-CN" baseline="30000" dirty="0"/>
              <a:t>1</a:t>
            </a:r>
            <a:r>
              <a:rPr lang="en-US" altLang="zh-CN" dirty="0"/>
              <a:t>, Fei. Xiao</a:t>
            </a:r>
            <a:r>
              <a:rPr lang="en-US" altLang="zh-CN" baseline="30000" dirty="0"/>
              <a:t>2</a:t>
            </a:r>
            <a:br>
              <a:rPr lang="en-US" altLang="zh-CN" dirty="0"/>
            </a:br>
            <a:r>
              <a:rPr lang="en-US" altLang="zh-CN" dirty="0"/>
              <a:t>1. Nanjing University of Aeronautics and Astronautics, Nanjing, China.</a:t>
            </a:r>
            <a:br>
              <a:rPr lang="en-US" altLang="zh-CN" dirty="0"/>
            </a:br>
            <a:r>
              <a:rPr lang="en-US" altLang="zh-CN" dirty="0"/>
              <a:t>2. Nanjing University of Aeronautics and Astronautics, Nanjing, China.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The coupled thermal–fluid physics consists of the mass-conservation equation, the momentum-conservation equation, the heat-transfer (energy) equation, and the overall energy-balance equation. 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4"/>
          </p:nvPr>
        </p:nvSpPr>
        <p:spPr>
          <a:xfrm>
            <a:off x="1196912" y="39623893"/>
            <a:ext cx="30573426" cy="2315229"/>
          </a:xfrm>
        </p:spPr>
        <p:txBody>
          <a:bodyPr/>
          <a:lstStyle/>
          <a:p>
            <a:r>
              <a:rPr lang="en-US" altLang="zh-CN" dirty="0"/>
              <a:t>1. W Mao, “Experimental Investigation of a Compound Parabolic Concentrator-Based Solar Thermoelectric Generation System”, </a:t>
            </a:r>
            <a:r>
              <a:rPr lang="en-US" altLang="zh-CN" i="1" dirty="0"/>
              <a:t>South China University of Technology</a:t>
            </a:r>
            <a:r>
              <a:rPr lang="en-US" altLang="zh-CN" dirty="0"/>
              <a:t>,2013.</a:t>
            </a:r>
            <a:br>
              <a:rPr lang="en-US" altLang="zh-CN" dirty="0"/>
            </a:br>
            <a:r>
              <a:rPr lang="en-US" altLang="zh-CN" dirty="0"/>
              <a:t>2. </a:t>
            </a:r>
            <a:r>
              <a:rPr lang="it-IT" altLang="zh-CN" dirty="0"/>
              <a:t>Y Li, S.H Zheng and W.G Li</a:t>
            </a:r>
            <a:r>
              <a:rPr lang="en-US" altLang="zh-CN" dirty="0"/>
              <a:t>, “Research status of solar thermoelectric generation technology”, </a:t>
            </a:r>
            <a:r>
              <a:rPr lang="en-US" altLang="zh-CN" i="1" dirty="0"/>
              <a:t>Mechanical &amp; Electrical Engineering Technology</a:t>
            </a:r>
            <a:r>
              <a:rPr lang="en-US" altLang="zh-CN" dirty="0"/>
              <a:t>, 44 (02), 74-79, 2015.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r>
              <a:rPr lang="en-US" dirty="0"/>
              <a:t>Enhancing the design freedom and potential performance of liquid-cooled plates, provid</a:t>
            </a:r>
            <a:r>
              <a:rPr lang="en-US" altLang="zh-CN" dirty="0"/>
              <a:t>ing</a:t>
            </a:r>
            <a:r>
              <a:rPr lang="en-US" dirty="0"/>
              <a:t> a novel approach for the design of high-efficiency </a:t>
            </a:r>
            <a:r>
              <a:rPr lang="en-US" altLang="zh-CN" dirty="0"/>
              <a:t>t</a:t>
            </a:r>
            <a:r>
              <a:rPr lang="en-US" dirty="0"/>
              <a:t>hermoelectric generation systems.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1649531" y="14842766"/>
            <a:ext cx="30068583" cy="4714120"/>
          </a:xfrm>
        </p:spPr>
        <p:txBody>
          <a:bodyPr/>
          <a:lstStyle/>
          <a:p>
            <a:r>
              <a:rPr lang="en-US" altLang="zh-CN" sz="4400" dirty="0"/>
              <a:t>At present, solar-energy utilization relies predominantly on photovoltaic technology, whose output is strongly weather-dependent and inherently intermittent. Thermoelectric generation (TEG) offers a complementary route: it contains no moving parts, promises long service life and minimal maintenance, and can operate with only a small temperature difference. (Ref. 1) </a:t>
            </a:r>
          </a:p>
          <a:p>
            <a:r>
              <a:rPr lang="en-US" altLang="zh-CN" sz="4400" dirty="0"/>
              <a:t>Yet, owing to environmental losses and internal irreversibilities,  practical TEG efficiencies remain far below the theoretical limit. (Ref. 2) This study therefore targets the cold side of the TEG system; by topology-optimizing the heat-transfer channels of a liquid-cooled plate, we seek to enhance heat rejection and, consequently, to raise the overall electrical output of the module.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Methodology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altLang="zh-CN" dirty="0"/>
              <a:t>FIGURE 1. Bifluidic-channel topology-optimized flow pattern under a dual-objective function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Varying the weights of the objective functions leads to markedly different channel patterns. When heat-removal performance alone is targeted, the resulting topology is relatively simple; by contrast, a bi-objective optimization that balances heat transfer and hydraulic power yields a markedly more branched configuration. Under identical heat-input conditions, the bi-objective design achieves a lower chip operating temperature, confirming the effectiveness of this strategy in enhancing overall cooling performance.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/>
              <a:t>FIGURE 2. Temperature results of single-objective and bi-objective topology optimization</a:t>
            </a:r>
          </a:p>
        </p:txBody>
      </p:sp>
      <p:pic>
        <p:nvPicPr>
          <p:cNvPr id="38" name="图片占位符 37" descr="屏幕上有字&#10;&#10;AI 生成的内容可能不正确。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5" b="4615"/>
          <a:stretch>
            <a:fillRect/>
          </a:stretch>
        </p:blipFill>
        <p:spPr/>
      </p:pic>
      <p:pic>
        <p:nvPicPr>
          <p:cNvPr id="44" name="图片占位符 43" descr="图片包含 图示&#10;&#10;AI 生成的内容可能不正确。"/>
          <p:cNvPicPr>
            <a:picLocks noGrp="1" noChangeAspect="1"/>
          </p:cNvPicPr>
          <p:nvPr>
            <p:ph type="pic" sz="quarter" idx="2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49" b="17449"/>
          <a:stretch>
            <a:fillRect/>
          </a:stretch>
        </p:blipFill>
        <p:spPr/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6" name="表格 45"/>
              <p:cNvGraphicFramePr>
                <a:graphicFrameLocks noGrp="1"/>
              </p:cNvGraphicFramePr>
              <p:nvPr/>
            </p:nvGraphicFramePr>
            <p:xfrm>
              <a:off x="15721450" y="23714973"/>
              <a:ext cx="15996664" cy="51649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7082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884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117240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4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en-US" altLang="zh-CN" sz="4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m:rPr>
                                    <m:sty m:val="p"/>
                                  </m:rPr>
                                  <a:rPr lang="zh-CN" altLang="en-US" sz="4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μ</m:t>
                                </m:r>
                                <m:r>
                                  <a:rPr lang="en-US" altLang="zh-CN" sz="4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zh-CN" altLang="en-US" sz="4800" b="0" i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4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(1)</a:t>
                          </a:r>
                          <a:endParaRPr lang="zh-CN" altLang="en-US" sz="4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21905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4800" b="0" i="1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  <m:d>
                                  <m:dPr>
                                    <m:ctrlPr>
                                      <a:rPr lang="en-US" altLang="zh-CN" sz="4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zh-CN" altLang="en-US" sz="4800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  <m:r>
                                      <a:rPr lang="zh-CN" altLang="en-US" sz="4800" b="0" i="1" smtClean="0">
                                        <a:latin typeface="Cambria Math" panose="02040503050406030204" pitchFamily="18" charset="0"/>
                                      </a:rPr>
                                      <m:t>∙</m:t>
                                    </m:r>
                                    <m:r>
                                      <a:rPr lang="zh-CN" altLang="en-US" sz="4800" b="0" i="1" smtClean="0">
                                        <a:latin typeface="Cambria Math" panose="02040503050406030204" pitchFamily="18" charset="0"/>
                                      </a:rPr>
                                      <m:t>𝛻𝜇</m:t>
                                    </m:r>
                                  </m:e>
                                </m:d>
                                <m:r>
                                  <a:rPr lang="en-US" altLang="zh-CN" sz="4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a:rPr lang="en-US" altLang="zh-CN" sz="4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𝛻</m:t>
                                </m:r>
                                <m:r>
                                  <a:rPr lang="en-US" altLang="zh-CN" sz="4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altLang="zh-CN" sz="4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altLang="zh-CN" sz="4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𝛻</m:t>
                                </m:r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altLang="zh-CN" sz="4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zh-CN" altLang="en-US" sz="4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US" altLang="zh-CN" sz="4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sz="4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𝛻</m:t>
                                        </m:r>
                                        <m:r>
                                          <a:rPr lang="zh-CN" altLang="en-US" sz="4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  <m:r>
                                          <a:rPr lang="en-US" altLang="zh-CN" sz="4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p>
                                          <m:sSupPr>
                                            <m:ctrlPr>
                                              <a:rPr lang="en-US" altLang="zh-CN" sz="48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d>
                                              <m:dPr>
                                                <m:ctrlPr>
                                                  <a:rPr lang="en-US" altLang="zh-CN" sz="48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altLang="zh-CN" sz="48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𝛻</m:t>
                                                </m:r>
                                                <m:r>
                                                  <a:rPr lang="zh-CN" altLang="en-US" sz="4800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𝜇</m:t>
                                                </m:r>
                                              </m:e>
                                            </m:d>
                                          </m:e>
                                          <m:sup>
                                            <m:r>
                                              <a:rPr lang="en-US" altLang="zh-CN" sz="48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𝑇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</m:d>
                                <m:r>
                                  <a:rPr lang="en-US" altLang="zh-CN" sz="4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altLang="zh-CN" sz="4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oMath>
                            </m:oMathPara>
                          </a14:m>
                          <a:endParaRPr lang="zh-CN" altLang="en-US" sz="4800" b="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4800" b="0" dirty="0">
                              <a:latin typeface="+mn-lt"/>
                            </a:rPr>
                            <a:t>(2)</a:t>
                          </a:r>
                          <a:endParaRPr lang="zh-CN" altLang="en-US" sz="48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219050">
                    <a:tc>
                      <a:txBody>
                        <a:bodyPr/>
                        <a:lstStyle/>
                        <a:p>
                          <a:pPr marL="0" marR="0" lvl="0" indent="0" algn="ctr" defTabSz="3291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zh-CN" altLang="en-US" sz="4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𝜌</m:t>
                                </m:r>
                                <m:sSub>
                                  <m:sSubPr>
                                    <m:ctrlPr>
                                      <a:rPr kumimoji="0" lang="en-US" altLang="zh-CN" sz="4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altLang="zh-CN" sz="4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∁</m:t>
                                    </m:r>
                                  </m:e>
                                  <m:sub>
                                    <m:r>
                                      <a:rPr kumimoji="0" lang="en-US" altLang="zh-CN" sz="4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𝑝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kumimoji="0" lang="en-US" altLang="zh-CN" sz="4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zh-CN" altLang="en-US" sz="4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𝜇</m:t>
                                    </m:r>
                                    <m:r>
                                      <a:rPr kumimoji="0" lang="zh-CN" altLang="en-US" sz="4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∙</m:t>
                                    </m:r>
                                    <m:r>
                                      <a:rPr kumimoji="0" lang="zh-CN" altLang="en-US" sz="4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𝛻</m:t>
                                    </m:r>
                                    <m:r>
                                      <a:rPr kumimoji="0" lang="en-US" altLang="zh-CN" sz="4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𝑇</m:t>
                                    </m:r>
                                  </m:e>
                                </m:d>
                                <m:r>
                                  <a:rPr kumimoji="0" lang="en-US" altLang="zh-CN" sz="4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=</m:t>
                                </m:r>
                                <m:r>
                                  <a:rPr kumimoji="0" lang="en-US" altLang="zh-CN" sz="4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𝛻</m:t>
                                </m:r>
                                <m:d>
                                  <m:dPr>
                                    <m:ctrlPr>
                                      <a:rPr kumimoji="0" lang="en-US" altLang="zh-CN" sz="4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en-US" altLang="zh-CN" sz="4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𝑘</m:t>
                                    </m:r>
                                    <m:r>
                                      <a:rPr kumimoji="0" lang="en-US" altLang="zh-CN" sz="4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𝛻</m:t>
                                    </m:r>
                                    <m:r>
                                      <a:rPr kumimoji="0" lang="en-US" altLang="zh-CN" sz="4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𝑇</m:t>
                                    </m:r>
                                  </m:e>
                                </m:d>
                                <m:r>
                                  <a:rPr kumimoji="0" lang="en-US" altLang="zh-CN" sz="4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+</m:t>
                                </m:r>
                                <m:r>
                                  <a:rPr kumimoji="0" lang="en-US" altLang="zh-CN" sz="4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𝑄</m:t>
                                </m:r>
                              </m:oMath>
                            </m:oMathPara>
                          </a14:m>
                          <a:endParaRPr kumimoji="0" lang="zh-CN" altLang="en-US" sz="4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4800" b="0" dirty="0">
                              <a:latin typeface="+mn-lt"/>
                            </a:rPr>
                            <a:t>(3)</a:t>
                          </a:r>
                          <a:endParaRPr lang="zh-CN" altLang="en-US" sz="48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21905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altLang="zh-CN" sz="4800" b="0" i="1" smtClean="0">
                                  <a:latin typeface="Cambria Math" panose="02040503050406030204" pitchFamily="18" charset="0"/>
                                </a:rPr>
                                <m:t>𝑅𝑒𝑃𝑟</m:t>
                              </m:r>
                              <m:d>
                                <m:dPr>
                                  <m:ctrlPr>
                                    <a:rPr lang="en-US" altLang="zh-CN" sz="4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zh-CN" altLang="en-US" sz="4800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  <m:r>
                                    <a:rPr lang="zh-CN" altLang="en-US" sz="4800" b="0" i="1" smtClean="0">
                                      <a:latin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zh-CN" altLang="en-US" sz="4800" b="0" i="1" smtClean="0">
                                      <a:latin typeface="Cambria Math" panose="02040503050406030204" pitchFamily="18" charset="0"/>
                                    </a:rPr>
                                    <m:t>𝛻</m:t>
                                  </m:r>
                                </m:e>
                              </m:d>
                              <m:r>
                                <a:rPr lang="en-US" altLang="zh-CN" sz="48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altLang="zh-CN" sz="4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altLang="zh-CN" sz="4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4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𝛻</m:t>
                                  </m:r>
                                </m:e>
                                <m:sup>
                                  <m:r>
                                    <a:rPr lang="en-US" altLang="zh-CN" sz="4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4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oMath>
                          </a14:m>
                          <a:r>
                            <a:rPr lang="en-US" altLang="zh-CN" sz="4800" b="0" dirty="0">
                              <a:latin typeface="+mn-lt"/>
                            </a:rPr>
                            <a:t>(Fluid)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48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altLang="zh-CN" sz="4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altLang="zh-CN" sz="4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4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𝛻</m:t>
                                    </m:r>
                                  </m:e>
                                  <m:sup>
                                    <m:r>
                                      <a:rPr lang="en-US" altLang="zh-CN" sz="4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zh-CN" sz="4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US" altLang="zh-CN" sz="4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altLang="zh-CN" sz="4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  <m:r>
                                  <a:rPr lang="en-US" altLang="zh-CN" sz="48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48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Solid</m:t>
                                </m:r>
                                <m:r>
                                  <a:rPr lang="en-US" altLang="zh-CN" sz="48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zh-CN" altLang="en-US" sz="4800" b="0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4800" b="0" dirty="0">
                              <a:latin typeface="+mn-lt"/>
                            </a:rPr>
                            <a:t>(4)</a:t>
                          </a:r>
                          <a:endParaRPr lang="zh-CN" altLang="en-US" sz="48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6" name="表格 45"/>
              <p:cNvGraphicFramePr>
                <a:graphicFrameLocks noGrp="1"/>
              </p:cNvGraphicFramePr>
              <p:nvPr/>
            </p:nvGraphicFramePr>
            <p:xfrm>
              <a:off x="15721450" y="23714973"/>
              <a:ext cx="15996664" cy="519813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708208"/>
                    <a:gridCol w="2288456"/>
                  </a:tblGrid>
                  <a:tr h="117221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48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(1)</a:t>
                          </a:r>
                          <a:endParaRPr lang="zh-CN" altLang="en-US" sz="48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  <a:tr h="12192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4800" b="0" dirty="0">
                              <a:latin typeface="+mn-lt"/>
                            </a:rPr>
                            <a:t>(2)</a:t>
                          </a:r>
                          <a:endParaRPr lang="zh-CN" altLang="en-US" sz="48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  <a:tr h="12192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4800" b="0" dirty="0">
                              <a:latin typeface="+mn-lt"/>
                            </a:rPr>
                            <a:t>(3)</a:t>
                          </a:r>
                          <a:endParaRPr lang="zh-CN" altLang="en-US" sz="48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  <a:tr h="173545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altLang="zh-CN" sz="4800" b="0" dirty="0">
                              <a:latin typeface="+mn-lt"/>
                            </a:rPr>
                            <a:t>(4)</a:t>
                          </a:r>
                          <a:endParaRPr lang="zh-CN" altLang="en-US" sz="4800" b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60" name="图片占位符 59" descr="徽标, 公司名称&#10;&#10;AI 生成的内容可能不正确。"/>
          <p:cNvPicPr>
            <a:picLocks noGrp="1" noChangeAspect="1"/>
          </p:cNvPicPr>
          <p:nvPr>
            <p:ph type="pic" sz="quarter" idx="3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31" b="35489"/>
          <a:stretch>
            <a:fillRect/>
          </a:stretch>
        </p:blipFill>
        <p:spPr>
          <a:xfrm>
            <a:off x="17526117" y="29963453"/>
            <a:ext cx="14191997" cy="5142975"/>
          </a:xfrm>
        </p:spPr>
      </p:pic>
      <p:sp>
        <p:nvSpPr>
          <p:cNvPr id="61" name="TextBox 1"/>
          <p:cNvSpPr txBox="1"/>
          <p:nvPr/>
        </p:nvSpPr>
        <p:spPr>
          <a:xfrm>
            <a:off x="1196912" y="38648293"/>
            <a:ext cx="15919818" cy="86674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92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REFERENCES</a:t>
            </a:r>
            <a:endParaRPr lang="en-US" sz="41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442</Words>
  <Application>Microsoft Office PowerPoint</Application>
  <PresentationFormat>自定义</PresentationFormat>
  <Paragraphs>24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Cambria Math</vt:lpstr>
      <vt:lpstr>Office Theme</vt:lpstr>
      <vt:lpstr>Research on Topology Optimization of Liquid-Cooled Plates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Xiting (Sophia) Hao</cp:lastModifiedBy>
  <cp:revision>130</cp:revision>
  <cp:lastPrinted>2023-01-06T15:48:00Z</cp:lastPrinted>
  <dcterms:created xsi:type="dcterms:W3CDTF">2023-01-03T14:57:00Z</dcterms:created>
  <dcterms:modified xsi:type="dcterms:W3CDTF">2025-10-27T02:10:36Z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8788408211E54F89830442CD2FF95406_13</vt:lpwstr>
  </property>
  <property fmtid="{D5CDD505-2E9C-101B-9397-08002B2CF9AE}" pid="3" name="KSOProductBuildVer">
    <vt:lpwstr>2052-12.1.0.21915</vt:lpwstr>
  </property>
</Properties>
</file>