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284"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海报示例" id="{31D5EE60-8FE9-4475-976F-B13E2EBE6E32}">
          <p14:sldIdLst>
            <p14:sldId id="28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varScale="1">
        <p:scale>
          <a:sx n="17" d="100"/>
          <a:sy n="17" d="100"/>
        </p:scale>
        <p:origin x="2460" y="132"/>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10/27/2025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388485" rtl="0" eaLnBrk="1" latinLnBrk="0" hangingPunct="1">
      <a:defRPr sz="5760" kern="1200">
        <a:solidFill>
          <a:schemeClr val="tx1"/>
        </a:solidFill>
        <a:latin typeface="+mn-lt"/>
        <a:ea typeface="+mn-ea"/>
        <a:cs typeface="+mn-cs"/>
      </a:defRPr>
    </a:lvl1pPr>
    <a:lvl2pPr marL="2194560" algn="l" defTabSz="4388485" rtl="0" eaLnBrk="1" latinLnBrk="0" hangingPunct="1">
      <a:defRPr sz="5760" kern="1200">
        <a:solidFill>
          <a:schemeClr val="tx1"/>
        </a:solidFill>
        <a:latin typeface="+mn-lt"/>
        <a:ea typeface="+mn-ea"/>
        <a:cs typeface="+mn-cs"/>
      </a:defRPr>
    </a:lvl2pPr>
    <a:lvl3pPr marL="4388485" algn="l" defTabSz="4388485" rtl="0" eaLnBrk="1" latinLnBrk="0" hangingPunct="1">
      <a:defRPr sz="5760" kern="1200">
        <a:solidFill>
          <a:schemeClr val="tx1"/>
        </a:solidFill>
        <a:latin typeface="+mn-lt"/>
        <a:ea typeface="+mn-ea"/>
        <a:cs typeface="+mn-cs"/>
      </a:defRPr>
    </a:lvl3pPr>
    <a:lvl4pPr marL="6583045" algn="l" defTabSz="4388485" rtl="0" eaLnBrk="1" latinLnBrk="0" hangingPunct="1">
      <a:defRPr sz="5760" kern="1200">
        <a:solidFill>
          <a:schemeClr val="tx1"/>
        </a:solidFill>
        <a:latin typeface="+mn-lt"/>
        <a:ea typeface="+mn-ea"/>
        <a:cs typeface="+mn-cs"/>
      </a:defRPr>
    </a:lvl4pPr>
    <a:lvl5pPr marL="8777605" algn="l" defTabSz="4388485" rtl="0" eaLnBrk="1" latinLnBrk="0" hangingPunct="1">
      <a:defRPr sz="5760" kern="1200">
        <a:solidFill>
          <a:schemeClr val="tx1"/>
        </a:solidFill>
        <a:latin typeface="+mn-lt"/>
        <a:ea typeface="+mn-ea"/>
        <a:cs typeface="+mn-cs"/>
      </a:defRPr>
    </a:lvl5pPr>
    <a:lvl6pPr marL="10971530" algn="l" defTabSz="4388485" rtl="0" eaLnBrk="1" latinLnBrk="0" hangingPunct="1">
      <a:defRPr sz="5760" kern="1200">
        <a:solidFill>
          <a:schemeClr val="tx1"/>
        </a:solidFill>
        <a:latin typeface="+mn-lt"/>
        <a:ea typeface="+mn-ea"/>
        <a:cs typeface="+mn-cs"/>
      </a:defRPr>
    </a:lvl6pPr>
    <a:lvl7pPr marL="13166090" algn="l" defTabSz="4388485" rtl="0" eaLnBrk="1" latinLnBrk="0" hangingPunct="1">
      <a:defRPr sz="5760" kern="1200">
        <a:solidFill>
          <a:schemeClr val="tx1"/>
        </a:solidFill>
        <a:latin typeface="+mn-lt"/>
        <a:ea typeface="+mn-ea"/>
        <a:cs typeface="+mn-cs"/>
      </a:defRPr>
    </a:lvl7pPr>
    <a:lvl8pPr marL="15360650" algn="l" defTabSz="4388485" rtl="0" eaLnBrk="1" latinLnBrk="0" hangingPunct="1">
      <a:defRPr sz="5760" kern="1200">
        <a:solidFill>
          <a:schemeClr val="tx1"/>
        </a:solidFill>
        <a:latin typeface="+mn-lt"/>
        <a:ea typeface="+mn-ea"/>
        <a:cs typeface="+mn-cs"/>
      </a:defRPr>
    </a:lvl8pPr>
    <a:lvl9pPr marL="17554575" algn="l" defTabSz="4388485" rtl="0" eaLnBrk="1" latinLnBrk="0" hangingPunct="1">
      <a:defRPr sz="576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5"/>
          </a:p>
        </p:txBody>
      </p:sp>
      <p:sp>
        <p:nvSpPr>
          <p:cNvPr id="8" name="Titel 7"/>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p:cNvSpPr/>
          <p:nvPr userDrawn="1"/>
        </p:nvSpPr>
        <p:spPr>
          <a:xfrm>
            <a:off x="8588827" y="42714590"/>
            <a:ext cx="15764828" cy="723403"/>
          </a:xfrm>
          <a:prstGeom prst="rect">
            <a:avLst/>
          </a:prstGeom>
        </p:spPr>
        <p:txBody>
          <a:bodyPr wrap="none">
            <a:spAutoFit/>
          </a:bodyPr>
          <a:lstStyle/>
          <a:p>
            <a:r>
              <a:rPr lang="en-US" sz="4100"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2025 </a:t>
            </a:r>
            <a:r>
              <a:rPr lang="en-US" altLang="zh-CN" sz="4100"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0"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在此处介绍您使用的研究方法。</a:t>
            </a:r>
            <a:endParaRPr lang="en-US" noProof="0" dirty="0"/>
          </a:p>
        </p:txBody>
      </p:sp>
      <p:sp>
        <p:nvSpPr>
          <p:cNvPr id="43" name="Textplatzhalter 34"/>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在此处添加参考文献。</a:t>
            </a:r>
            <a:endParaRPr lang="en-US" noProof="0" dirty="0"/>
          </a:p>
        </p:txBody>
      </p:sp>
      <p:sp>
        <p:nvSpPr>
          <p:cNvPr id="2" name="TextBox 1"/>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5" dirty="0"/>
          </a:p>
        </p:txBody>
      </p:sp>
      <p:cxnSp>
        <p:nvCxnSpPr>
          <p:cNvPr id="21" name="Straight Connector 20"/>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905" rtl="0" eaLnBrk="1" fontAlgn="auto" latinLnBrk="0" hangingPunct="1">
              <a:lnSpc>
                <a:spcPct val="100000"/>
              </a:lnSpc>
              <a:spcBef>
                <a:spcPts val="1000"/>
              </a:spcBef>
              <a:spcAft>
                <a:spcPts val="0"/>
              </a:spcAft>
              <a:buClrTx/>
              <a:buSzTx/>
              <a:buFont typeface="Arial" panose="020B0604020202020204" pitchFamily="34" charse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marL="0" marR="0" lvl="0" indent="0" algn="l"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副标题（可使用：摘要、简介、研究目的）</a:t>
            </a:r>
            <a:endParaRPr lang="en-US" noProof="0" dirty="0"/>
          </a:p>
        </p:txBody>
      </p:sp>
      <p:sp>
        <p:nvSpPr>
          <p:cNvPr id="31" name="Textplatzhalter 34"/>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副标题（请使用：方法）</a:t>
            </a:r>
            <a:endParaRPr lang="en-US" noProof="0" dirty="0"/>
          </a:p>
        </p:txBody>
      </p:sp>
      <p:sp>
        <p:nvSpPr>
          <p:cNvPr id="32" name="Bildplatzhalter 13"/>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在此处描述您的研究结果。</a:t>
            </a:r>
            <a:endParaRPr lang="en-US" noProof="0" dirty="0"/>
          </a:p>
        </p:txBody>
      </p:sp>
      <p:sp>
        <p:nvSpPr>
          <p:cNvPr id="38" name="Textplatzhalter 34"/>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副标题（请使用：结果）</a:t>
            </a:r>
            <a:endParaRPr lang="en-US" noProof="0" dirty="0"/>
          </a:p>
        </p:txBody>
      </p:sp>
      <p:sp>
        <p:nvSpPr>
          <p:cNvPr id="41" name="Bildplatzhalter 13"/>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sz="7200">
                <a:latin typeface="Calibri" panose="020F0502020204030204" pitchFamily="34" charset="0"/>
                <a:cs typeface="Calibri" panose="020F0502020204030204" pitchFamily="34" charset="0"/>
              </a:defRPr>
            </a:lvl1pPr>
          </a:lstStyle>
          <a:p>
            <a:pPr marL="0" marR="0" lvl="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zh-CN" altLang="en-US" noProof="0" dirty="0"/>
              <a:t>此处添加相关图片和图表</a:t>
            </a:r>
            <a:endParaRPr lang="en-US" altLang="zh-CN" noProof="0" dirty="0"/>
          </a:p>
        </p:txBody>
      </p:sp>
      <p:sp>
        <p:nvSpPr>
          <p:cNvPr id="42" name="Textplatzhalter 34"/>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6_Benutzerdefiniertes Layout">
    <p:spTree>
      <p:nvGrpSpPr>
        <p:cNvPr id="1" name=""/>
        <p:cNvGrpSpPr/>
        <p:nvPr/>
      </p:nvGrpSpPr>
      <p:grpSpPr>
        <a:xfrm>
          <a:off x="0" y="0"/>
          <a:ext cx="0" cy="0"/>
          <a:chOff x="0" y="0"/>
          <a:chExt cx="0" cy="0"/>
        </a:xfrm>
      </p:grpSpPr>
      <p:grpSp>
        <p:nvGrpSpPr>
          <p:cNvPr id="18" name="Group 17"/>
          <p:cNvGrpSpPr/>
          <p:nvPr userDrawn="1"/>
        </p:nvGrpSpPr>
        <p:grpSpPr>
          <a:xfrm>
            <a:off x="1" y="-12063"/>
            <a:ext cx="32919514" cy="43903263"/>
            <a:chOff x="0" y="-11824"/>
            <a:chExt cx="30496907" cy="43034662"/>
          </a:xfrm>
        </p:grpSpPr>
        <p:sp>
          <p:nvSpPr>
            <p:cNvPr id="19" name="Rectangle 18"/>
            <p:cNvSpPr/>
            <p:nvPr/>
          </p:nvSpPr>
          <p:spPr>
            <a:xfrm>
              <a:off x="0" y="42914838"/>
              <a:ext cx="30494905"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0" name="Rectangle 19"/>
            <p:cNvSpPr/>
            <p:nvPr/>
          </p:nvSpPr>
          <p:spPr>
            <a:xfrm rot="16200000">
              <a:off x="8926562"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dirty="0"/>
            </a:p>
          </p:txBody>
        </p:sp>
        <p:sp>
          <p:nvSpPr>
            <p:cNvPr id="21" name="Rectangle 20"/>
            <p:cNvSpPr/>
            <p:nvPr/>
          </p:nvSpPr>
          <p:spPr>
            <a:xfrm rot="16200000">
              <a:off x="-21461373"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2" name="Rectangle 21"/>
            <p:cNvSpPr/>
            <p:nvPr/>
          </p:nvSpPr>
          <p:spPr>
            <a:xfrm>
              <a:off x="0" y="-11824"/>
              <a:ext cx="30495876"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3" name="Rectangle 22"/>
            <p:cNvSpPr/>
            <p:nvPr/>
          </p:nvSpPr>
          <p:spPr>
            <a:xfrm rot="16200000">
              <a:off x="-21255792" y="21454172"/>
              <a:ext cx="42830489"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4" name="Rectangle 23"/>
            <p:cNvSpPr/>
            <p:nvPr/>
          </p:nvSpPr>
          <p:spPr>
            <a:xfrm rot="16200000">
              <a:off x="8918160" y="21457418"/>
              <a:ext cx="42830488"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5" name="Rectangle 24"/>
            <p:cNvSpPr/>
            <p:nvPr/>
          </p:nvSpPr>
          <p:spPr>
            <a:xfrm>
              <a:off x="107456" y="92927"/>
              <a:ext cx="30279447"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6" name="Rectangle 25"/>
            <p:cNvSpPr/>
            <p:nvPr/>
          </p:nvSpPr>
          <p:spPr>
            <a:xfrm>
              <a:off x="108973" y="42806838"/>
              <a:ext cx="30277930"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gr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10/27/2025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 name="文本框 36"/>
          <p:cNvSpPr txBox="1"/>
          <p:nvPr/>
        </p:nvSpPr>
        <p:spPr>
          <a:xfrm>
            <a:off x="635" y="8178800"/>
            <a:ext cx="32917765" cy="30071060"/>
          </a:xfrm>
          <a:prstGeom prst="rect">
            <a:avLst/>
          </a:prstGeom>
          <a:solidFill>
            <a:schemeClr val="bg1"/>
          </a:solidFill>
          <a:ln w="12700" cmpd="sng">
            <a:noFill/>
            <a:prstDash val="solid"/>
          </a:ln>
        </p:spPr>
        <p:txBody>
          <a:bodyPr wrap="square" rtlCol="0">
            <a:noAutofit/>
          </a:bodyPr>
          <a:lstStyle/>
          <a:p>
            <a:endParaRPr lang="zh-CN" altLang="en-US"/>
          </a:p>
        </p:txBody>
      </p:sp>
      <p:sp>
        <p:nvSpPr>
          <p:cNvPr id="2" name="Title 1"/>
          <p:cNvSpPr>
            <a:spLocks noGrp="1"/>
          </p:cNvSpPr>
          <p:nvPr>
            <p:ph type="title"/>
          </p:nvPr>
        </p:nvSpPr>
        <p:spPr>
          <a:xfrm>
            <a:off x="5827395" y="349250"/>
            <a:ext cx="21482050" cy="2680335"/>
          </a:xfrm>
        </p:spPr>
        <p:txBody>
          <a:bodyPr>
            <a:normAutofit/>
          </a:bodyPr>
          <a:lstStyle/>
          <a:p>
            <a:pPr algn="ctr"/>
            <a:r>
              <a:rPr lang="zh-CN" altLang="en-US" sz="10200" dirty="0">
                <a:latin typeface="+mn-ea"/>
                <a:ea typeface="+mn-ea"/>
              </a:rPr>
              <a:t>非均质高低渗储层水驱窜流机理研究</a:t>
            </a:r>
          </a:p>
        </p:txBody>
      </p:sp>
      <p:sp>
        <p:nvSpPr>
          <p:cNvPr id="3" name="Content Placeholder 2"/>
          <p:cNvSpPr>
            <a:spLocks noGrp="1"/>
          </p:cNvSpPr>
          <p:nvPr>
            <p:ph sz="quarter" idx="10"/>
          </p:nvPr>
        </p:nvSpPr>
        <p:spPr>
          <a:xfrm>
            <a:off x="0" y="3524885"/>
            <a:ext cx="32917765" cy="4158615"/>
          </a:xfrm>
        </p:spPr>
        <p:txBody>
          <a:bodyPr/>
          <a:lstStyle/>
          <a:p>
            <a:pPr algn="ctr"/>
            <a:r>
              <a:rPr lang="zh-CN" altLang="en-US" dirty="0"/>
              <a:t>唐澍</a:t>
            </a:r>
            <a:r>
              <a:rPr lang="en-US" altLang="zh-CN" dirty="0"/>
              <a:t>1,2</a:t>
            </a:r>
            <a:r>
              <a:rPr lang="zh-CN" altLang="en-US" dirty="0"/>
              <a:t>，沈瑞</a:t>
            </a:r>
            <a:r>
              <a:rPr lang="en-US" altLang="zh-CN" dirty="0"/>
              <a:t>2,3</a:t>
            </a:r>
          </a:p>
          <a:p>
            <a:pPr algn="ctr"/>
            <a:r>
              <a:rPr lang="en-US" altLang="zh-CN" dirty="0"/>
              <a:t>1.</a:t>
            </a:r>
            <a:r>
              <a:rPr lang="zh-CN" altLang="en-US" dirty="0"/>
              <a:t>中国科学院大学</a:t>
            </a:r>
            <a:r>
              <a:rPr lang="en-US" altLang="zh-CN" dirty="0"/>
              <a:t> </a:t>
            </a:r>
            <a:r>
              <a:rPr lang="zh-CN" altLang="en-US" dirty="0"/>
              <a:t>工程科学学院</a:t>
            </a:r>
            <a:r>
              <a:rPr lang="en-US" altLang="zh-CN" dirty="0"/>
              <a:t>,</a:t>
            </a:r>
            <a:r>
              <a:rPr lang="zh-CN" altLang="en-US" dirty="0"/>
              <a:t>北京</a:t>
            </a:r>
            <a:r>
              <a:rPr lang="en-US" altLang="zh-CN" dirty="0"/>
              <a:t> 100049</a:t>
            </a:r>
          </a:p>
          <a:p>
            <a:pPr algn="ctr"/>
            <a:r>
              <a:rPr lang="en-US" altLang="zh-CN" dirty="0"/>
              <a:t>2.</a:t>
            </a:r>
            <a:r>
              <a:rPr lang="zh-CN" altLang="en-US" dirty="0"/>
              <a:t>中国科学院渗流流体力学研究所，河北</a:t>
            </a:r>
            <a:r>
              <a:rPr lang="en-US" altLang="zh-CN" dirty="0"/>
              <a:t> </a:t>
            </a:r>
            <a:r>
              <a:rPr lang="zh-CN" altLang="en-US" dirty="0"/>
              <a:t>廊坊</a:t>
            </a:r>
            <a:r>
              <a:rPr lang="en-US" altLang="zh-CN" dirty="0"/>
              <a:t> 065007</a:t>
            </a:r>
          </a:p>
          <a:p>
            <a:pPr algn="ctr"/>
            <a:r>
              <a:rPr lang="en-US" altLang="zh-CN" dirty="0"/>
              <a:t>3.</a:t>
            </a:r>
            <a:r>
              <a:rPr lang="zh-CN" altLang="en-US" dirty="0"/>
              <a:t>中国石油勘探开发研究院，北京</a:t>
            </a:r>
            <a:r>
              <a:rPr lang="en-US" altLang="zh-CN" dirty="0"/>
              <a:t> 100083</a:t>
            </a:r>
          </a:p>
        </p:txBody>
      </p:sp>
      <p:sp>
        <p:nvSpPr>
          <p:cNvPr id="6" name="Text Placeholder 5"/>
          <p:cNvSpPr>
            <a:spLocks noGrp="1"/>
          </p:cNvSpPr>
          <p:nvPr>
            <p:ph type="body" sz="quarter" idx="23"/>
          </p:nvPr>
        </p:nvSpPr>
        <p:spPr>
          <a:xfrm>
            <a:off x="15426055" y="17820005"/>
            <a:ext cx="15386685" cy="9020810"/>
          </a:xfrm>
        </p:spPr>
        <p:txBody>
          <a:bodyPr/>
          <a:lstStyle/>
          <a:p>
            <a:pPr fontAlgn="auto">
              <a:spcBef>
                <a:spcPts val="0"/>
              </a:spcBef>
            </a:pPr>
            <a:r>
              <a:rPr lang="en-US" altLang="zh-CN" sz="4800" dirty="0"/>
              <a:t>         </a:t>
            </a:r>
            <a:r>
              <a:rPr lang="zh-CN" altLang="en-US" sz="4800" dirty="0"/>
              <a:t>本研究采用</a:t>
            </a:r>
            <a:r>
              <a:rPr lang="en-US" altLang="zh-CN" sz="4800" dirty="0"/>
              <a:t> “</a:t>
            </a:r>
            <a:r>
              <a:rPr lang="zh-CN" altLang="en-US" sz="4800" dirty="0"/>
              <a:t>室内实验</a:t>
            </a:r>
            <a:r>
              <a:rPr lang="en-US" altLang="zh-CN" sz="4800" dirty="0"/>
              <a:t> + </a:t>
            </a:r>
            <a:r>
              <a:rPr lang="zh-CN" altLang="en-US" sz="4800" dirty="0"/>
              <a:t>数值模拟</a:t>
            </a:r>
            <a:r>
              <a:rPr lang="en-US" altLang="zh-CN" sz="4800" dirty="0"/>
              <a:t>” </a:t>
            </a:r>
            <a:r>
              <a:rPr lang="zh-CN" altLang="en-US" sz="4800" dirty="0"/>
              <a:t>联合方法，步骤如下：</a:t>
            </a:r>
            <a:endParaRPr lang="zh-CN" altLang="en-US" sz="4800" b="1" dirty="0"/>
          </a:p>
          <a:p>
            <a:pPr fontAlgn="auto">
              <a:spcBef>
                <a:spcPts val="0"/>
              </a:spcBef>
            </a:pPr>
            <a:r>
              <a:rPr lang="zh-CN" altLang="en-US" sz="4800" b="1" dirty="0"/>
              <a:t>室内实验：</a:t>
            </a:r>
            <a:r>
              <a:rPr lang="zh-CN" altLang="en-US" sz="4800" dirty="0"/>
              <a:t>构建不同渗透率级差的并联填砂管模型，开展水驱油实验，获取水驱过程中入口压力变化、各并联管流量分配规律及出口含水率动态变化数据，为数值模拟验证提供基础数据。</a:t>
            </a:r>
          </a:p>
          <a:p>
            <a:pPr fontAlgn="auto">
              <a:spcBef>
                <a:spcPts val="0"/>
              </a:spcBef>
            </a:pPr>
            <a:r>
              <a:rPr lang="zh-CN" altLang="en-US" sz="4800" b="1" dirty="0"/>
              <a:t>数值模拟：</a:t>
            </a:r>
            <a:r>
              <a:rPr lang="zh-CN" altLang="en-US" sz="4800" dirty="0"/>
              <a:t>基于</a:t>
            </a:r>
            <a:r>
              <a:rPr lang="en-US" altLang="zh-CN" sz="4800" dirty="0"/>
              <a:t> COMSOL </a:t>
            </a:r>
            <a:r>
              <a:rPr lang="zh-CN" altLang="en-US" sz="4800" dirty="0"/>
              <a:t>软件构建多孔介质渗流模型，设渗透率比值</a:t>
            </a:r>
            <a:r>
              <a:rPr lang="en-US" altLang="zh-CN" sz="4800" dirty="0"/>
              <a:t> 2 </a:t>
            </a:r>
            <a:r>
              <a:rPr lang="zh-CN" altLang="en-US" sz="4800" dirty="0"/>
              <a:t>倍、</a:t>
            </a:r>
            <a:r>
              <a:rPr lang="en-US" altLang="zh-CN" sz="4800" dirty="0"/>
              <a:t>3 </a:t>
            </a:r>
            <a:r>
              <a:rPr lang="zh-CN" altLang="en-US" sz="4800" dirty="0"/>
              <a:t>倍、</a:t>
            </a:r>
            <a:r>
              <a:rPr lang="en-US" altLang="zh-CN" sz="4800" dirty="0"/>
              <a:t>5 </a:t>
            </a:r>
            <a:r>
              <a:rPr lang="zh-CN" altLang="en-US" sz="4800" dirty="0"/>
              <a:t>倍三组对照组，模型入口并联，采用定压、定速两种工作模式，测定各分组水相渗流分配情况，分析渗透率差异、注入参数对水驱开发效率的影响机制。</a:t>
            </a:r>
          </a:p>
        </p:txBody>
      </p:sp>
      <p:sp>
        <p:nvSpPr>
          <p:cNvPr id="7" name="Text Placeholder 6"/>
          <p:cNvSpPr>
            <a:spLocks noGrp="1"/>
          </p:cNvSpPr>
          <p:nvPr>
            <p:ph type="body" sz="quarter" idx="24"/>
          </p:nvPr>
        </p:nvSpPr>
        <p:spPr>
          <a:xfrm>
            <a:off x="1290320" y="39514780"/>
            <a:ext cx="17176115" cy="2315210"/>
          </a:xfrm>
        </p:spPr>
        <p:txBody>
          <a:bodyPr/>
          <a:lstStyle/>
          <a:p>
            <a:pPr marL="466725" indent="-466725">
              <a:buFont typeface="+mj-lt"/>
              <a:buAutoNum type="arabicPeriod"/>
            </a:pPr>
            <a:r>
              <a:rPr lang="zh-CN" altLang="en-US" sz="2040" dirty="0"/>
              <a:t>赵文景</a:t>
            </a:r>
            <a:r>
              <a:rPr lang="en-US" altLang="zh-CN" sz="2040" dirty="0"/>
              <a:t>,</a:t>
            </a:r>
            <a:r>
              <a:rPr lang="zh-CN" altLang="en-US" sz="2040" dirty="0"/>
              <a:t>王敬</a:t>
            </a:r>
            <a:r>
              <a:rPr lang="en-US" altLang="zh-CN" sz="2040" dirty="0"/>
              <a:t>,</a:t>
            </a:r>
            <a:r>
              <a:rPr lang="zh-CN" altLang="en-US" sz="2040" dirty="0"/>
              <a:t>钱其豪</a:t>
            </a:r>
            <a:r>
              <a:rPr lang="en-US" altLang="zh-CN" sz="2040" dirty="0"/>
              <a:t>,</a:t>
            </a:r>
            <a:r>
              <a:rPr lang="zh-CN" altLang="en-US" sz="2040" dirty="0"/>
              <a:t>等</a:t>
            </a:r>
            <a:r>
              <a:rPr lang="en-US" altLang="zh-CN" sz="2040" dirty="0"/>
              <a:t>.</a:t>
            </a:r>
            <a:r>
              <a:rPr lang="zh-CN" altLang="en-US" sz="2040" dirty="0"/>
              <a:t>非均质油藏水驱优势渗流通道演化规律</a:t>
            </a:r>
            <a:r>
              <a:rPr lang="en-US" altLang="zh-CN" sz="2040" dirty="0"/>
              <a:t>[J].</a:t>
            </a:r>
            <a:r>
              <a:rPr lang="zh-CN" altLang="en-US" sz="2040" dirty="0"/>
              <a:t>断块油气田</a:t>
            </a:r>
            <a:r>
              <a:rPr lang="en-US" altLang="zh-CN" sz="2040" dirty="0"/>
              <a:t>,2023,30(05):847-857.DOI:CNKI:SUN:DKYT.0.2023-05-018.</a:t>
            </a:r>
          </a:p>
          <a:p>
            <a:pPr marL="466725" indent="-466725">
              <a:spcBef>
                <a:spcPts val="610"/>
              </a:spcBef>
              <a:buFont typeface="+mj-lt"/>
              <a:buAutoNum type="arabicPeriod"/>
            </a:pPr>
            <a:r>
              <a:rPr lang="zh-CN" altLang="en-US" sz="2040" dirty="0"/>
              <a:t>阳晓燕</a:t>
            </a:r>
            <a:r>
              <a:rPr lang="en-US" altLang="zh-CN" sz="2040" dirty="0"/>
              <a:t>.</a:t>
            </a:r>
            <a:r>
              <a:rPr lang="zh-CN" altLang="en-US" sz="2040" dirty="0"/>
              <a:t>非均质油藏水驱开发效果研究</a:t>
            </a:r>
            <a:r>
              <a:rPr lang="en-US" altLang="zh-CN" sz="2040" dirty="0"/>
              <a:t>[J].</a:t>
            </a:r>
            <a:r>
              <a:rPr lang="zh-CN" altLang="en-US" sz="2040" dirty="0"/>
              <a:t>特种油气藏</a:t>
            </a:r>
            <a:r>
              <a:rPr lang="en-US" altLang="zh-CN" sz="2040" dirty="0"/>
              <a:t>,2019,26(02):152-156.</a:t>
            </a:r>
          </a:p>
          <a:p>
            <a:pPr>
              <a:spcBef>
                <a:spcPts val="610"/>
              </a:spcBef>
              <a:buFont typeface="+mj-lt"/>
            </a:pPr>
            <a:r>
              <a:rPr lang="en-US" altLang="zh-CN" sz="2040" dirty="0"/>
              <a:t>3.     </a:t>
            </a:r>
            <a:r>
              <a:rPr lang="zh-CN" altLang="en-US" sz="2040" dirty="0"/>
              <a:t>李柯柯</a:t>
            </a:r>
            <a:r>
              <a:rPr lang="en-US" altLang="zh-CN" sz="2040" dirty="0"/>
              <a:t>,</a:t>
            </a:r>
            <a:r>
              <a:rPr lang="zh-CN" altLang="en-US" sz="2040" dirty="0"/>
              <a:t>徐颖</a:t>
            </a:r>
            <a:r>
              <a:rPr lang="en-US" altLang="zh-CN" sz="2040" dirty="0"/>
              <a:t>,</a:t>
            </a:r>
            <a:r>
              <a:rPr lang="zh-CN" altLang="en-US" sz="2040" dirty="0"/>
              <a:t>李金宝</a:t>
            </a:r>
            <a:r>
              <a:rPr lang="en-US" altLang="zh-CN" sz="2040" dirty="0"/>
              <a:t>,</a:t>
            </a:r>
            <a:r>
              <a:rPr lang="zh-CN" altLang="en-US" sz="2040" dirty="0"/>
              <a:t>等</a:t>
            </a:r>
            <a:r>
              <a:rPr lang="en-US" altLang="zh-CN" sz="2040" dirty="0"/>
              <a:t>.</a:t>
            </a:r>
            <a:r>
              <a:rPr lang="zh-CN" altLang="en-US" sz="2040" dirty="0"/>
              <a:t>基于</a:t>
            </a:r>
            <a:r>
              <a:rPr lang="en-US" altLang="zh-CN" sz="2040" dirty="0"/>
              <a:t>COMSOL</a:t>
            </a:r>
            <a:r>
              <a:rPr lang="zh-CN" altLang="en-US" sz="2040" dirty="0"/>
              <a:t>的多孔介质热</a:t>
            </a:r>
            <a:r>
              <a:rPr lang="en-US" altLang="zh-CN" sz="2040" dirty="0"/>
              <a:t>-</a:t>
            </a:r>
            <a:r>
              <a:rPr lang="zh-CN" altLang="en-US" sz="2040" dirty="0"/>
              <a:t>流</a:t>
            </a:r>
            <a:r>
              <a:rPr lang="en-US" altLang="zh-CN" sz="2040" dirty="0"/>
              <a:t>-</a:t>
            </a:r>
            <a:r>
              <a:rPr lang="zh-CN" altLang="en-US" sz="2040" dirty="0"/>
              <a:t>变形耦合数值模拟</a:t>
            </a:r>
            <a:r>
              <a:rPr lang="en-US" altLang="zh-CN" sz="2040" dirty="0"/>
              <a:t>[J].</a:t>
            </a:r>
            <a:r>
              <a:rPr lang="zh-CN" altLang="en-US" sz="2040" dirty="0"/>
              <a:t>当代化工</a:t>
            </a:r>
            <a:r>
              <a:rPr lang="en-US" altLang="zh-CN" sz="2040" dirty="0"/>
              <a:t>,2022,51(02):441-445.DOI:10.13840/j.cnki.cn21-1457/tq.2022.02.049.</a:t>
            </a:r>
          </a:p>
          <a:p>
            <a:pPr>
              <a:spcBef>
                <a:spcPts val="610"/>
              </a:spcBef>
              <a:buFont typeface="+mj-lt"/>
            </a:pPr>
            <a:endParaRPr lang="en-US" altLang="zh-CN" sz="2040" dirty="0"/>
          </a:p>
        </p:txBody>
      </p:sp>
      <p:sp>
        <p:nvSpPr>
          <p:cNvPr id="5" name="Text Placeholder 4"/>
          <p:cNvSpPr>
            <a:spLocks noGrp="1"/>
          </p:cNvSpPr>
          <p:nvPr>
            <p:ph type="body" sz="quarter" idx="18"/>
          </p:nvPr>
        </p:nvSpPr>
        <p:spPr>
          <a:xfrm>
            <a:off x="1290320" y="9806305"/>
            <a:ext cx="29615765" cy="6149340"/>
          </a:xfrm>
        </p:spPr>
        <p:txBody>
          <a:bodyPr/>
          <a:lstStyle/>
          <a:p>
            <a:r>
              <a:rPr lang="en-US" altLang="zh-CN" sz="4800" dirty="0"/>
              <a:t>         </a:t>
            </a:r>
            <a:r>
              <a:rPr lang="zh-CN" altLang="en-US" sz="4800" dirty="0"/>
              <a:t>在非均质油藏水驱开发过程中，</a:t>
            </a:r>
            <a:r>
              <a:rPr lang="en-US" altLang="zh-CN" sz="4800" dirty="0"/>
              <a:t>“</a:t>
            </a:r>
            <a:r>
              <a:rPr lang="zh-CN" altLang="en-US" sz="4800" dirty="0"/>
              <a:t>高渗层早水淹、低渗层动用差</a:t>
            </a:r>
            <a:r>
              <a:rPr lang="en-US" altLang="zh-CN" sz="4800" dirty="0"/>
              <a:t>” </a:t>
            </a:r>
            <a:r>
              <a:rPr lang="zh-CN" altLang="en-US" sz="4800" dirty="0"/>
              <a:t>是制约开发效率提升的核心问题。此类油藏因渗透率空间分布不均，水驱过程中注入水易沿高渗透层快速突进，导致高渗区域过早被水淹没、剩余油难以有效采出，而低渗透区域则因渗流阻力大、注入水分配不足，储量动用程度始终处于较低水平，严重影响油藏整体开发效果。</a:t>
            </a:r>
          </a:p>
          <a:p>
            <a:r>
              <a:rPr lang="en-US" altLang="zh-CN" sz="4800" dirty="0"/>
              <a:t>         </a:t>
            </a:r>
            <a:r>
              <a:rPr lang="zh-CN" altLang="en-US" sz="4800" dirty="0"/>
              <a:t>目前，室内实验与数值模拟是研究非均质油藏渗流规律的主要手段，二者结合可有效揭示水驱过程中流量分配、压力变化及含水率演化的内在机制。本研究旨在通过构建不同渗透率级差的物理模型与数值模型，明确渗透率差异、注入参数（定压</a:t>
            </a:r>
            <a:r>
              <a:rPr lang="en-US" altLang="zh-CN" sz="4800" dirty="0"/>
              <a:t> / </a:t>
            </a:r>
            <a:r>
              <a:rPr lang="zh-CN" altLang="en-US" sz="4800" dirty="0"/>
              <a:t>定速）对水相渗流分配及开发效率的影响规律，为非均质油藏水驱机理深化认识及开发方案优化提供实验与理论依据。</a:t>
            </a:r>
          </a:p>
        </p:txBody>
      </p:sp>
      <p:sp>
        <p:nvSpPr>
          <p:cNvPr id="9" name="Text Placeholder 8"/>
          <p:cNvSpPr>
            <a:spLocks noGrp="1"/>
          </p:cNvSpPr>
          <p:nvPr>
            <p:ph type="body" sz="quarter" idx="27"/>
          </p:nvPr>
        </p:nvSpPr>
        <p:spPr>
          <a:xfrm>
            <a:off x="1196776" y="8331361"/>
            <a:ext cx="29615963" cy="1302499"/>
          </a:xfrm>
        </p:spPr>
        <p:txBody>
          <a:bodyPr/>
          <a:lstStyle/>
          <a:p>
            <a:r>
              <a:rPr lang="zh-CN" altLang="en-US" dirty="0"/>
              <a:t>简介</a:t>
            </a:r>
          </a:p>
        </p:txBody>
      </p:sp>
      <p:sp>
        <p:nvSpPr>
          <p:cNvPr id="10" name="Text Placeholder 9"/>
          <p:cNvSpPr>
            <a:spLocks noGrp="1"/>
          </p:cNvSpPr>
          <p:nvPr>
            <p:ph type="body" sz="quarter" idx="28"/>
          </p:nvPr>
        </p:nvSpPr>
        <p:spPr>
          <a:xfrm>
            <a:off x="15426059" y="16236317"/>
            <a:ext cx="16062185" cy="1303795"/>
          </a:xfrm>
        </p:spPr>
        <p:txBody>
          <a:bodyPr/>
          <a:lstStyle/>
          <a:p>
            <a:r>
              <a:rPr lang="zh-CN" altLang="en-US" dirty="0"/>
              <a:t>研究方法</a:t>
            </a:r>
          </a:p>
        </p:txBody>
      </p:sp>
      <p:sp>
        <p:nvSpPr>
          <p:cNvPr id="14" name="Text Placeholder 13"/>
          <p:cNvSpPr>
            <a:spLocks noGrp="1"/>
          </p:cNvSpPr>
          <p:nvPr>
            <p:ph type="body" sz="quarter" idx="32"/>
          </p:nvPr>
        </p:nvSpPr>
        <p:spPr>
          <a:xfrm>
            <a:off x="1290320" y="28464510"/>
            <a:ext cx="13883640" cy="9784715"/>
          </a:xfrm>
        </p:spPr>
        <p:txBody>
          <a:bodyPr/>
          <a:lstStyle/>
          <a:p>
            <a:r>
              <a:rPr lang="zh-CN" altLang="en-US" sz="4800" b="1" dirty="0"/>
              <a:t>结果：</a:t>
            </a:r>
          </a:p>
          <a:p>
            <a:pPr fontAlgn="auto">
              <a:spcBef>
                <a:spcPts val="0"/>
              </a:spcBef>
            </a:pPr>
            <a:r>
              <a:rPr lang="en-US" altLang="zh-CN" sz="4800" dirty="0"/>
              <a:t>         </a:t>
            </a:r>
            <a:r>
              <a:rPr lang="zh-CN" altLang="en-US" sz="4800" dirty="0"/>
              <a:t>渗透率级差影响：渗透率级差越大，高渗通道水相流量占比越高、优势渗流越明显，低渗层水相分配越少。</a:t>
            </a:r>
          </a:p>
          <a:p>
            <a:pPr fontAlgn="auto">
              <a:spcBef>
                <a:spcPts val="0"/>
              </a:spcBef>
            </a:pPr>
            <a:r>
              <a:rPr lang="en-US" altLang="zh-CN" sz="4800" dirty="0"/>
              <a:t>         </a:t>
            </a:r>
            <a:r>
              <a:rPr lang="zh-CN" altLang="en-US" sz="4800" dirty="0"/>
              <a:t>注入模式影响：定压模式下上述现象更突出；定速模式中，渗透率级差大时，低渗区水相分配仍不足，无法有效动用低渗储量。</a:t>
            </a:r>
          </a:p>
          <a:p>
            <a:pPr fontAlgn="auto">
              <a:spcBef>
                <a:spcPts val="0"/>
              </a:spcBef>
            </a:pPr>
            <a:r>
              <a:rPr lang="zh-CN" altLang="en-US" sz="4800" b="1" dirty="0"/>
              <a:t>讨论：</a:t>
            </a:r>
          </a:p>
          <a:p>
            <a:pPr fontAlgn="auto">
              <a:spcBef>
                <a:spcPts val="0"/>
              </a:spcBef>
            </a:pPr>
            <a:r>
              <a:rPr lang="en-US" altLang="zh-CN" sz="4800" dirty="0"/>
              <a:t>         </a:t>
            </a:r>
            <a:r>
              <a:rPr lang="zh-CN" altLang="en-US" sz="4800" dirty="0"/>
              <a:t>渗透率级差对水相渗流分配的影响源于多孔介质渗流阻力差异，依据达西定律，级差越大高渗层因阻力小水相流量占比越高，进而引发高渗层早水淹与低渗层难动用的开发矛盾，且低渗区常占大量储量造成资源浪费，故需结合一些调剖堵水等手段。</a:t>
            </a:r>
          </a:p>
          <a:p>
            <a:pPr fontAlgn="auto">
              <a:spcBef>
                <a:spcPts val="0"/>
              </a:spcBef>
            </a:pPr>
            <a:endParaRPr lang="zh-CN" altLang="en-US" sz="4800" dirty="0"/>
          </a:p>
        </p:txBody>
      </p:sp>
      <p:sp>
        <p:nvSpPr>
          <p:cNvPr id="15" name="Text Placeholder 14"/>
          <p:cNvSpPr>
            <a:spLocks noGrp="1"/>
          </p:cNvSpPr>
          <p:nvPr>
            <p:ph type="body" sz="quarter" idx="33"/>
          </p:nvPr>
        </p:nvSpPr>
        <p:spPr>
          <a:xfrm>
            <a:off x="1196771" y="27116122"/>
            <a:ext cx="15362501" cy="1303795"/>
          </a:xfrm>
        </p:spPr>
        <p:txBody>
          <a:bodyPr/>
          <a:lstStyle/>
          <a:p>
            <a:r>
              <a:rPr lang="zh-CN" altLang="en-US" dirty="0"/>
              <a:t>结果与讨论</a:t>
            </a:r>
          </a:p>
        </p:txBody>
      </p:sp>
      <p:sp>
        <p:nvSpPr>
          <p:cNvPr id="17" name="Text Placeholder 16"/>
          <p:cNvSpPr>
            <a:spLocks noGrp="1"/>
          </p:cNvSpPr>
          <p:nvPr>
            <p:ph type="body" sz="quarter" idx="35"/>
          </p:nvPr>
        </p:nvSpPr>
        <p:spPr>
          <a:xfrm>
            <a:off x="17116425" y="37404040"/>
            <a:ext cx="12149455" cy="683895"/>
          </a:xfrm>
        </p:spPr>
        <p:txBody>
          <a:bodyPr/>
          <a:lstStyle/>
          <a:p>
            <a:r>
              <a:rPr lang="zh-CN" altLang="en-US" sz="3675" dirty="0"/>
              <a:t>图</a:t>
            </a:r>
            <a:r>
              <a:rPr lang="en-US" altLang="zh-CN" sz="3675" dirty="0"/>
              <a:t>2 </a:t>
            </a:r>
            <a:r>
              <a:rPr lang="zh-CN" altLang="en-US" sz="3675" dirty="0"/>
              <a:t>不同渗透率比值的非均质双管剩余油饱和度分布云图</a:t>
            </a:r>
          </a:p>
        </p:txBody>
      </p:sp>
      <p:sp>
        <p:nvSpPr>
          <p:cNvPr id="22" name="TextBox 1"/>
          <p:cNvSpPr txBox="1"/>
          <p:nvPr/>
        </p:nvSpPr>
        <p:spPr>
          <a:xfrm>
            <a:off x="1196912" y="38648293"/>
            <a:ext cx="15919818" cy="847725"/>
          </a:xfrm>
          <a:prstGeom prst="rect">
            <a:avLst/>
          </a:prstGeom>
          <a:solidFill>
            <a:schemeClr val="bg1"/>
          </a:solidFill>
        </p:spPr>
        <p:txBody>
          <a:bodyPr wrap="square" rtlCol="0">
            <a:spAutoFit/>
          </a:bodyPr>
          <a:lstStyle/>
          <a:p>
            <a:r>
              <a:rPr lang="zh-CN" altLang="en-US" sz="4920" b="1" dirty="0">
                <a:solidFill>
                  <a:schemeClr val="bg1">
                    <a:lumMod val="65000"/>
                  </a:schemeClr>
                </a:solidFill>
                <a:latin typeface="Calibri" panose="020F0502020204030204" pitchFamily="34" charset="0"/>
                <a:cs typeface="Calibri" panose="020F0502020204030204" pitchFamily="34" charset="0"/>
              </a:rPr>
              <a:t>参考文献</a:t>
            </a:r>
          </a:p>
        </p:txBody>
      </p:sp>
      <p:pic>
        <p:nvPicPr>
          <p:cNvPr id="44" name="Picture 12"/>
          <p:cNvPicPr>
            <a:picLocks noChangeAspect="1" noChangeArrowheads="1"/>
          </p:cNvPicPr>
          <p:nvPr/>
        </p:nvPicPr>
        <p:blipFill>
          <a:blip r:embed="rId2"/>
          <a:srcRect/>
          <a:stretch>
            <a:fillRect/>
          </a:stretch>
        </p:blipFill>
        <p:spPr bwMode="auto">
          <a:xfrm>
            <a:off x="19634200" y="38481635"/>
            <a:ext cx="3977640" cy="3977640"/>
          </a:xfrm>
          <a:prstGeom prst="rect">
            <a:avLst/>
          </a:prstGeom>
          <a:noFill/>
          <a:ln w="9525">
            <a:noFill/>
            <a:miter lim="800000"/>
            <a:headEnd/>
            <a:tailEnd/>
          </a:ln>
        </p:spPr>
      </p:pic>
      <p:pic>
        <p:nvPicPr>
          <p:cNvPr id="45" name="Picture 15"/>
          <p:cNvPicPr>
            <a:picLocks noChangeAspect="1" noChangeArrowheads="1"/>
          </p:cNvPicPr>
          <p:nvPr/>
        </p:nvPicPr>
        <p:blipFill>
          <a:blip r:embed="rId3"/>
          <a:srcRect/>
          <a:stretch>
            <a:fillRect/>
          </a:stretch>
        </p:blipFill>
        <p:spPr bwMode="auto">
          <a:xfrm>
            <a:off x="25332690" y="38490525"/>
            <a:ext cx="3732530" cy="3797300"/>
          </a:xfrm>
          <a:prstGeom prst="rect">
            <a:avLst/>
          </a:prstGeom>
          <a:noFill/>
          <a:ln w="9525">
            <a:noFill/>
            <a:miter lim="800000"/>
            <a:headEnd/>
            <a:tailEnd/>
          </a:ln>
        </p:spPr>
      </p:pic>
      <p:pic>
        <p:nvPicPr>
          <p:cNvPr id="50" name="图片 49" descr="0c91533a9ab18db0b7e2ca25b9e8eb10_compress"/>
          <p:cNvPicPr>
            <a:picLocks noChangeAspect="1"/>
          </p:cNvPicPr>
          <p:nvPr/>
        </p:nvPicPr>
        <p:blipFill>
          <a:blip r:embed="rId4"/>
          <a:stretch>
            <a:fillRect/>
          </a:stretch>
        </p:blipFill>
        <p:spPr>
          <a:xfrm>
            <a:off x="1609090" y="16128365"/>
            <a:ext cx="13246735" cy="9841865"/>
          </a:xfrm>
          <a:prstGeom prst="rect">
            <a:avLst/>
          </a:prstGeom>
        </p:spPr>
      </p:pic>
      <p:pic>
        <p:nvPicPr>
          <p:cNvPr id="51" name="图片 50" descr="1222e6cc08af80e06a1d56097ae2c676_compress"/>
          <p:cNvPicPr>
            <a:picLocks noChangeAspect="1"/>
          </p:cNvPicPr>
          <p:nvPr/>
        </p:nvPicPr>
        <p:blipFill>
          <a:blip r:embed="rId5"/>
          <a:stretch>
            <a:fillRect/>
          </a:stretch>
        </p:blipFill>
        <p:spPr>
          <a:xfrm>
            <a:off x="18715355" y="26026110"/>
            <a:ext cx="7305675" cy="5476875"/>
          </a:xfrm>
          <a:prstGeom prst="rect">
            <a:avLst/>
          </a:prstGeom>
        </p:spPr>
      </p:pic>
      <p:pic>
        <p:nvPicPr>
          <p:cNvPr id="52" name="图片 51" descr="bd6e4aad78486543e9fbc446f3f8a3b9_compress"/>
          <p:cNvPicPr>
            <a:picLocks noChangeAspect="1"/>
          </p:cNvPicPr>
          <p:nvPr/>
        </p:nvPicPr>
        <p:blipFill>
          <a:blip r:embed="rId6"/>
          <a:stretch>
            <a:fillRect/>
          </a:stretch>
        </p:blipFill>
        <p:spPr>
          <a:xfrm>
            <a:off x="15402560" y="31696025"/>
            <a:ext cx="7343140" cy="5514975"/>
          </a:xfrm>
          <a:prstGeom prst="rect">
            <a:avLst/>
          </a:prstGeom>
        </p:spPr>
      </p:pic>
      <p:pic>
        <p:nvPicPr>
          <p:cNvPr id="53" name="图片 52" descr="84dcfb49fc60f2ea033b8a4217d83cf0_compress"/>
          <p:cNvPicPr>
            <a:picLocks noChangeAspect="1"/>
          </p:cNvPicPr>
          <p:nvPr/>
        </p:nvPicPr>
        <p:blipFill>
          <a:blip r:embed="rId7"/>
          <a:stretch>
            <a:fillRect/>
          </a:stretch>
        </p:blipFill>
        <p:spPr>
          <a:xfrm>
            <a:off x="23163530" y="31862395"/>
            <a:ext cx="7353300" cy="5400675"/>
          </a:xfrm>
          <a:prstGeom prst="rect">
            <a:avLst/>
          </a:prstGeom>
        </p:spPr>
      </p:pic>
      <p:sp>
        <p:nvSpPr>
          <p:cNvPr id="54" name="Text Placeholder 16"/>
          <p:cNvSpPr>
            <a:spLocks noGrp="1"/>
          </p:cNvSpPr>
          <p:nvPr/>
        </p:nvSpPr>
        <p:spPr>
          <a:xfrm>
            <a:off x="3524250" y="26008330"/>
            <a:ext cx="10022840" cy="833120"/>
          </a:xfrm>
          <a:prstGeom prst="rect">
            <a:avLst/>
          </a:prstGeom>
        </p:spPr>
        <p:txBody>
          <a:bodyPr vert="horz" lIns="91440" tIns="45720" rIns="91440" bIns="45720" rtlCol="0">
            <a:noAutofit/>
          </a:bodyPr>
          <a:lstStyle>
            <a:lvl1pPr marL="0" indent="0" algn="l" defTabSz="3291840" rtl="0" eaLnBrk="1" latinLnBrk="0" hangingPunct="1">
              <a:lnSpc>
                <a:spcPct val="100000"/>
              </a:lnSpc>
              <a:spcBef>
                <a:spcPts val="3600"/>
              </a:spcBef>
              <a:buFont typeface="Arial" panose="020B0604020202020204" pitchFamily="34" charset="0"/>
              <a:buNone/>
              <a:defRPr sz="4000" kern="1200">
                <a:solidFill>
                  <a:schemeClr val="tx1"/>
                </a:solidFill>
                <a:latin typeface="+mn-lt"/>
                <a:ea typeface="+mn-ea"/>
                <a:cs typeface="+mn-cs"/>
              </a:defRPr>
            </a:lvl1pPr>
            <a:lvl2pPr marL="1551940" indent="0" algn="l" defTabSz="3291840" rtl="0" eaLnBrk="1" latinLnBrk="0" hangingPunct="1">
              <a:lnSpc>
                <a:spcPct val="100000"/>
              </a:lnSpc>
              <a:spcBef>
                <a:spcPts val="1800"/>
              </a:spcBef>
              <a:buFont typeface="Arial" panose="020B0604020202020204" pitchFamily="34" charset="0"/>
              <a:buNone/>
              <a:defRPr sz="3280" kern="1200">
                <a:solidFill>
                  <a:schemeClr val="tx1"/>
                </a:solidFill>
                <a:latin typeface="+mn-lt"/>
                <a:ea typeface="+mn-ea"/>
                <a:cs typeface="+mn-cs"/>
              </a:defRPr>
            </a:lvl2pPr>
            <a:lvl3pPr marL="3104515" indent="0" algn="l" defTabSz="3291840" rtl="0" eaLnBrk="1" latinLnBrk="0" hangingPunct="1">
              <a:lnSpc>
                <a:spcPct val="100000"/>
              </a:lnSpc>
              <a:spcBef>
                <a:spcPts val="1800"/>
              </a:spcBef>
              <a:buFont typeface="Arial" panose="020B0604020202020204" pitchFamily="34" charset="0"/>
              <a:buNone/>
              <a:defRPr sz="2870" kern="1200">
                <a:solidFill>
                  <a:schemeClr val="tx1"/>
                </a:solidFill>
                <a:latin typeface="+mn-lt"/>
                <a:ea typeface="+mn-ea"/>
                <a:cs typeface="+mn-cs"/>
              </a:defRPr>
            </a:lvl3pPr>
            <a:lvl4pPr marL="4656455" indent="0" algn="l" defTabSz="3291840" rtl="0" eaLnBrk="1" latinLnBrk="0" hangingPunct="1">
              <a:lnSpc>
                <a:spcPct val="100000"/>
              </a:lnSpc>
              <a:spcBef>
                <a:spcPts val="1800"/>
              </a:spcBef>
              <a:buFont typeface="Arial" panose="020B0604020202020204" pitchFamily="34" charset="0"/>
              <a:buNone/>
              <a:defRPr sz="2050" kern="1200">
                <a:solidFill>
                  <a:schemeClr val="tx1"/>
                </a:solidFill>
                <a:latin typeface="+mn-lt"/>
                <a:ea typeface="+mn-ea"/>
                <a:cs typeface="+mn-cs"/>
              </a:defRPr>
            </a:lvl4pPr>
            <a:lvl5pPr marL="6209030" indent="0" algn="l" defTabSz="3291840" rtl="0" eaLnBrk="1" latinLnBrk="0" hangingPunct="1">
              <a:lnSpc>
                <a:spcPct val="100000"/>
              </a:lnSpc>
              <a:spcBef>
                <a:spcPts val="1800"/>
              </a:spcBef>
              <a:buFont typeface="Arial" panose="020B0604020202020204" pitchFamily="34" charset="0"/>
              <a:buNone/>
              <a:defRPr sz="205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r>
              <a:rPr lang="zh-CN" sz="3675" dirty="0"/>
              <a:t>图</a:t>
            </a:r>
            <a:r>
              <a:rPr lang="en-US" altLang="zh-CN" sz="3675" dirty="0"/>
              <a:t>1  </a:t>
            </a:r>
            <a:r>
              <a:rPr lang="zh-CN" sz="3675" dirty="0"/>
              <a:t>相同渗透率</a:t>
            </a:r>
            <a:r>
              <a:rPr lang="zh-CN" altLang="en-US" sz="3675" dirty="0"/>
              <a:t>双管剩余油饱和度分布云图</a:t>
            </a:r>
          </a:p>
        </p:txBody>
      </p:sp>
      <p:sp>
        <p:nvSpPr>
          <p:cNvPr id="55" name="Text Placeholder 16"/>
          <p:cNvSpPr>
            <a:spLocks noGrp="1"/>
          </p:cNvSpPr>
          <p:nvPr/>
        </p:nvSpPr>
        <p:spPr>
          <a:xfrm>
            <a:off x="21948775" y="31178500"/>
            <a:ext cx="1214755" cy="683895"/>
          </a:xfrm>
          <a:prstGeom prst="rect">
            <a:avLst/>
          </a:prstGeom>
        </p:spPr>
        <p:txBody>
          <a:bodyPr vert="horz" lIns="91440" tIns="45720" rIns="91440" bIns="45720" rtlCol="0">
            <a:noAutofit/>
          </a:bodyPr>
          <a:lstStyle>
            <a:lvl1pPr marL="0" indent="0" algn="l" defTabSz="3291840" rtl="0" eaLnBrk="1" latinLnBrk="0" hangingPunct="1">
              <a:lnSpc>
                <a:spcPct val="100000"/>
              </a:lnSpc>
              <a:spcBef>
                <a:spcPts val="3600"/>
              </a:spcBef>
              <a:buFont typeface="Arial" panose="020B0604020202020204" pitchFamily="34" charset="0"/>
              <a:buNone/>
              <a:defRPr sz="4000" kern="1200">
                <a:solidFill>
                  <a:schemeClr val="tx1"/>
                </a:solidFill>
                <a:latin typeface="+mn-lt"/>
                <a:ea typeface="+mn-ea"/>
                <a:cs typeface="+mn-cs"/>
              </a:defRPr>
            </a:lvl1pPr>
            <a:lvl2pPr marL="1551940" indent="0" algn="l" defTabSz="3291840" rtl="0" eaLnBrk="1" latinLnBrk="0" hangingPunct="1">
              <a:lnSpc>
                <a:spcPct val="100000"/>
              </a:lnSpc>
              <a:spcBef>
                <a:spcPts val="1800"/>
              </a:spcBef>
              <a:buFont typeface="Arial" panose="020B0604020202020204" pitchFamily="34" charset="0"/>
              <a:buNone/>
              <a:defRPr sz="3280" kern="1200">
                <a:solidFill>
                  <a:schemeClr val="tx1"/>
                </a:solidFill>
                <a:latin typeface="+mn-lt"/>
                <a:ea typeface="+mn-ea"/>
                <a:cs typeface="+mn-cs"/>
              </a:defRPr>
            </a:lvl2pPr>
            <a:lvl3pPr marL="3104515" indent="0" algn="l" defTabSz="3291840" rtl="0" eaLnBrk="1" latinLnBrk="0" hangingPunct="1">
              <a:lnSpc>
                <a:spcPct val="100000"/>
              </a:lnSpc>
              <a:spcBef>
                <a:spcPts val="1800"/>
              </a:spcBef>
              <a:buFont typeface="Arial" panose="020B0604020202020204" pitchFamily="34" charset="0"/>
              <a:buNone/>
              <a:defRPr sz="2870" kern="1200">
                <a:solidFill>
                  <a:schemeClr val="tx1"/>
                </a:solidFill>
                <a:latin typeface="+mn-lt"/>
                <a:ea typeface="+mn-ea"/>
                <a:cs typeface="+mn-cs"/>
              </a:defRPr>
            </a:lvl3pPr>
            <a:lvl4pPr marL="4656455" indent="0" algn="l" defTabSz="3291840" rtl="0" eaLnBrk="1" latinLnBrk="0" hangingPunct="1">
              <a:lnSpc>
                <a:spcPct val="100000"/>
              </a:lnSpc>
              <a:spcBef>
                <a:spcPts val="1800"/>
              </a:spcBef>
              <a:buFont typeface="Arial" panose="020B0604020202020204" pitchFamily="34" charset="0"/>
              <a:buNone/>
              <a:defRPr sz="2050" kern="1200">
                <a:solidFill>
                  <a:schemeClr val="tx1"/>
                </a:solidFill>
                <a:latin typeface="+mn-lt"/>
                <a:ea typeface="+mn-ea"/>
                <a:cs typeface="+mn-cs"/>
              </a:defRPr>
            </a:lvl4pPr>
            <a:lvl5pPr marL="6209030" indent="0" algn="l" defTabSz="3291840" rtl="0" eaLnBrk="1" latinLnBrk="0" hangingPunct="1">
              <a:lnSpc>
                <a:spcPct val="100000"/>
              </a:lnSpc>
              <a:spcBef>
                <a:spcPts val="1800"/>
              </a:spcBef>
              <a:buFont typeface="Arial" panose="020B0604020202020204" pitchFamily="34" charset="0"/>
              <a:buNone/>
              <a:defRPr sz="205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r>
              <a:rPr lang="en-US" altLang="zh-CN" sz="3675" dirty="0"/>
              <a:t>2</a:t>
            </a:r>
            <a:r>
              <a:rPr lang="zh-CN" altLang="en-US" sz="3675" dirty="0"/>
              <a:t>倍</a:t>
            </a:r>
          </a:p>
        </p:txBody>
      </p:sp>
      <p:sp>
        <p:nvSpPr>
          <p:cNvPr id="56" name="Text Placeholder 16"/>
          <p:cNvSpPr>
            <a:spLocks noGrp="1"/>
          </p:cNvSpPr>
          <p:nvPr/>
        </p:nvSpPr>
        <p:spPr>
          <a:xfrm>
            <a:off x="18076545" y="36716970"/>
            <a:ext cx="1557655" cy="683895"/>
          </a:xfrm>
          <a:prstGeom prst="rect">
            <a:avLst/>
          </a:prstGeom>
        </p:spPr>
        <p:txBody>
          <a:bodyPr vert="horz" lIns="91440" tIns="45720" rIns="91440" bIns="45720" rtlCol="0">
            <a:noAutofit/>
          </a:bodyPr>
          <a:lstStyle>
            <a:lvl1pPr marL="0" indent="0" algn="l" defTabSz="3291840" rtl="0" eaLnBrk="1" latinLnBrk="0" hangingPunct="1">
              <a:lnSpc>
                <a:spcPct val="100000"/>
              </a:lnSpc>
              <a:spcBef>
                <a:spcPts val="3600"/>
              </a:spcBef>
              <a:buFont typeface="Arial" panose="020B0604020202020204" pitchFamily="34" charset="0"/>
              <a:buNone/>
              <a:defRPr sz="4000" kern="1200">
                <a:solidFill>
                  <a:schemeClr val="tx1"/>
                </a:solidFill>
                <a:latin typeface="+mn-lt"/>
                <a:ea typeface="+mn-ea"/>
                <a:cs typeface="+mn-cs"/>
              </a:defRPr>
            </a:lvl1pPr>
            <a:lvl2pPr marL="1551940" indent="0" algn="l" defTabSz="3291840" rtl="0" eaLnBrk="1" latinLnBrk="0" hangingPunct="1">
              <a:lnSpc>
                <a:spcPct val="100000"/>
              </a:lnSpc>
              <a:spcBef>
                <a:spcPts val="1800"/>
              </a:spcBef>
              <a:buFont typeface="Arial" panose="020B0604020202020204" pitchFamily="34" charset="0"/>
              <a:buNone/>
              <a:defRPr sz="3280" kern="1200">
                <a:solidFill>
                  <a:schemeClr val="tx1"/>
                </a:solidFill>
                <a:latin typeface="+mn-lt"/>
                <a:ea typeface="+mn-ea"/>
                <a:cs typeface="+mn-cs"/>
              </a:defRPr>
            </a:lvl2pPr>
            <a:lvl3pPr marL="3104515" indent="0" algn="l" defTabSz="3291840" rtl="0" eaLnBrk="1" latinLnBrk="0" hangingPunct="1">
              <a:lnSpc>
                <a:spcPct val="100000"/>
              </a:lnSpc>
              <a:spcBef>
                <a:spcPts val="1800"/>
              </a:spcBef>
              <a:buFont typeface="Arial" panose="020B0604020202020204" pitchFamily="34" charset="0"/>
              <a:buNone/>
              <a:defRPr sz="2870" kern="1200">
                <a:solidFill>
                  <a:schemeClr val="tx1"/>
                </a:solidFill>
                <a:latin typeface="+mn-lt"/>
                <a:ea typeface="+mn-ea"/>
                <a:cs typeface="+mn-cs"/>
              </a:defRPr>
            </a:lvl3pPr>
            <a:lvl4pPr marL="4656455" indent="0" algn="l" defTabSz="3291840" rtl="0" eaLnBrk="1" latinLnBrk="0" hangingPunct="1">
              <a:lnSpc>
                <a:spcPct val="100000"/>
              </a:lnSpc>
              <a:spcBef>
                <a:spcPts val="1800"/>
              </a:spcBef>
              <a:buFont typeface="Arial" panose="020B0604020202020204" pitchFamily="34" charset="0"/>
              <a:buNone/>
              <a:defRPr sz="2050" kern="1200">
                <a:solidFill>
                  <a:schemeClr val="tx1"/>
                </a:solidFill>
                <a:latin typeface="+mn-lt"/>
                <a:ea typeface="+mn-ea"/>
                <a:cs typeface="+mn-cs"/>
              </a:defRPr>
            </a:lvl4pPr>
            <a:lvl5pPr marL="6209030" indent="0" algn="l" defTabSz="3291840" rtl="0" eaLnBrk="1" latinLnBrk="0" hangingPunct="1">
              <a:lnSpc>
                <a:spcPct val="100000"/>
              </a:lnSpc>
              <a:spcBef>
                <a:spcPts val="1800"/>
              </a:spcBef>
              <a:buFont typeface="Arial" panose="020B0604020202020204" pitchFamily="34" charset="0"/>
              <a:buNone/>
              <a:defRPr sz="205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r>
              <a:rPr lang="en-US" altLang="zh-CN" sz="3675" dirty="0"/>
              <a:t>3</a:t>
            </a:r>
            <a:r>
              <a:rPr lang="zh-CN" altLang="en-US" sz="3675" dirty="0"/>
              <a:t>倍</a:t>
            </a:r>
          </a:p>
        </p:txBody>
      </p:sp>
      <p:sp>
        <p:nvSpPr>
          <p:cNvPr id="57" name="Text Placeholder 16"/>
          <p:cNvSpPr>
            <a:spLocks noGrp="1"/>
          </p:cNvSpPr>
          <p:nvPr/>
        </p:nvSpPr>
        <p:spPr>
          <a:xfrm>
            <a:off x="25751790" y="36716970"/>
            <a:ext cx="1557655" cy="683895"/>
          </a:xfrm>
          <a:prstGeom prst="rect">
            <a:avLst/>
          </a:prstGeom>
        </p:spPr>
        <p:txBody>
          <a:bodyPr vert="horz" lIns="91440" tIns="45720" rIns="91440" bIns="45720" rtlCol="0">
            <a:noAutofit/>
          </a:bodyPr>
          <a:lstStyle>
            <a:lvl1pPr marL="0" indent="0" algn="l" defTabSz="3291840" rtl="0" eaLnBrk="1" latinLnBrk="0" hangingPunct="1">
              <a:lnSpc>
                <a:spcPct val="100000"/>
              </a:lnSpc>
              <a:spcBef>
                <a:spcPts val="3600"/>
              </a:spcBef>
              <a:buFont typeface="Arial" panose="020B0604020202020204" pitchFamily="34" charset="0"/>
              <a:buNone/>
              <a:defRPr sz="4000" kern="1200">
                <a:solidFill>
                  <a:schemeClr val="tx1"/>
                </a:solidFill>
                <a:latin typeface="+mn-lt"/>
                <a:ea typeface="+mn-ea"/>
                <a:cs typeface="+mn-cs"/>
              </a:defRPr>
            </a:lvl1pPr>
            <a:lvl2pPr marL="1551940" indent="0" algn="l" defTabSz="3291840" rtl="0" eaLnBrk="1" latinLnBrk="0" hangingPunct="1">
              <a:lnSpc>
                <a:spcPct val="100000"/>
              </a:lnSpc>
              <a:spcBef>
                <a:spcPts val="1800"/>
              </a:spcBef>
              <a:buFont typeface="Arial" panose="020B0604020202020204" pitchFamily="34" charset="0"/>
              <a:buNone/>
              <a:defRPr sz="3280" kern="1200">
                <a:solidFill>
                  <a:schemeClr val="tx1"/>
                </a:solidFill>
                <a:latin typeface="+mn-lt"/>
                <a:ea typeface="+mn-ea"/>
                <a:cs typeface="+mn-cs"/>
              </a:defRPr>
            </a:lvl2pPr>
            <a:lvl3pPr marL="3104515" indent="0" algn="l" defTabSz="3291840" rtl="0" eaLnBrk="1" latinLnBrk="0" hangingPunct="1">
              <a:lnSpc>
                <a:spcPct val="100000"/>
              </a:lnSpc>
              <a:spcBef>
                <a:spcPts val="1800"/>
              </a:spcBef>
              <a:buFont typeface="Arial" panose="020B0604020202020204" pitchFamily="34" charset="0"/>
              <a:buNone/>
              <a:defRPr sz="2870" kern="1200">
                <a:solidFill>
                  <a:schemeClr val="tx1"/>
                </a:solidFill>
                <a:latin typeface="+mn-lt"/>
                <a:ea typeface="+mn-ea"/>
                <a:cs typeface="+mn-cs"/>
              </a:defRPr>
            </a:lvl3pPr>
            <a:lvl4pPr marL="4656455" indent="0" algn="l" defTabSz="3291840" rtl="0" eaLnBrk="1" latinLnBrk="0" hangingPunct="1">
              <a:lnSpc>
                <a:spcPct val="100000"/>
              </a:lnSpc>
              <a:spcBef>
                <a:spcPts val="1800"/>
              </a:spcBef>
              <a:buFont typeface="Arial" panose="020B0604020202020204" pitchFamily="34" charset="0"/>
              <a:buNone/>
              <a:defRPr sz="2050" kern="1200">
                <a:solidFill>
                  <a:schemeClr val="tx1"/>
                </a:solidFill>
                <a:latin typeface="+mn-lt"/>
                <a:ea typeface="+mn-ea"/>
                <a:cs typeface="+mn-cs"/>
              </a:defRPr>
            </a:lvl4pPr>
            <a:lvl5pPr marL="6209030" indent="0" algn="l" defTabSz="3291840" rtl="0" eaLnBrk="1" latinLnBrk="0" hangingPunct="1">
              <a:lnSpc>
                <a:spcPct val="100000"/>
              </a:lnSpc>
              <a:spcBef>
                <a:spcPts val="1800"/>
              </a:spcBef>
              <a:buFont typeface="Arial" panose="020B0604020202020204" pitchFamily="34" charset="0"/>
              <a:buNone/>
              <a:defRPr sz="205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r>
              <a:rPr lang="en-US" altLang="zh-CN" sz="3675" dirty="0"/>
              <a:t>5</a:t>
            </a:r>
            <a:r>
              <a:rPr lang="zh-CN" altLang="en-US" sz="3675" dirty="0"/>
              <a:t>倍</a:t>
            </a:r>
          </a:p>
        </p:txBody>
      </p:sp>
    </p:spTree>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0</TotalTime>
  <Words>666</Words>
  <Application>Microsoft Office PowerPoint</Application>
  <PresentationFormat>自定义</PresentationFormat>
  <Paragraphs>27</Paragraphs>
  <Slides>1</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vt:i4>
      </vt:variant>
    </vt:vector>
  </HeadingPairs>
  <TitlesOfParts>
    <vt:vector size="7" baseType="lpstr">
      <vt:lpstr>等线</vt:lpstr>
      <vt:lpstr>等线 Light</vt:lpstr>
      <vt:lpstr>Arial</vt:lpstr>
      <vt:lpstr>Calibri</vt:lpstr>
      <vt:lpstr>Calibri Light</vt:lpstr>
      <vt:lpstr>Office Theme</vt:lpstr>
      <vt:lpstr>非均质高低渗储层水驱窜流机理研究</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Xiting (Sophia) Hao</cp:lastModifiedBy>
  <cp:revision>146</cp:revision>
  <cp:lastPrinted>2023-01-06T15:48:00Z</cp:lastPrinted>
  <dcterms:created xsi:type="dcterms:W3CDTF">2023-01-03T14:57:00Z</dcterms:created>
  <dcterms:modified xsi:type="dcterms:W3CDTF">2025-10-27T01:27:42Z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67071681969B4829AE14B6CC430B5546_13</vt:lpwstr>
  </property>
  <property fmtid="{D5CDD505-2E9C-101B-9397-08002B2CF9AE}" pid="3" name="KSOProductBuildVer">
    <vt:lpwstr>2052-12.1.0.22529</vt:lpwstr>
  </property>
</Properties>
</file>