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5" r:id="rId2"/>
    <p:sldId id="283" r:id="rId3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  <p14:sldId id="283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96405" autoAdjust="0"/>
  </p:normalViewPr>
  <p:slideViewPr>
    <p:cSldViewPr snapToGrid="0">
      <p:cViewPr varScale="1">
        <p:scale>
          <a:sx n="17" d="100"/>
          <a:sy n="17" d="100"/>
        </p:scale>
        <p:origin x="2964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tags" Target="../tags/tag3.xml"/><Relationship Id="rId21" Type="http://schemas.openxmlformats.org/officeDocument/2006/relationships/image" Target="../media/image10.png"/><Relationship Id="rId7" Type="http://schemas.openxmlformats.org/officeDocument/2006/relationships/tags" Target="../tags/tag7.xml"/><Relationship Id="rId12" Type="http://schemas.openxmlformats.org/officeDocument/2006/relationships/image" Target="../media/image1.png"/><Relationship Id="rId17" Type="http://schemas.openxmlformats.org/officeDocument/2006/relationships/image" Target="../media/image6.tiff"/><Relationship Id="rId25" Type="http://schemas.openxmlformats.org/officeDocument/2006/relationships/image" Target="../media/image14.png"/><Relationship Id="rId2" Type="http://schemas.openxmlformats.org/officeDocument/2006/relationships/tags" Target="../tags/tag2.xml"/><Relationship Id="rId16" Type="http://schemas.openxmlformats.org/officeDocument/2006/relationships/image" Target="../media/image5.jpeg"/><Relationship Id="rId20" Type="http://schemas.openxmlformats.org/officeDocument/2006/relationships/image" Target="../media/image9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.xml"/><Relationship Id="rId24" Type="http://schemas.openxmlformats.org/officeDocument/2006/relationships/image" Target="../media/image13.png"/><Relationship Id="rId5" Type="http://schemas.openxmlformats.org/officeDocument/2006/relationships/tags" Target="../tags/tag5.xml"/><Relationship Id="rId15" Type="http://schemas.openxmlformats.org/officeDocument/2006/relationships/image" Target="../media/image4.jpeg"/><Relationship Id="rId23" Type="http://schemas.openxmlformats.org/officeDocument/2006/relationships/image" Target="../media/image12.png"/><Relationship Id="rId10" Type="http://schemas.openxmlformats.org/officeDocument/2006/relationships/tags" Target="../tags/tag10.xml"/><Relationship Id="rId19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3.jpeg"/><Relationship Id="rId2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3"/>
          <p:cNvSpPr/>
          <p:nvPr/>
        </p:nvSpPr>
        <p:spPr>
          <a:xfrm>
            <a:off x="25758140" y="20262735"/>
            <a:ext cx="6483350" cy="7839710"/>
          </a:xfrm>
          <a:prstGeom prst="roundRect">
            <a:avLst>
              <a:gd name="adj" fmla="val 627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indent="457200" algn="just"/>
            <a:r>
              <a:rPr lang="zh-CN" altLang="en-US" sz="4000" dirty="0">
                <a:solidFill>
                  <a:schemeClr val="bg1"/>
                </a:solidFill>
                <a:latin typeface="+mn-ea"/>
                <a:cs typeface="+mn-ea"/>
                <a:sym typeface="+mn-ea"/>
              </a:rPr>
              <a:t>实验发现</a:t>
            </a:r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O2</a:t>
            </a:r>
            <a:r>
              <a:rPr lang="zh-CN" altLang="en-US" sz="4000" dirty="0">
                <a:solidFill>
                  <a:schemeClr val="bg1"/>
                </a:solidFill>
                <a:latin typeface="+mn-ea"/>
                <a:cs typeface="+mn-ea"/>
                <a:sym typeface="+mn-ea"/>
              </a:rPr>
              <a:t>钴酸锂具有更好的长循环性能和更好的高压稳定性和颗粒完整性。</a:t>
            </a:r>
          </a:p>
          <a:p>
            <a:pPr indent="457200" algn="just"/>
            <a:endParaRPr lang="zh-CN" altLang="en-US" sz="4000" dirty="0">
              <a:solidFill>
                <a:schemeClr val="bg1"/>
              </a:solidFill>
              <a:latin typeface="+mn-ea"/>
              <a:cs typeface="+mn-ea"/>
              <a:sym typeface="+mn-ea"/>
            </a:endParaRPr>
          </a:p>
          <a:p>
            <a:pPr indent="457200" algn="just"/>
            <a:r>
              <a:rPr lang="zh-CN" altLang="en-US" sz="4000" dirty="0">
                <a:solidFill>
                  <a:schemeClr val="bg1"/>
                </a:solidFill>
                <a:latin typeface="+mn-ea"/>
                <a:cs typeface="+mn-ea"/>
                <a:sym typeface="+mn-ea"/>
              </a:rPr>
              <a:t>不同荷电状态下的模拟内应力分布对比表明了</a:t>
            </a:r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O2</a:t>
            </a:r>
            <a:r>
              <a:rPr lang="zh-CN" altLang="en-US" sz="4000" dirty="0">
                <a:solidFill>
                  <a:schemeClr val="bg1"/>
                </a:solidFill>
                <a:latin typeface="+mn-ea"/>
                <a:cs typeface="+mn-ea"/>
                <a:sym typeface="+mn-ea"/>
              </a:rPr>
              <a:t>钴酸锂的化学机械优越性。快速的锂离子扩散以及充电过程中连续的弹性性质变化共同造就了</a:t>
            </a:r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O2</a:t>
            </a:r>
            <a:r>
              <a:rPr lang="zh-CN" altLang="en-US" sz="4000" dirty="0">
                <a:solidFill>
                  <a:schemeClr val="bg1"/>
                </a:solidFill>
                <a:latin typeface="+mn-ea"/>
                <a:cs typeface="+mn-ea"/>
                <a:sym typeface="+mn-ea"/>
              </a:rPr>
              <a:t>钴酸锂出色的高电压循环稳定性。</a:t>
            </a:r>
            <a:endParaRPr lang="zh-CN" altLang="en-US" sz="4000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5" y="11736070"/>
            <a:ext cx="32918400" cy="8464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>
          <a:xfrm>
            <a:off x="14740255" y="993201"/>
            <a:ext cx="17520920" cy="2287905"/>
          </a:xfrm>
        </p:spPr>
        <p:txBody>
          <a:bodyPr anchor="t" anchorCtr="0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0" dirty="0">
                <a:latin typeface="+mn-ea"/>
                <a:ea typeface="+mn-ea"/>
              </a:rPr>
              <a:t>锂电池中的力电耦合效应</a:t>
            </a:r>
          </a:p>
        </p:txBody>
      </p:sp>
      <p:sp>
        <p:nvSpPr>
          <p:cNvPr id="3" name="Content Placeholder 2"/>
          <p:cNvSpPr>
            <a:spLocks noGrp="1" noChangeAspect="1"/>
          </p:cNvSpPr>
          <p:nvPr>
            <p:ph sz="quarter" idx="10"/>
          </p:nvPr>
        </p:nvSpPr>
        <p:spPr>
          <a:xfrm>
            <a:off x="14720673" y="9902534"/>
            <a:ext cx="17520817" cy="1673987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谢鸿盛，王雪龙</a:t>
            </a:r>
          </a:p>
          <a:p>
            <a:r>
              <a:rPr lang="zh-CN" altLang="en-US" dirty="0">
                <a:latin typeface="+mn-ea"/>
                <a:sym typeface="+mn-ea"/>
              </a:rPr>
              <a:t>北京清洁能源前沿研究中心，</a:t>
            </a:r>
            <a:r>
              <a:rPr lang="zh-CN" altLang="en-US" dirty="0">
                <a:latin typeface="+mn-ea"/>
              </a:rPr>
              <a:t>中国科学院物理研究所，北京，中国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sz="quarter" idx="24"/>
          </p:nvPr>
        </p:nvSpPr>
        <p:spPr>
          <a:xfrm>
            <a:off x="1196975" y="39624000"/>
            <a:ext cx="13522960" cy="1507490"/>
          </a:xfrm>
        </p:spPr>
        <p:txBody>
          <a:bodyPr/>
          <a:lstStyle/>
          <a:p>
            <a:r>
              <a:rPr lang="en-US" altLang="zh-CN" dirty="0">
                <a:latin typeface="+mn-lt"/>
                <a:cs typeface="+mn-lt"/>
                <a:sym typeface="+mn-ea"/>
              </a:rPr>
              <a:t>M. Zan et al., “On the Much-Improved High-Voltage Cycling Performance of LiCoO2 by Phase Alteration from O3 to O2 Structure,” Small Science, Oct. 2024, doi: 10.1002/smsc.202400162.</a:t>
            </a:r>
            <a:endParaRPr lang="en-US" altLang="zh-CN" dirty="0">
              <a:latin typeface="+mn-lt"/>
              <a:cs typeface="+mn-lt"/>
            </a:endParaRPr>
          </a:p>
          <a:p>
            <a:endParaRPr lang="en-US" altLang="zh-CN" dirty="0">
              <a:latin typeface="+mn-ea"/>
            </a:endParaRPr>
          </a:p>
          <a:p>
            <a:endParaRPr lang="en-US" dirty="0">
              <a:latin typeface="+mn-ea"/>
            </a:endParaRPr>
          </a:p>
        </p:txBody>
      </p:sp>
      <p:sp>
        <p:nvSpPr>
          <p:cNvPr id="8" name="Content Placeholder 7"/>
          <p:cNvSpPr>
            <a:spLocks noGrp="1" noChangeAspect="1"/>
          </p:cNvSpPr>
          <p:nvPr>
            <p:ph sz="quarter" idx="26"/>
          </p:nvPr>
        </p:nvSpPr>
        <p:spPr>
          <a:xfrm>
            <a:off x="14740255" y="3296972"/>
            <a:ext cx="17520920" cy="6488430"/>
          </a:xfrm>
        </p:spPr>
        <p:txBody>
          <a:bodyPr/>
          <a:lstStyle/>
          <a:p>
            <a:pPr indent="457200" algn="just"/>
            <a:r>
              <a:rPr lang="zh-CN" altLang="en-US" sz="4500" dirty="0">
                <a:latin typeface="+mn-ea"/>
                <a:cs typeface="+mn-ea"/>
              </a:rPr>
              <a:t>锂离子电池内部存在显著的电化学</a:t>
            </a:r>
            <a:r>
              <a:rPr lang="en-US" altLang="zh-CN" sz="4500" dirty="0">
                <a:latin typeface="+mn-ea"/>
                <a:cs typeface="+mn-ea"/>
              </a:rPr>
              <a:t>-</a:t>
            </a:r>
            <a:r>
              <a:rPr lang="zh-CN" altLang="en-US" sz="4500" dirty="0">
                <a:latin typeface="+mn-ea"/>
                <a:cs typeface="+mn-ea"/>
              </a:rPr>
              <a:t>力学耦合行为，表现为大变形、塑性流动、裂纹扩展与疲劳等现象，进而引起电极剥离、孔隙闭合以及副反应加速等多种失效模式。其中，正极颗粒的破裂等力学</a:t>
            </a:r>
            <a:r>
              <a:rPr lang="en-US" altLang="zh-CN" sz="4500" dirty="0">
                <a:latin typeface="+mn-ea"/>
                <a:cs typeface="+mn-ea"/>
              </a:rPr>
              <a:t>-</a:t>
            </a:r>
            <a:r>
              <a:rPr lang="zh-CN" altLang="en-US" sz="4500" dirty="0">
                <a:latin typeface="+mn-ea"/>
                <a:cs typeface="+mn-ea"/>
              </a:rPr>
              <a:t>电化学退化机制是限制锂离子电池性能的主要因素之一，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钴酸锂（</a:t>
            </a:r>
            <a:r>
              <a:rPr lang="en-US" altLang="zh-CN" sz="4500" dirty="0">
                <a:latin typeface="+mn-lt"/>
                <a:cs typeface="+mn-lt"/>
                <a:sym typeface="+mn-ea"/>
              </a:rPr>
              <a:t>LiCoO</a:t>
            </a:r>
            <a:r>
              <a:rPr lang="en-US" altLang="en-US" sz="4500" dirty="0">
                <a:latin typeface="+mn-lt"/>
                <a:cs typeface="+mn-lt"/>
                <a:sym typeface="+mn-ea"/>
              </a:rPr>
              <a:t>₂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）作为一种典型的高能量密度正极材料，其常</a:t>
            </a:r>
            <a:r>
              <a:rPr lang="en-US" altLang="en-US" sz="4500" dirty="0">
                <a:latin typeface="+mn-ea"/>
                <a:cs typeface="+mn-ea"/>
                <a:sym typeface="+mn-ea"/>
              </a:rPr>
              <a:t>⻅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晶体结构为</a:t>
            </a:r>
            <a:r>
              <a:rPr lang="en-US" altLang="zh-CN" sz="4500" dirty="0">
                <a:latin typeface="+mn-ea"/>
                <a:cs typeface="+mn-ea"/>
                <a:sym typeface="+mn-ea"/>
              </a:rPr>
              <a:t>O3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相。此外，该材料亦可结晶为以</a:t>
            </a:r>
            <a:r>
              <a:rPr lang="en-US" altLang="zh-CN" sz="4500" dirty="0">
                <a:latin typeface="+mn-lt"/>
                <a:cs typeface="+mn-lt"/>
                <a:sym typeface="+mn-ea"/>
              </a:rPr>
              <a:t>ABAC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堆叠方式排列的</a:t>
            </a:r>
            <a:r>
              <a:rPr lang="en-US" altLang="zh-CN" sz="4500" dirty="0">
                <a:latin typeface="+mn-lt"/>
                <a:cs typeface="+mn-lt"/>
                <a:sym typeface="+mn-ea"/>
              </a:rPr>
              <a:t>O2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相，然而目前对</a:t>
            </a:r>
            <a:r>
              <a:rPr lang="en-US" altLang="zh-CN" sz="4500" dirty="0">
                <a:latin typeface="+mn-lt"/>
                <a:cs typeface="+mn-lt"/>
                <a:sym typeface="+mn-ea"/>
              </a:rPr>
              <a:t>O2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相钴酸锂在高压条件下的行为研究仍较为有限。实验中发现在高电压循环过程中，</a:t>
            </a:r>
            <a:r>
              <a:rPr lang="en-US" altLang="zh-CN" sz="4500" dirty="0">
                <a:latin typeface="+mn-lt"/>
                <a:cs typeface="+mn-lt"/>
                <a:sym typeface="+mn-ea"/>
              </a:rPr>
              <a:t>O2</a:t>
            </a:r>
            <a:r>
              <a:rPr lang="zh-CN" altLang="en-US" sz="4500" dirty="0">
                <a:latin typeface="+mn-ea"/>
                <a:cs typeface="+mn-ea"/>
                <a:sym typeface="+mn-ea"/>
              </a:rPr>
              <a:t>相钴酸锂因具有更优的力学特性，表现出更少的颗粒分层与裂纹扩展，从而展现出更稳定的电化学性能。</a:t>
            </a:r>
            <a:endParaRPr lang="zh-CN" altLang="en-US" sz="4500" dirty="0">
              <a:latin typeface="+mn-ea"/>
              <a:cs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290" y="40035480"/>
            <a:ext cx="15844520" cy="1613535"/>
          </a:xfrm>
          <a:prstGeom prst="rect">
            <a:avLst/>
          </a:prstGeom>
        </p:spPr>
      </p:pic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80553" y="21029930"/>
            <a:ext cx="12736195" cy="6119495"/>
            <a:chOff x="26773" y="21093"/>
            <a:chExt cx="20052" cy="9141"/>
          </a:xfrm>
        </p:grpSpPr>
        <p:pic>
          <p:nvPicPr>
            <p:cNvPr id="226" name="图片 7" descr="mesh"/>
            <p:cNvPicPr>
              <a:picLocks noChangeAspect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724" r="9422"/>
            <a:stretch>
              <a:fillRect/>
            </a:stretch>
          </p:blipFill>
          <p:spPr>
            <a:xfrm>
              <a:off x="31162" y="22142"/>
              <a:ext cx="10893" cy="8092"/>
            </a:xfrm>
            <a:prstGeom prst="rect">
              <a:avLst/>
            </a:prstGeom>
          </p:spPr>
        </p:pic>
        <p:grpSp>
          <p:nvGrpSpPr>
            <p:cNvPr id="20" name="组合 19"/>
            <p:cNvGrpSpPr/>
            <p:nvPr/>
          </p:nvGrpSpPr>
          <p:grpSpPr>
            <a:xfrm>
              <a:off x="26773" y="25692"/>
              <a:ext cx="4751" cy="1874"/>
              <a:chOff x="26773" y="25692"/>
              <a:chExt cx="4751" cy="1874"/>
            </a:xfrm>
          </p:grpSpPr>
          <p:sp>
            <p:nvSpPr>
              <p:cNvPr id="227" name="矩形 8"/>
              <p:cNvSpPr/>
              <p:nvPr>
                <p:custDataLst>
                  <p:tags r:id="rId9"/>
                </p:custDataLst>
              </p:nvPr>
            </p:nvSpPr>
            <p:spPr>
              <a:xfrm>
                <a:off x="26773" y="25692"/>
                <a:ext cx="2981" cy="187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000" dirty="0">
                    <a:cs typeface="+mn-lt"/>
                  </a:rPr>
                  <a:t>Lithium Metal</a:t>
                </a:r>
              </a:p>
            </p:txBody>
          </p:sp>
          <p:cxnSp>
            <p:nvCxnSpPr>
              <p:cNvPr id="228" name="直接箭头连接符 9"/>
              <p:cNvCxnSpPr/>
              <p:nvPr>
                <p:custDataLst>
                  <p:tags r:id="rId10"/>
                </p:custDataLst>
              </p:nvPr>
            </p:nvCxnSpPr>
            <p:spPr>
              <a:xfrm flipV="1">
                <a:off x="29754" y="26188"/>
                <a:ext cx="1771" cy="479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lg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29" name="矩形 10"/>
            <p:cNvSpPr/>
            <p:nvPr>
              <p:custDataLst>
                <p:tags r:id="rId1"/>
              </p:custDataLst>
            </p:nvPr>
          </p:nvSpPr>
          <p:spPr>
            <a:xfrm>
              <a:off x="43453" y="23374"/>
              <a:ext cx="3372" cy="158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000" dirty="0">
                  <a:cs typeface="+mn-lt"/>
                </a:rPr>
                <a:t>Applied Current </a:t>
              </a:r>
            </a:p>
          </p:txBody>
        </p:sp>
        <p:cxnSp>
          <p:nvCxnSpPr>
            <p:cNvPr id="230" name="直接箭头连接符 11"/>
            <p:cNvCxnSpPr>
              <a:stCxn id="229" idx="1"/>
              <a:endCxn id="226" idx="3"/>
            </p:cNvCxnSpPr>
            <p:nvPr>
              <p:custDataLst>
                <p:tags r:id="rId2"/>
              </p:custDataLst>
            </p:nvPr>
          </p:nvCxnSpPr>
          <p:spPr>
            <a:xfrm flipH="1">
              <a:off x="42055" y="24166"/>
              <a:ext cx="1398" cy="2022"/>
            </a:xfrm>
            <a:prstGeom prst="straightConnector1">
              <a:avLst/>
            </a:prstGeom>
            <a:ln w="38100">
              <a:headEnd type="none" w="med" len="med"/>
              <a:tailEnd type="triangl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1" name="矩形 15"/>
            <p:cNvSpPr/>
            <p:nvPr>
              <p:custDataLst>
                <p:tags r:id="rId3"/>
              </p:custDataLst>
            </p:nvPr>
          </p:nvSpPr>
          <p:spPr>
            <a:xfrm>
              <a:off x="36620" y="21096"/>
              <a:ext cx="4258" cy="96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000" dirty="0">
                  <a:cs typeface="+mn-lt"/>
                </a:rPr>
                <a:t>Electrolyte</a:t>
              </a:r>
            </a:p>
          </p:txBody>
        </p:sp>
        <p:cxnSp>
          <p:nvCxnSpPr>
            <p:cNvPr id="232" name="直接箭头连接符 18"/>
            <p:cNvCxnSpPr>
              <a:stCxn id="231" idx="2"/>
            </p:cNvCxnSpPr>
            <p:nvPr>
              <p:custDataLst>
                <p:tags r:id="rId4"/>
              </p:custDataLst>
            </p:nvPr>
          </p:nvCxnSpPr>
          <p:spPr>
            <a:xfrm flipH="1">
              <a:off x="37353" y="22059"/>
              <a:ext cx="1396" cy="4215"/>
            </a:xfrm>
            <a:prstGeom prst="straightConnector1">
              <a:avLst/>
            </a:prstGeom>
            <a:ln w="38100">
              <a:headEnd type="none" w="med" len="med"/>
              <a:tailEnd type="triangl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3" name="矩形 19"/>
            <p:cNvSpPr/>
            <p:nvPr>
              <p:custDataLst>
                <p:tags r:id="rId5"/>
              </p:custDataLst>
            </p:nvPr>
          </p:nvSpPr>
          <p:spPr>
            <a:xfrm>
              <a:off x="31895" y="21093"/>
              <a:ext cx="4258" cy="96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000" dirty="0">
                  <a:cs typeface="+mn-lt"/>
                </a:rPr>
                <a:t>Separator</a:t>
              </a:r>
            </a:p>
          </p:txBody>
        </p:sp>
        <p:cxnSp>
          <p:nvCxnSpPr>
            <p:cNvPr id="234" name="直接箭头连接符 20"/>
            <p:cNvCxnSpPr>
              <a:stCxn id="233" idx="2"/>
            </p:cNvCxnSpPr>
            <p:nvPr>
              <p:custDataLst>
                <p:tags r:id="rId6"/>
              </p:custDataLst>
            </p:nvPr>
          </p:nvCxnSpPr>
          <p:spPr>
            <a:xfrm>
              <a:off x="34024" y="22053"/>
              <a:ext cx="0" cy="4614"/>
            </a:xfrm>
            <a:prstGeom prst="straightConnector1">
              <a:avLst/>
            </a:prstGeom>
            <a:ln w="38100">
              <a:headEnd type="none" w="med" len="med"/>
              <a:tailEnd type="triangl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40678" y="26923"/>
              <a:ext cx="6147" cy="2813"/>
              <a:chOff x="40678" y="26923"/>
              <a:chExt cx="6147" cy="2813"/>
            </a:xfrm>
          </p:grpSpPr>
          <p:sp>
            <p:nvSpPr>
              <p:cNvPr id="235" name="矩形 21"/>
              <p:cNvSpPr/>
              <p:nvPr>
                <p:custDataLst>
                  <p:tags r:id="rId7"/>
                </p:custDataLst>
              </p:nvPr>
            </p:nvSpPr>
            <p:spPr>
              <a:xfrm>
                <a:off x="43001" y="27119"/>
                <a:ext cx="3824" cy="261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000" dirty="0">
                    <a:cs typeface="+mn-lt"/>
                    <a:sym typeface="+mn-ea"/>
                  </a:rPr>
                  <a:t>Electrode Particle LiCoO2</a:t>
                </a:r>
              </a:p>
            </p:txBody>
          </p:sp>
          <p:cxnSp>
            <p:nvCxnSpPr>
              <p:cNvPr id="236" name="直接箭头连接符 23"/>
              <p:cNvCxnSpPr>
                <a:stCxn id="235" idx="1"/>
              </p:cNvCxnSpPr>
              <p:nvPr>
                <p:custDataLst>
                  <p:tags r:id="rId8"/>
                </p:custDataLst>
              </p:nvPr>
            </p:nvCxnSpPr>
            <p:spPr>
              <a:xfrm flipH="1" flipV="1">
                <a:off x="40678" y="26923"/>
                <a:ext cx="2323" cy="1505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lg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38" name="Picture 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56700" y="13950950"/>
            <a:ext cx="5664835" cy="5450840"/>
          </a:xfrm>
          <a:prstGeom prst="rect">
            <a:avLst/>
          </a:prstGeom>
        </p:spPr>
      </p:pic>
      <p:grpSp>
        <p:nvGrpSpPr>
          <p:cNvPr id="301" name="组合 300"/>
          <p:cNvGrpSpPr>
            <a:grpSpLocks noChangeAspect="1"/>
          </p:cNvGrpSpPr>
          <p:nvPr/>
        </p:nvGrpSpPr>
        <p:grpSpPr>
          <a:xfrm>
            <a:off x="21742500" y="13975751"/>
            <a:ext cx="4915535" cy="5186045"/>
            <a:chOff x="7571750" y="8269405"/>
            <a:chExt cx="3600000" cy="3600000"/>
          </a:xfrm>
        </p:grpSpPr>
        <p:pic>
          <p:nvPicPr>
            <p:cNvPr id="289" name="Picture 8" descr="Close-up of a rock formation&#10;&#10;Description automatically generated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46" r="9800"/>
            <a:stretch>
              <a:fillRect/>
            </a:stretch>
          </p:blipFill>
          <p:spPr>
            <a:xfrm>
              <a:off x="7571750" y="8269405"/>
              <a:ext cx="3600000" cy="3600000"/>
            </a:xfrm>
            <a:prstGeom prst="rect">
              <a:avLst/>
            </a:prstGeom>
          </p:spPr>
        </p:pic>
        <p:cxnSp>
          <p:nvCxnSpPr>
            <p:cNvPr id="291" name="直接连接符 26"/>
            <p:cNvCxnSpPr>
              <a:cxnSpLocks noChangeAspect="1"/>
            </p:cNvCxnSpPr>
            <p:nvPr/>
          </p:nvCxnSpPr>
          <p:spPr>
            <a:xfrm>
              <a:off x="7757709" y="8743382"/>
              <a:ext cx="1321274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文本框 81"/>
            <p:cNvSpPr txBox="1"/>
            <p:nvPr/>
          </p:nvSpPr>
          <p:spPr>
            <a:xfrm>
              <a:off x="7788346" y="8348462"/>
              <a:ext cx="1260000" cy="40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2 </a:t>
              </a:r>
              <a:r>
                <a:rPr lang="en-US" altLang="zh-CN" sz="3200" b="1" dirty="0" err="1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μm</a:t>
              </a:r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 </a:t>
              </a:r>
              <a:endParaRPr lang="zh-CN" altLang="en-US" sz="3200" b="1" dirty="0">
                <a:solidFill>
                  <a:schemeClr val="bg1"/>
                </a:solidFill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299" name="文本框 81"/>
            <p:cNvSpPr txBox="1"/>
            <p:nvPr/>
          </p:nvSpPr>
          <p:spPr>
            <a:xfrm>
              <a:off x="9849672" y="8341947"/>
              <a:ext cx="1260000" cy="491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O3</a:t>
              </a:r>
            </a:p>
          </p:txBody>
        </p:sp>
      </p:grpSp>
      <p:grpSp>
        <p:nvGrpSpPr>
          <p:cNvPr id="302" name="组合 301"/>
          <p:cNvGrpSpPr>
            <a:grpSpLocks noChangeAspect="1"/>
          </p:cNvGrpSpPr>
          <p:nvPr/>
        </p:nvGrpSpPr>
        <p:grpSpPr>
          <a:xfrm>
            <a:off x="26796465" y="13975751"/>
            <a:ext cx="4915535" cy="5186045"/>
            <a:chOff x="11665991" y="8269405"/>
            <a:chExt cx="3600000" cy="3600000"/>
          </a:xfrm>
        </p:grpSpPr>
        <p:pic>
          <p:nvPicPr>
            <p:cNvPr id="290" name="Picture 10" descr="A close-up of a microscope&#10;&#10;Description automatically generated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55" t="-23" r="12291" b="6653"/>
            <a:stretch>
              <a:fillRect/>
            </a:stretch>
          </p:blipFill>
          <p:spPr>
            <a:xfrm>
              <a:off x="11665991" y="8269405"/>
              <a:ext cx="3600000" cy="3600000"/>
            </a:xfrm>
            <a:prstGeom prst="rect">
              <a:avLst/>
            </a:prstGeom>
          </p:spPr>
        </p:pic>
        <p:cxnSp>
          <p:nvCxnSpPr>
            <p:cNvPr id="293" name="直接连接符 26"/>
            <p:cNvCxnSpPr>
              <a:cxnSpLocks noChangeAspect="1"/>
            </p:cNvCxnSpPr>
            <p:nvPr/>
          </p:nvCxnSpPr>
          <p:spPr>
            <a:xfrm>
              <a:off x="11899490" y="8751065"/>
              <a:ext cx="1321274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文本框 81"/>
            <p:cNvSpPr txBox="1"/>
            <p:nvPr/>
          </p:nvSpPr>
          <p:spPr>
            <a:xfrm>
              <a:off x="11899490" y="8348462"/>
              <a:ext cx="1260000" cy="40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2 </a:t>
              </a:r>
              <a:r>
                <a:rPr lang="en-US" altLang="zh-CN" sz="3200" b="1" dirty="0" err="1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μm</a:t>
              </a:r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 </a:t>
              </a:r>
              <a:endParaRPr lang="zh-CN" altLang="en-US" sz="3200" b="1" dirty="0">
                <a:solidFill>
                  <a:schemeClr val="bg1"/>
                </a:solidFill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300" name="文本框 81"/>
            <p:cNvSpPr txBox="1"/>
            <p:nvPr/>
          </p:nvSpPr>
          <p:spPr>
            <a:xfrm>
              <a:off x="14005991" y="8293054"/>
              <a:ext cx="1260000" cy="491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+mn-ea"/>
                  <a:cs typeface="Arial" panose="020B0604020202020204" pitchFamily="34" charset="0"/>
                </a:rPr>
                <a:t>O2</a:t>
              </a:r>
            </a:p>
          </p:txBody>
        </p:sp>
      </p:grpSp>
      <p:grpSp>
        <p:nvGrpSpPr>
          <p:cNvPr id="309" name="组合 308"/>
          <p:cNvGrpSpPr>
            <a:grpSpLocks noChangeAspect="1"/>
          </p:cNvGrpSpPr>
          <p:nvPr/>
        </p:nvGrpSpPr>
        <p:grpSpPr>
          <a:xfrm>
            <a:off x="14821535" y="13739548"/>
            <a:ext cx="6826885" cy="6068060"/>
            <a:chOff x="3637732" y="7858514"/>
            <a:chExt cx="5126092" cy="4320000"/>
          </a:xfrm>
        </p:grpSpPr>
        <p:pic>
          <p:nvPicPr>
            <p:cNvPr id="303" name="图片 302"/>
            <p:cNvPicPr>
              <a:picLocks noChangeAspect="1"/>
            </p:cNvPicPr>
            <p:nvPr/>
          </p:nvPicPr>
          <p:blipFill>
            <a:blip r:embed="rId17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7732" y="7858514"/>
              <a:ext cx="5041315" cy="4320000"/>
            </a:xfrm>
            <a:prstGeom prst="rect">
              <a:avLst/>
            </a:prstGeom>
          </p:spPr>
        </p:pic>
        <p:sp>
          <p:nvSpPr>
            <p:cNvPr id="308" name="文本框 307"/>
            <p:cNvSpPr txBox="1"/>
            <p:nvPr/>
          </p:nvSpPr>
          <p:spPr>
            <a:xfrm>
              <a:off x="6212977" y="8963765"/>
              <a:ext cx="2550847" cy="766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latin typeface="+mn-ea"/>
                  <a:cs typeface="Arial" panose="020B0604020202020204" pitchFamily="34" charset="0"/>
                </a:rPr>
                <a:t>4.7</a:t>
              </a:r>
              <a:r>
                <a:rPr lang="zh-CN" altLang="en-US" sz="3200" b="1" dirty="0">
                  <a:latin typeface="+mn-ea"/>
                  <a:cs typeface="Arial" panose="020B0604020202020204" pitchFamily="34" charset="0"/>
                </a:rPr>
                <a:t> </a:t>
              </a:r>
              <a:r>
                <a:rPr lang="en-US" altLang="zh-CN" sz="3200" b="1" dirty="0">
                  <a:latin typeface="+mn-ea"/>
                  <a:cs typeface="Arial" panose="020B0604020202020204" pitchFamily="34" charset="0"/>
                </a:rPr>
                <a:t>V</a:t>
              </a:r>
            </a:p>
            <a:p>
              <a:pPr algn="ctr"/>
              <a:r>
                <a:rPr lang="en-US" altLang="zh-CN" sz="3200" b="1" dirty="0">
                  <a:latin typeface="+mn-ea"/>
                  <a:cs typeface="Arial" panose="020B0604020202020204" pitchFamily="34" charset="0"/>
                </a:rPr>
                <a:t>vs Li</a:t>
              </a:r>
              <a:r>
                <a:rPr lang="en-US" altLang="zh-CN" sz="3200" b="1" baseline="30000" dirty="0">
                  <a:latin typeface="+mn-ea"/>
                  <a:cs typeface="Arial" panose="020B0604020202020204" pitchFamily="34" charset="0"/>
                </a:rPr>
                <a:t>+</a:t>
              </a:r>
              <a:r>
                <a:rPr lang="en-US" altLang="zh-CN" sz="3200" b="1" dirty="0">
                  <a:latin typeface="+mn-ea"/>
                  <a:cs typeface="Arial" panose="020B0604020202020204" pitchFamily="34" charset="0"/>
                </a:rPr>
                <a:t>/Li</a:t>
              </a:r>
              <a:endParaRPr lang="zh-CN" altLang="en-US" sz="3200" b="1" dirty="0">
                <a:latin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25" name="文本框 324"/>
          <p:cNvSpPr txBox="1">
            <a:spLocks noChangeAspect="1"/>
          </p:cNvSpPr>
          <p:nvPr/>
        </p:nvSpPr>
        <p:spPr>
          <a:xfrm>
            <a:off x="756017" y="12297030"/>
            <a:ext cx="8051165" cy="1391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8000" b="1" dirty="0">
                <a:solidFill>
                  <a:schemeClr val="tx1"/>
                </a:solidFill>
                <a:latin typeface="+mn-ea"/>
              </a:rPr>
              <a:t>单颗粒</a:t>
            </a:r>
            <a:r>
              <a:rPr lang="zh-CN" altLang="en-US" sz="8000" b="1" dirty="0">
                <a:latin typeface="+mn-ea"/>
              </a:rPr>
              <a:t>力电</a:t>
            </a:r>
            <a:r>
              <a:rPr lang="zh-CN" altLang="en-US" sz="8000" b="1" dirty="0">
                <a:solidFill>
                  <a:schemeClr val="tx1"/>
                </a:solidFill>
                <a:latin typeface="+mn-ea"/>
              </a:rPr>
              <a:t>耦合</a:t>
            </a:r>
          </a:p>
        </p:txBody>
      </p:sp>
      <p:sp>
        <p:nvSpPr>
          <p:cNvPr id="342" name="文本框 341"/>
          <p:cNvSpPr txBox="1">
            <a:spLocks noChangeAspect="1"/>
          </p:cNvSpPr>
          <p:nvPr/>
        </p:nvSpPr>
        <p:spPr>
          <a:xfrm>
            <a:off x="2959187" y="27355481"/>
            <a:ext cx="8075295" cy="5086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ctr">
              <a:buFont typeface="Wingdings" panose="05000000000000000000" pitchFamily="2" charset="2"/>
              <a:buNone/>
            </a:pPr>
            <a:r>
              <a:rPr lang="zh-CN" altLang="en-US" sz="3000" dirty="0">
                <a:latin typeface="+mn-ea"/>
                <a:cs typeface="+mn-ea"/>
              </a:rPr>
              <a:t>图</a:t>
            </a:r>
            <a:r>
              <a:rPr lang="en-US" altLang="zh-CN" sz="3000" dirty="0">
                <a:latin typeface="+mn-ea"/>
                <a:cs typeface="+mn-ea"/>
              </a:rPr>
              <a:t>4.</a:t>
            </a:r>
            <a:r>
              <a:rPr lang="zh-CN" altLang="en-US" sz="3000" dirty="0">
                <a:latin typeface="+mn-ea"/>
                <a:cs typeface="+mn-ea"/>
              </a:rPr>
              <a:t>在</a:t>
            </a:r>
            <a:r>
              <a:rPr lang="en-US" altLang="zh-CN" sz="3000" dirty="0">
                <a:cs typeface="+mn-lt"/>
              </a:rPr>
              <a:t>COMSOL</a:t>
            </a:r>
            <a:r>
              <a:rPr lang="zh-CN" altLang="en-US" sz="3000" dirty="0">
                <a:latin typeface="+mn-ea"/>
                <a:cs typeface="+mn-ea"/>
              </a:rPr>
              <a:t>中构建的单颗粒异构模型</a:t>
            </a:r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1579881" y="13954760"/>
            <a:ext cx="7333614" cy="5573841"/>
            <a:chOff x="-109" y="2074"/>
            <a:chExt cx="21927" cy="16667"/>
          </a:xfrm>
        </p:grpSpPr>
        <p:grpSp>
          <p:nvGrpSpPr>
            <p:cNvPr id="5" name="组合 4"/>
            <p:cNvGrpSpPr/>
            <p:nvPr/>
          </p:nvGrpSpPr>
          <p:grpSpPr>
            <a:xfrm>
              <a:off x="-109" y="2074"/>
              <a:ext cx="21133" cy="16667"/>
              <a:chOff x="193" y="2614"/>
              <a:chExt cx="20338" cy="15967"/>
            </a:xfrm>
          </p:grpSpPr>
          <p:sp>
            <p:nvSpPr>
              <p:cNvPr id="202" name="文本框 201"/>
              <p:cNvSpPr txBox="1"/>
              <p:nvPr/>
            </p:nvSpPr>
            <p:spPr>
              <a:xfrm>
                <a:off x="13661" y="16555"/>
                <a:ext cx="4105" cy="2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latin typeface="+mn-ea"/>
                    <a:cs typeface="Arial" panose="020B0604020202020204" pitchFamily="34" charset="0"/>
                  </a:rPr>
                  <a:t>O2</a:t>
                </a:r>
              </a:p>
            </p:txBody>
          </p:sp>
          <p:sp>
            <p:nvSpPr>
              <p:cNvPr id="203" name="文本框 202"/>
              <p:cNvSpPr txBox="1"/>
              <p:nvPr/>
            </p:nvSpPr>
            <p:spPr>
              <a:xfrm>
                <a:off x="2847" y="16556"/>
                <a:ext cx="4105" cy="2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latin typeface="+mn-ea"/>
                    <a:cs typeface="Arial" panose="020B0604020202020204" pitchFamily="34" charset="0"/>
                  </a:rPr>
                  <a:t>O3</a:t>
                </a:r>
              </a:p>
            </p:txBody>
          </p:sp>
          <p:grpSp>
            <p:nvGrpSpPr>
              <p:cNvPr id="204" name="组合 203"/>
              <p:cNvGrpSpPr/>
              <p:nvPr/>
            </p:nvGrpSpPr>
            <p:grpSpPr>
              <a:xfrm>
                <a:off x="193" y="2614"/>
                <a:ext cx="11146" cy="14760"/>
                <a:chOff x="3637240" y="2363926"/>
                <a:chExt cx="1625467" cy="2152440"/>
              </a:xfrm>
            </p:grpSpPr>
            <p:pic>
              <p:nvPicPr>
                <p:cNvPr id="205" name="图片 204" descr="O3_1"/>
                <p:cNvPicPr>
                  <a:picLocks noChangeAspect="1"/>
                </p:cNvPicPr>
                <p:nvPr/>
              </p:nvPicPr>
              <p:blipFill rotWithShape="1">
                <a:blip r:embed="rId1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36786" t="8714" r="36480" b="11110"/>
                <a:stretch>
                  <a:fillRect/>
                </a:stretch>
              </p:blipFill>
              <p:spPr>
                <a:xfrm>
                  <a:off x="3637240" y="2443237"/>
                  <a:ext cx="1307036" cy="2001600"/>
                </a:xfrm>
                <a:prstGeom prst="rect">
                  <a:avLst/>
                </a:prstGeom>
              </p:spPr>
            </p:pic>
            <p:sp>
              <p:nvSpPr>
                <p:cNvPr id="206" name="矩形 205"/>
                <p:cNvSpPr/>
                <p:nvPr/>
              </p:nvSpPr>
              <p:spPr>
                <a:xfrm>
                  <a:off x="4926157" y="2363926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sp>
              <p:nvSpPr>
                <p:cNvPr id="207" name="矩形 206"/>
                <p:cNvSpPr/>
                <p:nvPr/>
              </p:nvSpPr>
              <p:spPr>
                <a:xfrm>
                  <a:off x="4926157" y="2605382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208" name="矩形 207"/>
                <p:cNvSpPr/>
                <p:nvPr/>
              </p:nvSpPr>
              <p:spPr>
                <a:xfrm>
                  <a:off x="4926157" y="2926486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209" name="矩形 208"/>
                <p:cNvSpPr/>
                <p:nvPr/>
              </p:nvSpPr>
              <p:spPr>
                <a:xfrm>
                  <a:off x="4926157" y="3152879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sp>
              <p:nvSpPr>
                <p:cNvPr id="210" name="矩形 209"/>
                <p:cNvSpPr/>
                <p:nvPr/>
              </p:nvSpPr>
              <p:spPr>
                <a:xfrm>
                  <a:off x="4926157" y="3452266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211" name="矩形 210"/>
                <p:cNvSpPr/>
                <p:nvPr/>
              </p:nvSpPr>
              <p:spPr>
                <a:xfrm>
                  <a:off x="4926157" y="3703797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212" name="矩形 211"/>
                <p:cNvSpPr/>
                <p:nvPr/>
              </p:nvSpPr>
              <p:spPr>
                <a:xfrm>
                  <a:off x="4926157" y="3995745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sp>
              <p:nvSpPr>
                <p:cNvPr id="213" name="矩形 212"/>
                <p:cNvSpPr/>
                <p:nvPr/>
              </p:nvSpPr>
              <p:spPr>
                <a:xfrm>
                  <a:off x="4926157" y="4222361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Tx/>
                    <a:buSzTx/>
                    <a:buFontTx/>
                  </a:pPr>
                  <a:r>
                    <a:rPr lang="en-US" altLang="zh-CN" sz="4000" b="1" dirty="0">
                      <a:solidFill>
                        <a:schemeClr val="tx1"/>
                      </a:solidFill>
                      <a:latin typeface="+mn-ea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214" name="矩形 213"/>
                <p:cNvSpPr/>
                <p:nvPr/>
              </p:nvSpPr>
              <p:spPr>
                <a:xfrm>
                  <a:off x="4024251" y="2623299"/>
                  <a:ext cx="308610" cy="164147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</p:grpSp>
          <p:grpSp>
            <p:nvGrpSpPr>
              <p:cNvPr id="215" name="组合 214"/>
              <p:cNvGrpSpPr/>
              <p:nvPr/>
            </p:nvGrpSpPr>
            <p:grpSpPr>
              <a:xfrm>
                <a:off x="10940" y="4561"/>
                <a:ext cx="9591" cy="11151"/>
                <a:chOff x="5187900" y="2647920"/>
                <a:chExt cx="1398701" cy="1626072"/>
              </a:xfrm>
            </p:grpSpPr>
            <p:sp>
              <p:nvSpPr>
                <p:cNvPr id="216" name="矩形 215"/>
                <p:cNvSpPr/>
                <p:nvPr/>
              </p:nvSpPr>
              <p:spPr>
                <a:xfrm>
                  <a:off x="6250051" y="2647920"/>
                  <a:ext cx="336550" cy="294005"/>
                </a:xfrm>
                <a:prstGeom prst="rect">
                  <a:avLst/>
                </a:prstGeom>
                <a:noFill/>
                <a:ln w="12700" cmpd="sng">
                  <a:noFill/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zh-CN" sz="2400" b="1" dirty="0">
                    <a:solidFill>
                      <a:schemeClr val="tx1"/>
                    </a:solidFill>
                    <a:latin typeface="+mn-ea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22" name="图片 221" descr="O2"/>
                <p:cNvPicPr>
                  <a:picLocks noChangeAspect="1"/>
                </p:cNvPicPr>
                <p:nvPr/>
              </p:nvPicPr>
              <p:blipFill>
                <a:blip r:embed="rId19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37426" t="13490" r="37417" b="22267"/>
                <a:stretch>
                  <a:fillRect/>
                </a:stretch>
              </p:blipFill>
              <p:spPr>
                <a:xfrm>
                  <a:off x="5187900" y="2720147"/>
                  <a:ext cx="1190625" cy="1553845"/>
                </a:xfrm>
                <a:prstGeom prst="rect">
                  <a:avLst/>
                </a:prstGeom>
              </p:spPr>
            </p:pic>
            <p:sp>
              <p:nvSpPr>
                <p:cNvPr id="223" name="矩形 222"/>
                <p:cNvSpPr/>
                <p:nvPr/>
              </p:nvSpPr>
              <p:spPr>
                <a:xfrm>
                  <a:off x="5457140" y="2939222"/>
                  <a:ext cx="304165" cy="112585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</p:grpSp>
        </p:grpSp>
        <p:sp>
          <p:nvSpPr>
            <p:cNvPr id="9" name="矩形 8"/>
            <p:cNvSpPr/>
            <p:nvPr/>
          </p:nvSpPr>
          <p:spPr>
            <a:xfrm>
              <a:off x="19420" y="8401"/>
              <a:ext cx="2398" cy="2104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en-US" altLang="zh-CN" sz="4000" b="1" dirty="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9420" y="10202"/>
              <a:ext cx="2398" cy="2104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en-US" altLang="zh-CN" sz="4000" b="1" dirty="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9420" y="12291"/>
              <a:ext cx="2398" cy="2104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en-US" altLang="zh-CN" sz="4000" b="1" dirty="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9420" y="13914"/>
              <a:ext cx="2398" cy="2104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en-US" altLang="zh-CN" sz="4000" b="1" dirty="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9420" y="6100"/>
              <a:ext cx="2398" cy="2104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en-US" altLang="zh-CN" sz="4000" b="1" dirty="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9420" y="4353"/>
              <a:ext cx="2398" cy="2104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en-US" altLang="zh-CN" sz="4000" b="1" dirty="0">
                  <a:solidFill>
                    <a:schemeClr val="tx1"/>
                  </a:solidFill>
                  <a:latin typeface="+mn-ea"/>
                  <a:cs typeface="Arial" panose="020B0604020202020204" pitchFamily="34" charset="0"/>
                </a:rPr>
                <a:t>B</a:t>
              </a:r>
            </a:p>
          </p:txBody>
        </p:sp>
      </p:grpSp>
      <p:pic>
        <p:nvPicPr>
          <p:cNvPr id="19" name="图片 18" descr="heteropoly_stress2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>
            <a:off x="24582755" y="29029660"/>
            <a:ext cx="7678732" cy="57600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0647966" y="19569466"/>
            <a:ext cx="10375265" cy="6311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000" dirty="0">
                <a:latin typeface="+mn-ea"/>
                <a:cs typeface="+mn-ea"/>
              </a:rPr>
              <a:t>图</a:t>
            </a:r>
            <a:r>
              <a:rPr lang="en-US" altLang="zh-CN" sz="3000" dirty="0">
                <a:latin typeface="+mn-ea"/>
                <a:cs typeface="+mn-ea"/>
              </a:rPr>
              <a:t>3.</a:t>
            </a:r>
            <a:r>
              <a:rPr lang="en-US" altLang="zh-CN" sz="3000" dirty="0">
                <a:cs typeface="+mn-lt"/>
              </a:rPr>
              <a:t>O3-LCO</a:t>
            </a:r>
            <a:r>
              <a:rPr lang="zh-CN" altLang="en-US" sz="3000" dirty="0">
                <a:latin typeface="+mn-ea"/>
                <a:cs typeface="+mn-ea"/>
              </a:rPr>
              <a:t>与</a:t>
            </a:r>
            <a:r>
              <a:rPr lang="en-US" altLang="zh-CN" sz="3000" dirty="0">
                <a:cs typeface="+mn-lt"/>
              </a:rPr>
              <a:t>O2-LCO</a:t>
            </a:r>
            <a:r>
              <a:rPr lang="zh-CN" altLang="en-US" sz="3000" dirty="0">
                <a:latin typeface="+mn-ea"/>
                <a:cs typeface="+mn-ea"/>
              </a:rPr>
              <a:t>循环性能与循环后颗粒</a:t>
            </a:r>
            <a:r>
              <a:rPr lang="en-US" altLang="zh-CN" sz="3000" dirty="0">
                <a:cs typeface="+mn-lt"/>
              </a:rPr>
              <a:t>SEM</a:t>
            </a:r>
            <a:r>
              <a:rPr lang="zh-CN" altLang="en-US" sz="3000" dirty="0">
                <a:latin typeface="+mn-ea"/>
                <a:cs typeface="+mn-ea"/>
              </a:rPr>
              <a:t>图像</a:t>
            </a:r>
            <a:endParaRPr lang="en-US" altLang="zh-CN" sz="3000" dirty="0">
              <a:latin typeface="+mn-ea"/>
              <a:cs typeface="+mn-ea"/>
            </a:endParaRPr>
          </a:p>
          <a:p>
            <a:endParaRPr lang="zh-CN" altLang="en-US" sz="3000" dirty="0">
              <a:latin typeface="+mn-ea"/>
              <a:cs typeface="+mn-ea"/>
            </a:endParaRPr>
          </a:p>
        </p:txBody>
      </p:sp>
      <p:pic>
        <p:nvPicPr>
          <p:cNvPr id="25" name="图片 24" descr="heteropoly_geo"/>
          <p:cNvPicPr>
            <a:picLocks noChangeAspect="1"/>
          </p:cNvPicPr>
          <p:nvPr/>
        </p:nvPicPr>
        <p:blipFill>
          <a:blip r:embed="rId21"/>
          <a:srcRect l="31000" t="19343" r="31757" b="20046"/>
          <a:stretch>
            <a:fillRect/>
          </a:stretch>
        </p:blipFill>
        <p:spPr>
          <a:xfrm>
            <a:off x="3685540" y="30546040"/>
            <a:ext cx="5227955" cy="6381750"/>
          </a:xfrm>
          <a:prstGeom prst="rect">
            <a:avLst/>
          </a:prstGeom>
        </p:spPr>
      </p:pic>
      <p:sp>
        <p:nvSpPr>
          <p:cNvPr id="6" name="文本框 5"/>
          <p:cNvSpPr txBox="1">
            <a:spLocks noChangeAspect="1"/>
          </p:cNvSpPr>
          <p:nvPr/>
        </p:nvSpPr>
        <p:spPr>
          <a:xfrm>
            <a:off x="1579880" y="29154120"/>
            <a:ext cx="8883015" cy="1391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8000" b="1" dirty="0">
                <a:solidFill>
                  <a:schemeClr val="tx1"/>
                </a:solidFill>
                <a:latin typeface="+mn-ea"/>
              </a:rPr>
              <a:t>多晶颗粒异构模型</a:t>
            </a:r>
          </a:p>
        </p:txBody>
      </p:sp>
      <p:pic>
        <p:nvPicPr>
          <p:cNvPr id="14" name="图片 13" descr="示意图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43120" y="325994"/>
            <a:ext cx="14036675" cy="1121600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823720" y="19581495"/>
            <a:ext cx="6140450" cy="6197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000">
                <a:latin typeface="+mn-ea"/>
                <a:cs typeface="+mn-ea"/>
              </a:rPr>
              <a:t>图</a:t>
            </a:r>
            <a:r>
              <a:rPr lang="en-US" altLang="zh-CN" sz="3000">
                <a:latin typeface="+mn-ea"/>
                <a:cs typeface="+mn-ea"/>
              </a:rPr>
              <a:t>1.</a:t>
            </a:r>
            <a:r>
              <a:rPr lang="en-US" altLang="zh-CN" sz="3000">
                <a:cs typeface="+mn-lt"/>
              </a:rPr>
              <a:t>O3-LCO</a:t>
            </a:r>
            <a:r>
              <a:rPr lang="zh-CN" altLang="en-US" sz="3000">
                <a:latin typeface="+mn-ea"/>
                <a:cs typeface="+mn-ea"/>
              </a:rPr>
              <a:t>与</a:t>
            </a:r>
            <a:r>
              <a:rPr lang="en-US" altLang="zh-CN" sz="3000">
                <a:cs typeface="+mn-lt"/>
              </a:rPr>
              <a:t>O2-LCO</a:t>
            </a:r>
            <a:r>
              <a:rPr lang="zh-CN" altLang="en-US" sz="3000">
                <a:latin typeface="+mn-ea"/>
                <a:cs typeface="+mn-ea"/>
              </a:rPr>
              <a:t>的晶体结构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087360" y="19581495"/>
            <a:ext cx="8609330" cy="6197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000">
                <a:latin typeface="+mn-ea"/>
                <a:cs typeface="+mn-ea"/>
                <a:sym typeface="+mn-ea"/>
              </a:rPr>
              <a:t>图</a:t>
            </a:r>
            <a:r>
              <a:rPr lang="en-US" altLang="zh-CN" sz="3000">
                <a:latin typeface="+mn-ea"/>
                <a:cs typeface="+mn-ea"/>
                <a:sym typeface="+mn-ea"/>
              </a:rPr>
              <a:t>2.</a:t>
            </a:r>
            <a:r>
              <a:rPr lang="en-US" altLang="zh-CN" sz="3000" dirty="0">
                <a:cs typeface="+mn-lt"/>
                <a:sym typeface="+mn-ea"/>
              </a:rPr>
              <a:t>DFT</a:t>
            </a:r>
            <a:r>
              <a:rPr lang="zh-CN" altLang="en-US" sz="3000" dirty="0">
                <a:latin typeface="+mn-ea"/>
                <a:cs typeface="+mn-ea"/>
                <a:sym typeface="+mn-ea"/>
              </a:rPr>
              <a:t>计算得到的</a:t>
            </a:r>
            <a:r>
              <a:rPr lang="en-US" altLang="zh-CN" sz="3000" dirty="0">
                <a:cs typeface="+mn-lt"/>
                <a:sym typeface="+mn-ea"/>
              </a:rPr>
              <a:t>LCO</a:t>
            </a:r>
            <a:r>
              <a:rPr lang="zh-CN" altLang="en-US" sz="3000" dirty="0">
                <a:latin typeface="+mn-ea"/>
                <a:cs typeface="+mn-ea"/>
                <a:sym typeface="+mn-ea"/>
              </a:rPr>
              <a:t>弹性参数</a:t>
            </a:r>
            <a:r>
              <a:rPr lang="zh-CN" altLang="en-US" sz="3000">
                <a:latin typeface="+mn-ea"/>
                <a:cs typeface="+mn-ea"/>
                <a:sym typeface="+mn-ea"/>
              </a:rPr>
              <a:t>与含锂量的关系</a:t>
            </a:r>
            <a:endParaRPr lang="zh-CN" altLang="en-US" sz="3000">
              <a:latin typeface="+mn-ea"/>
              <a:cs typeface="+mn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3791565" y="20715605"/>
            <a:ext cx="11640820" cy="6433820"/>
            <a:chOff x="560254" y="18725738"/>
            <a:chExt cx="11497431" cy="6187321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254" y="19153059"/>
              <a:ext cx="11497431" cy="5760000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3022890" y="18725738"/>
              <a:ext cx="1192901" cy="5019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latin typeface="+mn-ea"/>
                  <a:cs typeface="Times New Roman" panose="02020603050405020304" pitchFamily="18" charset="0"/>
                  <a:sym typeface="+mn-ea"/>
                </a:rPr>
                <a:t>Li1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923443" y="18725738"/>
              <a:ext cx="1192901" cy="5019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latin typeface="+mn-ea"/>
                  <a:cs typeface="Times New Roman" panose="02020603050405020304" pitchFamily="18" charset="0"/>
                  <a:sym typeface="+mn-ea"/>
                </a:rPr>
                <a:t>Li0.75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823996" y="18725738"/>
              <a:ext cx="1192901" cy="5019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latin typeface="+mn-ea"/>
                  <a:cs typeface="Times New Roman" panose="02020603050405020304" pitchFamily="18" charset="0"/>
                  <a:sym typeface="+mn-ea"/>
                </a:rPr>
                <a:t>Li0.5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724549" y="18725738"/>
              <a:ext cx="1192901" cy="5019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latin typeface="+mn-ea"/>
                  <a:cs typeface="Times New Roman" panose="02020603050405020304" pitchFamily="18" charset="0"/>
                  <a:sym typeface="+mn-ea"/>
                </a:rPr>
                <a:t>Li0.25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625103" y="18725738"/>
              <a:ext cx="1192901" cy="5019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latin typeface="+mn-ea"/>
                  <a:cs typeface="Times New Roman" panose="02020603050405020304" pitchFamily="18" charset="0"/>
                  <a:sym typeface="+mn-ea"/>
                </a:rPr>
                <a:t>Li0.15</a:t>
              </a:r>
            </a:p>
          </p:txBody>
        </p:sp>
      </p:grpSp>
      <p:sp>
        <p:nvSpPr>
          <p:cNvPr id="43" name="文本框 42"/>
          <p:cNvSpPr txBox="1">
            <a:spLocks noChangeAspect="1"/>
          </p:cNvSpPr>
          <p:nvPr/>
        </p:nvSpPr>
        <p:spPr>
          <a:xfrm>
            <a:off x="14502130" y="27355165"/>
            <a:ext cx="10894695" cy="11709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ctr">
              <a:buFont typeface="Wingdings" panose="05000000000000000000" pitchFamily="2" charset="2"/>
              <a:buNone/>
            </a:pPr>
            <a:r>
              <a:rPr lang="zh-CN" altLang="en-US" sz="3000" dirty="0">
                <a:latin typeface="+mn-ea"/>
                <a:cs typeface="+mn-ea"/>
              </a:rPr>
              <a:t>图</a:t>
            </a:r>
            <a:r>
              <a:rPr lang="en-US" altLang="zh-CN" sz="3000" dirty="0">
                <a:latin typeface="+mn-ea"/>
                <a:cs typeface="+mn-ea"/>
              </a:rPr>
              <a:t>5.</a:t>
            </a:r>
            <a:r>
              <a:rPr lang="zh-CN" sz="3000" dirty="0">
                <a:latin typeface="+mn-ea"/>
                <a:cs typeface="+mn-ea"/>
              </a:rPr>
              <a:t>模拟计算得到的</a:t>
            </a:r>
            <a:r>
              <a:rPr lang="zh-CN" altLang="en-US" sz="3000" dirty="0">
                <a:latin typeface="+mn-ea"/>
                <a:cs typeface="+mn-ea"/>
              </a:rPr>
              <a:t>不同荷电状态</a:t>
            </a:r>
            <a:r>
              <a:rPr lang="en-US" altLang="zh-CN" sz="3000" dirty="0">
                <a:cs typeface="+mn-lt"/>
              </a:rPr>
              <a:t>(SOC)</a:t>
            </a:r>
            <a:r>
              <a:rPr lang="zh-CN" altLang="en-US" sz="3000" dirty="0">
                <a:latin typeface="+mn-ea"/>
                <a:cs typeface="+mn-ea"/>
              </a:rPr>
              <a:t>下</a:t>
            </a:r>
            <a:r>
              <a:rPr lang="en-US" altLang="zh-CN" sz="3000" dirty="0">
                <a:cs typeface="+mn-lt"/>
              </a:rPr>
              <a:t>O3- LCO</a:t>
            </a:r>
            <a:r>
              <a:rPr lang="en-US" altLang="zh-CN" sz="3000" dirty="0">
                <a:latin typeface="+mn-ea"/>
                <a:cs typeface="+mn-ea"/>
              </a:rPr>
              <a:t> </a:t>
            </a:r>
            <a:r>
              <a:rPr lang="zh-CN" altLang="en-US" sz="3000" dirty="0">
                <a:latin typeface="+mn-ea"/>
                <a:cs typeface="+mn-ea"/>
              </a:rPr>
              <a:t>与</a:t>
            </a:r>
            <a:r>
              <a:rPr lang="en-US" altLang="zh-CN" sz="3000" dirty="0">
                <a:cs typeface="+mn-lt"/>
              </a:rPr>
              <a:t>O2-LCO</a:t>
            </a:r>
            <a:r>
              <a:rPr lang="zh-CN" altLang="en-US" sz="3000" dirty="0">
                <a:latin typeface="+mn-ea"/>
                <a:cs typeface="+mn-ea"/>
              </a:rPr>
              <a:t>颗粒内</a:t>
            </a:r>
            <a:r>
              <a:rPr lang="en-US" altLang="zh-CN" sz="3000" dirty="0">
                <a:cs typeface="+mn-lt"/>
              </a:rPr>
              <a:t>Von Mises</a:t>
            </a:r>
            <a:r>
              <a:rPr lang="zh-CN" altLang="en-US" sz="3000" dirty="0">
                <a:latin typeface="+mn-ea"/>
                <a:cs typeface="+mn-ea"/>
              </a:rPr>
              <a:t>应力分布。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10178415" y="35349180"/>
            <a:ext cx="22082760" cy="26847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zh-CN" altLang="en-US" sz="3800" dirty="0">
                <a:latin typeface="+mn-ea"/>
                <a:cs typeface="+mn-ea"/>
              </a:rPr>
              <a:t>传统的单颗粒模型通常基于简化假设，将电极颗粒视为各向同性的球形单晶。然而，该理想化模型与真实多晶电极的微观结构存在显著差异。为更真实地模拟多晶颗粒中的力</a:t>
            </a:r>
            <a:r>
              <a:rPr lang="en-US" altLang="zh-CN" sz="3800" dirty="0">
                <a:latin typeface="+mn-ea"/>
                <a:cs typeface="+mn-ea"/>
              </a:rPr>
              <a:t>-</a:t>
            </a:r>
            <a:r>
              <a:rPr lang="zh-CN" altLang="en-US" sz="3800" dirty="0">
                <a:latin typeface="+mn-ea"/>
                <a:cs typeface="+mn-ea"/>
              </a:rPr>
              <a:t>电化学耦合行为，利用</a:t>
            </a:r>
            <a:r>
              <a:rPr lang="en-US" altLang="zh-CN" sz="3800" dirty="0">
                <a:cs typeface="+mn-lt"/>
              </a:rPr>
              <a:t>Voronoi</a:t>
            </a:r>
            <a:r>
              <a:rPr lang="zh-CN" altLang="en-US" sz="3800" dirty="0">
                <a:latin typeface="+mn-ea"/>
                <a:cs typeface="+mn-ea"/>
              </a:rPr>
              <a:t>镶嵌方法将球体离散为多个晶粒。模拟结果表明，由于多晶颗粒在脱嵌锂过程中各向异性的体积膨胀，晶界处会产生显著的应力集中，这一效应可进一步诱发颗粒开裂等退化机制。</a:t>
            </a:r>
          </a:p>
        </p:txBody>
      </p:sp>
      <p:sp>
        <p:nvSpPr>
          <p:cNvPr id="47" name="文本框 46"/>
          <p:cNvSpPr txBox="1">
            <a:spLocks noChangeAspect="1"/>
          </p:cNvSpPr>
          <p:nvPr/>
        </p:nvSpPr>
        <p:spPr>
          <a:xfrm>
            <a:off x="2283351" y="37263070"/>
            <a:ext cx="7519340" cy="7708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ctr">
              <a:buFont typeface="Wingdings" panose="05000000000000000000" pitchFamily="2" charset="2"/>
              <a:buNone/>
            </a:pPr>
            <a:r>
              <a:rPr lang="zh-CN" altLang="en-US" sz="3000" dirty="0">
                <a:latin typeface="+mn-ea"/>
                <a:cs typeface="+mn-ea"/>
              </a:rPr>
              <a:t>图</a:t>
            </a:r>
            <a:r>
              <a:rPr lang="en-US" altLang="zh-CN" sz="3000" dirty="0">
                <a:latin typeface="+mn-ea"/>
                <a:cs typeface="+mn-ea"/>
              </a:rPr>
              <a:t>6.</a:t>
            </a:r>
            <a:r>
              <a:rPr lang="zh-CN" altLang="en-US" sz="3000" dirty="0">
                <a:latin typeface="+mn-ea"/>
                <a:cs typeface="+mn-ea"/>
              </a:rPr>
              <a:t>在</a:t>
            </a:r>
            <a:r>
              <a:rPr lang="en-US" altLang="zh-CN" sz="3000" dirty="0">
                <a:cs typeface="+mn-lt"/>
              </a:rPr>
              <a:t>COMSOL</a:t>
            </a:r>
            <a:r>
              <a:rPr lang="zh-CN" altLang="en-US" sz="3000" dirty="0">
                <a:latin typeface="+mn-ea"/>
                <a:cs typeface="+mn-ea"/>
              </a:rPr>
              <a:t>中构建的二次颗粒异构模型</a:t>
            </a:r>
          </a:p>
        </p:txBody>
      </p:sp>
      <p:sp>
        <p:nvSpPr>
          <p:cNvPr id="49" name="文本框 48"/>
          <p:cNvSpPr txBox="1">
            <a:spLocks noChangeAspect="1"/>
          </p:cNvSpPr>
          <p:nvPr/>
        </p:nvSpPr>
        <p:spPr>
          <a:xfrm>
            <a:off x="13792200" y="34680704"/>
            <a:ext cx="15207615" cy="602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>
              <a:buFont typeface="Wingdings" panose="05000000000000000000" pitchFamily="2" charset="2"/>
              <a:buNone/>
            </a:pPr>
            <a:r>
              <a:rPr lang="zh-CN" altLang="en-US" sz="3000" dirty="0">
                <a:latin typeface="+mn-ea"/>
                <a:cs typeface="+mn-ea"/>
              </a:rPr>
              <a:t>图</a:t>
            </a:r>
            <a:r>
              <a:rPr lang="en-US" altLang="zh-CN" sz="3000" dirty="0">
                <a:latin typeface="+mn-ea"/>
                <a:cs typeface="+mn-ea"/>
              </a:rPr>
              <a:t>7.</a:t>
            </a:r>
            <a:r>
              <a:rPr lang="zh-CN" altLang="en-US" sz="3000" dirty="0">
                <a:latin typeface="+mn-ea"/>
                <a:cs typeface="+mn-ea"/>
              </a:rPr>
              <a:t>多晶颗粒各向异性的力</a:t>
            </a:r>
            <a:r>
              <a:rPr lang="en-US" altLang="zh-CN" sz="3000" dirty="0">
                <a:latin typeface="+mn-ea"/>
                <a:cs typeface="+mn-ea"/>
              </a:rPr>
              <a:t>-</a:t>
            </a:r>
            <a:r>
              <a:rPr lang="zh-CN" altLang="en-US" sz="3000" dirty="0">
                <a:latin typeface="+mn-ea"/>
                <a:cs typeface="+mn-ea"/>
              </a:rPr>
              <a:t>电化学行为，包括各向异性锂离子扩散与各向异性晶粒应力</a:t>
            </a:r>
          </a:p>
        </p:txBody>
      </p:sp>
      <p:pic>
        <p:nvPicPr>
          <p:cNvPr id="50" name="图片 49" descr="heteropoly_c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178415" y="29029660"/>
            <a:ext cx="7680000" cy="5760000"/>
          </a:xfrm>
          <a:prstGeom prst="rect">
            <a:avLst/>
          </a:prstGeom>
        </p:spPr>
      </p:pic>
      <p:pic>
        <p:nvPicPr>
          <p:cNvPr id="18" name="图片 17" descr="heteropoly_stress1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17492980" y="29029660"/>
            <a:ext cx="7679789" cy="576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/>
          <p:nvPr/>
        </p:nvSpPr>
        <p:spPr>
          <a:xfrm>
            <a:off x="3642865" y="3840109"/>
            <a:ext cx="25733448" cy="2814264"/>
          </a:xfrm>
          <a:prstGeom prst="rect">
            <a:avLst/>
          </a:prstGeom>
        </p:spPr>
        <p:txBody>
          <a:bodyPr/>
          <a:lstStyle>
            <a:lvl1pPr algn="l" defTabSz="304990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6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0" dirty="0">
                <a:latin typeface="+mn-ea"/>
                <a:ea typeface="+mn-ea"/>
              </a:rPr>
              <a:t>海报制作指南</a:t>
            </a:r>
            <a:endParaRPr lang="en-US" sz="15000" dirty="0">
              <a:latin typeface="+mn-ea"/>
              <a:ea typeface="+mn-ea"/>
            </a:endParaRPr>
          </a:p>
        </p:txBody>
      </p:sp>
      <p:sp>
        <p:nvSpPr>
          <p:cNvPr id="19" name="Text Placeholder 13"/>
          <p:cNvSpPr txBox="1"/>
          <p:nvPr/>
        </p:nvSpPr>
        <p:spPr>
          <a:xfrm>
            <a:off x="3736356" y="8740521"/>
            <a:ext cx="26926524" cy="11702540"/>
          </a:xfrm>
          <a:prstGeom prst="rect">
            <a:avLst/>
          </a:prstGeom>
        </p:spPr>
        <p:txBody>
          <a:bodyPr/>
          <a:lstStyle>
            <a:lvl1pPr marL="762635" indent="-762635" algn="l" defTabSz="3049905" rtl="0" eaLnBrk="1" latinLnBrk="0" hangingPunct="1">
              <a:lnSpc>
                <a:spcPct val="90000"/>
              </a:lnSpc>
              <a:spcBef>
                <a:spcPts val="3335"/>
              </a:spcBef>
              <a:buFont typeface="Arial" panose="020B0604020202020204" pitchFamily="34" charset="0"/>
              <a:buChar char="•"/>
              <a:defRPr sz="9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727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8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81190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6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3654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6181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644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91108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43635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96098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35"/>
              </a:spcBef>
              <a:buNone/>
            </a:pPr>
            <a:r>
              <a:rPr lang="zh-CN" altLang="en-US" sz="6000" dirty="0"/>
              <a:t>制作海报过程中，请注意以下事项：</a:t>
            </a:r>
            <a:endParaRPr lang="en-US" altLang="zh-CN" sz="6000" dirty="0"/>
          </a:p>
          <a:p>
            <a:pPr>
              <a:lnSpc>
                <a:spcPct val="100000"/>
              </a:lnSpc>
              <a:spcBef>
                <a:spcPts val="4535"/>
              </a:spcBef>
            </a:pPr>
            <a:r>
              <a:rPr lang="zh-CN" altLang="en-US" sz="6000" dirty="0"/>
              <a:t>海报尺寸为 </a:t>
            </a:r>
            <a:r>
              <a:rPr lang="en-US" altLang="zh-CN" sz="6000" dirty="0"/>
              <a:t>91.44cm/36inch</a:t>
            </a:r>
            <a:r>
              <a:rPr lang="zh-CN" altLang="en-US" sz="6000" dirty="0"/>
              <a:t>（宽） </a:t>
            </a:r>
            <a:r>
              <a:rPr lang="en-US" altLang="zh-CN" sz="6000" dirty="0"/>
              <a:t>x 121.92cm/48inch</a:t>
            </a:r>
            <a:r>
              <a:rPr lang="zh-CN" altLang="en-US" sz="6000" dirty="0"/>
              <a:t>（高）的纵向样式，页面边距为 </a:t>
            </a:r>
            <a:r>
              <a:rPr lang="en-US" altLang="zh-CN" sz="6000" dirty="0"/>
              <a:t>2.54cm/1inch</a:t>
            </a:r>
            <a:r>
              <a:rPr lang="zh-CN" altLang="en-US" sz="6000" dirty="0"/>
              <a:t>。</a:t>
            </a:r>
            <a:endParaRPr lang="en-US" altLang="zh-CN" sz="6000" dirty="0"/>
          </a:p>
          <a:p>
            <a:pPr>
              <a:lnSpc>
                <a:spcPct val="100000"/>
              </a:lnSpc>
              <a:spcBef>
                <a:spcPts val="4535"/>
              </a:spcBef>
            </a:pPr>
            <a:r>
              <a:rPr lang="zh-CN" altLang="en-US" sz="6000" dirty="0"/>
              <a:t>建议使用白色或浅色背景。</a:t>
            </a:r>
            <a:endParaRPr lang="en-US" altLang="zh-CN" sz="6000" dirty="0"/>
          </a:p>
          <a:p>
            <a:pPr>
              <a:lnSpc>
                <a:spcPct val="100000"/>
              </a:lnSpc>
              <a:spcBef>
                <a:spcPts val="4535"/>
              </a:spcBef>
            </a:pPr>
            <a:r>
              <a:rPr lang="zh-CN" altLang="en-US" sz="6000" dirty="0"/>
              <a:t>海报中的中文字体请使用等线，英文字体请使用 </a:t>
            </a:r>
            <a:r>
              <a:rPr lang="en-US" altLang="zh-CN" sz="6000" dirty="0"/>
              <a:t>Calibri</a:t>
            </a:r>
            <a:r>
              <a:rPr lang="zh-CN" altLang="en-US" sz="6000" dirty="0"/>
              <a:t>。</a:t>
            </a:r>
            <a:endParaRPr lang="en-US" altLang="zh-CN" sz="6000" dirty="0"/>
          </a:p>
          <a:p>
            <a:pPr>
              <a:lnSpc>
                <a:spcPct val="100000"/>
              </a:lnSpc>
              <a:spcBef>
                <a:spcPts val="4535"/>
              </a:spcBef>
            </a:pPr>
            <a:r>
              <a:rPr lang="zh-CN" altLang="en-US" sz="6000" dirty="0"/>
              <a:t>请保持海报标题字号最大（</a:t>
            </a:r>
            <a:r>
              <a:rPr lang="en-US" altLang="zh-CN" sz="6000" dirty="0"/>
              <a:t>90-120 pt.</a:t>
            </a:r>
            <a:r>
              <a:rPr lang="zh-CN" altLang="en-US" sz="6000" dirty="0"/>
              <a:t>），其次是副标题字号（</a:t>
            </a:r>
            <a:r>
              <a:rPr lang="en-US" altLang="zh-CN" sz="6000" dirty="0"/>
              <a:t>70-80 pt.</a:t>
            </a:r>
            <a:r>
              <a:rPr lang="zh-CN" altLang="en-US" sz="6000" dirty="0"/>
              <a:t>）。图表标题、参考文献和所属机构的字号最小（</a:t>
            </a:r>
            <a:r>
              <a:rPr lang="en-US" altLang="zh-CN" sz="6000" dirty="0"/>
              <a:t>18-40 pt.</a:t>
            </a:r>
            <a:r>
              <a:rPr lang="zh-CN" altLang="en-US" sz="6000" dirty="0"/>
              <a:t>）。</a:t>
            </a:r>
            <a:endParaRPr lang="en-US" altLang="zh-CN" sz="6000" dirty="0"/>
          </a:p>
        </p:txBody>
      </p:sp>
      <p:sp>
        <p:nvSpPr>
          <p:cNvPr id="21" name="Text Placeholder 13"/>
          <p:cNvSpPr txBox="1"/>
          <p:nvPr/>
        </p:nvSpPr>
        <p:spPr>
          <a:xfrm>
            <a:off x="3250084" y="31278126"/>
            <a:ext cx="9854192" cy="6721362"/>
          </a:xfrm>
          <a:prstGeom prst="rect">
            <a:avLst/>
          </a:prstGeom>
        </p:spPr>
        <p:txBody>
          <a:bodyPr/>
          <a:lstStyle>
            <a:lvl1pPr marL="762635" indent="-762635" algn="l" defTabSz="3049905" rtl="0" eaLnBrk="1" latinLnBrk="0" hangingPunct="1">
              <a:lnSpc>
                <a:spcPct val="90000"/>
              </a:lnSpc>
              <a:spcBef>
                <a:spcPts val="3335"/>
              </a:spcBef>
              <a:buFont typeface="Arial" panose="020B0604020202020204" pitchFamily="34" charset="0"/>
              <a:buChar char="•"/>
              <a:defRPr sz="9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727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8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81190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6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3654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6181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644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91108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43635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96098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35"/>
              </a:spcBef>
              <a:buNone/>
            </a:pPr>
            <a:r>
              <a:rPr lang="zh-CN" altLang="en-US" sz="6000" dirty="0"/>
              <a:t>使用 </a:t>
            </a:r>
            <a:r>
              <a:rPr lang="en-US" altLang="zh-CN" sz="6000" dirty="0"/>
              <a:t>COMSOL </a:t>
            </a:r>
            <a:r>
              <a:rPr lang="zh-CN" altLang="en-US" sz="6000" dirty="0"/>
              <a:t>软件中的“图像快照”功能可以导出高质量的透明背景图片。</a:t>
            </a:r>
            <a:endParaRPr lang="en-US" altLang="zh-CN" sz="6000" dirty="0"/>
          </a:p>
          <a:p>
            <a:pPr marL="0" indent="0">
              <a:lnSpc>
                <a:spcPct val="100000"/>
              </a:lnSpc>
              <a:spcBef>
                <a:spcPts val="4535"/>
              </a:spcBef>
              <a:buNone/>
            </a:pPr>
            <a:r>
              <a:rPr lang="zh-CN" altLang="en-US" sz="6000" dirty="0"/>
              <a:t>红框标出了其中两项重要设置。按此设置将导出一张可用于海报最上方蓝色区域的图片。</a:t>
            </a:r>
            <a:endParaRPr lang="en-US" sz="6000" dirty="0"/>
          </a:p>
        </p:txBody>
      </p:sp>
      <p:sp>
        <p:nvSpPr>
          <p:cNvPr id="22" name="Text Placeholder 14"/>
          <p:cNvSpPr txBox="1"/>
          <p:nvPr/>
        </p:nvSpPr>
        <p:spPr>
          <a:xfrm>
            <a:off x="3250084" y="28002323"/>
            <a:ext cx="9185756" cy="2971002"/>
          </a:xfrm>
          <a:prstGeom prst="rect">
            <a:avLst/>
          </a:prstGeom>
        </p:spPr>
        <p:txBody>
          <a:bodyPr anchor="b"/>
          <a:lstStyle>
            <a:lvl1pPr marL="762635" indent="-762635" algn="l" defTabSz="3049905" rtl="0" eaLnBrk="1" latinLnBrk="0" hangingPunct="1">
              <a:lnSpc>
                <a:spcPct val="90000"/>
              </a:lnSpc>
              <a:spcBef>
                <a:spcPts val="3335"/>
              </a:spcBef>
              <a:buFont typeface="Arial" panose="020B0604020202020204" pitchFamily="34" charset="0"/>
              <a:buChar char="•"/>
              <a:defRPr sz="9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727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8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81190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6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3654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6181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644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91108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436350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960985" indent="-762635" algn="l" defTabSz="3049905" rtl="0" eaLnBrk="1" latinLnBrk="0" hangingPunct="1">
              <a:lnSpc>
                <a:spcPct val="90000"/>
              </a:lnSpc>
              <a:spcBef>
                <a:spcPts val="1670"/>
              </a:spcBef>
              <a:buFont typeface="Arial" panose="020B0604020202020204" pitchFamily="34" charset="0"/>
              <a:buChar char="•"/>
              <a:defRPr sz="60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9600" b="1" dirty="0"/>
              <a:t>如何在 </a:t>
            </a:r>
            <a:r>
              <a:rPr lang="en-US" altLang="zh-CN" sz="9600" b="1" dirty="0"/>
              <a:t>COMSOL </a:t>
            </a:r>
            <a:r>
              <a:rPr lang="zh-CN" altLang="en-US" sz="9600" b="1" dirty="0"/>
              <a:t>中导出高清图片</a:t>
            </a:r>
            <a:endParaRPr lang="en-US" sz="96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7059" y="26172372"/>
            <a:ext cx="17635189" cy="1446789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50084" y="21561475"/>
            <a:ext cx="10424955" cy="424731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 anchor="ctr">
            <a:spAutoFit/>
          </a:bodyPr>
          <a:lstStyle/>
          <a:p>
            <a:r>
              <a:rPr lang="zh-CN" altLang="en-US" sz="5400" b="1" dirty="0"/>
              <a:t>请注意</a:t>
            </a:r>
            <a:r>
              <a:rPr lang="en-US" sz="5400" b="1" dirty="0"/>
              <a:t>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zh-CN" altLang="en-US" sz="5400" b="1" dirty="0"/>
              <a:t>红色实线是打印时将被裁切掉的 </a:t>
            </a:r>
            <a:r>
              <a:rPr lang="en-US" altLang="zh-CN" sz="5400" b="1" dirty="0"/>
              <a:t>3 mm </a:t>
            </a:r>
            <a:r>
              <a:rPr lang="zh-CN" altLang="en-US" sz="5400" b="1" dirty="0"/>
              <a:t>区域</a:t>
            </a:r>
            <a:r>
              <a:rPr lang="zh-CN" altLang="en-US" sz="5400" dirty="0"/>
              <a:t>。</a:t>
            </a:r>
            <a:endParaRPr lang="en-US" altLang="zh-CN" sz="54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zh-CN" altLang="en-US" sz="5400" dirty="0"/>
              <a:t>红色虚线表示在打印过程中可能会被裁切掉的小边距。</a:t>
            </a:r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>
          <a:xfrm flipH="1">
            <a:off x="124078" y="23685134"/>
            <a:ext cx="3126006" cy="0"/>
          </a:xfrm>
          <a:prstGeom prst="straightConnector1">
            <a:avLst/>
          </a:prstGeom>
          <a:ln w="762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736356" y="6757124"/>
            <a:ext cx="296182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049905">
              <a:spcBef>
                <a:spcPts val="4535"/>
              </a:spcBef>
            </a:pPr>
            <a:r>
              <a:rPr lang="zh-CN" altLang="en-US" sz="6000" b="1" dirty="0"/>
              <a:t>您可以使用自己常用的模板，也可以参照 </a:t>
            </a:r>
            <a:r>
              <a:rPr lang="en-US" altLang="zh-CN" sz="6000" b="1" dirty="0"/>
              <a:t>COMSOL </a:t>
            </a:r>
            <a:r>
              <a:rPr lang="zh-CN" altLang="en-US" sz="6000" b="1" dirty="0"/>
              <a:t>提供的模板制作海报。</a:t>
            </a:r>
            <a:endParaRPr lang="en-US" altLang="zh-CN" sz="6000" b="1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761</Words>
  <Application>Microsoft Office PowerPoint</Application>
  <PresentationFormat>自定义</PresentationFormat>
  <Paragraphs>63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等线</vt:lpstr>
      <vt:lpstr>等线 Light</vt:lpstr>
      <vt:lpstr>Arial</vt:lpstr>
      <vt:lpstr>Calibri</vt:lpstr>
      <vt:lpstr>Calibri Light</vt:lpstr>
      <vt:lpstr>Times New Roman</vt:lpstr>
      <vt:lpstr>Wingdings</vt:lpstr>
      <vt:lpstr>Office Theme</vt:lpstr>
      <vt:lpstr>锂电池中的力电耦合效应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140</cp:revision>
  <cp:lastPrinted>2023-01-06T15:48:00Z</cp:lastPrinted>
  <dcterms:created xsi:type="dcterms:W3CDTF">2023-01-03T14:57:00Z</dcterms:created>
  <dcterms:modified xsi:type="dcterms:W3CDTF">2025-10-27T02:50:01Z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7C74A06CCDB8458F9CD3D6B44425DDFF_13</vt:lpwstr>
  </property>
  <property fmtid="{D5CDD505-2E9C-101B-9397-08002B2CF9AE}" pid="3" name="KSOProductBuildVer">
    <vt:lpwstr>2052-12.1.0.22529</vt:lpwstr>
  </property>
</Properties>
</file>