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示例" id="{31D5EE60-8FE9-4475-976F-B13E2EBE6E32}">
          <p14:sldIdLst>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840" y="2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75" y="40805735"/>
            <a:ext cx="15220315" cy="1133475"/>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949665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75" y="12703810"/>
            <a:ext cx="30521275" cy="53219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6560000" y="18530166"/>
            <a:ext cx="0" cy="201676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911021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730" y="14842490"/>
            <a:ext cx="29615765" cy="280543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425" y="40175180"/>
            <a:ext cx="14653895" cy="1764030"/>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en-US" altLang="zh-CN" noProof="0" dirty="0"/>
              <a:t>`</a:t>
            </a: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tiff"/><Relationship Id="rId7" Type="http://schemas.openxmlformats.org/officeDocument/2006/relationships/image" Target="../media/image6.png"/><Relationship Id="rId2" Type="http://schemas.openxmlformats.org/officeDocument/2006/relationships/image" Target="../media/image1.tiff"/><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7040" y="762635"/>
            <a:ext cx="17813655" cy="2790190"/>
          </a:xfrm>
        </p:spPr>
        <p:txBody>
          <a:bodyPr>
            <a:normAutofit fontScale="90000"/>
          </a:bodyPr>
          <a:lstStyle/>
          <a:p>
            <a:r>
              <a:rPr lang="zh-CN" altLang="en-US" sz="9795" dirty="0">
                <a:latin typeface="等线" panose="02010600030101010101" charset="-122"/>
                <a:ea typeface="等线" panose="02010600030101010101" charset="-122"/>
              </a:rPr>
              <a:t>辅助脉冲电势调控大气压等离子体射流参数的放电动力学</a:t>
            </a:r>
          </a:p>
        </p:txBody>
      </p:sp>
      <p:sp>
        <p:nvSpPr>
          <p:cNvPr id="3" name="Content Placeholder 2"/>
          <p:cNvSpPr>
            <a:spLocks noGrp="1"/>
          </p:cNvSpPr>
          <p:nvPr>
            <p:ph sz="quarter" idx="10"/>
          </p:nvPr>
        </p:nvSpPr>
        <p:spPr>
          <a:xfrm>
            <a:off x="14417040" y="7968615"/>
            <a:ext cx="18574385" cy="4174490"/>
          </a:xfrm>
        </p:spPr>
        <p:txBody>
          <a:bodyPr/>
          <a:lstStyle/>
          <a:p>
            <a:r>
              <a:rPr lang="zh-CN" altLang="en-US" dirty="0">
                <a:latin typeface="+mn-ea"/>
                <a:cs typeface="+mn-ea"/>
              </a:rPr>
              <a:t>卢陈梓</a:t>
            </a:r>
            <a:r>
              <a:rPr lang="en-US" altLang="zh-CN" baseline="30000" dirty="0">
                <a:latin typeface="+mn-ea"/>
                <a:cs typeface="+mn-ea"/>
              </a:rPr>
              <a:t>1,3</a:t>
            </a:r>
            <a:r>
              <a:rPr lang="en-US" altLang="zh-CN" dirty="0">
                <a:latin typeface="+mn-ea"/>
                <a:cs typeface="+mn-ea"/>
              </a:rPr>
              <a:t>, </a:t>
            </a:r>
            <a:r>
              <a:rPr lang="zh-CN" altLang="en-US" dirty="0">
                <a:latin typeface="+mn-ea"/>
                <a:cs typeface="+mn-ea"/>
              </a:rPr>
              <a:t>方骏林</a:t>
            </a:r>
            <a:r>
              <a:rPr lang="en-US" altLang="zh-CN" baseline="30000" dirty="0">
                <a:latin typeface="+mn-ea"/>
                <a:cs typeface="+mn-ea"/>
              </a:rPr>
              <a:t>2</a:t>
            </a:r>
            <a:r>
              <a:rPr lang="en-US" altLang="zh-CN" dirty="0">
                <a:latin typeface="+mn-ea"/>
                <a:cs typeface="+mn-ea"/>
              </a:rPr>
              <a:t>, </a:t>
            </a:r>
            <a:r>
              <a:rPr lang="zh-CN" altLang="en-US" dirty="0">
                <a:latin typeface="+mn-ea"/>
                <a:cs typeface="+mn-ea"/>
              </a:rPr>
              <a:t>徐少锋</a:t>
            </a:r>
            <a:r>
              <a:rPr lang="en-US" altLang="zh-CN" baseline="30000" dirty="0">
                <a:latin typeface="+mn-ea"/>
                <a:cs typeface="+mn-ea"/>
              </a:rPr>
              <a:t>2</a:t>
            </a:r>
            <a:r>
              <a:rPr lang="en-US" altLang="zh-CN" dirty="0">
                <a:latin typeface="+mn-ea"/>
                <a:cs typeface="+mn-ea"/>
              </a:rPr>
              <a:t>, </a:t>
            </a:r>
            <a:r>
              <a:rPr lang="zh-CN" altLang="en-US" dirty="0">
                <a:latin typeface="+mn-ea"/>
                <a:cs typeface="+mn-ea"/>
              </a:rPr>
              <a:t>徐金洲</a:t>
            </a:r>
            <a:r>
              <a:rPr lang="en-US" altLang="zh-CN" baseline="30000" dirty="0">
                <a:latin typeface="+mn-ea"/>
                <a:cs typeface="+mn-ea"/>
              </a:rPr>
              <a:t>2</a:t>
            </a:r>
            <a:r>
              <a:rPr lang="en-US" altLang="zh-CN" dirty="0">
                <a:latin typeface="+mn-ea"/>
                <a:cs typeface="+mn-ea"/>
              </a:rPr>
              <a:t>, </a:t>
            </a:r>
            <a:r>
              <a:rPr lang="zh-CN" altLang="en-US" dirty="0">
                <a:latin typeface="+mn-ea"/>
                <a:cs typeface="+mn-ea"/>
              </a:rPr>
              <a:t>刘芷端</a:t>
            </a:r>
            <a:r>
              <a:rPr lang="en-US" altLang="zh-CN" baseline="30000" dirty="0">
                <a:latin typeface="+mn-ea"/>
                <a:cs typeface="+mn-ea"/>
              </a:rPr>
              <a:t>2</a:t>
            </a:r>
            <a:r>
              <a:rPr lang="en-US" altLang="zh-CN" dirty="0">
                <a:latin typeface="+mn-ea"/>
                <a:cs typeface="+mn-ea"/>
              </a:rPr>
              <a:t>, </a:t>
            </a:r>
            <a:r>
              <a:rPr lang="zh-CN" altLang="en-US" dirty="0">
                <a:latin typeface="+mn-ea"/>
                <a:cs typeface="+mn-ea"/>
              </a:rPr>
              <a:t>黄高山</a:t>
            </a:r>
            <a:r>
              <a:rPr lang="en-US" altLang="zh-CN" baseline="30000" dirty="0">
                <a:latin typeface="+mn-ea"/>
                <a:cs typeface="+mn-ea"/>
              </a:rPr>
              <a:t>1,3</a:t>
            </a:r>
            <a:r>
              <a:rPr lang="en-US" altLang="zh-CN" dirty="0">
                <a:latin typeface="+mn-ea"/>
                <a:cs typeface="+mn-ea"/>
              </a:rPr>
              <a:t>, </a:t>
            </a:r>
            <a:r>
              <a:rPr lang="zh-CN" altLang="en-US" dirty="0">
                <a:latin typeface="+mn-ea"/>
                <a:cs typeface="+mn-ea"/>
              </a:rPr>
              <a:t>梅永丰</a:t>
            </a:r>
            <a:r>
              <a:rPr lang="en-US" altLang="zh-CN" baseline="30000" dirty="0">
                <a:latin typeface="+mn-ea"/>
                <a:cs typeface="+mn-ea"/>
              </a:rPr>
              <a:t>1,3</a:t>
            </a:r>
            <a:r>
              <a:rPr lang="en-US" altLang="zh-CN" dirty="0">
                <a:latin typeface="+mn-ea"/>
                <a:cs typeface="+mn-ea"/>
              </a:rPr>
              <a:t>, </a:t>
            </a:r>
            <a:r>
              <a:rPr lang="zh-CN" altLang="en-US" dirty="0">
                <a:latin typeface="+mn-ea"/>
                <a:cs typeface="+mn-ea"/>
              </a:rPr>
              <a:t>郭颖</a:t>
            </a:r>
            <a:r>
              <a:rPr lang="en-US" altLang="zh-CN" baseline="30000" dirty="0">
                <a:latin typeface="+mn-ea"/>
                <a:cs typeface="+mn-ea"/>
              </a:rPr>
              <a:t>2,3*</a:t>
            </a:r>
            <a:r>
              <a:rPr lang="en-US" altLang="zh-CN" dirty="0">
                <a:latin typeface="+mn-ea"/>
                <a:cs typeface="+mn-ea"/>
              </a:rPr>
              <a:t>, </a:t>
            </a:r>
            <a:r>
              <a:rPr lang="zh-CN" altLang="en-US" dirty="0">
                <a:latin typeface="+mn-ea"/>
                <a:cs typeface="+mn-ea"/>
              </a:rPr>
              <a:t>石建军</a:t>
            </a:r>
            <a:r>
              <a:rPr lang="en-US" altLang="zh-CN" baseline="30000" dirty="0">
                <a:latin typeface="+mn-ea"/>
                <a:cs typeface="+mn-ea"/>
              </a:rPr>
              <a:t>1,3*</a:t>
            </a:r>
          </a:p>
          <a:p>
            <a:pPr fontAlgn="auto">
              <a:spcBef>
                <a:spcPts val="2500"/>
              </a:spcBef>
              <a:spcAft>
                <a:spcPts val="1000"/>
              </a:spcAft>
            </a:pPr>
            <a:r>
              <a:rPr lang="en-US" altLang="zh-CN" dirty="0">
                <a:latin typeface="+mn-ea"/>
                <a:cs typeface="+mn-ea"/>
              </a:rPr>
              <a:t>1.</a:t>
            </a:r>
            <a:r>
              <a:rPr lang="zh-CN" altLang="en-US" dirty="0">
                <a:latin typeface="+mn-ea"/>
                <a:cs typeface="+mn-ea"/>
              </a:rPr>
              <a:t>复旦大学智能机器人与先进制造创新学院，智慧纳米机器人与纳米系统国际研究院，上海</a:t>
            </a:r>
            <a:r>
              <a:rPr lang="en-US" altLang="zh-CN" dirty="0">
                <a:latin typeface="+mn-ea"/>
                <a:cs typeface="+mn-ea"/>
              </a:rPr>
              <a:t> 200438</a:t>
            </a:r>
          </a:p>
          <a:p>
            <a:pPr fontAlgn="auto">
              <a:spcBef>
                <a:spcPts val="1000"/>
              </a:spcBef>
              <a:spcAft>
                <a:spcPts val="1000"/>
              </a:spcAft>
            </a:pPr>
            <a:r>
              <a:rPr lang="en-US" altLang="zh-CN" dirty="0">
                <a:latin typeface="+mn-ea"/>
                <a:cs typeface="+mn-ea"/>
              </a:rPr>
              <a:t>2.</a:t>
            </a:r>
            <a:r>
              <a:rPr lang="zh-CN" altLang="en-US" dirty="0">
                <a:latin typeface="+mn-ea"/>
                <a:cs typeface="+mn-ea"/>
              </a:rPr>
              <a:t>东华大学物理学院，上海</a:t>
            </a:r>
            <a:r>
              <a:rPr lang="en-US" altLang="zh-CN" dirty="0">
                <a:latin typeface="+mn-ea"/>
                <a:cs typeface="+mn-ea"/>
              </a:rPr>
              <a:t> 201620</a:t>
            </a:r>
          </a:p>
          <a:p>
            <a:pPr fontAlgn="auto">
              <a:spcBef>
                <a:spcPts val="1000"/>
              </a:spcBef>
            </a:pPr>
            <a:r>
              <a:rPr lang="en-US" altLang="zh-CN" dirty="0">
                <a:latin typeface="+mn-ea"/>
                <a:cs typeface="+mn-ea"/>
              </a:rPr>
              <a:t>3.</a:t>
            </a:r>
            <a:r>
              <a:rPr lang="zh-CN" altLang="en-US" dirty="0">
                <a:latin typeface="+mn-ea"/>
                <a:cs typeface="+mn-ea"/>
                <a:sym typeface="+mn-ea"/>
              </a:rPr>
              <a:t>复旦大学义乌研究院，</a:t>
            </a:r>
            <a:r>
              <a:rPr lang="zh-CN" altLang="en-US" dirty="0">
                <a:latin typeface="+mn-ea"/>
                <a:cs typeface="+mn-ea"/>
              </a:rPr>
              <a:t>全省极端环境功能材料重点实验室，浙江</a:t>
            </a:r>
            <a:r>
              <a:rPr lang="en-US" altLang="zh-CN" dirty="0">
                <a:latin typeface="+mn-ea"/>
                <a:cs typeface="+mn-ea"/>
              </a:rPr>
              <a:t> </a:t>
            </a:r>
            <a:r>
              <a:rPr lang="zh-CN" altLang="en-US" dirty="0">
                <a:latin typeface="+mn-ea"/>
                <a:cs typeface="+mn-ea"/>
              </a:rPr>
              <a:t>义乌</a:t>
            </a:r>
            <a:r>
              <a:rPr lang="en-US" altLang="zh-CN" dirty="0">
                <a:latin typeface="+mn-ea"/>
                <a:cs typeface="+mn-ea"/>
              </a:rPr>
              <a:t> 322000</a:t>
            </a:r>
          </a:p>
        </p:txBody>
      </p:sp>
      <p:sp>
        <p:nvSpPr>
          <p:cNvPr id="5" name="Text Placeholder 4"/>
          <p:cNvSpPr>
            <a:spLocks noGrp="1"/>
          </p:cNvSpPr>
          <p:nvPr>
            <p:ph type="body" sz="quarter" idx="23"/>
          </p:nvPr>
        </p:nvSpPr>
        <p:spPr>
          <a:xfrm>
            <a:off x="1341120" y="31038800"/>
            <a:ext cx="7600950" cy="8197215"/>
          </a:xfrm>
        </p:spPr>
        <p:txBody>
          <a:bodyPr/>
          <a:lstStyle/>
          <a:p>
            <a:pPr algn="just" fontAlgn="auto">
              <a:lnSpc>
                <a:spcPct val="120000"/>
              </a:lnSpc>
            </a:pPr>
            <a:r>
              <a:rPr lang="zh-CN" altLang="en-US" sz="4600" dirty="0"/>
              <a:t>通过计算等离子体模块中的粒子连续性方程、通量连续性方程、泊松方程等对等离子体射流放电进行仿真。结果与实验得到了良好的一致性（图</a:t>
            </a:r>
            <a:r>
              <a:rPr lang="en-US" altLang="zh-CN" sz="4600" dirty="0"/>
              <a:t>1</a:t>
            </a:r>
            <a:r>
              <a:rPr lang="zh-CN" altLang="en-US" sz="4600" dirty="0"/>
              <a:t>所示，</a:t>
            </a:r>
            <a:r>
              <a:rPr lang="en-US" altLang="zh-CN" sz="4600" dirty="0"/>
              <a:t>ICCD</a:t>
            </a:r>
            <a:r>
              <a:rPr lang="zh-CN" altLang="en-US" sz="4600" dirty="0"/>
              <a:t>照相机拍摄的等离子体子弹对应仿真获得的</a:t>
            </a:r>
            <a:r>
              <a:rPr lang="en-US" altLang="zh-CN" sz="4600" dirty="0"/>
              <a:t>He</a:t>
            </a:r>
            <a:r>
              <a:rPr lang="en-US" altLang="zh-CN" sz="4600" baseline="30000" dirty="0"/>
              <a:t>+</a:t>
            </a:r>
            <a:r>
              <a:rPr lang="zh-CN" altLang="en-US" sz="4600" dirty="0"/>
              <a:t>离子密度时空分布和形状）控制方程如右所示：</a:t>
            </a:r>
            <a:endParaRPr lang="en-US" altLang="zh-CN" sz="4600" dirty="0"/>
          </a:p>
        </p:txBody>
      </p:sp>
      <p:sp>
        <p:nvSpPr>
          <p:cNvPr id="6" name="Text Placeholder 5"/>
          <p:cNvSpPr>
            <a:spLocks noGrp="1"/>
          </p:cNvSpPr>
          <p:nvPr>
            <p:ph type="body" sz="quarter" idx="24"/>
          </p:nvPr>
        </p:nvSpPr>
        <p:spPr>
          <a:xfrm>
            <a:off x="1341120" y="40555545"/>
            <a:ext cx="15627350" cy="2051685"/>
          </a:xfrm>
        </p:spPr>
        <p:txBody>
          <a:bodyPr/>
          <a:lstStyle/>
          <a:p>
            <a:pPr fontAlgn="auto">
              <a:spcBef>
                <a:spcPts val="0"/>
              </a:spcBef>
            </a:pPr>
            <a:r>
              <a:rPr lang="en-US" dirty="0"/>
              <a:t>1.</a:t>
            </a:r>
            <a:r>
              <a:rPr lang="en-US" altLang="zh-CN" dirty="0"/>
              <a:t> Chenzi Lu et al. “Discharge dynamics of ionization wave manipulated by electrical potential amplitudes in atmospheric pressure plasma jet”. Appl. Phys. Lett. 126 (24), 244102 (2025).</a:t>
            </a:r>
          </a:p>
          <a:p>
            <a:pPr fontAlgn="auto">
              <a:spcBef>
                <a:spcPts val="0"/>
              </a:spcBef>
            </a:pPr>
            <a:r>
              <a:rPr lang="en-US" altLang="zh-CN" dirty="0"/>
              <a:t>2. Chenzi Lu et al. “Manipulating the propagation of ionization wave by pulsed electrical potential in atmospheric plasma jet”. Appl. Phys. Lett. 123 (11), 114104 (2023).</a:t>
            </a:r>
            <a:endParaRPr lang="en-US" dirty="0"/>
          </a:p>
        </p:txBody>
      </p:sp>
      <p:sp>
        <p:nvSpPr>
          <p:cNvPr id="7" name="Content Placeholder 6"/>
          <p:cNvSpPr>
            <a:spLocks noGrp="1"/>
          </p:cNvSpPr>
          <p:nvPr>
            <p:ph sz="quarter" idx="26"/>
          </p:nvPr>
        </p:nvSpPr>
        <p:spPr>
          <a:xfrm>
            <a:off x="14417040" y="4374515"/>
            <a:ext cx="17991455" cy="3026410"/>
          </a:xfrm>
        </p:spPr>
        <p:txBody>
          <a:bodyPr/>
          <a:lstStyle/>
          <a:p>
            <a:pPr fontAlgn="auto">
              <a:lnSpc>
                <a:spcPct val="110000"/>
              </a:lnSpc>
            </a:pPr>
            <a:r>
              <a:rPr lang="zh-CN" altLang="en-US" sz="4800" dirty="0">
                <a:latin typeface="等线" panose="02010600030101010101" charset="-122"/>
                <a:ea typeface="等线" panose="02010600030101010101" charset="-122"/>
                <a:cs typeface="等线" panose="02010600030101010101" charset="-122"/>
                <a:sym typeface="+mn-ea"/>
              </a:rPr>
              <a:t>耦合等离子体模块</a:t>
            </a:r>
            <a:r>
              <a:rPr lang="zh-CN" altLang="en-US" sz="4800" dirty="0">
                <a:latin typeface="等线" panose="02010600030101010101" charset="-122"/>
                <a:ea typeface="等线" panose="02010600030101010101" charset="-122"/>
                <a:cs typeface="等线" panose="02010600030101010101" charset="-122"/>
              </a:rPr>
              <a:t>构建二维自洽流体模型，对大气压等离子体射流</a:t>
            </a:r>
            <a:r>
              <a:rPr lang="zh-CN" altLang="en-US" sz="4800" dirty="0">
                <a:ea typeface="等线" panose="02010600030101010101" charset="-122"/>
              </a:rPr>
              <a:t>（</a:t>
            </a:r>
            <a:r>
              <a:rPr lang="en-US" altLang="zh-CN" sz="4800" dirty="0">
                <a:ea typeface="等线" panose="02010600030101010101" charset="-122"/>
              </a:rPr>
              <a:t>Atmospheric Pressure Plasma Jet</a:t>
            </a:r>
            <a:r>
              <a:rPr lang="zh-CN" altLang="en-US" sz="4800" dirty="0">
                <a:ea typeface="等线" panose="02010600030101010101" charset="-122"/>
              </a:rPr>
              <a:t>，</a:t>
            </a:r>
            <a:r>
              <a:rPr lang="en-US" altLang="zh-CN" sz="4800" dirty="0">
                <a:ea typeface="等线" panose="02010600030101010101" charset="-122"/>
              </a:rPr>
              <a:t>APPJ</a:t>
            </a:r>
            <a:r>
              <a:rPr lang="zh-CN" altLang="en-US" sz="4800" dirty="0">
                <a:ea typeface="等线" panose="02010600030101010101" charset="-122"/>
              </a:rPr>
              <a:t>）放电过程进行仿真，验证自洽电势分布并探究外加电势调控等离子体参数的放电动力学。</a:t>
            </a:r>
          </a:p>
        </p:txBody>
      </p:sp>
      <p:sp>
        <p:nvSpPr>
          <p:cNvPr id="8" name="Text Placeholder 7"/>
          <p:cNvSpPr>
            <a:spLocks noGrp="1"/>
          </p:cNvSpPr>
          <p:nvPr>
            <p:ph type="body" sz="quarter" idx="18"/>
          </p:nvPr>
        </p:nvSpPr>
        <p:spPr>
          <a:xfrm>
            <a:off x="1649730" y="14165580"/>
            <a:ext cx="29615765" cy="2805430"/>
          </a:xfrm>
        </p:spPr>
        <p:txBody>
          <a:bodyPr/>
          <a:lstStyle/>
          <a:p>
            <a:endParaRPr lang="en-US" sz="4800" dirty="0"/>
          </a:p>
          <a:p>
            <a:endParaRPr lang="en-US" sz="4800" dirty="0"/>
          </a:p>
          <a:p>
            <a:endParaRPr lang="en-US" sz="4800" dirty="0"/>
          </a:p>
          <a:p>
            <a:endParaRPr lang="en-US" sz="4800" dirty="0"/>
          </a:p>
          <a:p>
            <a:endParaRPr lang="en-US" sz="4800" dirty="0"/>
          </a:p>
          <a:p>
            <a:endParaRPr lang="en-US" sz="4800" dirty="0"/>
          </a:p>
        </p:txBody>
      </p:sp>
      <p:sp>
        <p:nvSpPr>
          <p:cNvPr id="9" name="Text Placeholder 8"/>
          <p:cNvSpPr>
            <a:spLocks noGrp="1"/>
          </p:cNvSpPr>
          <p:nvPr>
            <p:ph type="body" sz="quarter" idx="27"/>
          </p:nvPr>
        </p:nvSpPr>
        <p:spPr>
          <a:xfrm>
            <a:off x="1649531" y="12710956"/>
            <a:ext cx="29615963" cy="1302499"/>
          </a:xfrm>
        </p:spPr>
        <p:txBody>
          <a:bodyPr/>
          <a:lstStyle/>
          <a:p>
            <a:r>
              <a:rPr lang="zh-CN" altLang="en-US"/>
              <a:t>摘要</a:t>
            </a:r>
            <a:r>
              <a:rPr lang="en-US"/>
              <a:t>Abstract</a:t>
            </a:r>
            <a:endParaRPr lang="en-US" dirty="0"/>
          </a:p>
        </p:txBody>
      </p:sp>
      <p:sp>
        <p:nvSpPr>
          <p:cNvPr id="10" name="Text Placeholder 9"/>
          <p:cNvSpPr>
            <a:spLocks noGrp="1"/>
          </p:cNvSpPr>
          <p:nvPr>
            <p:ph type="body" sz="quarter" idx="28"/>
          </p:nvPr>
        </p:nvSpPr>
        <p:spPr>
          <a:xfrm>
            <a:off x="1341124" y="29433522"/>
            <a:ext cx="16062185" cy="1303795"/>
          </a:xfrm>
        </p:spPr>
        <p:txBody>
          <a:bodyPr/>
          <a:lstStyle/>
          <a:p>
            <a:r>
              <a:rPr lang="zh-CN" altLang="en-US"/>
              <a:t>模型与方法</a:t>
            </a:r>
            <a:r>
              <a:rPr lang="en-US" altLang="zh-CN"/>
              <a:t>Model&amp;Methodlogy</a:t>
            </a:r>
          </a:p>
        </p:txBody>
      </p:sp>
      <p:sp>
        <p:nvSpPr>
          <p:cNvPr id="50" name="Text Placeholder 49"/>
          <p:cNvSpPr>
            <a:spLocks noGrp="1"/>
          </p:cNvSpPr>
          <p:nvPr>
            <p:ph type="body" sz="quarter" idx="30"/>
          </p:nvPr>
        </p:nvSpPr>
        <p:spPr>
          <a:xfrm>
            <a:off x="1341057" y="27954466"/>
            <a:ext cx="13776431" cy="1468347"/>
          </a:xfrm>
        </p:spPr>
        <p:txBody>
          <a:bodyPr/>
          <a:lstStyle/>
          <a:p>
            <a:r>
              <a:rPr lang="zh-CN" altLang="en-US" dirty="0"/>
              <a:t>图</a:t>
            </a:r>
            <a:r>
              <a:rPr lang="en-US" altLang="zh-CN" dirty="0"/>
              <a:t>1 ICCD</a:t>
            </a:r>
            <a:r>
              <a:rPr lang="zh-CN" altLang="en-US" dirty="0"/>
              <a:t>照相机拍摄的等离子体子弹和仿真获得的</a:t>
            </a:r>
            <a:r>
              <a:rPr lang="en-US" altLang="zh-CN" dirty="0"/>
              <a:t> He</a:t>
            </a:r>
            <a:r>
              <a:rPr lang="en-US" altLang="zh-CN" baseline="30000" dirty="0"/>
              <a:t>+ </a:t>
            </a:r>
            <a:r>
              <a:rPr lang="zh-CN" altLang="en-US" dirty="0"/>
              <a:t>密度时空分布对比（上）以及二维等尺寸放电模型（下）。</a:t>
            </a:r>
          </a:p>
        </p:txBody>
      </p:sp>
      <p:sp>
        <p:nvSpPr>
          <p:cNvPr id="14" name="Text Placeholder 13"/>
          <p:cNvSpPr>
            <a:spLocks noGrp="1"/>
          </p:cNvSpPr>
          <p:nvPr>
            <p:ph type="body" sz="quarter" idx="32"/>
          </p:nvPr>
        </p:nvSpPr>
        <p:spPr>
          <a:xfrm>
            <a:off x="17259300" y="20005040"/>
            <a:ext cx="14971395" cy="3876040"/>
          </a:xfrm>
        </p:spPr>
        <p:txBody>
          <a:bodyPr/>
          <a:lstStyle/>
          <a:p>
            <a:pPr algn="just" fontAlgn="auto">
              <a:lnSpc>
                <a:spcPct val="120000"/>
              </a:lnSpc>
              <a:spcBef>
                <a:spcPts val="0"/>
              </a:spcBef>
              <a:buClrTx/>
              <a:buSzTx/>
            </a:pPr>
            <a:r>
              <a:rPr lang="zh-CN" altLang="en-US" sz="4600" dirty="0"/>
              <a:t>通过仿真模型，获得实验中较难获得的电子密度、离子密度、电场分布与电子温度分布（如图</a:t>
            </a:r>
            <a:r>
              <a:rPr lang="en-US" altLang="zh-CN" sz="4600" dirty="0"/>
              <a:t>2</a:t>
            </a:r>
            <a:r>
              <a:rPr lang="zh-CN" altLang="en-US" sz="4600" dirty="0"/>
              <a:t>）。结合实验结果，验证了不同辅助电势通过引起自洽电势场变化进而影响等离子体放电参数和实验中等离子体行为的放电动力学。</a:t>
            </a:r>
          </a:p>
        </p:txBody>
      </p:sp>
      <p:sp>
        <p:nvSpPr>
          <p:cNvPr id="15" name="Text Placeholder 14"/>
          <p:cNvSpPr>
            <a:spLocks noGrp="1"/>
          </p:cNvSpPr>
          <p:nvPr>
            <p:ph type="body" sz="quarter" idx="33"/>
          </p:nvPr>
        </p:nvSpPr>
        <p:spPr>
          <a:xfrm>
            <a:off x="17259238" y="18701102"/>
            <a:ext cx="15362501" cy="1303795"/>
          </a:xfrm>
        </p:spPr>
        <p:txBody>
          <a:bodyPr/>
          <a:lstStyle/>
          <a:p>
            <a:r>
              <a:rPr lang="zh-CN" altLang="en-US" dirty="0"/>
              <a:t>结果与讨论</a:t>
            </a:r>
            <a:r>
              <a:rPr lang="en-US" altLang="zh-CN" dirty="0"/>
              <a:t>Result&amp;Discussion</a:t>
            </a:r>
          </a:p>
        </p:txBody>
      </p:sp>
      <p:sp>
        <p:nvSpPr>
          <p:cNvPr id="70" name="Text Placeholder 69"/>
          <p:cNvSpPr>
            <a:spLocks noGrp="1"/>
          </p:cNvSpPr>
          <p:nvPr>
            <p:ph type="body" sz="quarter" idx="35"/>
          </p:nvPr>
        </p:nvSpPr>
        <p:spPr>
          <a:xfrm>
            <a:off x="17103090" y="36680775"/>
            <a:ext cx="14947900" cy="2546350"/>
          </a:xfrm>
        </p:spPr>
        <p:txBody>
          <a:bodyPr/>
          <a:lstStyle/>
          <a:p>
            <a:pPr algn="just" fontAlgn="auto">
              <a:spcBef>
                <a:spcPts val="0"/>
              </a:spcBef>
              <a:buClrTx/>
              <a:buSzTx/>
            </a:pPr>
            <a:r>
              <a:rPr lang="zh-CN" altLang="en-US" dirty="0"/>
              <a:t>图</a:t>
            </a:r>
            <a:r>
              <a:rPr lang="en-US" altLang="zh-CN" dirty="0"/>
              <a:t>2</a:t>
            </a:r>
            <a:r>
              <a:rPr lang="zh-CN" altLang="en-US" dirty="0"/>
              <a:t>（</a:t>
            </a:r>
            <a:r>
              <a:rPr lang="en-US" altLang="zh-CN" dirty="0"/>
              <a:t>a</a:t>
            </a:r>
            <a:r>
              <a:rPr lang="zh-CN" altLang="en-US" dirty="0"/>
              <a:t>）放电中电离波前位置的电势分布</a:t>
            </a:r>
            <a:r>
              <a:rPr lang="en-US" altLang="zh-CN" dirty="0"/>
              <a:t>,</a:t>
            </a:r>
            <a:r>
              <a:rPr lang="zh-CN" altLang="en-US" dirty="0"/>
              <a:t>（b）放电中电子密度的轴向分布；电离波传播到AD</a:t>
            </a:r>
            <a:r>
              <a:rPr lang="en-US" altLang="zh-CN" dirty="0"/>
              <a:t> = </a:t>
            </a:r>
            <a:r>
              <a:rPr lang="zh-CN" altLang="en-US" dirty="0"/>
              <a:t>20（c）和</a:t>
            </a:r>
            <a:r>
              <a:rPr lang="en-US" altLang="zh-CN" dirty="0"/>
              <a:t> </a:t>
            </a:r>
            <a:r>
              <a:rPr lang="zh-CN" altLang="en-US" dirty="0"/>
              <a:t>30</a:t>
            </a:r>
            <a:r>
              <a:rPr lang="en-US" altLang="zh-CN" dirty="0"/>
              <a:t> </a:t>
            </a:r>
            <a:r>
              <a:rPr lang="zh-CN" altLang="en-US" dirty="0"/>
              <a:t>mm（d）的位置时的离子密度，电子密度、轴向电场和电子温度的轴向分布。</a:t>
            </a:r>
          </a:p>
        </p:txBody>
      </p:sp>
      <p:sp>
        <p:nvSpPr>
          <p:cNvPr id="19" name="TextBox 1"/>
          <p:cNvSpPr txBox="1"/>
          <p:nvPr/>
        </p:nvSpPr>
        <p:spPr>
          <a:xfrm>
            <a:off x="4245547" y="39537293"/>
            <a:ext cx="15919818" cy="866740"/>
          </a:xfrm>
          <a:prstGeom prst="rect">
            <a:avLst/>
          </a:prstGeom>
          <a:solidFill>
            <a:schemeClr val="bg1"/>
          </a:solidFill>
        </p:spPr>
        <p:txBody>
          <a:bodyPr wrap="square" rtlCol="0">
            <a:spAutoFit/>
          </a:bodyPr>
          <a:lstStyle/>
          <a:p>
            <a:r>
              <a:rPr lang="en-US" sz="4920" b="1" dirty="0">
                <a:solidFill>
                  <a:schemeClr val="bg1">
                    <a:lumMod val="65000"/>
                  </a:schemeClr>
                </a:solidFill>
                <a:latin typeface="Calibri" panose="020F0502020204030204" pitchFamily="34" charset="0"/>
                <a:cs typeface="Calibri" panose="020F0502020204030204" pitchFamily="34" charset="0"/>
              </a:rPr>
              <a:t>REFERENCES</a:t>
            </a:r>
            <a:endParaRPr lang="en-US" sz="4100" b="1" dirty="0">
              <a:solidFill>
                <a:schemeClr val="bg1">
                  <a:lumMod val="65000"/>
                </a:schemeClr>
              </a:solidFill>
              <a:latin typeface="Calibri" panose="020F0502020204030204" pitchFamily="34" charset="0"/>
              <a:cs typeface="Calibri" panose="020F0502020204030204" pitchFamily="34" charset="0"/>
            </a:endParaRPr>
          </a:p>
        </p:txBody>
      </p:sp>
      <p:pic>
        <p:nvPicPr>
          <p:cNvPr id="178" name="图片 177" descr="2"/>
          <p:cNvPicPr>
            <a:picLocks noChangeAspect="1"/>
          </p:cNvPicPr>
          <p:nvPr/>
        </p:nvPicPr>
        <p:blipFill>
          <a:blip r:embed="rId2"/>
          <a:stretch>
            <a:fillRect/>
          </a:stretch>
        </p:blipFill>
        <p:spPr>
          <a:xfrm>
            <a:off x="1649730" y="18258155"/>
            <a:ext cx="12324715" cy="9384665"/>
          </a:xfrm>
          <a:prstGeom prst="rect">
            <a:avLst/>
          </a:prstGeom>
        </p:spPr>
      </p:pic>
      <p:pic>
        <p:nvPicPr>
          <p:cNvPr id="181" name="图片 180" descr="图片1"/>
          <p:cNvPicPr>
            <a:picLocks noChangeAspect="1"/>
          </p:cNvPicPr>
          <p:nvPr/>
        </p:nvPicPr>
        <p:blipFill>
          <a:blip r:embed="rId3"/>
          <a:stretch>
            <a:fillRect/>
          </a:stretch>
        </p:blipFill>
        <p:spPr>
          <a:xfrm>
            <a:off x="2138045" y="386080"/>
            <a:ext cx="11348720" cy="11904345"/>
          </a:xfrm>
          <a:prstGeom prst="rect">
            <a:avLst/>
          </a:prstGeom>
        </p:spPr>
      </p:pic>
      <p:pic>
        <p:nvPicPr>
          <p:cNvPr id="185" name="图片 184"/>
          <p:cNvPicPr>
            <a:picLocks noChangeAspect="1"/>
          </p:cNvPicPr>
          <p:nvPr/>
        </p:nvPicPr>
        <p:blipFill>
          <a:blip r:embed="rId4"/>
          <a:stretch>
            <a:fillRect/>
          </a:stretch>
        </p:blipFill>
        <p:spPr>
          <a:xfrm>
            <a:off x="20165060" y="23735665"/>
            <a:ext cx="9458960" cy="12634595"/>
          </a:xfrm>
          <a:prstGeom prst="rect">
            <a:avLst/>
          </a:prstGeom>
        </p:spPr>
      </p:pic>
      <mc:AlternateContent xmlns:mc="http://schemas.openxmlformats.org/markup-compatibility/2006" xmlns:a14="http://schemas.microsoft.com/office/drawing/2010/main">
        <mc:Choice Requires="a14">
          <p:sp>
            <p:nvSpPr>
              <p:cNvPr id="209" name="文本框 208"/>
              <p:cNvSpPr txBox="1"/>
              <p:nvPr/>
            </p:nvSpPr>
            <p:spPr>
              <a:xfrm>
                <a:off x="8493125" y="31520130"/>
                <a:ext cx="8609965" cy="7233920"/>
              </a:xfrm>
              <a:prstGeom prst="rect">
                <a:avLst/>
              </a:prstGeom>
              <a:noFill/>
            </p:spPr>
            <p:txBody>
              <a:bodyPr wrap="square" rtlCol="0">
                <a:noAutofit/>
              </a:bodyPr>
              <a:lstStyle/>
              <a:p>
                <a:pPr indent="0" algn="ctr" fontAlgn="auto">
                  <a:spcBef>
                    <a:spcPts val="500"/>
                  </a:spcBef>
                  <a:spcAft>
                    <a:spcPts val="500"/>
                  </a:spcAft>
                </a:pPr>
                <a14:m>
                  <m:oMath xmlns:m="http://schemas.openxmlformats.org/officeDocument/2006/math">
                    <m:f>
                      <m:fPr>
                        <m:ctrlPr>
                          <a:rPr lang="zh-CN" altLang="en-US" sz="4400" b="1" i="1">
                            <a:latin typeface="Cambria Math" panose="02040503050406030204" pitchFamily="18" charset="0"/>
                            <a:cs typeface="Cambria Math" panose="02040503050406030204" pitchFamily="18" charset="0"/>
                          </a:rPr>
                        </m:ctrlPr>
                      </m:fPr>
                      <m:num>
                        <m:r>
                          <a:rPr lang="zh-CN" altLang="en-US" sz="4400" b="1">
                            <a:latin typeface="Cambria Math" panose="02040503050406030204" pitchFamily="18" charset="0"/>
                            <a:ea typeface="MS Mincho" panose="02020609040205080304" charset="-128"/>
                            <a:cs typeface="Cambria Math" panose="02040503050406030204" pitchFamily="18" charset="0"/>
                          </a:rPr>
                          <m:t>𝛛</m:t>
                        </m:r>
                        <m:sSub>
                          <m:sSubPr>
                            <m:ctrlPr>
                              <a:rPr lang="zh-CN" altLang="en-US" sz="4400" b="1" i="1">
                                <a:latin typeface="Cambria Math" panose="02040503050406030204" pitchFamily="18" charset="0"/>
                                <a:cs typeface="Cambria Math" panose="02040503050406030204" pitchFamily="18" charset="0"/>
                              </a:rPr>
                            </m:ctrlPr>
                          </m:sSubPr>
                          <m:e>
                            <m:r>
                              <a:rPr lang="zh-CN" altLang="en-US" sz="4400" b="1" i="1">
                                <a:latin typeface="Cambria Math" panose="02040503050406030204" pitchFamily="18" charset="0"/>
                                <a:cs typeface="Cambria Math" panose="02040503050406030204" pitchFamily="18" charset="0"/>
                              </a:rPr>
                              <m:t>𝒏</m:t>
                            </m:r>
                          </m:e>
                          <m:sub>
                            <m:r>
                              <a:rPr lang="en-US" altLang="zh-CN" sz="4400" b="1" i="1">
                                <a:latin typeface="Cambria Math" panose="02040503050406030204" pitchFamily="18" charset="0"/>
                                <a:cs typeface="Cambria Math" panose="02040503050406030204" pitchFamily="18" charset="0"/>
                              </a:rPr>
                              <m:t>𝒋</m:t>
                            </m:r>
                          </m:sub>
                        </m:sSub>
                      </m:num>
                      <m:den>
                        <m:r>
                          <a:rPr lang="zh-CN" altLang="en-US" sz="4400" b="1">
                            <a:latin typeface="Cambria Math" panose="02040503050406030204" pitchFamily="18" charset="0"/>
                            <a:ea typeface="MS Mincho" panose="02020609040205080304" charset="-128"/>
                            <a:cs typeface="Cambria Math" panose="02040503050406030204" pitchFamily="18" charset="0"/>
                          </a:rPr>
                          <m:t>𝛛</m:t>
                        </m:r>
                        <m:r>
                          <a:rPr lang="zh-CN" altLang="en-US" sz="4400" b="1" i="1">
                            <a:latin typeface="Cambria Math" panose="02040503050406030204" pitchFamily="18" charset="0"/>
                            <a:cs typeface="Cambria Math" panose="02040503050406030204" pitchFamily="18" charset="0"/>
                          </a:rPr>
                          <m:t>𝒕</m:t>
                        </m:r>
                      </m:den>
                    </m:f>
                    <m:r>
                      <a:rPr lang="zh-CN" altLang="en-US" sz="4400" b="1">
                        <a:latin typeface="Cambria Math" panose="02040503050406030204" pitchFamily="18" charset="0"/>
                        <a:ea typeface="MS Mincho" panose="02020609040205080304" charset="-128"/>
                        <a:cs typeface="Cambria Math" panose="02040503050406030204" pitchFamily="18" charset="0"/>
                      </a:rPr>
                      <m:t>+</m:t>
                    </m:r>
                    <m:r>
                      <a:rPr lang="zh-CN" altLang="en-US" sz="4400" b="1" i="1">
                        <a:latin typeface="Cambria Math" panose="02040503050406030204" pitchFamily="18" charset="0"/>
                        <a:ea typeface="MS Mincho" panose="02020609040205080304" charset="-128"/>
                        <a:cs typeface="Cambria Math" panose="02040503050406030204" pitchFamily="18" charset="0"/>
                      </a:rPr>
                      <m:t>𝜵</m:t>
                    </m:r>
                    <m:r>
                      <a:rPr lang="zh-CN" altLang="en-US" sz="4400" b="1" i="1">
                        <a:latin typeface="Cambria Math" panose="02040503050406030204" pitchFamily="18" charset="0"/>
                        <a:ea typeface="MS Mincho" panose="02020609040205080304" charset="-128"/>
                        <a:cs typeface="Cambria Math" panose="02040503050406030204" pitchFamily="18" charset="0"/>
                      </a:rPr>
                      <m:t>∙</m:t>
                    </m:r>
                    <m:sSub>
                      <m:sSubPr>
                        <m:ctrlPr>
                          <a:rPr lang="en-US" altLang="zh-CN" sz="4400" b="1" i="1">
                            <a:latin typeface="Cambria Math" panose="02040503050406030204" pitchFamily="18" charset="0"/>
                            <a:cs typeface="Cambria Math" panose="02040503050406030204" pitchFamily="18" charset="0"/>
                          </a:rPr>
                        </m:ctrlPr>
                      </m:sSubPr>
                      <m:e>
                        <m:r>
                          <a:rPr lang="el-GR" altLang="zh-CN" sz="4400" b="1" i="1">
                            <a:latin typeface="Cambria Math" panose="02040503050406030204" pitchFamily="18" charset="0"/>
                            <a:ea typeface="Cambria Math" panose="02040503050406030204" pitchFamily="18" charset="0"/>
                            <a:cs typeface="Cambria Math" panose="02040503050406030204" pitchFamily="18" charset="0"/>
                          </a:rPr>
                          <m:t>𝜞</m:t>
                        </m:r>
                      </m:e>
                      <m:sub>
                        <m:r>
                          <a:rPr lang="en-US" altLang="zh-CN" sz="4400" b="1" i="1">
                            <a:latin typeface="Cambria Math" panose="02040503050406030204" pitchFamily="18" charset="0"/>
                            <a:cs typeface="Cambria Math" panose="02040503050406030204" pitchFamily="18" charset="0"/>
                          </a:rPr>
                          <m:t>𝒋</m:t>
                        </m:r>
                      </m:sub>
                    </m:sSub>
                    <m:r>
                      <a:rPr lang="zh-CN" altLang="en-US" sz="4400" b="1">
                        <a:latin typeface="Cambria Math" panose="02040503050406030204" pitchFamily="18" charset="0"/>
                        <a:ea typeface="MS Mincho" panose="02020609040205080304" charset="-128"/>
                        <a:cs typeface="Cambria Math" panose="02040503050406030204" pitchFamily="18" charset="0"/>
                      </a:rPr>
                      <m:t>=</m:t>
                    </m:r>
                    <m:sSub>
                      <m:sSubPr>
                        <m:ctrlPr>
                          <a:rPr lang="zh-CN" altLang="en-US" sz="4400" b="1" i="1">
                            <a:latin typeface="Cambria Math" panose="02040503050406030204" pitchFamily="18" charset="0"/>
                            <a:cs typeface="Cambria Math" panose="02040503050406030204" pitchFamily="18" charset="0"/>
                          </a:rPr>
                        </m:ctrlPr>
                      </m:sSubPr>
                      <m:e>
                        <m:r>
                          <a:rPr lang="zh-CN" altLang="en-US" sz="4400" b="1" i="1">
                            <a:latin typeface="Cambria Math" panose="02040503050406030204" pitchFamily="18" charset="0"/>
                            <a:cs typeface="Cambria Math" panose="02040503050406030204" pitchFamily="18" charset="0"/>
                          </a:rPr>
                          <m:t>𝑺</m:t>
                        </m:r>
                      </m:e>
                      <m:sub>
                        <m:r>
                          <a:rPr lang="en-US" altLang="zh-CN" sz="4400" b="1" i="1">
                            <a:latin typeface="Cambria Math" panose="02040503050406030204" pitchFamily="18" charset="0"/>
                            <a:cs typeface="Cambria Math" panose="02040503050406030204" pitchFamily="18" charset="0"/>
                          </a:rPr>
                          <m:t>𝒋</m:t>
                        </m:r>
                      </m:sub>
                    </m:sSub>
                  </m:oMath>
                </a14:m>
                <a:r>
                  <a:rPr lang="en-US" altLang="zh-CN" sz="4400" b="1" dirty="0">
                    <a:latin typeface="Times New Roman" panose="02020603050405020304" pitchFamily="18" charset="0"/>
                    <a:ea typeface="Tahoma" panose="020B0604030504040204" pitchFamily="34" charset="0"/>
                    <a:cs typeface="Times New Roman" panose="02020603050405020304" pitchFamily="18" charset="0"/>
                  </a:rPr>
                  <a:t>,</a:t>
                </a:r>
              </a:p>
              <a:p>
                <a:pPr indent="0" algn="ctr" fontAlgn="auto">
                  <a:spcBef>
                    <a:spcPts val="500"/>
                  </a:spcBef>
                  <a:spcAft>
                    <a:spcPts val="500"/>
                  </a:spcAft>
                </a:pPr>
                <a14:m>
                  <m:oMathPara xmlns:m="http://schemas.openxmlformats.org/officeDocument/2006/math">
                    <m:oMathParaPr>
                      <m:jc m:val="centerGroup"/>
                    </m:oMathParaPr>
                    <m:oMath xmlns:m="http://schemas.openxmlformats.org/officeDocument/2006/math">
                      <m:sSub>
                        <m:sSubPr>
                          <m:ctrlPr>
                            <a:rPr lang="en-US" altLang="zh-CN" sz="4400" b="1" i="1" smtClean="0">
                              <a:latin typeface="Cambria Math" panose="02040503050406030204" pitchFamily="18" charset="0"/>
                              <a:cs typeface="Cambria Math" panose="02040503050406030204" pitchFamily="18" charset="0"/>
                            </a:rPr>
                          </m:ctrlPr>
                        </m:sSubPr>
                        <m:e>
                          <m:r>
                            <a:rPr lang="el-GR" altLang="zh-CN" sz="4400" b="1" i="1" smtClean="0">
                              <a:latin typeface="Cambria Math" panose="02040503050406030204" pitchFamily="18" charset="0"/>
                              <a:ea typeface="Cambria Math" panose="02040503050406030204" pitchFamily="18" charset="0"/>
                              <a:cs typeface="Cambria Math" panose="02040503050406030204" pitchFamily="18" charset="0"/>
                            </a:rPr>
                            <m:t>𝜞</m:t>
                          </m:r>
                        </m:e>
                        <m:sub>
                          <m:r>
                            <a:rPr lang="en-US" altLang="zh-CN" sz="4400" b="1" i="1" smtClean="0">
                              <a:latin typeface="Cambria Math" panose="02040503050406030204" pitchFamily="18" charset="0"/>
                              <a:cs typeface="Cambria Math" panose="02040503050406030204" pitchFamily="18" charset="0"/>
                            </a:rPr>
                            <m:t>𝒋</m:t>
                          </m:r>
                          <m:r>
                            <a:rPr lang="en-US" altLang="zh-CN" sz="4400" b="1" i="1" smtClean="0">
                              <a:latin typeface="Cambria Math" panose="02040503050406030204" pitchFamily="18" charset="0"/>
                              <a:ea typeface="MS Mincho" panose="02020609040205080304" charset="-128"/>
                              <a:cs typeface="Cambria Math" panose="02040503050406030204" pitchFamily="18" charset="0"/>
                            </a:rPr>
                            <m:t>,</m:t>
                          </m:r>
                          <m:r>
                            <a:rPr lang="en-US" altLang="zh-CN" sz="4400" b="1" i="1" smtClean="0">
                              <a:latin typeface="Cambria Math" panose="02040503050406030204" pitchFamily="18" charset="0"/>
                              <a:cs typeface="Cambria Math" panose="02040503050406030204" pitchFamily="18" charset="0"/>
                            </a:rPr>
                            <m:t>𝒙</m:t>
                          </m:r>
                        </m:sub>
                      </m:sSub>
                      <m:r>
                        <a:rPr lang="zh-CN" altLang="en-US" sz="4400" b="1">
                          <a:latin typeface="Cambria Math" panose="02040503050406030204" pitchFamily="18" charset="0"/>
                          <a:ea typeface="MS Mincho" panose="02020609040205080304" charset="-128"/>
                          <a:cs typeface="Cambria Math" panose="02040503050406030204" pitchFamily="18" charset="0"/>
                        </a:rPr>
                        <m:t>=</m:t>
                      </m:r>
                      <m:r>
                        <a:rPr lang="en-US" altLang="zh-CN" sz="4400" b="1" i="1" smtClean="0">
                          <a:latin typeface="Cambria Math" panose="02040503050406030204" pitchFamily="18" charset="0"/>
                          <a:ea typeface="MS Mincho" panose="02020609040205080304" charset="-128"/>
                          <a:cs typeface="Cambria Math" panose="02040503050406030204" pitchFamily="18" charset="0"/>
                        </a:rPr>
                        <m:t>±</m:t>
                      </m:r>
                      <m:sSub>
                        <m:sSubPr>
                          <m:ctrlP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ctrlPr>
                        </m:sSubPr>
                        <m:e>
                          <m:r>
                            <a:rPr lang="zh-CN" altLang="en-US" sz="4400" b="1" i="1" smtClean="0">
                              <a:latin typeface="Cambria Math" panose="02040503050406030204" pitchFamily="18" charset="0"/>
                              <a:ea typeface="MS Mincho" panose="02020609040205080304" charset="-128"/>
                              <a:cs typeface="Cambria Math" panose="02040503050406030204" pitchFamily="18" charset="0"/>
                            </a:rPr>
                            <m:t>𝝁</m:t>
                          </m:r>
                        </m:e>
                        <m:sub>
                          <m: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t>𝒋</m:t>
                          </m:r>
                        </m:sub>
                      </m:sSub>
                      <m:sSub>
                        <m:sSubPr>
                          <m:ctrlP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t>𝒏</m:t>
                          </m:r>
                        </m:e>
                        <m:sub>
                          <m: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t>𝒋</m:t>
                          </m:r>
                        </m:sub>
                      </m:sSub>
                      <m:sSub>
                        <m:sSubPr>
                          <m:ctrlP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t>𝑬</m:t>
                          </m:r>
                        </m:e>
                        <m:sub>
                          <m: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t>𝒙</m:t>
                          </m:r>
                        </m:sub>
                      </m:sSub>
                      <m:r>
                        <a:rPr lang="en-US" altLang="zh-CN" sz="4400" b="1" i="1" smtClean="0">
                          <a:latin typeface="Cambria Math" panose="02040503050406030204" pitchFamily="18" charset="0"/>
                          <a:ea typeface="MS Mincho" panose="02020609040205080304" charset="-128"/>
                          <a:cs typeface="Cambria Math" panose="02040503050406030204" pitchFamily="18" charset="0"/>
                        </a:rPr>
                        <m:t>−</m:t>
                      </m:r>
                      <m:sSub>
                        <m:sSubPr>
                          <m:ctrlP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t>𝑫</m:t>
                          </m:r>
                        </m:e>
                        <m:sub>
                          <m: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t>𝒋</m:t>
                          </m:r>
                        </m:sub>
                      </m:sSub>
                      <m:f>
                        <m:fPr>
                          <m:ctrlP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ctrlPr>
                        </m:fPr>
                        <m:num>
                          <m:r>
                            <a:rPr lang="zh-CN" altLang="en-US" sz="4400" b="1" i="1" smtClean="0">
                              <a:latin typeface="Cambria Math" panose="02040503050406030204" pitchFamily="18" charset="0"/>
                              <a:ea typeface="MS Mincho" panose="02020609040205080304" charset="-128"/>
                              <a:cs typeface="Cambria Math" panose="02040503050406030204" pitchFamily="18" charset="0"/>
                            </a:rPr>
                            <m:t>𝝏</m:t>
                          </m:r>
                          <m:sSub>
                            <m:sSubPr>
                              <m:ctrlP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t>𝒏</m:t>
                              </m:r>
                            </m:e>
                            <m:sub>
                              <m: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t>𝒋</m:t>
                              </m:r>
                            </m:sub>
                          </m:sSub>
                        </m:num>
                        <m:den>
                          <m:r>
                            <a:rPr lang="zh-CN" altLang="en-US" sz="4400" b="1" i="1" smtClean="0">
                              <a:latin typeface="Cambria Math" panose="02040503050406030204" pitchFamily="18" charset="0"/>
                              <a:ea typeface="MS Mincho" panose="02020609040205080304" charset="-128"/>
                              <a:cs typeface="Cambria Math" panose="02040503050406030204" pitchFamily="18" charset="0"/>
                            </a:rPr>
                            <m:t>𝝏</m:t>
                          </m:r>
                          <m: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t>𝒙</m:t>
                          </m:r>
                        </m:den>
                      </m:f>
                      <m:r>
                        <a:rPr lang="en-US" altLang="zh-CN" sz="4400" b="1" dirty="0">
                          <a:latin typeface="Cambria Math" panose="02040503050406030204" pitchFamily="18" charset="0"/>
                          <a:ea typeface="Tahoma" panose="020B0604030504040204" pitchFamily="34" charset="0"/>
                          <a:cs typeface="Times New Roman" panose="02020603050405020304" pitchFamily="18" charset="0"/>
                          <a:sym typeface="+mn-ea"/>
                        </a:rPr>
                        <m:t>,</m:t>
                      </m:r>
                    </m:oMath>
                  </m:oMathPara>
                </a14:m>
                <a:endParaRPr lang="en-US" altLang="zh-CN" sz="4400" b="1" dirty="0">
                  <a:latin typeface="Times New Roman" panose="02020603050405020304" pitchFamily="18" charset="0"/>
                  <a:ea typeface="Tahoma" panose="020B0604030504040204" pitchFamily="34" charset="0"/>
                  <a:cs typeface="Times New Roman" panose="02020603050405020304" pitchFamily="18" charset="0"/>
                </a:endParaRPr>
              </a:p>
              <a:p>
                <a:pPr indent="0" algn="ctr" fontAlgn="auto">
                  <a:spcBef>
                    <a:spcPts val="500"/>
                  </a:spcBef>
                  <a:spcAft>
                    <a:spcPts val="500"/>
                  </a:spcAft>
                </a:pPr>
                <a14:m>
                  <m:oMathPara xmlns:m="http://schemas.openxmlformats.org/officeDocument/2006/math">
                    <m:oMathParaPr>
                      <m:jc m:val="centerGroup"/>
                    </m:oMathParaPr>
                    <m:oMath xmlns:m="http://schemas.openxmlformats.org/officeDocument/2006/math">
                      <m:sSub>
                        <m:sSubPr>
                          <m:ctrlPr>
                            <a:rPr lang="en-US" altLang="zh-CN" sz="4400" b="1" i="1">
                              <a:latin typeface="Cambria Math" panose="02040503050406030204" pitchFamily="18" charset="0"/>
                              <a:cs typeface="Cambria Math" panose="02040503050406030204" pitchFamily="18" charset="0"/>
                            </a:rPr>
                          </m:ctrlPr>
                        </m:sSubPr>
                        <m:e>
                          <m:r>
                            <a:rPr lang="el-GR" altLang="zh-CN" sz="4400" b="1" i="1">
                              <a:latin typeface="Cambria Math" panose="02040503050406030204" pitchFamily="18" charset="0"/>
                              <a:ea typeface="Cambria Math" panose="02040503050406030204" pitchFamily="18" charset="0"/>
                              <a:cs typeface="Cambria Math" panose="02040503050406030204" pitchFamily="18" charset="0"/>
                            </a:rPr>
                            <m:t>𝜞</m:t>
                          </m:r>
                        </m:e>
                        <m:sub>
                          <m:r>
                            <a:rPr lang="en-US" altLang="zh-CN" sz="4400" b="1" i="1">
                              <a:latin typeface="Cambria Math" panose="02040503050406030204" pitchFamily="18" charset="0"/>
                              <a:cs typeface="Cambria Math" panose="02040503050406030204" pitchFamily="18" charset="0"/>
                            </a:rPr>
                            <m:t>𝒋</m:t>
                          </m:r>
                          <m:r>
                            <a:rPr lang="en-US" altLang="zh-CN" sz="4400" b="1" i="1">
                              <a:latin typeface="Cambria Math" panose="02040503050406030204" pitchFamily="18" charset="0"/>
                              <a:ea typeface="MS Mincho" panose="02020609040205080304" charset="-128"/>
                              <a:cs typeface="Cambria Math" panose="02040503050406030204" pitchFamily="18" charset="0"/>
                            </a:rPr>
                            <m:t>,</m:t>
                          </m:r>
                          <m:r>
                            <a:rPr lang="en-US" altLang="zh-CN" sz="4400" b="1" i="1" smtClean="0">
                              <a:latin typeface="Cambria Math" panose="02040503050406030204" pitchFamily="18" charset="0"/>
                              <a:cs typeface="Cambria Math" panose="02040503050406030204" pitchFamily="18" charset="0"/>
                            </a:rPr>
                            <m:t>𝒚</m:t>
                          </m:r>
                        </m:sub>
                      </m:sSub>
                      <m:r>
                        <a:rPr lang="zh-CN" altLang="en-US" sz="4400" b="1">
                          <a:latin typeface="Cambria Math" panose="02040503050406030204" pitchFamily="18" charset="0"/>
                          <a:ea typeface="MS Mincho" panose="02020609040205080304" charset="-128"/>
                          <a:cs typeface="Cambria Math" panose="02040503050406030204" pitchFamily="18" charset="0"/>
                        </a:rPr>
                        <m:t>=</m:t>
                      </m:r>
                      <m:r>
                        <a:rPr lang="en-US" altLang="zh-CN" sz="4400" b="1" i="1">
                          <a:latin typeface="Cambria Math" panose="02040503050406030204" pitchFamily="18" charset="0"/>
                          <a:ea typeface="MS Mincho" panose="02020609040205080304" charset="-128"/>
                          <a:cs typeface="Cambria Math" panose="02040503050406030204" pitchFamily="18" charset="0"/>
                        </a:rPr>
                        <m:t>±</m:t>
                      </m:r>
                      <m:sSub>
                        <m:sSubPr>
                          <m:ctrlPr>
                            <a:rPr lang="en-US" altLang="zh-CN" sz="4400" b="1" i="1">
                              <a:latin typeface="Cambria Math" panose="02040503050406030204" pitchFamily="18" charset="0"/>
                              <a:ea typeface="Cambria Math" panose="02040503050406030204" pitchFamily="18" charset="0"/>
                              <a:cs typeface="Cambria Math" panose="02040503050406030204" pitchFamily="18" charset="0"/>
                            </a:rPr>
                          </m:ctrlPr>
                        </m:sSubPr>
                        <m:e>
                          <m:r>
                            <a:rPr lang="zh-CN" altLang="en-US" sz="4400" b="1" i="1">
                              <a:latin typeface="Cambria Math" panose="02040503050406030204" pitchFamily="18" charset="0"/>
                              <a:ea typeface="MS Mincho" panose="02020609040205080304" charset="-128"/>
                              <a:cs typeface="Cambria Math" panose="02040503050406030204" pitchFamily="18" charset="0"/>
                            </a:rPr>
                            <m:t>𝝁</m:t>
                          </m:r>
                        </m:e>
                        <m:sub>
                          <m:r>
                            <a:rPr lang="en-US" altLang="zh-CN" sz="4400" b="1" i="1">
                              <a:latin typeface="Cambria Math" panose="02040503050406030204" pitchFamily="18" charset="0"/>
                              <a:ea typeface="Cambria Math" panose="02040503050406030204" pitchFamily="18" charset="0"/>
                              <a:cs typeface="Cambria Math" panose="02040503050406030204" pitchFamily="18" charset="0"/>
                            </a:rPr>
                            <m:t>𝒋</m:t>
                          </m:r>
                        </m:sub>
                      </m:sSub>
                      <m:sSub>
                        <m:sSubPr>
                          <m:ctrlPr>
                            <a:rPr lang="en-US" altLang="zh-CN" sz="4400" b="1" i="1">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4400" b="1" i="1">
                              <a:latin typeface="Cambria Math" panose="02040503050406030204" pitchFamily="18" charset="0"/>
                              <a:ea typeface="Cambria Math" panose="02040503050406030204" pitchFamily="18" charset="0"/>
                              <a:cs typeface="Cambria Math" panose="02040503050406030204" pitchFamily="18" charset="0"/>
                            </a:rPr>
                            <m:t>𝒏</m:t>
                          </m:r>
                        </m:e>
                        <m:sub>
                          <m:r>
                            <a:rPr lang="en-US" altLang="zh-CN" sz="4400" b="1" i="1">
                              <a:latin typeface="Cambria Math" panose="02040503050406030204" pitchFamily="18" charset="0"/>
                              <a:ea typeface="Cambria Math" panose="02040503050406030204" pitchFamily="18" charset="0"/>
                              <a:cs typeface="Cambria Math" panose="02040503050406030204" pitchFamily="18" charset="0"/>
                            </a:rPr>
                            <m:t>𝒋</m:t>
                          </m:r>
                        </m:sub>
                      </m:sSub>
                      <m:sSub>
                        <m:sSubPr>
                          <m:ctrlPr>
                            <a:rPr lang="en-US" altLang="zh-CN" sz="4400" b="1" i="1">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4400" b="1" i="1">
                              <a:latin typeface="Cambria Math" panose="02040503050406030204" pitchFamily="18" charset="0"/>
                              <a:ea typeface="Cambria Math" panose="02040503050406030204" pitchFamily="18" charset="0"/>
                              <a:cs typeface="Cambria Math" panose="02040503050406030204" pitchFamily="18" charset="0"/>
                            </a:rPr>
                            <m:t>𝑬</m:t>
                          </m:r>
                        </m:e>
                        <m:sub>
                          <m: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t>𝒚</m:t>
                          </m:r>
                        </m:sub>
                      </m:sSub>
                      <m:r>
                        <a:rPr lang="en-US" altLang="zh-CN" sz="4400" b="1" i="1">
                          <a:latin typeface="Cambria Math" panose="02040503050406030204" pitchFamily="18" charset="0"/>
                          <a:ea typeface="MS Mincho" panose="02020609040205080304" charset="-128"/>
                          <a:cs typeface="Cambria Math" panose="02040503050406030204" pitchFamily="18" charset="0"/>
                        </a:rPr>
                        <m:t>−</m:t>
                      </m:r>
                      <m:sSub>
                        <m:sSubPr>
                          <m:ctrlPr>
                            <a:rPr lang="en-US" altLang="zh-CN" sz="4400" b="1" i="1">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4400" b="1" i="1">
                              <a:latin typeface="Cambria Math" panose="02040503050406030204" pitchFamily="18" charset="0"/>
                              <a:ea typeface="Cambria Math" panose="02040503050406030204" pitchFamily="18" charset="0"/>
                              <a:cs typeface="Cambria Math" panose="02040503050406030204" pitchFamily="18" charset="0"/>
                            </a:rPr>
                            <m:t>𝑫</m:t>
                          </m:r>
                        </m:e>
                        <m:sub>
                          <m:r>
                            <a:rPr lang="en-US" altLang="zh-CN" sz="4400" b="1" i="1">
                              <a:latin typeface="Cambria Math" panose="02040503050406030204" pitchFamily="18" charset="0"/>
                              <a:ea typeface="Cambria Math" panose="02040503050406030204" pitchFamily="18" charset="0"/>
                              <a:cs typeface="Cambria Math" panose="02040503050406030204" pitchFamily="18" charset="0"/>
                            </a:rPr>
                            <m:t>𝒋</m:t>
                          </m:r>
                        </m:sub>
                      </m:sSub>
                      <m:f>
                        <m:fPr>
                          <m:ctrlPr>
                            <a:rPr lang="en-US" altLang="zh-CN" sz="4400" b="1" i="1">
                              <a:latin typeface="Cambria Math" panose="02040503050406030204" pitchFamily="18" charset="0"/>
                              <a:ea typeface="Cambria Math" panose="02040503050406030204" pitchFamily="18" charset="0"/>
                              <a:cs typeface="Cambria Math" panose="02040503050406030204" pitchFamily="18" charset="0"/>
                            </a:rPr>
                          </m:ctrlPr>
                        </m:fPr>
                        <m:num>
                          <m:r>
                            <a:rPr lang="zh-CN" altLang="en-US" sz="4400" b="1" i="1">
                              <a:latin typeface="Cambria Math" panose="02040503050406030204" pitchFamily="18" charset="0"/>
                              <a:ea typeface="MS Mincho" panose="02020609040205080304" charset="-128"/>
                              <a:cs typeface="Cambria Math" panose="02040503050406030204" pitchFamily="18" charset="0"/>
                            </a:rPr>
                            <m:t>𝝏</m:t>
                          </m:r>
                          <m:sSub>
                            <m:sSubPr>
                              <m:ctrlPr>
                                <a:rPr lang="en-US" altLang="zh-CN" sz="4400" b="1" i="1">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4400" b="1" i="1">
                                  <a:latin typeface="Cambria Math" panose="02040503050406030204" pitchFamily="18" charset="0"/>
                                  <a:ea typeface="Cambria Math" panose="02040503050406030204" pitchFamily="18" charset="0"/>
                                  <a:cs typeface="Cambria Math" panose="02040503050406030204" pitchFamily="18" charset="0"/>
                                </a:rPr>
                                <m:t>𝒏</m:t>
                              </m:r>
                            </m:e>
                            <m:sub>
                              <m:r>
                                <a:rPr lang="en-US" altLang="zh-CN" sz="4400" b="1" i="1">
                                  <a:latin typeface="Cambria Math" panose="02040503050406030204" pitchFamily="18" charset="0"/>
                                  <a:ea typeface="Cambria Math" panose="02040503050406030204" pitchFamily="18" charset="0"/>
                                  <a:cs typeface="Cambria Math" panose="02040503050406030204" pitchFamily="18" charset="0"/>
                                </a:rPr>
                                <m:t>𝒋</m:t>
                              </m:r>
                            </m:sub>
                          </m:sSub>
                        </m:num>
                        <m:den>
                          <m:r>
                            <a:rPr lang="zh-CN" altLang="en-US" sz="4400" b="1" i="1">
                              <a:latin typeface="Cambria Math" panose="02040503050406030204" pitchFamily="18" charset="0"/>
                              <a:ea typeface="MS Mincho" panose="02020609040205080304" charset="-128"/>
                              <a:cs typeface="Cambria Math" panose="02040503050406030204" pitchFamily="18" charset="0"/>
                            </a:rPr>
                            <m:t>𝝏</m:t>
                          </m:r>
                          <m:r>
                            <a:rPr lang="en-US" altLang="zh-CN" sz="4400" b="1" i="1" smtClean="0">
                              <a:latin typeface="Cambria Math" panose="02040503050406030204" pitchFamily="18" charset="0"/>
                              <a:ea typeface="Cambria Math" panose="02040503050406030204" pitchFamily="18" charset="0"/>
                              <a:cs typeface="Cambria Math" panose="02040503050406030204" pitchFamily="18" charset="0"/>
                            </a:rPr>
                            <m:t>𝒚</m:t>
                          </m:r>
                        </m:den>
                      </m:f>
                      <m:r>
                        <a:rPr lang="en-US" altLang="zh-CN" sz="4400" b="1" dirty="0">
                          <a:latin typeface="Cambria Math" panose="02040503050406030204" pitchFamily="18" charset="0"/>
                          <a:ea typeface="Tahoma" panose="020B0604030504040204" pitchFamily="34" charset="0"/>
                          <a:cs typeface="Times New Roman" panose="02020603050405020304" pitchFamily="18" charset="0"/>
                          <a:sym typeface="+mn-ea"/>
                        </a:rPr>
                        <m:t>,</m:t>
                      </m:r>
                    </m:oMath>
                  </m:oMathPara>
                </a14:m>
                <a:endParaRPr lang="en-US" altLang="zh-CN" sz="4400" b="1" dirty="0">
                  <a:latin typeface="Times New Roman" panose="02020603050405020304" pitchFamily="18" charset="0"/>
                  <a:ea typeface="Tahoma" panose="020B0604030504040204" pitchFamily="34" charset="0"/>
                  <a:cs typeface="Times New Roman" panose="02020603050405020304" pitchFamily="18" charset="0"/>
                </a:endParaRPr>
              </a:p>
              <a:p>
                <a:pPr indent="0" algn="ctr" fontAlgn="auto">
                  <a:spcBef>
                    <a:spcPts val="500"/>
                  </a:spcBef>
                  <a:spcAft>
                    <a:spcPts val="500"/>
                  </a:spcAft>
                </a:pPr>
                <a14:m>
                  <m:oMathPara xmlns:m="http://schemas.openxmlformats.org/officeDocument/2006/math">
                    <m:oMathParaPr>
                      <m:jc m:val="centerGroup"/>
                    </m:oMathParaPr>
                    <m:oMath xmlns:m="http://schemas.openxmlformats.org/officeDocument/2006/math">
                      <m:sSub>
                        <m:sSubPr>
                          <m:ctrlPr>
                            <a:rPr lang="en-US" altLang="zh-CN" sz="4400" b="1" i="1" smtClean="0">
                              <a:latin typeface="Cambria Math" panose="02040503050406030204" pitchFamily="18" charset="0"/>
                              <a:cs typeface="Cambria Math" panose="02040503050406030204" pitchFamily="18" charset="0"/>
                            </a:rPr>
                          </m:ctrlPr>
                        </m:sSubPr>
                        <m:e>
                          <m:r>
                            <a:rPr lang="zh-CN" altLang="en-US" sz="4400" b="1" i="1" smtClean="0">
                              <a:latin typeface="Cambria Math" panose="02040503050406030204" pitchFamily="18" charset="0"/>
                              <a:ea typeface="MS Mincho" panose="02020609040205080304" charset="-128"/>
                              <a:cs typeface="Cambria Math" panose="02040503050406030204" pitchFamily="18" charset="0"/>
                            </a:rPr>
                            <m:t>𝜺</m:t>
                          </m:r>
                        </m:e>
                        <m:sub>
                          <m:r>
                            <a:rPr lang="en-US" altLang="zh-CN" sz="4400" b="1" i="1" smtClean="0">
                              <a:latin typeface="Cambria Math" panose="02040503050406030204" pitchFamily="18" charset="0"/>
                              <a:ea typeface="MS Mincho" panose="02020609040205080304" charset="-128"/>
                              <a:cs typeface="Cambria Math" panose="02040503050406030204" pitchFamily="18" charset="0"/>
                            </a:rPr>
                            <m:t>𝟎</m:t>
                          </m:r>
                        </m:sub>
                      </m:sSub>
                      <m:f>
                        <m:fPr>
                          <m:ctrlPr>
                            <a:rPr lang="en-US" altLang="zh-CN" sz="4400" b="1" i="1" smtClean="0">
                              <a:latin typeface="Cambria Math" panose="02040503050406030204" pitchFamily="18" charset="0"/>
                              <a:cs typeface="Cambria Math" panose="02040503050406030204" pitchFamily="18" charset="0"/>
                            </a:rPr>
                          </m:ctrlPr>
                        </m:fPr>
                        <m:num>
                          <m:r>
                            <a:rPr lang="zh-CN" altLang="en-US" sz="4400" b="1" i="1" smtClean="0">
                              <a:latin typeface="Cambria Math" panose="02040503050406030204" pitchFamily="18" charset="0"/>
                              <a:ea typeface="MS Mincho" panose="02020609040205080304" charset="-128"/>
                              <a:cs typeface="Cambria Math" panose="02040503050406030204" pitchFamily="18" charset="0"/>
                            </a:rPr>
                            <m:t>𝝏</m:t>
                          </m:r>
                          <m:r>
                            <a:rPr lang="en-US" altLang="zh-CN" sz="4400" b="1" i="1" smtClean="0">
                              <a:latin typeface="Cambria Math" panose="02040503050406030204" pitchFamily="18" charset="0"/>
                              <a:cs typeface="Cambria Math" panose="02040503050406030204" pitchFamily="18" charset="0"/>
                            </a:rPr>
                            <m:t>𝑬</m:t>
                          </m:r>
                        </m:num>
                        <m:den>
                          <m:r>
                            <a:rPr lang="zh-CN" altLang="en-US" sz="4400" b="1" i="1" smtClean="0">
                              <a:latin typeface="Cambria Math" panose="02040503050406030204" pitchFamily="18" charset="0"/>
                              <a:ea typeface="MS Mincho" panose="02020609040205080304" charset="-128"/>
                              <a:cs typeface="Cambria Math" panose="02040503050406030204" pitchFamily="18" charset="0"/>
                            </a:rPr>
                            <m:t>𝝏</m:t>
                          </m:r>
                          <m:r>
                            <a:rPr lang="en-US" altLang="zh-CN" sz="4400" b="1" i="1" smtClean="0">
                              <a:latin typeface="Cambria Math" panose="02040503050406030204" pitchFamily="18" charset="0"/>
                              <a:cs typeface="Cambria Math" panose="02040503050406030204" pitchFamily="18" charset="0"/>
                            </a:rPr>
                            <m:t>𝒕</m:t>
                          </m:r>
                        </m:den>
                      </m:f>
                      <m:r>
                        <a:rPr lang="en-US" altLang="zh-CN" sz="4400" b="1" i="1" smtClean="0">
                          <a:latin typeface="Cambria Math" panose="02040503050406030204" pitchFamily="18" charset="0"/>
                          <a:ea typeface="MS Mincho" panose="02020609040205080304" charset="-128"/>
                          <a:cs typeface="Cambria Math" panose="02040503050406030204" pitchFamily="18" charset="0"/>
                        </a:rPr>
                        <m:t>=</m:t>
                      </m:r>
                      <m:r>
                        <a:rPr lang="en-US" altLang="zh-CN" sz="4400" b="1" i="1" smtClean="0">
                          <a:latin typeface="Cambria Math" panose="02040503050406030204" pitchFamily="18" charset="0"/>
                          <a:cs typeface="Cambria Math" panose="02040503050406030204" pitchFamily="18" charset="0"/>
                        </a:rPr>
                        <m:t>𝒒</m:t>
                      </m:r>
                      <m:d>
                        <m:dPr>
                          <m:ctrlPr>
                            <a:rPr lang="en-US" altLang="zh-CN" sz="4400" b="1" i="1" smtClean="0">
                              <a:latin typeface="Cambria Math" panose="02040503050406030204" pitchFamily="18" charset="0"/>
                              <a:cs typeface="Cambria Math" panose="02040503050406030204" pitchFamily="18" charset="0"/>
                            </a:rPr>
                          </m:ctrlPr>
                        </m:dPr>
                        <m:e>
                          <m:nary>
                            <m:naryPr>
                              <m:chr m:val="∑"/>
                              <m:supHide m:val="on"/>
                              <m:ctrlPr>
                                <a:rPr lang="en-US" altLang="zh-CN" sz="4400" b="1" i="1" smtClean="0">
                                  <a:latin typeface="Cambria Math" panose="02040503050406030204" pitchFamily="18" charset="0"/>
                                  <a:cs typeface="Cambria Math" panose="02040503050406030204" pitchFamily="18" charset="0"/>
                                </a:rPr>
                              </m:ctrlPr>
                            </m:naryPr>
                            <m:sub>
                              <m:r>
                                <m:rPr>
                                  <m:brk m:alnAt="7"/>
                                </m:rPr>
                                <a:rPr lang="en-US" altLang="zh-CN" sz="4400" b="1" i="1" smtClean="0">
                                  <a:latin typeface="Cambria Math" panose="02040503050406030204" pitchFamily="18" charset="0"/>
                                  <a:cs typeface="Cambria Math" panose="02040503050406030204" pitchFamily="18" charset="0"/>
                                </a:rPr>
                                <m:t>𝒌</m:t>
                              </m:r>
                            </m:sub>
                            <m:sup/>
                            <m:e>
                              <m:sSub>
                                <m:sSubPr>
                                  <m:ctrlPr>
                                    <a:rPr lang="en-US" altLang="zh-CN" sz="4400" b="1" i="1" smtClean="0">
                                      <a:latin typeface="Cambria Math" panose="02040503050406030204" pitchFamily="18" charset="0"/>
                                      <a:cs typeface="Cambria Math" panose="02040503050406030204" pitchFamily="18" charset="0"/>
                                    </a:rPr>
                                  </m:ctrlPr>
                                </m:sSubPr>
                                <m:e>
                                  <m:r>
                                    <a:rPr lang="en-US" altLang="zh-CN" sz="4400" b="1" i="1" smtClean="0">
                                      <a:latin typeface="Cambria Math" panose="02040503050406030204" pitchFamily="18" charset="0"/>
                                      <a:cs typeface="Cambria Math" panose="02040503050406030204" pitchFamily="18" charset="0"/>
                                    </a:rPr>
                                    <m:t>𝒏</m:t>
                                  </m:r>
                                </m:e>
                                <m:sub>
                                  <m:r>
                                    <a:rPr lang="en-US" altLang="zh-CN" sz="4400" b="1" i="1" smtClean="0">
                                      <a:latin typeface="Cambria Math" panose="02040503050406030204" pitchFamily="18" charset="0"/>
                                      <a:cs typeface="Cambria Math" panose="02040503050406030204" pitchFamily="18" charset="0"/>
                                    </a:rPr>
                                    <m:t>𝒊</m:t>
                                  </m:r>
                                </m:sub>
                              </m:sSub>
                              <m:r>
                                <a:rPr lang="en-US" altLang="zh-CN" sz="4400" b="1" i="1" smtClean="0">
                                  <a:latin typeface="Cambria Math" panose="02040503050406030204" pitchFamily="18" charset="0"/>
                                  <a:ea typeface="MS Mincho" panose="02020609040205080304" charset="-128"/>
                                  <a:cs typeface="Cambria Math" panose="02040503050406030204" pitchFamily="18" charset="0"/>
                                </a:rPr>
                                <m:t>−</m:t>
                              </m:r>
                              <m:sSub>
                                <m:sSubPr>
                                  <m:ctrlPr>
                                    <a:rPr lang="en-US" altLang="zh-CN" sz="4400" b="1" i="1" smtClean="0">
                                      <a:latin typeface="Cambria Math" panose="02040503050406030204" pitchFamily="18" charset="0"/>
                                      <a:cs typeface="Cambria Math" panose="02040503050406030204" pitchFamily="18" charset="0"/>
                                    </a:rPr>
                                  </m:ctrlPr>
                                </m:sSubPr>
                                <m:e>
                                  <m:r>
                                    <a:rPr lang="en-US" altLang="zh-CN" sz="4400" b="1" i="1" smtClean="0">
                                      <a:latin typeface="Cambria Math" panose="02040503050406030204" pitchFamily="18" charset="0"/>
                                      <a:cs typeface="Cambria Math" panose="02040503050406030204" pitchFamily="18" charset="0"/>
                                    </a:rPr>
                                    <m:t>𝒏</m:t>
                                  </m:r>
                                </m:e>
                                <m:sub>
                                  <m:r>
                                    <a:rPr lang="en-US" altLang="zh-CN" sz="4400" b="1" i="1" smtClean="0">
                                      <a:latin typeface="Cambria Math" panose="02040503050406030204" pitchFamily="18" charset="0"/>
                                      <a:cs typeface="Cambria Math" panose="02040503050406030204" pitchFamily="18" charset="0"/>
                                    </a:rPr>
                                    <m:t>𝒆</m:t>
                                  </m:r>
                                </m:sub>
                              </m:sSub>
                            </m:e>
                          </m:nary>
                        </m:e>
                      </m:d>
                      <m:r>
                        <a:rPr lang="en-US" altLang="zh-CN" sz="4400" b="1" dirty="0">
                          <a:latin typeface="Cambria Math" panose="02040503050406030204" pitchFamily="18" charset="0"/>
                          <a:ea typeface="Tahoma" panose="020B0604030504040204" pitchFamily="34" charset="0"/>
                          <a:cs typeface="Times New Roman" panose="02020603050405020304" pitchFamily="18" charset="0"/>
                          <a:sym typeface="+mn-ea"/>
                        </a:rPr>
                        <m:t>,</m:t>
                      </m:r>
                    </m:oMath>
                  </m:oMathPara>
                </a14:m>
                <a:endParaRPr lang="en-US" altLang="zh-CN" sz="4400" b="1" dirty="0">
                  <a:latin typeface="Times New Roman" panose="02020603050405020304" pitchFamily="18" charset="0"/>
                  <a:ea typeface="Tahoma" panose="020B0604030504040204" pitchFamily="34" charset="0"/>
                  <a:cs typeface="Times New Roman" panose="02020603050405020304" pitchFamily="18" charset="0"/>
                </a:endParaRPr>
              </a:p>
              <a:p>
                <a:pPr indent="0" algn="ctr" fontAlgn="auto">
                  <a:spcBef>
                    <a:spcPts val="500"/>
                  </a:spcBef>
                  <a:spcAft>
                    <a:spcPts val="500"/>
                  </a:spcAft>
                </a:pPr>
                <a14:m>
                  <m:oMathPara xmlns:m="http://schemas.openxmlformats.org/officeDocument/2006/math">
                    <m:oMathParaPr>
                      <m:jc m:val="centerGroup"/>
                    </m:oMathParaPr>
                    <m:oMath xmlns:m="http://schemas.openxmlformats.org/officeDocument/2006/math">
                      <m:sSub>
                        <m:sSubPr>
                          <m:ctrlPr>
                            <a:rPr lang="zh-CN" altLang="en-US" sz="4400" b="1" i="1" smtClean="0">
                              <a:latin typeface="Cambria Math" panose="02040503050406030204" pitchFamily="18" charset="0"/>
                              <a:cs typeface="Cambria Math" panose="02040503050406030204" pitchFamily="18" charset="0"/>
                            </a:rPr>
                          </m:ctrlPr>
                        </m:sSubPr>
                        <m:e>
                          <m:r>
                            <a:rPr lang="zh-CN" altLang="en-US" sz="4400" b="1" i="1">
                              <a:latin typeface="Cambria Math" panose="02040503050406030204" pitchFamily="18" charset="0"/>
                              <a:ea typeface="MS Mincho" panose="02020609040205080304" charset="-128"/>
                              <a:cs typeface="Cambria Math" panose="02040503050406030204" pitchFamily="18" charset="0"/>
                            </a:rPr>
                            <m:t>𝜞</m:t>
                          </m:r>
                        </m:e>
                        <m:sub>
                          <m:r>
                            <a:rPr lang="zh-CN" altLang="en-US" sz="4400" b="1" i="1">
                              <a:latin typeface="Cambria Math" panose="02040503050406030204" pitchFamily="18" charset="0"/>
                              <a:cs typeface="Cambria Math" panose="02040503050406030204" pitchFamily="18" charset="0"/>
                            </a:rPr>
                            <m:t>𝒆</m:t>
                          </m:r>
                        </m:sub>
                      </m:sSub>
                      <m:r>
                        <a:rPr lang="zh-CN" altLang="en-US" sz="4400" b="1">
                          <a:latin typeface="Cambria Math" panose="02040503050406030204" pitchFamily="18" charset="0"/>
                          <a:ea typeface="MS Mincho" panose="02020609040205080304" charset="-128"/>
                          <a:cs typeface="Cambria Math" panose="02040503050406030204" pitchFamily="18" charset="0"/>
                        </a:rPr>
                        <m:t>=−</m:t>
                      </m:r>
                      <m:r>
                        <a:rPr lang="zh-CN" altLang="en-US" sz="4400" b="1" i="1">
                          <a:latin typeface="Cambria Math" panose="02040503050406030204" pitchFamily="18" charset="0"/>
                          <a:ea typeface="MS Mincho" panose="02020609040205080304" charset="-128"/>
                          <a:cs typeface="Cambria Math" panose="02040503050406030204" pitchFamily="18" charset="0"/>
                        </a:rPr>
                        <m:t>𝜸</m:t>
                      </m:r>
                      <m:r>
                        <a:rPr lang="zh-CN" altLang="en-US" sz="4400" b="1">
                          <a:latin typeface="Cambria Math" panose="02040503050406030204" pitchFamily="18" charset="0"/>
                          <a:ea typeface="MS Mincho" panose="02020609040205080304" charset="-128"/>
                          <a:cs typeface="Cambria Math" panose="02040503050406030204" pitchFamily="18" charset="0"/>
                        </a:rPr>
                        <m:t>∗</m:t>
                      </m:r>
                      <m:sSub>
                        <m:sSubPr>
                          <m:ctrlPr>
                            <a:rPr lang="zh-CN" altLang="en-US" sz="4400" b="1" i="1">
                              <a:latin typeface="Cambria Math" panose="02040503050406030204" pitchFamily="18" charset="0"/>
                              <a:cs typeface="Cambria Math" panose="02040503050406030204" pitchFamily="18" charset="0"/>
                            </a:rPr>
                          </m:ctrlPr>
                        </m:sSubPr>
                        <m:e>
                          <m:r>
                            <a:rPr lang="zh-CN" altLang="en-US" sz="4400" b="1" i="1">
                              <a:latin typeface="Cambria Math" panose="02040503050406030204" pitchFamily="18" charset="0"/>
                              <a:ea typeface="MS Mincho" panose="02020609040205080304" charset="-128"/>
                              <a:cs typeface="Cambria Math" panose="02040503050406030204" pitchFamily="18" charset="0"/>
                            </a:rPr>
                            <m:t>𝜞</m:t>
                          </m:r>
                        </m:e>
                        <m:sub>
                          <m:r>
                            <a:rPr lang="zh-CN" altLang="en-US" sz="4400" b="1" i="1">
                              <a:latin typeface="Cambria Math" panose="02040503050406030204" pitchFamily="18" charset="0"/>
                              <a:cs typeface="Cambria Math" panose="02040503050406030204" pitchFamily="18" charset="0"/>
                            </a:rPr>
                            <m:t>𝒊</m:t>
                          </m:r>
                        </m:sub>
                      </m:sSub>
                    </m:oMath>
                  </m:oMathPara>
                </a14:m>
                <a:endParaRPr lang="zh-CN" altLang="en-US" sz="4400"/>
              </a:p>
            </p:txBody>
          </p:sp>
        </mc:Choice>
        <mc:Fallback xmlns="">
          <p:sp>
            <p:nvSpPr>
              <p:cNvPr id="209" name="文本框 208"/>
              <p:cNvSpPr txBox="1">
                <a:spLocks noRot="1" noChangeAspect="1" noMove="1" noResize="1" noEditPoints="1" noAdjustHandles="1" noChangeArrowheads="1" noChangeShapeType="1" noTextEdit="1"/>
              </p:cNvSpPr>
              <p:nvPr/>
            </p:nvSpPr>
            <p:spPr>
              <a:xfrm>
                <a:off x="8493125" y="31520130"/>
                <a:ext cx="8609965" cy="7233920"/>
              </a:xfrm>
              <a:prstGeom prst="rect">
                <a:avLst/>
              </a:prstGeom>
              <a:blipFill rotWithShape="1">
                <a:blip r:embed="rId5"/>
                <a:stretch>
                  <a:fillRect/>
                </a:stretch>
              </a:blipFill>
            </p:spPr>
            <p:txBody>
              <a:bodyPr/>
              <a:lstStyle/>
              <a:p>
                <a:r>
                  <a:rPr lang="zh-CN" altLang="en-US">
                    <a:noFill/>
                  </a:rPr>
                  <a:t> </a:t>
                </a:r>
              </a:p>
            </p:txBody>
          </p:sp>
        </mc:Fallback>
      </mc:AlternateContent>
      <p:sp>
        <p:nvSpPr>
          <p:cNvPr id="219" name="文本框 218"/>
          <p:cNvSpPr txBox="1"/>
          <p:nvPr/>
        </p:nvSpPr>
        <p:spPr>
          <a:xfrm>
            <a:off x="1908810" y="14170025"/>
            <a:ext cx="29356685" cy="2651760"/>
          </a:xfrm>
          <a:prstGeom prst="rect">
            <a:avLst/>
          </a:prstGeom>
          <a:noFill/>
        </p:spPr>
        <p:txBody>
          <a:bodyPr wrap="square" rtlCol="0">
            <a:noAutofit/>
          </a:bodyPr>
          <a:lstStyle/>
          <a:p>
            <a:pPr indent="0" algn="just" defTabSz="3291840" eaLnBrk="0" fontAlgn="auto" hangingPunct="0">
              <a:lnSpc>
                <a:spcPct val="115000"/>
              </a:lnSpc>
              <a:spcBef>
                <a:spcPts val="0"/>
              </a:spcBef>
              <a:spcAft>
                <a:spcPts val="0"/>
              </a:spcAft>
              <a:buClrTx/>
              <a:buSzTx/>
              <a:buFont typeface="Arial" panose="020B0604020202020204" pitchFamily="34" charset="0"/>
            </a:pPr>
            <a:r>
              <a:rPr lang="zh-CN" altLang="en-US" sz="4000" b="1" dirty="0">
                <a:solidFill>
                  <a:schemeClr val="tx1"/>
                </a:solidFill>
                <a:latin typeface="+mn-ea"/>
                <a:cs typeface="+mn-ea"/>
              </a:rPr>
              <a:t>本研究基于</a:t>
            </a:r>
            <a:r>
              <a:rPr lang="en-US" altLang="zh-CN" sz="4000" b="1" dirty="0">
                <a:latin typeface="+mn-ea"/>
                <a:cs typeface="+mn-ea"/>
              </a:rPr>
              <a:t>COMSOL Multiphysics®</a:t>
            </a:r>
            <a:r>
              <a:rPr lang="zh-CN" altLang="en-US" sz="4000" b="1" dirty="0">
                <a:solidFill>
                  <a:schemeClr val="tx1"/>
                </a:solidFill>
                <a:latin typeface="+mn-ea"/>
                <a:cs typeface="+mn-ea"/>
              </a:rPr>
              <a:t>多物理场仿真平台，利用等离子体模块构建了等尺寸二维自洽流体模型，结合实验深入探究了辅助脉冲电压（APV）对大气压等离子体射流（APPJ）中电离波传播动力学特性的调控机理。仿真工作验证了实验中通过非侵入式方法测量等离子体射流管外电势的准确性，同时模拟了在辅助电极（AE）上施加不同幅值的APV时，电离波传播路径上的电势分布、电子/离子密度、电场强度及电子温度的时空演化过程。计算结果表明，电离波的产生影响了管外电势的产生与再分布，而外加APV则通过改变电离波前端和管外的电势分布，从而有效调控大气压等离子体射流的传播行为。</a:t>
            </a:r>
          </a:p>
        </p:txBody>
      </p:sp>
      <p:grpSp>
        <p:nvGrpSpPr>
          <p:cNvPr id="229" name="组合 228"/>
          <p:cNvGrpSpPr/>
          <p:nvPr/>
        </p:nvGrpSpPr>
        <p:grpSpPr>
          <a:xfrm>
            <a:off x="20156170" y="40996235"/>
            <a:ext cx="7894955" cy="1471930"/>
            <a:chOff x="37457" y="64746"/>
            <a:chExt cx="12433" cy="2318"/>
          </a:xfrm>
        </p:grpSpPr>
        <p:pic>
          <p:nvPicPr>
            <p:cNvPr id="220" name="图片 219"/>
            <p:cNvPicPr>
              <a:picLocks noChangeAspect="1"/>
            </p:cNvPicPr>
            <p:nvPr/>
          </p:nvPicPr>
          <p:blipFill>
            <a:blip r:embed="rId6"/>
            <a:stretch>
              <a:fillRect/>
            </a:stretch>
          </p:blipFill>
          <p:spPr>
            <a:xfrm>
              <a:off x="37457" y="64746"/>
              <a:ext cx="8430" cy="2319"/>
            </a:xfrm>
            <a:prstGeom prst="rect">
              <a:avLst/>
            </a:prstGeom>
          </p:spPr>
        </p:pic>
        <p:pic>
          <p:nvPicPr>
            <p:cNvPr id="221" name="图片 220"/>
            <p:cNvPicPr>
              <a:picLocks noChangeAspect="1"/>
            </p:cNvPicPr>
            <p:nvPr/>
          </p:nvPicPr>
          <p:blipFill>
            <a:blip r:embed="rId7"/>
            <a:srcRect t="7757"/>
            <a:stretch>
              <a:fillRect/>
            </a:stretch>
          </p:blipFill>
          <p:spPr>
            <a:xfrm>
              <a:off x="44992" y="64746"/>
              <a:ext cx="2623" cy="2319"/>
            </a:xfrm>
            <a:prstGeom prst="rect">
              <a:avLst/>
            </a:prstGeom>
          </p:spPr>
        </p:pic>
        <p:pic>
          <p:nvPicPr>
            <p:cNvPr id="222" name="图片 221"/>
            <p:cNvPicPr>
              <a:picLocks noChangeAspect="1"/>
            </p:cNvPicPr>
            <p:nvPr/>
          </p:nvPicPr>
          <p:blipFill>
            <a:blip r:embed="rId8"/>
            <a:srcRect t="897"/>
            <a:stretch>
              <a:fillRect/>
            </a:stretch>
          </p:blipFill>
          <p:spPr>
            <a:xfrm>
              <a:off x="47434" y="64746"/>
              <a:ext cx="2457" cy="2319"/>
            </a:xfrm>
            <a:prstGeom prst="rect">
              <a:avLst/>
            </a:prstGeom>
          </p:spPr>
        </p:pic>
      </p:grpSp>
      <p:pic>
        <p:nvPicPr>
          <p:cNvPr id="228" name="图片 227"/>
          <p:cNvPicPr>
            <a:picLocks noChangeAspect="1"/>
          </p:cNvPicPr>
          <p:nvPr/>
        </p:nvPicPr>
        <p:blipFill>
          <a:blip r:embed="rId9"/>
          <a:srcRect l="-790" t="-20141" r="-43" b="-17380"/>
          <a:stretch>
            <a:fillRect/>
          </a:stretch>
        </p:blipFill>
        <p:spPr>
          <a:xfrm>
            <a:off x="19330035" y="39118540"/>
            <a:ext cx="9808210" cy="213296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TotalTime>
  <Words>642</Words>
  <Application>Microsoft Office PowerPoint</Application>
  <PresentationFormat>自定义</PresentationFormat>
  <Paragraphs>26</Paragraphs>
  <Slides>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vt:i4>
      </vt:variant>
    </vt:vector>
  </HeadingPairs>
  <TitlesOfParts>
    <vt:vector size="11" baseType="lpstr">
      <vt:lpstr>MS Mincho</vt:lpstr>
      <vt:lpstr>等线</vt:lpstr>
      <vt:lpstr>等线 Light</vt:lpstr>
      <vt:lpstr>Arial</vt:lpstr>
      <vt:lpstr>Calibri</vt:lpstr>
      <vt:lpstr>Calibri Light</vt:lpstr>
      <vt:lpstr>Cambria Math</vt:lpstr>
      <vt:lpstr>Tahoma</vt:lpstr>
      <vt:lpstr>Times New Roman</vt:lpstr>
      <vt:lpstr>Office Theme</vt:lpstr>
      <vt:lpstr>辅助脉冲电势调控大气压等离子体射流参数的放电动力学</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Zicheng Zhuang</cp:lastModifiedBy>
  <cp:revision>159</cp:revision>
  <cp:lastPrinted>2023-01-06T15:48:00Z</cp:lastPrinted>
  <dcterms:created xsi:type="dcterms:W3CDTF">2023-01-03T14:57:00Z</dcterms:created>
  <dcterms:modified xsi:type="dcterms:W3CDTF">2025-10-28T02:20:46Z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767063CF06AB4003A7BD1D9C8BF8CEE9_13</vt:lpwstr>
  </property>
  <property fmtid="{D5CDD505-2E9C-101B-9397-08002B2CF9AE}" pid="3" name="KSOProductBuildVer">
    <vt:lpwstr>2052-12.1.0.22529</vt:lpwstr>
  </property>
</Properties>
</file>