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30240288" cy="428402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70" userDrawn="1">
          <p15:clr>
            <a:srgbClr val="A4A3A4"/>
          </p15:clr>
        </p15:guide>
        <p15:guide id="2" pos="952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175992"/>
    <a:srgbClr val="84023E"/>
    <a:srgbClr val="FFD9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78" autoAdjust="0"/>
    <p:restoredTop sz="93333" autoAdjust="0"/>
  </p:normalViewPr>
  <p:slideViewPr>
    <p:cSldViewPr snapToGrid="0" showGuides="1">
      <p:cViewPr>
        <p:scale>
          <a:sx n="60" d="100"/>
          <a:sy n="60" d="100"/>
        </p:scale>
        <p:origin x="84" y="-11448"/>
      </p:cViewPr>
      <p:guideLst>
        <p:guide orient="horz" pos="13470"/>
        <p:guide pos="952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92879605600278"/>
          <c:y val="8.3932773658872917E-2"/>
          <c:w val="0.78855771637440875"/>
          <c:h val="0.68177740106807549"/>
        </c:manualLayout>
      </c:layout>
      <c:lineChart>
        <c:grouping val="standard"/>
        <c:varyColors val="0"/>
        <c:ser>
          <c:idx val="0"/>
          <c:order val="0"/>
          <c:tx>
            <c:strRef>
              <c:f>Sheet1!$B$1</c:f>
              <c:strCache>
                <c:ptCount val="1"/>
                <c:pt idx="0">
                  <c:v>电子密度</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Sheet1!$A$2:$A$6</c:f>
              <c:numCache>
                <c:formatCode>General</c:formatCode>
                <c:ptCount val="5"/>
                <c:pt idx="0">
                  <c:v>1</c:v>
                </c:pt>
                <c:pt idx="1">
                  <c:v>2</c:v>
                </c:pt>
                <c:pt idx="2">
                  <c:v>4</c:v>
                </c:pt>
                <c:pt idx="3">
                  <c:v>12</c:v>
                </c:pt>
                <c:pt idx="4">
                  <c:v>16</c:v>
                </c:pt>
              </c:numCache>
            </c:numRef>
          </c:cat>
          <c:val>
            <c:numRef>
              <c:f>Sheet1!$B$2:$B$6</c:f>
              <c:numCache>
                <c:formatCode>0.00E+00</c:formatCode>
                <c:ptCount val="5"/>
                <c:pt idx="0">
                  <c:v>1.7565999999999999</c:v>
                </c:pt>
                <c:pt idx="1">
                  <c:v>1.5311999999999999</c:v>
                </c:pt>
                <c:pt idx="2">
                  <c:v>1.5045999999999999</c:v>
                </c:pt>
                <c:pt idx="3">
                  <c:v>1.5077</c:v>
                </c:pt>
                <c:pt idx="4">
                  <c:v>1.5189999999999999</c:v>
                </c:pt>
              </c:numCache>
            </c:numRef>
          </c:val>
          <c:smooth val="0"/>
          <c:extLst>
            <c:ext xmlns:c16="http://schemas.microsoft.com/office/drawing/2014/chart" uri="{C3380CC4-5D6E-409C-BE32-E72D297353CC}">
              <c16:uniqueId val="{00000000-6B4D-474A-A8EA-0829E1D97EC6}"/>
            </c:ext>
          </c:extLst>
        </c:ser>
        <c:dLbls>
          <c:showLegendKey val="0"/>
          <c:showVal val="0"/>
          <c:showCatName val="0"/>
          <c:showSerName val="0"/>
          <c:showPercent val="0"/>
          <c:showBubbleSize val="0"/>
        </c:dLbls>
        <c:marker val="1"/>
        <c:smooth val="0"/>
        <c:axId val="610269535"/>
        <c:axId val="1141065871"/>
      </c:lineChart>
      <c:lineChart>
        <c:grouping val="standard"/>
        <c:varyColors val="0"/>
        <c:ser>
          <c:idx val="1"/>
          <c:order val="1"/>
          <c:tx>
            <c:strRef>
              <c:f>Sheet1!$C$1</c:f>
              <c:strCache>
                <c:ptCount val="1"/>
                <c:pt idx="0">
                  <c:v>放电功率</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Sheet1!$A$2:$A$6</c:f>
              <c:numCache>
                <c:formatCode>General</c:formatCode>
                <c:ptCount val="5"/>
                <c:pt idx="0">
                  <c:v>1</c:v>
                </c:pt>
                <c:pt idx="1">
                  <c:v>2</c:v>
                </c:pt>
                <c:pt idx="2">
                  <c:v>4</c:v>
                </c:pt>
                <c:pt idx="3">
                  <c:v>12</c:v>
                </c:pt>
                <c:pt idx="4">
                  <c:v>16</c:v>
                </c:pt>
              </c:numCache>
            </c:numRef>
          </c:cat>
          <c:val>
            <c:numRef>
              <c:f>Sheet1!$C$2:$C$6</c:f>
              <c:numCache>
                <c:formatCode>General</c:formatCode>
                <c:ptCount val="5"/>
                <c:pt idx="0">
                  <c:v>335.04</c:v>
                </c:pt>
                <c:pt idx="1">
                  <c:v>286.75</c:v>
                </c:pt>
                <c:pt idx="2">
                  <c:v>285.68</c:v>
                </c:pt>
                <c:pt idx="3">
                  <c:v>284.44</c:v>
                </c:pt>
                <c:pt idx="4">
                  <c:v>283.94</c:v>
                </c:pt>
              </c:numCache>
            </c:numRef>
          </c:val>
          <c:smooth val="0"/>
          <c:extLst>
            <c:ext xmlns:c16="http://schemas.microsoft.com/office/drawing/2014/chart" uri="{C3380CC4-5D6E-409C-BE32-E72D297353CC}">
              <c16:uniqueId val="{00000001-6B4D-474A-A8EA-0829E1D97EC6}"/>
            </c:ext>
          </c:extLst>
        </c:ser>
        <c:dLbls>
          <c:showLegendKey val="0"/>
          <c:showVal val="0"/>
          <c:showCatName val="0"/>
          <c:showSerName val="0"/>
          <c:showPercent val="0"/>
          <c:showBubbleSize val="0"/>
        </c:dLbls>
        <c:marker val="1"/>
        <c:smooth val="0"/>
        <c:axId val="923612591"/>
        <c:axId val="1110182111"/>
      </c:lineChart>
      <c:catAx>
        <c:axId val="610269535"/>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zh-CN" altLang="en-US"/>
                  <a:t>线圈个数</a:t>
                </a:r>
              </a:p>
            </c:rich>
          </c:tx>
          <c:layout>
            <c:manualLayout>
              <c:xMode val="edge"/>
              <c:yMode val="edge"/>
              <c:x val="0.42078864126026411"/>
              <c:y val="0.87361106859714099"/>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41065871"/>
        <c:crosses val="autoZero"/>
        <c:auto val="1"/>
        <c:lblAlgn val="ctr"/>
        <c:lblOffset val="100"/>
        <c:noMultiLvlLbl val="0"/>
      </c:catAx>
      <c:valAx>
        <c:axId val="114106587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ltLang="zh-CN" sz="1000"/>
                  <a:t>X10^20</a:t>
                </a:r>
                <a:endParaRPr lang="zh-CN" altLang="en-US" sz="1000"/>
              </a:p>
            </c:rich>
          </c:tx>
          <c:layout>
            <c:manualLayout>
              <c:xMode val="edge"/>
              <c:yMode val="edge"/>
              <c:x val="7.084105155266944E-2"/>
              <c:y val="0.71911994788529754"/>
            </c:manualLayout>
          </c:layout>
          <c:overlay val="0"/>
          <c:spPr>
            <a:noFill/>
            <a:ln>
              <a:noFill/>
            </a:ln>
            <a:effectLst/>
          </c:spPr>
          <c:txPr>
            <a:bodyPr rot="0" spcFirstLastPara="1" vertOverflow="ellipsis"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zh-CN"/>
            </a:p>
          </c:txPr>
        </c:title>
        <c:numFmt formatCode="#,##0.00_);[Red]\(#,##0.0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610269535"/>
        <c:crosses val="autoZero"/>
        <c:crossBetween val="between"/>
      </c:valAx>
      <c:valAx>
        <c:axId val="1110182111"/>
        <c:scaling>
          <c:orientation val="minMax"/>
          <c:min val="270"/>
        </c:scaling>
        <c:delete val="0"/>
        <c:axPos val="r"/>
        <c:numFmt formatCode="#,##0_);[Red]\(#,##0\)" sourceLinked="0"/>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923612591"/>
        <c:crosses val="max"/>
        <c:crossBetween val="between"/>
      </c:valAx>
      <c:catAx>
        <c:axId val="923612591"/>
        <c:scaling>
          <c:orientation val="minMax"/>
        </c:scaling>
        <c:delete val="1"/>
        <c:axPos val="b"/>
        <c:numFmt formatCode="General" sourceLinked="1"/>
        <c:majorTickMark val="out"/>
        <c:minorTickMark val="none"/>
        <c:tickLblPos val="nextTo"/>
        <c:crossAx val="1110182111"/>
        <c:crosses val="autoZero"/>
        <c:auto val="1"/>
        <c:lblAlgn val="ctr"/>
        <c:lblOffset val="100"/>
        <c:noMultiLvlLbl val="0"/>
      </c:catAx>
      <c:spPr>
        <a:noFill/>
        <a:ln>
          <a:noFill/>
        </a:ln>
        <a:effectLst/>
      </c:spPr>
    </c:plotArea>
    <c:legend>
      <c:legendPos val="b"/>
      <c:layout>
        <c:manualLayout>
          <c:xMode val="edge"/>
          <c:yMode val="edge"/>
          <c:x val="0.64346637722859956"/>
          <c:y val="4.8794588831467485E-2"/>
          <c:w val="0.2574649222909921"/>
          <c:h val="0.16028073303760859"/>
        </c:manualLayout>
      </c:layout>
      <c:overlay val="0"/>
      <c:spPr>
        <a:solidFill>
          <a:schemeClr val="bg1"/>
        </a:solidFill>
        <a:ln>
          <a:noFill/>
          <a:prstDash val="solid"/>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prstDash val="solid"/>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661133932253476E-2"/>
          <c:y val="9.6485645237509937E-2"/>
          <c:w val="0.83859648693113464"/>
          <c:h val="0.70532655209197404"/>
        </c:manualLayout>
      </c:layout>
      <c:barChart>
        <c:barDir val="col"/>
        <c:grouping val="clustered"/>
        <c:varyColors val="0"/>
        <c:ser>
          <c:idx val="2"/>
          <c:order val="2"/>
          <c:tx>
            <c:strRef>
              <c:f>Sheet1!$D$1</c:f>
              <c:strCache>
                <c:ptCount val="1"/>
                <c:pt idx="0">
                  <c:v>功率因数</c:v>
                </c:pt>
              </c:strCache>
            </c:strRef>
          </c:tx>
          <c:spPr>
            <a:solidFill>
              <a:schemeClr val="accent3"/>
            </a:solidFill>
            <a:ln>
              <a:noFill/>
            </a:ln>
            <a:effectLst/>
          </c:spPr>
          <c:invertIfNegative val="0"/>
          <c:dLbls>
            <c:dLbl>
              <c:idx val="0"/>
              <c:tx>
                <c:rich>
                  <a:bodyPr/>
                  <a:lstStyle/>
                  <a:p>
                    <a:r>
                      <a:rPr lang="en-US" altLang="zh-CN"/>
                      <a:t>0.05</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6ED-4EC9-A871-F8109E219984}"/>
                </c:ext>
              </c:extLst>
            </c:dLbl>
            <c:dLbl>
              <c:idx val="1"/>
              <c:tx>
                <c:rich>
                  <a:bodyPr/>
                  <a:lstStyle/>
                  <a:p>
                    <a:r>
                      <a:rPr lang="en-US" altLang="zh-CN"/>
                      <a:t>0.09</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6ED-4EC9-A871-F8109E219984}"/>
                </c:ext>
              </c:extLst>
            </c:dLbl>
            <c:dLbl>
              <c:idx val="2"/>
              <c:tx>
                <c:rich>
                  <a:bodyPr/>
                  <a:lstStyle/>
                  <a:p>
                    <a:r>
                      <a:rPr lang="en-US" altLang="zh-CN"/>
                      <a:t>0.14</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6ED-4EC9-A871-F8109E219984}"/>
                </c:ext>
              </c:extLst>
            </c:dLbl>
            <c:dLbl>
              <c:idx val="3"/>
              <c:tx>
                <c:rich>
                  <a:bodyPr/>
                  <a:lstStyle/>
                  <a:p>
                    <a:r>
                      <a:rPr lang="en-US" altLang="zh-CN"/>
                      <a:t>0.19</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76ED-4EC9-A871-F8109E219984}"/>
                </c:ext>
              </c:extLst>
            </c:dLbl>
            <c:dLbl>
              <c:idx val="4"/>
              <c:tx>
                <c:rich>
                  <a:bodyPr/>
                  <a:lstStyle/>
                  <a:p>
                    <a:r>
                      <a:rPr lang="en-US" altLang="zh-CN"/>
                      <a:t>0.20</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6ED-4EC9-A871-F8109E21998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Sheet1!$A$2:$A$6</c:f>
              <c:numCache>
                <c:formatCode>General</c:formatCode>
                <c:ptCount val="5"/>
                <c:pt idx="0">
                  <c:v>1</c:v>
                </c:pt>
                <c:pt idx="1">
                  <c:v>2</c:v>
                </c:pt>
                <c:pt idx="2">
                  <c:v>4</c:v>
                </c:pt>
                <c:pt idx="3">
                  <c:v>12</c:v>
                </c:pt>
                <c:pt idx="4">
                  <c:v>16</c:v>
                </c:pt>
              </c:numCache>
            </c:numRef>
          </c:cat>
          <c:val>
            <c:numRef>
              <c:f>Sheet1!$D$2:$D$6</c:f>
              <c:numCache>
                <c:formatCode>0.00E+00</c:formatCode>
                <c:ptCount val="5"/>
                <c:pt idx="0">
                  <c:v>55.9</c:v>
                </c:pt>
                <c:pt idx="1">
                  <c:v>92.5</c:v>
                </c:pt>
                <c:pt idx="2">
                  <c:v>144</c:v>
                </c:pt>
                <c:pt idx="3">
                  <c:v>195</c:v>
                </c:pt>
                <c:pt idx="4">
                  <c:v>203</c:v>
                </c:pt>
              </c:numCache>
            </c:numRef>
          </c:val>
          <c:extLst>
            <c:ext xmlns:c16="http://schemas.microsoft.com/office/drawing/2014/chart" uri="{C3380CC4-5D6E-409C-BE32-E72D297353CC}">
              <c16:uniqueId val="{00000002-76ED-4EC9-A871-F8109E219984}"/>
            </c:ext>
          </c:extLst>
        </c:ser>
        <c:dLbls>
          <c:showLegendKey val="0"/>
          <c:showVal val="1"/>
          <c:showCatName val="0"/>
          <c:showSerName val="0"/>
          <c:showPercent val="0"/>
          <c:showBubbleSize val="0"/>
        </c:dLbls>
        <c:gapWidth val="150"/>
        <c:axId val="610269535"/>
        <c:axId val="1141065871"/>
      </c:barChart>
      <c:lineChart>
        <c:grouping val="standard"/>
        <c:varyColors val="0"/>
        <c:ser>
          <c:idx val="0"/>
          <c:order val="0"/>
          <c:tx>
            <c:strRef>
              <c:f>Sheet1!$B$1</c:f>
              <c:strCache>
                <c:ptCount val="1"/>
                <c:pt idx="0">
                  <c:v>有功功率(W)</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delete val="1"/>
          </c:dLbls>
          <c:cat>
            <c:numRef>
              <c:f>Sheet1!$A$2:$A$6</c:f>
              <c:numCache>
                <c:formatCode>General</c:formatCode>
                <c:ptCount val="5"/>
                <c:pt idx="0">
                  <c:v>1</c:v>
                </c:pt>
                <c:pt idx="1">
                  <c:v>2</c:v>
                </c:pt>
                <c:pt idx="2">
                  <c:v>4</c:v>
                </c:pt>
                <c:pt idx="3">
                  <c:v>12</c:v>
                </c:pt>
                <c:pt idx="4">
                  <c:v>16</c:v>
                </c:pt>
              </c:numCache>
            </c:numRef>
          </c:cat>
          <c:val>
            <c:numRef>
              <c:f>Sheet1!$B$2:$B$6</c:f>
              <c:numCache>
                <c:formatCode>0.00E+00</c:formatCode>
                <c:ptCount val="5"/>
                <c:pt idx="0">
                  <c:v>335.04</c:v>
                </c:pt>
                <c:pt idx="1">
                  <c:v>286.755</c:v>
                </c:pt>
                <c:pt idx="2">
                  <c:v>285.68</c:v>
                </c:pt>
                <c:pt idx="3">
                  <c:v>284.44</c:v>
                </c:pt>
                <c:pt idx="4">
                  <c:v>283.935</c:v>
                </c:pt>
              </c:numCache>
            </c:numRef>
          </c:val>
          <c:smooth val="0"/>
          <c:extLst>
            <c:ext xmlns:c16="http://schemas.microsoft.com/office/drawing/2014/chart" uri="{C3380CC4-5D6E-409C-BE32-E72D297353CC}">
              <c16:uniqueId val="{00000000-76ED-4EC9-A871-F8109E219984}"/>
            </c:ext>
          </c:extLst>
        </c:ser>
        <c:dLbls>
          <c:showLegendKey val="0"/>
          <c:showVal val="1"/>
          <c:showCatName val="0"/>
          <c:showSerName val="0"/>
          <c:showPercent val="0"/>
          <c:showBubbleSize val="0"/>
        </c:dLbls>
        <c:marker val="1"/>
        <c:smooth val="0"/>
        <c:axId val="610269535"/>
        <c:axId val="1141065871"/>
      </c:lineChart>
      <c:lineChart>
        <c:grouping val="standard"/>
        <c:varyColors val="0"/>
        <c:ser>
          <c:idx val="1"/>
          <c:order val="1"/>
          <c:tx>
            <c:strRef>
              <c:f>Sheet1!$C$1</c:f>
              <c:strCache>
                <c:ptCount val="1"/>
                <c:pt idx="0">
                  <c:v>无功功率(W)</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delete val="1"/>
          </c:dLbls>
          <c:cat>
            <c:numRef>
              <c:f>Sheet1!$A$2:$A$6</c:f>
              <c:numCache>
                <c:formatCode>General</c:formatCode>
                <c:ptCount val="5"/>
                <c:pt idx="0">
                  <c:v>1</c:v>
                </c:pt>
                <c:pt idx="1">
                  <c:v>2</c:v>
                </c:pt>
                <c:pt idx="2">
                  <c:v>4</c:v>
                </c:pt>
                <c:pt idx="3">
                  <c:v>12</c:v>
                </c:pt>
                <c:pt idx="4">
                  <c:v>16</c:v>
                </c:pt>
              </c:numCache>
            </c:numRef>
          </c:cat>
          <c:val>
            <c:numRef>
              <c:f>Sheet1!$C$2:$C$6</c:f>
              <c:numCache>
                <c:formatCode>General</c:formatCode>
                <c:ptCount val="5"/>
                <c:pt idx="0">
                  <c:v>5979.15</c:v>
                </c:pt>
                <c:pt idx="1">
                  <c:v>3085.05</c:v>
                </c:pt>
                <c:pt idx="2">
                  <c:v>2079.7600000000002</c:v>
                </c:pt>
                <c:pt idx="3">
                  <c:v>1497.91</c:v>
                </c:pt>
                <c:pt idx="4">
                  <c:v>1367.79</c:v>
                </c:pt>
              </c:numCache>
            </c:numRef>
          </c:val>
          <c:smooth val="0"/>
          <c:extLst>
            <c:ext xmlns:c16="http://schemas.microsoft.com/office/drawing/2014/chart" uri="{C3380CC4-5D6E-409C-BE32-E72D297353CC}">
              <c16:uniqueId val="{00000001-76ED-4EC9-A871-F8109E219984}"/>
            </c:ext>
          </c:extLst>
        </c:ser>
        <c:dLbls>
          <c:showLegendKey val="0"/>
          <c:showVal val="1"/>
          <c:showCatName val="0"/>
          <c:showSerName val="0"/>
          <c:showPercent val="0"/>
          <c:showBubbleSize val="0"/>
        </c:dLbls>
        <c:marker val="1"/>
        <c:smooth val="0"/>
        <c:axId val="923612591"/>
        <c:axId val="1110182111"/>
      </c:lineChart>
      <c:catAx>
        <c:axId val="610269535"/>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zh-CN" altLang="en-US"/>
                  <a:t>线圈个数</a:t>
                </a:r>
              </a:p>
            </c:rich>
          </c:tx>
          <c:layout>
            <c:manualLayout>
              <c:xMode val="edge"/>
              <c:yMode val="edge"/>
              <c:x val="0.40949688699741565"/>
              <c:y val="0.8934775637967618"/>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41065871"/>
        <c:crosses val="autoZero"/>
        <c:auto val="1"/>
        <c:lblAlgn val="ctr"/>
        <c:lblOffset val="100"/>
        <c:noMultiLvlLbl val="0"/>
      </c:catAx>
      <c:valAx>
        <c:axId val="114106587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610269535"/>
        <c:crosses val="autoZero"/>
        <c:crossBetween val="between"/>
      </c:valAx>
      <c:valAx>
        <c:axId val="1110182111"/>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923612591"/>
        <c:crosses val="max"/>
        <c:crossBetween val="between"/>
      </c:valAx>
      <c:catAx>
        <c:axId val="923612591"/>
        <c:scaling>
          <c:orientation val="minMax"/>
        </c:scaling>
        <c:delete val="1"/>
        <c:axPos val="b"/>
        <c:numFmt formatCode="General" sourceLinked="1"/>
        <c:majorTickMark val="out"/>
        <c:minorTickMark val="none"/>
        <c:tickLblPos val="nextTo"/>
        <c:crossAx val="1110182111"/>
        <c:crosses val="autoZero"/>
        <c:auto val="1"/>
        <c:lblAlgn val="ctr"/>
        <c:lblOffset val="100"/>
        <c:noMultiLvlLbl val="0"/>
      </c:catAx>
      <c:spPr>
        <a:noFill/>
        <a:ln cap="rnd">
          <a:noFill/>
          <a:round/>
        </a:ln>
        <a:effectLst/>
      </c:spPr>
    </c:plotArea>
    <c:legend>
      <c:legendPos val="tr"/>
      <c:layout>
        <c:manualLayout>
          <c:xMode val="edge"/>
          <c:yMode val="edge"/>
          <c:x val="0.61226529734541923"/>
          <c:y val="6.8465693631118263E-2"/>
          <c:w val="0.30568196214001531"/>
          <c:h val="0.18793661911491405"/>
        </c:manualLayout>
      </c:layout>
      <c:overlay val="0"/>
      <c:spPr>
        <a:solidFill>
          <a:schemeClr val="bg1"/>
        </a:solidFill>
        <a:ln>
          <a:noFill/>
          <a:prstDash val="solid"/>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prstDash val="solid"/>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360C95-62DB-4BF4-A1B0-F6E45909468A}" type="datetimeFigureOut">
              <a:rPr lang="zh-CN" altLang="en-US" smtClean="0"/>
              <a:t>2025/10/27</a:t>
            </a:fld>
            <a:endParaRPr lang="zh-CN" altLang="en-US"/>
          </a:p>
        </p:txBody>
      </p:sp>
      <p:sp>
        <p:nvSpPr>
          <p:cNvPr id="4" name="幻灯片图像占位符 3"/>
          <p:cNvSpPr>
            <a:spLocks noGrp="1" noRot="1" noChangeAspect="1"/>
          </p:cNvSpPr>
          <p:nvPr>
            <p:ph type="sldImg" idx="2"/>
          </p:nvPr>
        </p:nvSpPr>
        <p:spPr>
          <a:xfrm>
            <a:off x="2339975" y="1143000"/>
            <a:ext cx="21780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218878-5D92-482B-83BD-896F62A277F4}" type="slidenum">
              <a:rPr lang="zh-CN" altLang="en-US" smtClean="0"/>
              <a:t>‹#›</a:t>
            </a:fld>
            <a:endParaRPr lang="zh-CN" altLang="en-US"/>
          </a:p>
        </p:txBody>
      </p:sp>
    </p:spTree>
    <p:extLst>
      <p:ext uri="{BB962C8B-B14F-4D97-AF65-F5344CB8AC3E}">
        <p14:creationId xmlns:p14="http://schemas.microsoft.com/office/powerpoint/2010/main" val="3036693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0218878-5D92-482B-83BD-896F62A277F4}" type="slidenum">
              <a:rPr lang="zh-CN" altLang="en-US" smtClean="0"/>
              <a:t>1</a:t>
            </a:fld>
            <a:endParaRPr lang="zh-CN" altLang="en-US"/>
          </a:p>
        </p:txBody>
      </p:sp>
    </p:spTree>
    <p:extLst>
      <p:ext uri="{BB962C8B-B14F-4D97-AF65-F5344CB8AC3E}">
        <p14:creationId xmlns:p14="http://schemas.microsoft.com/office/powerpoint/2010/main" val="3398089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268022" y="7011132"/>
            <a:ext cx="25704245" cy="14914762"/>
          </a:xfrm>
        </p:spPr>
        <p:txBody>
          <a:bodyPr anchor="b"/>
          <a:lstStyle>
            <a:lvl1pPr algn="ctr">
              <a:defRPr sz="19843"/>
            </a:lvl1pPr>
          </a:lstStyle>
          <a:p>
            <a:r>
              <a:rPr lang="zh-CN" altLang="en-US"/>
              <a:t>单击此处编辑母版标题样式</a:t>
            </a:r>
            <a:endParaRPr lang="en-US" dirty="0"/>
          </a:p>
        </p:txBody>
      </p:sp>
      <p:sp>
        <p:nvSpPr>
          <p:cNvPr id="3" name="Subtitle 2"/>
          <p:cNvSpPr>
            <a:spLocks noGrp="1"/>
          </p:cNvSpPr>
          <p:nvPr>
            <p:ph type="subTitle" idx="1"/>
          </p:nvPr>
        </p:nvSpPr>
        <p:spPr>
          <a:xfrm>
            <a:off x="3780036" y="22501064"/>
            <a:ext cx="22680216" cy="10343147"/>
          </a:xfrm>
        </p:spPr>
        <p:txBody>
          <a:bodyPr/>
          <a:lstStyle>
            <a:lvl1pPr marL="0" indent="0" algn="ctr">
              <a:buNone/>
              <a:defRPr sz="7937"/>
            </a:lvl1pPr>
            <a:lvl2pPr marL="1512006" indent="0" algn="ctr">
              <a:buNone/>
              <a:defRPr sz="6614"/>
            </a:lvl2pPr>
            <a:lvl3pPr marL="3024012" indent="0" algn="ctr">
              <a:buNone/>
              <a:defRPr sz="5953"/>
            </a:lvl3pPr>
            <a:lvl4pPr marL="4536018" indent="0" algn="ctr">
              <a:buNone/>
              <a:defRPr sz="5291"/>
            </a:lvl4pPr>
            <a:lvl5pPr marL="6048024" indent="0" algn="ctr">
              <a:buNone/>
              <a:defRPr sz="5291"/>
            </a:lvl5pPr>
            <a:lvl6pPr marL="7560031" indent="0" algn="ctr">
              <a:buNone/>
              <a:defRPr sz="5291"/>
            </a:lvl6pPr>
            <a:lvl7pPr marL="9072037" indent="0" algn="ctr">
              <a:buNone/>
              <a:defRPr sz="5291"/>
            </a:lvl7pPr>
            <a:lvl8pPr marL="10584043" indent="0" algn="ctr">
              <a:buNone/>
              <a:defRPr sz="5291"/>
            </a:lvl8pPr>
            <a:lvl9pPr marL="12096049" indent="0" algn="ctr">
              <a:buNone/>
              <a:defRPr sz="5291"/>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5FE3ED5-A76D-484A-9090-ACB93BCC6F30}" type="datetimeFigureOut">
              <a:rPr lang="zh-CN" altLang="en-US" smtClean="0"/>
              <a:t>2025/10/27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2017186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5FE3ED5-A76D-484A-9090-ACB93BCC6F30}" type="datetimeFigureOut">
              <a:rPr lang="zh-CN" altLang="en-US" smtClean="0"/>
              <a:t>2025/10/27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276233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40708" y="2280848"/>
            <a:ext cx="6520562" cy="36305153"/>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2079021" y="2280848"/>
            <a:ext cx="19183683" cy="36305153"/>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5FE3ED5-A76D-484A-9090-ACB93BCC6F30}" type="datetimeFigureOut">
              <a:rPr lang="zh-CN" altLang="en-US" smtClean="0"/>
              <a:t>2025/10/27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2268137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5FE3ED5-A76D-484A-9090-ACB93BCC6F30}" type="datetimeFigureOut">
              <a:rPr lang="zh-CN" altLang="en-US" smtClean="0"/>
              <a:t>2025/10/27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232603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063272" y="10680331"/>
            <a:ext cx="26082248" cy="17820361"/>
          </a:xfrm>
        </p:spPr>
        <p:txBody>
          <a:bodyPr anchor="b"/>
          <a:lstStyle>
            <a:lvl1pPr>
              <a:defRPr sz="19843"/>
            </a:lvl1pPr>
          </a:lstStyle>
          <a:p>
            <a:r>
              <a:rPr lang="zh-CN" altLang="en-US"/>
              <a:t>单击此处编辑母版标题样式</a:t>
            </a:r>
            <a:endParaRPr lang="en-US" dirty="0"/>
          </a:p>
        </p:txBody>
      </p:sp>
      <p:sp>
        <p:nvSpPr>
          <p:cNvPr id="3" name="Text Placeholder 2"/>
          <p:cNvSpPr>
            <a:spLocks noGrp="1"/>
          </p:cNvSpPr>
          <p:nvPr>
            <p:ph type="body" idx="1"/>
          </p:nvPr>
        </p:nvSpPr>
        <p:spPr>
          <a:xfrm>
            <a:off x="2063272" y="28669280"/>
            <a:ext cx="26082248" cy="9371307"/>
          </a:xfrm>
        </p:spPr>
        <p:txBody>
          <a:bodyPr/>
          <a:lstStyle>
            <a:lvl1pPr marL="0" indent="0">
              <a:buNone/>
              <a:defRPr sz="7937">
                <a:solidFill>
                  <a:schemeClr val="tx1"/>
                </a:solidFill>
              </a:defRPr>
            </a:lvl1pPr>
            <a:lvl2pPr marL="1512006" indent="0">
              <a:buNone/>
              <a:defRPr sz="6614">
                <a:solidFill>
                  <a:schemeClr val="tx1">
                    <a:tint val="75000"/>
                  </a:schemeClr>
                </a:solidFill>
              </a:defRPr>
            </a:lvl2pPr>
            <a:lvl3pPr marL="3024012" indent="0">
              <a:buNone/>
              <a:defRPr sz="5953">
                <a:solidFill>
                  <a:schemeClr val="tx1">
                    <a:tint val="75000"/>
                  </a:schemeClr>
                </a:solidFill>
              </a:defRPr>
            </a:lvl3pPr>
            <a:lvl4pPr marL="4536018" indent="0">
              <a:buNone/>
              <a:defRPr sz="5291">
                <a:solidFill>
                  <a:schemeClr val="tx1">
                    <a:tint val="75000"/>
                  </a:schemeClr>
                </a:solidFill>
              </a:defRPr>
            </a:lvl4pPr>
            <a:lvl5pPr marL="6048024" indent="0">
              <a:buNone/>
              <a:defRPr sz="5291">
                <a:solidFill>
                  <a:schemeClr val="tx1">
                    <a:tint val="75000"/>
                  </a:schemeClr>
                </a:solidFill>
              </a:defRPr>
            </a:lvl5pPr>
            <a:lvl6pPr marL="7560031" indent="0">
              <a:buNone/>
              <a:defRPr sz="5291">
                <a:solidFill>
                  <a:schemeClr val="tx1">
                    <a:tint val="75000"/>
                  </a:schemeClr>
                </a:solidFill>
              </a:defRPr>
            </a:lvl6pPr>
            <a:lvl7pPr marL="9072037" indent="0">
              <a:buNone/>
              <a:defRPr sz="5291">
                <a:solidFill>
                  <a:schemeClr val="tx1">
                    <a:tint val="75000"/>
                  </a:schemeClr>
                </a:solidFill>
              </a:defRPr>
            </a:lvl7pPr>
            <a:lvl8pPr marL="10584043" indent="0">
              <a:buNone/>
              <a:defRPr sz="5291">
                <a:solidFill>
                  <a:schemeClr val="tx1">
                    <a:tint val="75000"/>
                  </a:schemeClr>
                </a:solidFill>
              </a:defRPr>
            </a:lvl8pPr>
            <a:lvl9pPr marL="12096049" indent="0">
              <a:buNone/>
              <a:defRPr sz="5291">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05FE3ED5-A76D-484A-9090-ACB93BCC6F30}" type="datetimeFigureOut">
              <a:rPr lang="zh-CN" altLang="en-US" smtClean="0"/>
              <a:t>2025/10/27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625457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079020" y="11404240"/>
            <a:ext cx="12852122" cy="2718176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15309146" y="11404240"/>
            <a:ext cx="12852122" cy="2718176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05FE3ED5-A76D-484A-9090-ACB93BCC6F30}" type="datetimeFigureOut">
              <a:rPr lang="zh-CN" altLang="en-US" smtClean="0"/>
              <a:t>2025/10/27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1239600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082959" y="2280857"/>
            <a:ext cx="26082248" cy="828047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082962" y="10501820"/>
            <a:ext cx="12793057" cy="5146780"/>
          </a:xfrm>
        </p:spPr>
        <p:txBody>
          <a:bodyPr anchor="b"/>
          <a:lstStyle>
            <a:lvl1pPr marL="0" indent="0">
              <a:buNone/>
              <a:defRPr sz="7937" b="1"/>
            </a:lvl1pPr>
            <a:lvl2pPr marL="1512006" indent="0">
              <a:buNone/>
              <a:defRPr sz="6614" b="1"/>
            </a:lvl2pPr>
            <a:lvl3pPr marL="3024012" indent="0">
              <a:buNone/>
              <a:defRPr sz="5953" b="1"/>
            </a:lvl3pPr>
            <a:lvl4pPr marL="4536018" indent="0">
              <a:buNone/>
              <a:defRPr sz="5291" b="1"/>
            </a:lvl4pPr>
            <a:lvl5pPr marL="6048024" indent="0">
              <a:buNone/>
              <a:defRPr sz="5291" b="1"/>
            </a:lvl5pPr>
            <a:lvl6pPr marL="7560031" indent="0">
              <a:buNone/>
              <a:defRPr sz="5291" b="1"/>
            </a:lvl6pPr>
            <a:lvl7pPr marL="9072037" indent="0">
              <a:buNone/>
              <a:defRPr sz="5291" b="1"/>
            </a:lvl7pPr>
            <a:lvl8pPr marL="10584043" indent="0">
              <a:buNone/>
              <a:defRPr sz="5291" b="1"/>
            </a:lvl8pPr>
            <a:lvl9pPr marL="12096049" indent="0">
              <a:buNone/>
              <a:defRPr sz="5291" b="1"/>
            </a:lvl9pPr>
          </a:lstStyle>
          <a:p>
            <a:pPr lvl="0"/>
            <a:r>
              <a:rPr lang="zh-CN" altLang="en-US"/>
              <a:t>编辑母版文本样式</a:t>
            </a:r>
          </a:p>
        </p:txBody>
      </p:sp>
      <p:sp>
        <p:nvSpPr>
          <p:cNvPr id="4" name="Content Placeholder 3"/>
          <p:cNvSpPr>
            <a:spLocks noGrp="1"/>
          </p:cNvSpPr>
          <p:nvPr>
            <p:ph sz="half" idx="2"/>
          </p:nvPr>
        </p:nvSpPr>
        <p:spPr>
          <a:xfrm>
            <a:off x="2082962" y="15648601"/>
            <a:ext cx="12793057" cy="2301673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15309148" y="10501820"/>
            <a:ext cx="12856061" cy="5146780"/>
          </a:xfrm>
        </p:spPr>
        <p:txBody>
          <a:bodyPr anchor="b"/>
          <a:lstStyle>
            <a:lvl1pPr marL="0" indent="0">
              <a:buNone/>
              <a:defRPr sz="7937" b="1"/>
            </a:lvl1pPr>
            <a:lvl2pPr marL="1512006" indent="0">
              <a:buNone/>
              <a:defRPr sz="6614" b="1"/>
            </a:lvl2pPr>
            <a:lvl3pPr marL="3024012" indent="0">
              <a:buNone/>
              <a:defRPr sz="5953" b="1"/>
            </a:lvl3pPr>
            <a:lvl4pPr marL="4536018" indent="0">
              <a:buNone/>
              <a:defRPr sz="5291" b="1"/>
            </a:lvl4pPr>
            <a:lvl5pPr marL="6048024" indent="0">
              <a:buNone/>
              <a:defRPr sz="5291" b="1"/>
            </a:lvl5pPr>
            <a:lvl6pPr marL="7560031" indent="0">
              <a:buNone/>
              <a:defRPr sz="5291" b="1"/>
            </a:lvl6pPr>
            <a:lvl7pPr marL="9072037" indent="0">
              <a:buNone/>
              <a:defRPr sz="5291" b="1"/>
            </a:lvl7pPr>
            <a:lvl8pPr marL="10584043" indent="0">
              <a:buNone/>
              <a:defRPr sz="5291" b="1"/>
            </a:lvl8pPr>
            <a:lvl9pPr marL="12096049" indent="0">
              <a:buNone/>
              <a:defRPr sz="5291" b="1"/>
            </a:lvl9pPr>
          </a:lstStyle>
          <a:p>
            <a:pPr lvl="0"/>
            <a:r>
              <a:rPr lang="zh-CN" altLang="en-US"/>
              <a:t>编辑母版文本样式</a:t>
            </a:r>
          </a:p>
        </p:txBody>
      </p:sp>
      <p:sp>
        <p:nvSpPr>
          <p:cNvPr id="6" name="Content Placeholder 5"/>
          <p:cNvSpPr>
            <a:spLocks noGrp="1"/>
          </p:cNvSpPr>
          <p:nvPr>
            <p:ph sz="quarter" idx="4"/>
          </p:nvPr>
        </p:nvSpPr>
        <p:spPr>
          <a:xfrm>
            <a:off x="15309148" y="15648601"/>
            <a:ext cx="12856061" cy="2301673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05FE3ED5-A76D-484A-9090-ACB93BCC6F30}" type="datetimeFigureOut">
              <a:rPr lang="zh-CN" altLang="en-US" smtClean="0"/>
              <a:t>2025/10/27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180395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5FE3ED5-A76D-484A-9090-ACB93BCC6F30}" type="datetimeFigureOut">
              <a:rPr lang="zh-CN" altLang="en-US" smtClean="0"/>
              <a:t>2025/10/27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4178872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FE3ED5-A76D-484A-9090-ACB93BCC6F30}" type="datetimeFigureOut">
              <a:rPr lang="zh-CN" altLang="en-US" smtClean="0"/>
              <a:t>2025/10/27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4233803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082959" y="2856018"/>
            <a:ext cx="9753280" cy="9996064"/>
          </a:xfrm>
        </p:spPr>
        <p:txBody>
          <a:bodyPr anchor="b"/>
          <a:lstStyle>
            <a:lvl1pPr>
              <a:defRPr sz="10583"/>
            </a:lvl1pPr>
          </a:lstStyle>
          <a:p>
            <a:r>
              <a:rPr lang="zh-CN" altLang="en-US"/>
              <a:t>单击此处编辑母版标题样式</a:t>
            </a:r>
            <a:endParaRPr lang="en-US" dirty="0"/>
          </a:p>
        </p:txBody>
      </p:sp>
      <p:sp>
        <p:nvSpPr>
          <p:cNvPr id="3" name="Content Placeholder 2"/>
          <p:cNvSpPr>
            <a:spLocks noGrp="1"/>
          </p:cNvSpPr>
          <p:nvPr>
            <p:ph idx="1"/>
          </p:nvPr>
        </p:nvSpPr>
        <p:spPr>
          <a:xfrm>
            <a:off x="12856061" y="6168216"/>
            <a:ext cx="15309146" cy="30444362"/>
          </a:xfrm>
        </p:spPr>
        <p:txBody>
          <a:bodyPr/>
          <a:lstStyle>
            <a:lvl1pPr>
              <a:defRPr sz="10583"/>
            </a:lvl1pPr>
            <a:lvl2pPr>
              <a:defRPr sz="9260"/>
            </a:lvl2pPr>
            <a:lvl3pPr>
              <a:defRPr sz="7937"/>
            </a:lvl3pPr>
            <a:lvl4pPr>
              <a:defRPr sz="6614"/>
            </a:lvl4pPr>
            <a:lvl5pPr>
              <a:defRPr sz="6614"/>
            </a:lvl5pPr>
            <a:lvl6pPr>
              <a:defRPr sz="6614"/>
            </a:lvl6pPr>
            <a:lvl7pPr>
              <a:defRPr sz="6614"/>
            </a:lvl7pPr>
            <a:lvl8pPr>
              <a:defRPr sz="6614"/>
            </a:lvl8pPr>
            <a:lvl9pPr>
              <a:defRPr sz="6614"/>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2082959" y="12852082"/>
            <a:ext cx="9753280" cy="23810073"/>
          </a:xfrm>
        </p:spPr>
        <p:txBody>
          <a:bodyPr/>
          <a:lstStyle>
            <a:lvl1pPr marL="0" indent="0">
              <a:buNone/>
              <a:defRPr sz="5291"/>
            </a:lvl1pPr>
            <a:lvl2pPr marL="1512006" indent="0">
              <a:buNone/>
              <a:defRPr sz="4630"/>
            </a:lvl2pPr>
            <a:lvl3pPr marL="3024012" indent="0">
              <a:buNone/>
              <a:defRPr sz="3969"/>
            </a:lvl3pPr>
            <a:lvl4pPr marL="4536018" indent="0">
              <a:buNone/>
              <a:defRPr sz="3307"/>
            </a:lvl4pPr>
            <a:lvl5pPr marL="6048024" indent="0">
              <a:buNone/>
              <a:defRPr sz="3307"/>
            </a:lvl5pPr>
            <a:lvl6pPr marL="7560031" indent="0">
              <a:buNone/>
              <a:defRPr sz="3307"/>
            </a:lvl6pPr>
            <a:lvl7pPr marL="9072037" indent="0">
              <a:buNone/>
              <a:defRPr sz="3307"/>
            </a:lvl7pPr>
            <a:lvl8pPr marL="10584043" indent="0">
              <a:buNone/>
              <a:defRPr sz="3307"/>
            </a:lvl8pPr>
            <a:lvl9pPr marL="12096049" indent="0">
              <a:buNone/>
              <a:defRPr sz="3307"/>
            </a:lvl9pPr>
          </a:lstStyle>
          <a:p>
            <a:pPr lvl="0"/>
            <a:r>
              <a:rPr lang="zh-CN" altLang="en-US"/>
              <a:t>编辑母版文本样式</a:t>
            </a:r>
          </a:p>
        </p:txBody>
      </p:sp>
      <p:sp>
        <p:nvSpPr>
          <p:cNvPr id="5" name="Date Placeholder 4"/>
          <p:cNvSpPr>
            <a:spLocks noGrp="1"/>
          </p:cNvSpPr>
          <p:nvPr>
            <p:ph type="dt" sz="half" idx="10"/>
          </p:nvPr>
        </p:nvSpPr>
        <p:spPr/>
        <p:txBody>
          <a:bodyPr/>
          <a:lstStyle/>
          <a:p>
            <a:fld id="{05FE3ED5-A76D-484A-9090-ACB93BCC6F30}" type="datetimeFigureOut">
              <a:rPr lang="zh-CN" altLang="en-US" smtClean="0"/>
              <a:t>2025/10/27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1157177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082959" y="2856018"/>
            <a:ext cx="9753280" cy="9996064"/>
          </a:xfrm>
        </p:spPr>
        <p:txBody>
          <a:bodyPr anchor="b"/>
          <a:lstStyle>
            <a:lvl1pPr>
              <a:defRPr sz="10583"/>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2856061" y="6168216"/>
            <a:ext cx="15309146" cy="30444362"/>
          </a:xfrm>
        </p:spPr>
        <p:txBody>
          <a:bodyPr anchor="t"/>
          <a:lstStyle>
            <a:lvl1pPr marL="0" indent="0">
              <a:buNone/>
              <a:defRPr sz="10583"/>
            </a:lvl1pPr>
            <a:lvl2pPr marL="1512006" indent="0">
              <a:buNone/>
              <a:defRPr sz="9260"/>
            </a:lvl2pPr>
            <a:lvl3pPr marL="3024012" indent="0">
              <a:buNone/>
              <a:defRPr sz="7937"/>
            </a:lvl3pPr>
            <a:lvl4pPr marL="4536018" indent="0">
              <a:buNone/>
              <a:defRPr sz="6614"/>
            </a:lvl4pPr>
            <a:lvl5pPr marL="6048024" indent="0">
              <a:buNone/>
              <a:defRPr sz="6614"/>
            </a:lvl5pPr>
            <a:lvl6pPr marL="7560031" indent="0">
              <a:buNone/>
              <a:defRPr sz="6614"/>
            </a:lvl6pPr>
            <a:lvl7pPr marL="9072037" indent="0">
              <a:buNone/>
              <a:defRPr sz="6614"/>
            </a:lvl7pPr>
            <a:lvl8pPr marL="10584043" indent="0">
              <a:buNone/>
              <a:defRPr sz="6614"/>
            </a:lvl8pPr>
            <a:lvl9pPr marL="12096049" indent="0">
              <a:buNone/>
              <a:defRPr sz="6614"/>
            </a:lvl9pPr>
          </a:lstStyle>
          <a:p>
            <a:r>
              <a:rPr lang="zh-CN" altLang="en-US"/>
              <a:t>单击图标添加图片</a:t>
            </a:r>
            <a:endParaRPr lang="en-US" dirty="0"/>
          </a:p>
        </p:txBody>
      </p:sp>
      <p:sp>
        <p:nvSpPr>
          <p:cNvPr id="4" name="Text Placeholder 3"/>
          <p:cNvSpPr>
            <a:spLocks noGrp="1"/>
          </p:cNvSpPr>
          <p:nvPr>
            <p:ph type="body" sz="half" idx="2"/>
          </p:nvPr>
        </p:nvSpPr>
        <p:spPr>
          <a:xfrm>
            <a:off x="2082959" y="12852082"/>
            <a:ext cx="9753280" cy="23810073"/>
          </a:xfrm>
        </p:spPr>
        <p:txBody>
          <a:bodyPr/>
          <a:lstStyle>
            <a:lvl1pPr marL="0" indent="0">
              <a:buNone/>
              <a:defRPr sz="5291"/>
            </a:lvl1pPr>
            <a:lvl2pPr marL="1512006" indent="0">
              <a:buNone/>
              <a:defRPr sz="4630"/>
            </a:lvl2pPr>
            <a:lvl3pPr marL="3024012" indent="0">
              <a:buNone/>
              <a:defRPr sz="3969"/>
            </a:lvl3pPr>
            <a:lvl4pPr marL="4536018" indent="0">
              <a:buNone/>
              <a:defRPr sz="3307"/>
            </a:lvl4pPr>
            <a:lvl5pPr marL="6048024" indent="0">
              <a:buNone/>
              <a:defRPr sz="3307"/>
            </a:lvl5pPr>
            <a:lvl6pPr marL="7560031" indent="0">
              <a:buNone/>
              <a:defRPr sz="3307"/>
            </a:lvl6pPr>
            <a:lvl7pPr marL="9072037" indent="0">
              <a:buNone/>
              <a:defRPr sz="3307"/>
            </a:lvl7pPr>
            <a:lvl8pPr marL="10584043" indent="0">
              <a:buNone/>
              <a:defRPr sz="3307"/>
            </a:lvl8pPr>
            <a:lvl9pPr marL="12096049" indent="0">
              <a:buNone/>
              <a:defRPr sz="3307"/>
            </a:lvl9pPr>
          </a:lstStyle>
          <a:p>
            <a:pPr lvl="0"/>
            <a:r>
              <a:rPr lang="zh-CN" altLang="en-US"/>
              <a:t>编辑母版文本样式</a:t>
            </a:r>
          </a:p>
        </p:txBody>
      </p:sp>
      <p:sp>
        <p:nvSpPr>
          <p:cNvPr id="5" name="Date Placeholder 4"/>
          <p:cNvSpPr>
            <a:spLocks noGrp="1"/>
          </p:cNvSpPr>
          <p:nvPr>
            <p:ph type="dt" sz="half" idx="10"/>
          </p:nvPr>
        </p:nvSpPr>
        <p:spPr/>
        <p:txBody>
          <a:bodyPr/>
          <a:lstStyle/>
          <a:p>
            <a:fld id="{05FE3ED5-A76D-484A-9090-ACB93BCC6F30}" type="datetimeFigureOut">
              <a:rPr lang="zh-CN" altLang="en-US" smtClean="0"/>
              <a:t>2025/10/27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2216308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79020" y="2280857"/>
            <a:ext cx="26082248" cy="828047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2079020" y="11404240"/>
            <a:ext cx="26082248" cy="27181761"/>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2079020" y="39706598"/>
            <a:ext cx="6804065" cy="2280848"/>
          </a:xfrm>
          <a:prstGeom prst="rect">
            <a:avLst/>
          </a:prstGeom>
        </p:spPr>
        <p:txBody>
          <a:bodyPr vert="horz" lIns="91440" tIns="45720" rIns="91440" bIns="45720" rtlCol="0" anchor="ctr"/>
          <a:lstStyle>
            <a:lvl1pPr algn="l">
              <a:defRPr sz="3969">
                <a:solidFill>
                  <a:schemeClr val="tx1">
                    <a:tint val="75000"/>
                  </a:schemeClr>
                </a:solidFill>
              </a:defRPr>
            </a:lvl1pPr>
          </a:lstStyle>
          <a:p>
            <a:fld id="{05FE3ED5-A76D-484A-9090-ACB93BCC6F30}" type="datetimeFigureOut">
              <a:rPr lang="zh-CN" altLang="en-US" smtClean="0"/>
              <a:t>2025/10/27</a:t>
            </a:fld>
            <a:endParaRPr lang="zh-CN" altLang="en-US"/>
          </a:p>
        </p:txBody>
      </p:sp>
      <p:sp>
        <p:nvSpPr>
          <p:cNvPr id="5" name="Footer Placeholder 4"/>
          <p:cNvSpPr>
            <a:spLocks noGrp="1"/>
          </p:cNvSpPr>
          <p:nvPr>
            <p:ph type="ftr" sz="quarter" idx="3"/>
          </p:nvPr>
        </p:nvSpPr>
        <p:spPr>
          <a:xfrm>
            <a:off x="10017096" y="39706598"/>
            <a:ext cx="10206097" cy="2280848"/>
          </a:xfrm>
          <a:prstGeom prst="rect">
            <a:avLst/>
          </a:prstGeom>
        </p:spPr>
        <p:txBody>
          <a:bodyPr vert="horz" lIns="91440" tIns="45720" rIns="91440" bIns="45720" rtlCol="0" anchor="ctr"/>
          <a:lstStyle>
            <a:lvl1pPr algn="ctr">
              <a:defRPr sz="3969">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21357203" y="39706598"/>
            <a:ext cx="6804065" cy="2280848"/>
          </a:xfrm>
          <a:prstGeom prst="rect">
            <a:avLst/>
          </a:prstGeom>
        </p:spPr>
        <p:txBody>
          <a:bodyPr vert="horz" lIns="91440" tIns="45720" rIns="91440" bIns="45720" rtlCol="0" anchor="ctr"/>
          <a:lstStyle>
            <a:lvl1pPr algn="r">
              <a:defRPr sz="3969">
                <a:solidFill>
                  <a:schemeClr val="tx1">
                    <a:tint val="75000"/>
                  </a:schemeClr>
                </a:solidFill>
              </a:defRPr>
            </a:lvl1pPr>
          </a:lstStyle>
          <a:p>
            <a:fld id="{6D566854-4B5A-42AC-9294-0E0F9CB6CF47}" type="slidenum">
              <a:rPr lang="zh-CN" altLang="en-US" smtClean="0"/>
              <a:t>‹#›</a:t>
            </a:fld>
            <a:endParaRPr lang="zh-CN" altLang="en-US"/>
          </a:p>
        </p:txBody>
      </p:sp>
    </p:spTree>
    <p:extLst>
      <p:ext uri="{BB962C8B-B14F-4D97-AF65-F5344CB8AC3E}">
        <p14:creationId xmlns:p14="http://schemas.microsoft.com/office/powerpoint/2010/main" val="28774060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4012" rtl="0" eaLnBrk="1" latinLnBrk="0" hangingPunct="1">
        <a:lnSpc>
          <a:spcPct val="90000"/>
        </a:lnSpc>
        <a:spcBef>
          <a:spcPct val="0"/>
        </a:spcBef>
        <a:buNone/>
        <a:defRPr sz="14551" kern="1200">
          <a:solidFill>
            <a:schemeClr val="tx1"/>
          </a:solidFill>
          <a:latin typeface="+mj-lt"/>
          <a:ea typeface="+mj-ea"/>
          <a:cs typeface="+mj-cs"/>
        </a:defRPr>
      </a:lvl1pPr>
    </p:titleStyle>
    <p:bodyStyle>
      <a:lvl1pPr marL="756003" indent="-756003" algn="l" defTabSz="3024012" rtl="0" eaLnBrk="1" latinLnBrk="0" hangingPunct="1">
        <a:lnSpc>
          <a:spcPct val="90000"/>
        </a:lnSpc>
        <a:spcBef>
          <a:spcPts val="3307"/>
        </a:spcBef>
        <a:buFont typeface="Arial" panose="020B0604020202020204" pitchFamily="34" charset="0"/>
        <a:buChar char="•"/>
        <a:defRPr sz="9260" kern="1200">
          <a:solidFill>
            <a:schemeClr val="tx1"/>
          </a:solidFill>
          <a:latin typeface="+mn-lt"/>
          <a:ea typeface="+mn-ea"/>
          <a:cs typeface="+mn-cs"/>
        </a:defRPr>
      </a:lvl1pPr>
      <a:lvl2pPr marL="2268009" indent="-756003" algn="l" defTabSz="3024012" rtl="0" eaLnBrk="1" latinLnBrk="0" hangingPunct="1">
        <a:lnSpc>
          <a:spcPct val="90000"/>
        </a:lnSpc>
        <a:spcBef>
          <a:spcPts val="1654"/>
        </a:spcBef>
        <a:buFont typeface="Arial" panose="020B0604020202020204" pitchFamily="34" charset="0"/>
        <a:buChar char="•"/>
        <a:defRPr sz="7937" kern="1200">
          <a:solidFill>
            <a:schemeClr val="tx1"/>
          </a:solidFill>
          <a:latin typeface="+mn-lt"/>
          <a:ea typeface="+mn-ea"/>
          <a:cs typeface="+mn-cs"/>
        </a:defRPr>
      </a:lvl2pPr>
      <a:lvl3pPr marL="3780015" indent="-756003" algn="l" defTabSz="3024012" rtl="0" eaLnBrk="1" latinLnBrk="0" hangingPunct="1">
        <a:lnSpc>
          <a:spcPct val="90000"/>
        </a:lnSpc>
        <a:spcBef>
          <a:spcPts val="1654"/>
        </a:spcBef>
        <a:buFont typeface="Arial" panose="020B0604020202020204" pitchFamily="34" charset="0"/>
        <a:buChar char="•"/>
        <a:defRPr sz="6614" kern="1200">
          <a:solidFill>
            <a:schemeClr val="tx1"/>
          </a:solidFill>
          <a:latin typeface="+mn-lt"/>
          <a:ea typeface="+mn-ea"/>
          <a:cs typeface="+mn-cs"/>
        </a:defRPr>
      </a:lvl3pPr>
      <a:lvl4pPr marL="5292021"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4pPr>
      <a:lvl5pPr marL="6804028"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5pPr>
      <a:lvl6pPr marL="8316034"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6pPr>
      <a:lvl7pPr marL="9828040"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7pPr>
      <a:lvl8pPr marL="11340046"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8pPr>
      <a:lvl9pPr marL="12852052"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9pPr>
    </p:bodyStyle>
    <p:otherStyle>
      <a:defPPr>
        <a:defRPr lang="en-US"/>
      </a:defPPr>
      <a:lvl1pPr marL="0" algn="l" defTabSz="3024012" rtl="0" eaLnBrk="1" latinLnBrk="0" hangingPunct="1">
        <a:defRPr sz="5953" kern="1200">
          <a:solidFill>
            <a:schemeClr val="tx1"/>
          </a:solidFill>
          <a:latin typeface="+mn-lt"/>
          <a:ea typeface="+mn-ea"/>
          <a:cs typeface="+mn-cs"/>
        </a:defRPr>
      </a:lvl1pPr>
      <a:lvl2pPr marL="1512006" algn="l" defTabSz="3024012" rtl="0" eaLnBrk="1" latinLnBrk="0" hangingPunct="1">
        <a:defRPr sz="5953" kern="1200">
          <a:solidFill>
            <a:schemeClr val="tx1"/>
          </a:solidFill>
          <a:latin typeface="+mn-lt"/>
          <a:ea typeface="+mn-ea"/>
          <a:cs typeface="+mn-cs"/>
        </a:defRPr>
      </a:lvl2pPr>
      <a:lvl3pPr marL="3024012" algn="l" defTabSz="3024012" rtl="0" eaLnBrk="1" latinLnBrk="0" hangingPunct="1">
        <a:defRPr sz="5953" kern="1200">
          <a:solidFill>
            <a:schemeClr val="tx1"/>
          </a:solidFill>
          <a:latin typeface="+mn-lt"/>
          <a:ea typeface="+mn-ea"/>
          <a:cs typeface="+mn-cs"/>
        </a:defRPr>
      </a:lvl3pPr>
      <a:lvl4pPr marL="4536018" algn="l" defTabSz="3024012" rtl="0" eaLnBrk="1" latinLnBrk="0" hangingPunct="1">
        <a:defRPr sz="5953" kern="1200">
          <a:solidFill>
            <a:schemeClr val="tx1"/>
          </a:solidFill>
          <a:latin typeface="+mn-lt"/>
          <a:ea typeface="+mn-ea"/>
          <a:cs typeface="+mn-cs"/>
        </a:defRPr>
      </a:lvl4pPr>
      <a:lvl5pPr marL="6048024" algn="l" defTabSz="3024012" rtl="0" eaLnBrk="1" latinLnBrk="0" hangingPunct="1">
        <a:defRPr sz="5953" kern="1200">
          <a:solidFill>
            <a:schemeClr val="tx1"/>
          </a:solidFill>
          <a:latin typeface="+mn-lt"/>
          <a:ea typeface="+mn-ea"/>
          <a:cs typeface="+mn-cs"/>
        </a:defRPr>
      </a:lvl5pPr>
      <a:lvl6pPr marL="7560031" algn="l" defTabSz="3024012" rtl="0" eaLnBrk="1" latinLnBrk="0" hangingPunct="1">
        <a:defRPr sz="5953" kern="1200">
          <a:solidFill>
            <a:schemeClr val="tx1"/>
          </a:solidFill>
          <a:latin typeface="+mn-lt"/>
          <a:ea typeface="+mn-ea"/>
          <a:cs typeface="+mn-cs"/>
        </a:defRPr>
      </a:lvl6pPr>
      <a:lvl7pPr marL="9072037" algn="l" defTabSz="3024012" rtl="0" eaLnBrk="1" latinLnBrk="0" hangingPunct="1">
        <a:defRPr sz="5953" kern="1200">
          <a:solidFill>
            <a:schemeClr val="tx1"/>
          </a:solidFill>
          <a:latin typeface="+mn-lt"/>
          <a:ea typeface="+mn-ea"/>
          <a:cs typeface="+mn-cs"/>
        </a:defRPr>
      </a:lvl7pPr>
      <a:lvl8pPr marL="10584043" algn="l" defTabSz="3024012" rtl="0" eaLnBrk="1" latinLnBrk="0" hangingPunct="1">
        <a:defRPr sz="5953" kern="1200">
          <a:solidFill>
            <a:schemeClr val="tx1"/>
          </a:solidFill>
          <a:latin typeface="+mn-lt"/>
          <a:ea typeface="+mn-ea"/>
          <a:cs typeface="+mn-cs"/>
        </a:defRPr>
      </a:lvl8pPr>
      <a:lvl9pPr marL="12096049" algn="l" defTabSz="3024012" rtl="0" eaLnBrk="1" latinLnBrk="0" hangingPunct="1">
        <a:defRPr sz="595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21" Type="http://schemas.openxmlformats.org/officeDocument/2006/relationships/image" Target="../media/image19.png"/><Relationship Id="rId34" Type="http://schemas.openxmlformats.org/officeDocument/2006/relationships/image" Target="../media/image32.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33" Type="http://schemas.openxmlformats.org/officeDocument/2006/relationships/image" Target="../media/image31.png"/><Relationship Id="rId38" Type="http://schemas.openxmlformats.org/officeDocument/2006/relationships/chart" Target="../charts/chart2.xml"/><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29"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32" Type="http://schemas.openxmlformats.org/officeDocument/2006/relationships/image" Target="../media/image30.png"/><Relationship Id="rId37" Type="http://schemas.openxmlformats.org/officeDocument/2006/relationships/chart" Target="../charts/chart1.xml"/><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36" Type="http://schemas.openxmlformats.org/officeDocument/2006/relationships/image" Target="../media/image34.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png"/><Relationship Id="rId35" Type="http://schemas.openxmlformats.org/officeDocument/2006/relationships/image" Target="../media/image33.png"/><Relationship Id="rId8" Type="http://schemas.openxmlformats.org/officeDocument/2006/relationships/image" Target="../media/image6.png"/><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7" name="图片 56">
            <a:extLst>
              <a:ext uri="{FF2B5EF4-FFF2-40B4-BE49-F238E27FC236}">
                <a16:creationId xmlns:a16="http://schemas.microsoft.com/office/drawing/2014/main" id="{7C012D3E-20E0-401D-9AD0-7C1DBD9E753E}"/>
              </a:ext>
            </a:extLst>
          </p:cNvPr>
          <p:cNvPicPr>
            <a:picLocks noChangeAspect="1"/>
          </p:cNvPicPr>
          <p:nvPr/>
        </p:nvPicPr>
        <p:blipFill rotWithShape="1">
          <a:blip r:embed="rId3"/>
          <a:srcRect t="77172"/>
          <a:stretch/>
        </p:blipFill>
        <p:spPr>
          <a:xfrm>
            <a:off x="16273014" y="18471927"/>
            <a:ext cx="12060388" cy="2302503"/>
          </a:xfrm>
          <a:prstGeom prst="rect">
            <a:avLst/>
          </a:prstGeom>
        </p:spPr>
      </p:pic>
      <p:pic>
        <p:nvPicPr>
          <p:cNvPr id="34" name="图片 33">
            <a:extLst>
              <a:ext uri="{FF2B5EF4-FFF2-40B4-BE49-F238E27FC236}">
                <a16:creationId xmlns:a16="http://schemas.microsoft.com/office/drawing/2014/main" id="{96E34606-4AF2-4CEA-9F5A-A2C44C701AF5}"/>
              </a:ext>
            </a:extLst>
          </p:cNvPr>
          <p:cNvPicPr>
            <a:picLocks noChangeAspect="1"/>
          </p:cNvPicPr>
          <p:nvPr/>
        </p:nvPicPr>
        <p:blipFill rotWithShape="1">
          <a:blip r:embed="rId4"/>
          <a:srcRect l="18640" t="11832" r="17537" b="12168"/>
          <a:stretch/>
        </p:blipFill>
        <p:spPr>
          <a:xfrm>
            <a:off x="19408274" y="29614787"/>
            <a:ext cx="1731723" cy="1736051"/>
          </a:xfrm>
          <a:prstGeom prst="rect">
            <a:avLst/>
          </a:prstGeom>
        </p:spPr>
      </p:pic>
      <p:pic>
        <p:nvPicPr>
          <p:cNvPr id="156" name="图片 155">
            <a:extLst>
              <a:ext uri="{FF2B5EF4-FFF2-40B4-BE49-F238E27FC236}">
                <a16:creationId xmlns:a16="http://schemas.microsoft.com/office/drawing/2014/main" id="{CB40E19B-BC0C-497B-B5CF-22934CF7A405}"/>
              </a:ext>
            </a:extLst>
          </p:cNvPr>
          <p:cNvPicPr>
            <a:picLocks noChangeAspect="1"/>
          </p:cNvPicPr>
          <p:nvPr/>
        </p:nvPicPr>
        <p:blipFill rotWithShape="1">
          <a:blip r:embed="rId5"/>
          <a:srcRect l="49200" t="77833" r="-1" b="5408"/>
          <a:stretch/>
        </p:blipFill>
        <p:spPr>
          <a:xfrm>
            <a:off x="23256225" y="15811336"/>
            <a:ext cx="6131103" cy="1691621"/>
          </a:xfrm>
          <a:prstGeom prst="rect">
            <a:avLst/>
          </a:prstGeom>
        </p:spPr>
      </p:pic>
      <p:pic>
        <p:nvPicPr>
          <p:cNvPr id="11" name="图片 10">
            <a:extLst>
              <a:ext uri="{FF2B5EF4-FFF2-40B4-BE49-F238E27FC236}">
                <a16:creationId xmlns:a16="http://schemas.microsoft.com/office/drawing/2014/main" id="{3453B494-F90B-46A0-871B-AAE237EB6C62}"/>
              </a:ext>
            </a:extLst>
          </p:cNvPr>
          <p:cNvPicPr>
            <a:picLocks noChangeAspect="1"/>
          </p:cNvPicPr>
          <p:nvPr/>
        </p:nvPicPr>
        <p:blipFill rotWithShape="1">
          <a:blip r:embed="rId6"/>
          <a:srcRect t="21360" r="4474"/>
          <a:stretch/>
        </p:blipFill>
        <p:spPr>
          <a:xfrm>
            <a:off x="15553807" y="4549746"/>
            <a:ext cx="6709362" cy="4619294"/>
          </a:xfrm>
          <a:prstGeom prst="rect">
            <a:avLst/>
          </a:prstGeom>
        </p:spPr>
      </p:pic>
      <p:pic>
        <p:nvPicPr>
          <p:cNvPr id="29" name="图片 28">
            <a:extLst>
              <a:ext uri="{FF2B5EF4-FFF2-40B4-BE49-F238E27FC236}">
                <a16:creationId xmlns:a16="http://schemas.microsoft.com/office/drawing/2014/main" id="{72343933-7F8E-4254-8D51-BD25A072199B}"/>
              </a:ext>
            </a:extLst>
          </p:cNvPr>
          <p:cNvPicPr>
            <a:picLocks noChangeAspect="1"/>
          </p:cNvPicPr>
          <p:nvPr/>
        </p:nvPicPr>
        <p:blipFill rotWithShape="1">
          <a:blip r:embed="rId7"/>
          <a:srcRect l="11071" t="19546" r="11953" b="32630"/>
          <a:stretch/>
        </p:blipFill>
        <p:spPr>
          <a:xfrm>
            <a:off x="23270428" y="5912789"/>
            <a:ext cx="5855004" cy="3042269"/>
          </a:xfrm>
          <a:prstGeom prst="rect">
            <a:avLst/>
          </a:prstGeom>
        </p:spPr>
      </p:pic>
      <p:sp>
        <p:nvSpPr>
          <p:cNvPr id="23" name="矩形: 圆角 22">
            <a:extLst>
              <a:ext uri="{FF2B5EF4-FFF2-40B4-BE49-F238E27FC236}">
                <a16:creationId xmlns:a16="http://schemas.microsoft.com/office/drawing/2014/main" id="{1B0AE282-4CEB-4FE6-8FD7-2DB49D6EEB6B}"/>
              </a:ext>
            </a:extLst>
          </p:cNvPr>
          <p:cNvSpPr/>
          <p:nvPr/>
        </p:nvSpPr>
        <p:spPr>
          <a:xfrm>
            <a:off x="532696" y="337260"/>
            <a:ext cx="29176484" cy="3960000"/>
          </a:xfrm>
          <a:prstGeom prst="roundRect">
            <a:avLst/>
          </a:prstGeom>
          <a:blipFill dpi="0" rotWithShape="1">
            <a:blip r:embed="rId8">
              <a:alphaModFix amt="17000"/>
            </a:blip>
            <a:srcRect/>
            <a:stretch>
              <a:fillRect t="-200000" b="-16000"/>
            </a:stretch>
          </a:blipFill>
          <a:ln w="19050">
            <a:solidFill>
              <a:srgbClr val="175992"/>
            </a:solidFill>
          </a:ln>
          <a:effectLst>
            <a:outerShdw blurRad="50800" dist="38100" dir="2700000" algn="tl" rotWithShape="0">
              <a:prstClr val="black">
                <a:alpha val="40000"/>
              </a:prstClr>
            </a:outerShdw>
          </a:effectLst>
        </p:spPr>
        <p:txBody>
          <a:bodyPr wrap="square" rtlCol="0" anchor="ctr">
            <a:spAutoFit/>
          </a:bodyPr>
          <a:lstStyle/>
          <a:p>
            <a:pPr algn="just">
              <a:lnSpc>
                <a:spcPct val="107000"/>
              </a:lnSpc>
              <a:spcAft>
                <a:spcPts val="800"/>
              </a:spcAft>
            </a:pPr>
            <a:endParaRPr lang="zh-CN" altLang="en-US" sz="4000" dirty="0">
              <a:cs typeface="Times New Roman" panose="02020603050405020304" pitchFamily="18" charset="0"/>
            </a:endParaRPr>
          </a:p>
        </p:txBody>
      </p:sp>
      <p:sp>
        <p:nvSpPr>
          <p:cNvPr id="5" name="文本框 4">
            <a:extLst>
              <a:ext uri="{FF2B5EF4-FFF2-40B4-BE49-F238E27FC236}">
                <a16:creationId xmlns:a16="http://schemas.microsoft.com/office/drawing/2014/main" id="{AC9B7F8C-E47A-4733-90BA-4BC597666899}"/>
              </a:ext>
            </a:extLst>
          </p:cNvPr>
          <p:cNvSpPr txBox="1"/>
          <p:nvPr/>
        </p:nvSpPr>
        <p:spPr>
          <a:xfrm>
            <a:off x="3220258" y="886194"/>
            <a:ext cx="22612063" cy="1200329"/>
          </a:xfrm>
          <a:prstGeom prst="rect">
            <a:avLst/>
          </a:prstGeom>
          <a:noFill/>
        </p:spPr>
        <p:txBody>
          <a:bodyPr wrap="square" rtlCol="0">
            <a:spAutoFit/>
          </a:bodyPr>
          <a:lstStyle/>
          <a:p>
            <a:pPr algn="ctr"/>
            <a:r>
              <a:rPr lang="zh-CN" altLang="en-US" sz="7200" b="1" dirty="0">
                <a:solidFill>
                  <a:srgbClr val="175992"/>
                </a:solidFill>
              </a:rPr>
              <a:t>带有磁芯电感耦合等离子体源的放电特性三维仿真研究</a:t>
            </a:r>
          </a:p>
        </p:txBody>
      </p:sp>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7295DDA5-A368-4DFA-B439-EBD62ED27B3C}"/>
                  </a:ext>
                </a:extLst>
              </p:cNvPr>
              <p:cNvSpPr txBox="1"/>
              <p:nvPr/>
            </p:nvSpPr>
            <p:spPr>
              <a:xfrm>
                <a:off x="4612650" y="2279473"/>
                <a:ext cx="21014987" cy="1461875"/>
              </a:xfrm>
              <a:prstGeom prst="rect">
                <a:avLst/>
              </a:prstGeom>
              <a:noFill/>
            </p:spPr>
            <p:txBody>
              <a:bodyPr wrap="square" rtlCol="0">
                <a:spAutoFit/>
              </a:bodyPr>
              <a:lstStyle/>
              <a:p>
                <a:pPr algn="ctr"/>
                <a14:m>
                  <m:oMath xmlns:m="http://schemas.openxmlformats.org/officeDocument/2006/math">
                    <m:sSup>
                      <m:sSupPr>
                        <m:ctrlPr>
                          <a:rPr lang="en-US" altLang="zh-CN" sz="4400" i="1" smtClean="0">
                            <a:solidFill>
                              <a:srgbClr val="84023E"/>
                            </a:solidFill>
                            <a:latin typeface="Cambria Math" panose="02040503050406030204" pitchFamily="18" charset="0"/>
                          </a:rPr>
                        </m:ctrlPr>
                      </m:sSupPr>
                      <m:e>
                        <m:r>
                          <m:rPr>
                            <m:nor/>
                          </m:rPr>
                          <a:rPr lang="zh-CN" altLang="en-US" sz="4400" i="1">
                            <a:solidFill>
                              <a:srgbClr val="84023E"/>
                            </a:solidFill>
                          </a:rPr>
                          <m:t>罗启迪</m:t>
                        </m:r>
                      </m:e>
                      <m:sup>
                        <m:r>
                          <a:rPr lang="en-US" altLang="zh-CN" sz="4400" b="0" i="1" smtClean="0">
                            <a:solidFill>
                              <a:srgbClr val="84023E"/>
                            </a:solidFill>
                            <a:latin typeface="Cambria Math" panose="02040503050406030204" pitchFamily="18" charset="0"/>
                          </a:rPr>
                          <m:t> 1</m:t>
                        </m:r>
                      </m:sup>
                    </m:sSup>
                  </m:oMath>
                </a14:m>
                <a:r>
                  <a:rPr lang="zh-CN" altLang="en-US" sz="4400" i="1" dirty="0">
                    <a:solidFill>
                      <a:srgbClr val="84023E"/>
                    </a:solidFill>
                  </a:rPr>
                  <a:t>，</a:t>
                </a:r>
                <a14:m>
                  <m:oMath xmlns:m="http://schemas.openxmlformats.org/officeDocument/2006/math">
                    <m:sSup>
                      <m:sSupPr>
                        <m:ctrlPr>
                          <a:rPr lang="en-US" altLang="zh-CN" sz="4400" i="1">
                            <a:solidFill>
                              <a:srgbClr val="84023E"/>
                            </a:solidFill>
                            <a:latin typeface="Cambria Math" panose="02040503050406030204" pitchFamily="18" charset="0"/>
                          </a:rPr>
                        </m:ctrlPr>
                      </m:sSupPr>
                      <m:e>
                        <m:r>
                          <m:rPr>
                            <m:nor/>
                          </m:rPr>
                          <a:rPr lang="zh-CN" altLang="en-US" sz="4400" i="1">
                            <a:solidFill>
                              <a:srgbClr val="84023E"/>
                            </a:solidFill>
                          </a:rPr>
                          <m:t>王战亮</m:t>
                        </m:r>
                      </m:e>
                      <m:sup>
                        <m:r>
                          <a:rPr lang="en-US" altLang="zh-CN" sz="4400" i="1">
                            <a:solidFill>
                              <a:srgbClr val="84023E"/>
                            </a:solidFill>
                            <a:latin typeface="Cambria Math" panose="02040503050406030204" pitchFamily="18" charset="0"/>
                          </a:rPr>
                          <m:t> 1</m:t>
                        </m:r>
                      </m:sup>
                    </m:sSup>
                    <m:r>
                      <a:rPr lang="zh-CN" altLang="en-US" sz="4400" i="1" smtClean="0">
                        <a:solidFill>
                          <a:srgbClr val="84023E"/>
                        </a:solidFill>
                        <a:latin typeface="Cambria Math" panose="02040503050406030204" pitchFamily="18" charset="0"/>
                      </a:rPr>
                      <m:t>，</m:t>
                    </m:r>
                    <m:sSup>
                      <m:sSupPr>
                        <m:ctrlPr>
                          <a:rPr lang="en-US" altLang="zh-CN" sz="4400" i="1">
                            <a:solidFill>
                              <a:srgbClr val="84023E"/>
                            </a:solidFill>
                            <a:latin typeface="Cambria Math" panose="02040503050406030204" pitchFamily="18" charset="0"/>
                          </a:rPr>
                        </m:ctrlPr>
                      </m:sSupPr>
                      <m:e>
                        <m:r>
                          <m:rPr>
                            <m:nor/>
                          </m:rPr>
                          <a:rPr lang="zh-CN" altLang="en-US" sz="4400" i="1">
                            <a:solidFill>
                              <a:srgbClr val="84023E"/>
                            </a:solidFill>
                          </a:rPr>
                          <m:t>杨生鹏</m:t>
                        </m:r>
                      </m:e>
                      <m:sup>
                        <m:r>
                          <a:rPr lang="en-US" altLang="zh-CN" sz="4400" i="1">
                            <a:solidFill>
                              <a:srgbClr val="84023E"/>
                            </a:solidFill>
                            <a:latin typeface="Cambria Math" panose="02040503050406030204" pitchFamily="18" charset="0"/>
                          </a:rPr>
                          <m:t> 1</m:t>
                        </m:r>
                      </m:sup>
                    </m:sSup>
                  </m:oMath>
                </a14:m>
                <a:r>
                  <a:rPr lang="en-US" altLang="zh-CN" sz="4400" i="1" dirty="0">
                    <a:solidFill>
                      <a:srgbClr val="84023E"/>
                    </a:solidFill>
                  </a:rPr>
                  <a:t> </a:t>
                </a:r>
                <a:r>
                  <a:rPr lang="zh-CN" altLang="en-US" sz="4400" i="1" dirty="0">
                    <a:solidFill>
                      <a:srgbClr val="84023E"/>
                    </a:solidFill>
                  </a:rPr>
                  <a:t>，</a:t>
                </a:r>
                <a14:m>
                  <m:oMath xmlns:m="http://schemas.openxmlformats.org/officeDocument/2006/math">
                    <m:sSup>
                      <m:sSupPr>
                        <m:ctrlPr>
                          <a:rPr lang="en-US" altLang="zh-CN" sz="4400" i="1">
                            <a:solidFill>
                              <a:srgbClr val="84023E"/>
                            </a:solidFill>
                            <a:latin typeface="Cambria Math" panose="02040503050406030204" pitchFamily="18" charset="0"/>
                          </a:rPr>
                        </m:ctrlPr>
                      </m:sSupPr>
                      <m:e>
                        <m:r>
                          <m:rPr>
                            <m:nor/>
                          </m:rPr>
                          <a:rPr lang="zh-CN" altLang="en-US" sz="4400" i="1">
                            <a:solidFill>
                              <a:srgbClr val="84023E"/>
                            </a:solidFill>
                          </a:rPr>
                          <m:t>谢之昱</m:t>
                        </m:r>
                      </m:e>
                      <m:sup>
                        <m:r>
                          <a:rPr lang="en-US" altLang="zh-CN" sz="4400" i="1">
                            <a:solidFill>
                              <a:srgbClr val="84023E"/>
                            </a:solidFill>
                            <a:latin typeface="Cambria Math" panose="02040503050406030204" pitchFamily="18" charset="0"/>
                          </a:rPr>
                          <m:t> 1</m:t>
                        </m:r>
                      </m:sup>
                    </m:sSup>
                  </m:oMath>
                </a14:m>
                <a:r>
                  <a:rPr lang="en-US" altLang="zh-CN" sz="4400" i="1" dirty="0">
                    <a:solidFill>
                      <a:srgbClr val="84023E"/>
                    </a:solidFill>
                  </a:rPr>
                  <a:t> </a:t>
                </a:r>
                <a:r>
                  <a:rPr lang="zh-CN" altLang="en-US" sz="4400" i="1" dirty="0">
                    <a:solidFill>
                      <a:srgbClr val="84023E"/>
                    </a:solidFill>
                  </a:rPr>
                  <a:t>，</a:t>
                </a:r>
                <a14:m>
                  <m:oMath xmlns:m="http://schemas.openxmlformats.org/officeDocument/2006/math">
                    <m:sSup>
                      <m:sSupPr>
                        <m:ctrlPr>
                          <a:rPr lang="en-US" altLang="zh-CN" sz="4400" i="1">
                            <a:solidFill>
                              <a:srgbClr val="84023E"/>
                            </a:solidFill>
                            <a:latin typeface="Cambria Math" panose="02040503050406030204" pitchFamily="18" charset="0"/>
                          </a:rPr>
                        </m:ctrlPr>
                      </m:sSupPr>
                      <m:e>
                        <m:r>
                          <m:rPr>
                            <m:nor/>
                          </m:rPr>
                          <a:rPr lang="zh-CN" altLang="en-US" sz="4400" i="1">
                            <a:solidFill>
                              <a:srgbClr val="84023E"/>
                            </a:solidFill>
                          </a:rPr>
                          <m:t>宫玉彬</m:t>
                        </m:r>
                      </m:e>
                      <m:sup>
                        <m:r>
                          <a:rPr lang="en-US" altLang="zh-CN" sz="4400" i="1">
                            <a:solidFill>
                              <a:srgbClr val="84023E"/>
                            </a:solidFill>
                            <a:latin typeface="Cambria Math" panose="02040503050406030204" pitchFamily="18" charset="0"/>
                          </a:rPr>
                          <m:t> 1</m:t>
                        </m:r>
                      </m:sup>
                    </m:sSup>
                  </m:oMath>
                </a14:m>
                <a:endParaRPr lang="en-US" altLang="zh-CN" sz="4400" i="1" dirty="0">
                  <a:solidFill>
                    <a:srgbClr val="84023E"/>
                  </a:solidFill>
                </a:endParaRPr>
              </a:p>
              <a:p>
                <a:pPr algn="ctr"/>
                <a:r>
                  <a:rPr lang="en-US" altLang="zh-CN" sz="4400" i="1" dirty="0">
                    <a:solidFill>
                      <a:srgbClr val="84023E"/>
                    </a:solidFill>
                  </a:rPr>
                  <a:t>1</a:t>
                </a:r>
                <a:r>
                  <a:rPr lang="zh-CN" altLang="en-US" sz="4400" i="1" dirty="0">
                    <a:solidFill>
                      <a:srgbClr val="84023E"/>
                    </a:solidFill>
                  </a:rPr>
                  <a:t>，电子科技大学 电子科学与工程学院 成都 </a:t>
                </a:r>
                <a:r>
                  <a:rPr lang="en-US" altLang="zh-CN" sz="4400" i="1" dirty="0">
                    <a:solidFill>
                      <a:srgbClr val="84023E"/>
                    </a:solidFill>
                  </a:rPr>
                  <a:t>610054</a:t>
                </a:r>
                <a:r>
                  <a:rPr lang="en-US" altLang="zh-CN" sz="4000" i="1" dirty="0">
                    <a:solidFill>
                      <a:srgbClr val="84023E"/>
                    </a:solidFill>
                  </a:rPr>
                  <a:t> </a:t>
                </a:r>
                <a:endParaRPr lang="zh-CN" altLang="en-US" sz="4000" i="1" dirty="0">
                  <a:solidFill>
                    <a:srgbClr val="84023E"/>
                  </a:solidFill>
                </a:endParaRPr>
              </a:p>
            </p:txBody>
          </p:sp>
        </mc:Choice>
        <mc:Fallback xmlns="">
          <p:sp>
            <p:nvSpPr>
              <p:cNvPr id="10" name="文本框 9">
                <a:extLst>
                  <a:ext uri="{FF2B5EF4-FFF2-40B4-BE49-F238E27FC236}">
                    <a16:creationId xmlns:a16="http://schemas.microsoft.com/office/drawing/2014/main" id="{7295DDA5-A368-4DFA-B439-EBD62ED27B3C}"/>
                  </a:ext>
                </a:extLst>
              </p:cNvPr>
              <p:cNvSpPr txBox="1">
                <a:spLocks noRot="1" noChangeAspect="1" noMove="1" noResize="1" noEditPoints="1" noAdjustHandles="1" noChangeArrowheads="1" noChangeShapeType="1" noTextEdit="1"/>
              </p:cNvSpPr>
              <p:nvPr/>
            </p:nvSpPr>
            <p:spPr>
              <a:xfrm>
                <a:off x="4612650" y="2279473"/>
                <a:ext cx="21014987" cy="1461875"/>
              </a:xfrm>
              <a:prstGeom prst="rect">
                <a:avLst/>
              </a:prstGeom>
              <a:blipFill>
                <a:blip r:embed="rId9"/>
                <a:stretch>
                  <a:fillRect t="-7500" b="-18750"/>
                </a:stretch>
              </a:blipFill>
            </p:spPr>
            <p:txBody>
              <a:bodyPr/>
              <a:lstStyle/>
              <a:p>
                <a:r>
                  <a:rPr lang="zh-CN" altLang="en-US">
                    <a:noFill/>
                  </a:rPr>
                  <a:t> </a:t>
                </a:r>
              </a:p>
            </p:txBody>
          </p:sp>
        </mc:Fallback>
      </mc:AlternateContent>
      <p:sp>
        <p:nvSpPr>
          <p:cNvPr id="2" name="文本框 1">
            <a:extLst>
              <a:ext uri="{FF2B5EF4-FFF2-40B4-BE49-F238E27FC236}">
                <a16:creationId xmlns:a16="http://schemas.microsoft.com/office/drawing/2014/main" id="{CBA44676-C6BC-4E12-8C6F-CB4F94A0BBE1}"/>
              </a:ext>
            </a:extLst>
          </p:cNvPr>
          <p:cNvSpPr txBox="1"/>
          <p:nvPr/>
        </p:nvSpPr>
        <p:spPr>
          <a:xfrm>
            <a:off x="632956" y="5487548"/>
            <a:ext cx="13639907" cy="3144194"/>
          </a:xfrm>
          <a:prstGeom prst="rect">
            <a:avLst/>
          </a:prstGeom>
          <a:noFill/>
        </p:spPr>
        <p:txBody>
          <a:bodyPr wrap="square" rtlCol="0">
            <a:spAutoFit/>
          </a:bodyPr>
          <a:lstStyle/>
          <a:p>
            <a:pPr marL="457200" indent="-457200" algn="just">
              <a:lnSpc>
                <a:spcPts val="4600"/>
              </a:lnSpc>
              <a:spcBef>
                <a:spcPts val="600"/>
              </a:spcBef>
              <a:spcAft>
                <a:spcPts val="600"/>
              </a:spcAft>
              <a:buClr>
                <a:srgbClr val="84023E"/>
              </a:buClr>
              <a:buFont typeface="Wingdings" panose="05000000000000000000" pitchFamily="2" charset="2"/>
              <a:buChar char="p"/>
            </a:pPr>
            <a:r>
              <a:rPr lang="zh-CN" altLang="en-US" sz="2800" dirty="0">
                <a:cs typeface="Times New Roman" panose="02020603050405020304" pitchFamily="18" charset="0"/>
              </a:rPr>
              <a:t>本文在原有电感耦合等离子体</a:t>
            </a:r>
            <a:r>
              <a:rPr lang="en-US" altLang="zh-CN" sz="2800" dirty="0">
                <a:cs typeface="Times New Roman" panose="02020603050405020304" pitchFamily="18" charset="0"/>
              </a:rPr>
              <a:t>(inductively coupled plasma, ICP)</a:t>
            </a:r>
            <a:r>
              <a:rPr lang="zh-CN" altLang="en-US" sz="2800" dirty="0">
                <a:cs typeface="Times New Roman" panose="02020603050405020304" pitchFamily="18" charset="0"/>
              </a:rPr>
              <a:t>源的基础结构上，通过在放电腔室外放置若干个闭合铁氧体磁芯，将电感线圈绕制在磁芯上来达到改善性能的目的，并验证了用数值模拟方法对其研究的可行性。</a:t>
            </a:r>
            <a:endParaRPr lang="en-US" altLang="zh-CN" sz="2800" dirty="0">
              <a:cs typeface="Times New Roman" panose="02020603050405020304" pitchFamily="18" charset="0"/>
            </a:endParaRPr>
          </a:p>
          <a:p>
            <a:pPr marL="457200" indent="-457200" algn="just">
              <a:lnSpc>
                <a:spcPts val="4600"/>
              </a:lnSpc>
              <a:spcBef>
                <a:spcPts val="600"/>
              </a:spcBef>
              <a:spcAft>
                <a:spcPts val="600"/>
              </a:spcAft>
              <a:buClr>
                <a:srgbClr val="84023E"/>
              </a:buClr>
              <a:buFont typeface="Wingdings" panose="05000000000000000000" pitchFamily="2" charset="2"/>
              <a:buChar char="p"/>
            </a:pPr>
            <a:r>
              <a:rPr lang="zh-CN" altLang="en-US" sz="2800" dirty="0">
                <a:cs typeface="Times New Roman" panose="02020603050405020304" pitchFamily="18" charset="0"/>
              </a:rPr>
              <a:t>本文研究的目的有二：</a:t>
            </a:r>
            <a:r>
              <a:rPr lang="en-US" altLang="zh-CN" sz="2800" dirty="0">
                <a:cs typeface="Times New Roman" panose="02020603050405020304" pitchFamily="18" charset="0"/>
              </a:rPr>
              <a:t>1.</a:t>
            </a:r>
            <a:r>
              <a:rPr lang="zh-CN" altLang="en-US" sz="2800" dirty="0">
                <a:cs typeface="Times New Roman" panose="02020603050405020304" pitchFamily="18" charset="0"/>
              </a:rPr>
              <a:t>验证仿真的方法研究磁芯电感耦合等离子体的可行性，</a:t>
            </a:r>
            <a:r>
              <a:rPr lang="en-US" altLang="zh-CN" sz="2800" dirty="0">
                <a:cs typeface="Times New Roman" panose="02020603050405020304" pitchFamily="18" charset="0"/>
              </a:rPr>
              <a:t>2.</a:t>
            </a:r>
            <a:r>
              <a:rPr lang="zh-CN" altLang="en-US" sz="2800" dirty="0">
                <a:cs typeface="Times New Roman" panose="02020603050405020304" pitchFamily="18" charset="0"/>
              </a:rPr>
              <a:t>电感磁芯的结构对等离子体分布是否有影响。</a:t>
            </a:r>
            <a:endParaRPr lang="en-US" altLang="zh-CN" sz="2800" b="1" dirty="0">
              <a:cs typeface="Times New Roman" panose="02020603050405020304" pitchFamily="18" charset="0"/>
            </a:endParaRPr>
          </a:p>
        </p:txBody>
      </p:sp>
      <p:sp>
        <p:nvSpPr>
          <p:cNvPr id="17" name="文本框 23">
            <a:extLst>
              <a:ext uri="{FF2B5EF4-FFF2-40B4-BE49-F238E27FC236}">
                <a16:creationId xmlns:a16="http://schemas.microsoft.com/office/drawing/2014/main" id="{8D597708-0412-40A9-A07B-874B0CBCE1B2}"/>
              </a:ext>
            </a:extLst>
          </p:cNvPr>
          <p:cNvSpPr txBox="1">
            <a:spLocks noChangeArrowheads="1"/>
          </p:cNvSpPr>
          <p:nvPr/>
        </p:nvSpPr>
        <p:spPr bwMode="auto">
          <a:xfrm>
            <a:off x="685693" y="4554760"/>
            <a:ext cx="13945288" cy="830997"/>
          </a:xfrm>
          <a:prstGeom prst="rect">
            <a:avLst/>
          </a:prstGeom>
          <a:solidFill>
            <a:srgbClr val="84023E"/>
          </a:solidFill>
          <a:ln w="9525" cap="rnd">
            <a:noFill/>
            <a:miter lim="800000"/>
            <a:headEnd/>
            <a:tailEnd/>
          </a:ln>
        </p:spPr>
        <p:txBody>
          <a:bodyPr wrap="square">
            <a:spAutoFit/>
          </a:bodyPr>
          <a:lstStyle/>
          <a:p>
            <a:pPr algn="ctr"/>
            <a:r>
              <a:rPr lang="zh-CN" altLang="en-US" sz="4800" b="1">
                <a:solidFill>
                  <a:schemeClr val="bg1"/>
                </a:solidFill>
                <a:cs typeface="Arial" panose="020B0604020202020204" pitchFamily="34" charset="0"/>
              </a:rPr>
              <a:t>摘要</a:t>
            </a:r>
            <a:endParaRPr lang="zh-CN" altLang="en-US" sz="4800" b="1" dirty="0">
              <a:solidFill>
                <a:schemeClr val="bg1"/>
              </a:solidFill>
              <a:cs typeface="Arial" panose="020B0604020202020204" pitchFamily="34" charset="0"/>
            </a:endParaRPr>
          </a:p>
        </p:txBody>
      </p:sp>
      <p:sp>
        <p:nvSpPr>
          <p:cNvPr id="19" name="文本框 23">
            <a:extLst>
              <a:ext uri="{FF2B5EF4-FFF2-40B4-BE49-F238E27FC236}">
                <a16:creationId xmlns:a16="http://schemas.microsoft.com/office/drawing/2014/main" id="{AC58809B-2554-4E7B-8BAB-112F729F3627}"/>
              </a:ext>
            </a:extLst>
          </p:cNvPr>
          <p:cNvSpPr txBox="1">
            <a:spLocks noChangeArrowheads="1"/>
          </p:cNvSpPr>
          <p:nvPr/>
        </p:nvSpPr>
        <p:spPr bwMode="auto">
          <a:xfrm>
            <a:off x="685693" y="14134447"/>
            <a:ext cx="13945288" cy="830997"/>
          </a:xfrm>
          <a:prstGeom prst="rect">
            <a:avLst/>
          </a:prstGeom>
          <a:solidFill>
            <a:srgbClr val="84023E"/>
          </a:solidFill>
          <a:ln w="9525" cap="rnd">
            <a:noFill/>
            <a:miter lim="800000"/>
            <a:headEnd/>
            <a:tailEnd/>
          </a:ln>
        </p:spPr>
        <p:txBody>
          <a:bodyPr wrap="square">
            <a:spAutoFit/>
          </a:bodyPr>
          <a:lstStyle/>
          <a:p>
            <a:pPr algn="ctr"/>
            <a:r>
              <a:rPr lang="zh-CN" altLang="en-US" sz="4800" b="1">
                <a:solidFill>
                  <a:schemeClr val="bg1"/>
                </a:solidFill>
                <a:cs typeface="Arial" panose="020B0604020202020204" pitchFamily="34" charset="0"/>
              </a:rPr>
              <a:t>方法</a:t>
            </a:r>
            <a:endParaRPr lang="zh-CN" altLang="en-US" sz="4800" b="1" dirty="0">
              <a:solidFill>
                <a:schemeClr val="bg1"/>
              </a:solidFill>
              <a:cs typeface="Arial" panose="020B0604020202020204" pitchFamily="34" charset="0"/>
            </a:endParaRPr>
          </a:p>
        </p:txBody>
      </p:sp>
      <p:sp>
        <p:nvSpPr>
          <p:cNvPr id="21" name="文本框 20">
            <a:extLst>
              <a:ext uri="{FF2B5EF4-FFF2-40B4-BE49-F238E27FC236}">
                <a16:creationId xmlns:a16="http://schemas.microsoft.com/office/drawing/2014/main" id="{65DAFB4A-AAD1-4306-B8A7-8EBE1DEBA017}"/>
              </a:ext>
            </a:extLst>
          </p:cNvPr>
          <p:cNvSpPr txBox="1"/>
          <p:nvPr/>
        </p:nvSpPr>
        <p:spPr>
          <a:xfrm>
            <a:off x="15513299" y="13802311"/>
            <a:ext cx="13639907" cy="1821268"/>
          </a:xfrm>
          <a:prstGeom prst="rect">
            <a:avLst/>
          </a:prstGeom>
          <a:noFill/>
        </p:spPr>
        <p:txBody>
          <a:bodyPr wrap="square" rtlCol="0">
            <a:spAutoFit/>
          </a:bodyPr>
          <a:lstStyle/>
          <a:p>
            <a:pPr marL="457200" indent="-457200" algn="just">
              <a:lnSpc>
                <a:spcPts val="4600"/>
              </a:lnSpc>
              <a:spcBef>
                <a:spcPts val="600"/>
              </a:spcBef>
              <a:spcAft>
                <a:spcPts val="600"/>
              </a:spcAft>
              <a:buClr>
                <a:srgbClr val="84023E"/>
              </a:buClr>
              <a:buFont typeface="Wingdings" panose="05000000000000000000" pitchFamily="2" charset="2"/>
              <a:buChar char="p"/>
            </a:pPr>
            <a:r>
              <a:rPr lang="zh-CN" altLang="en-US" sz="2800" dirty="0">
                <a:cs typeface="Times New Roman" panose="02020603050405020304" pitchFamily="18" charset="0"/>
              </a:rPr>
              <a:t>图</a:t>
            </a:r>
            <a:r>
              <a:rPr lang="en-US" altLang="zh-CN" sz="2800" dirty="0">
                <a:cs typeface="Times New Roman" panose="02020603050405020304" pitchFamily="18" charset="0"/>
              </a:rPr>
              <a:t>3</a:t>
            </a:r>
            <a:r>
              <a:rPr lang="zh-CN" altLang="en-US" sz="2800" dirty="0">
                <a:cs typeface="Times New Roman" panose="02020603050405020304" pitchFamily="18" charset="0"/>
              </a:rPr>
              <a:t>至图</a:t>
            </a:r>
            <a:r>
              <a:rPr lang="en-US" altLang="zh-CN" sz="2800" dirty="0">
                <a:cs typeface="Times New Roman" panose="02020603050405020304" pitchFamily="18" charset="0"/>
              </a:rPr>
              <a:t>6</a:t>
            </a:r>
            <a:r>
              <a:rPr lang="zh-CN" altLang="en-US" sz="2800" dirty="0">
                <a:cs typeface="Times New Roman" panose="02020603050405020304" pitchFamily="18" charset="0"/>
              </a:rPr>
              <a:t>分别展示了仿真得到的典型数据，其中红色框所围是图</a:t>
            </a:r>
            <a:r>
              <a:rPr lang="en-US" altLang="zh-CN" sz="2800" dirty="0">
                <a:cs typeface="Times New Roman" panose="02020603050405020304" pitchFamily="18" charset="0"/>
              </a:rPr>
              <a:t>1</a:t>
            </a:r>
            <a:r>
              <a:rPr lang="zh-CN" altLang="en-US" sz="2800" dirty="0">
                <a:cs typeface="Times New Roman" panose="02020603050405020304" pitchFamily="18" charset="0"/>
              </a:rPr>
              <a:t>中观察方向</a:t>
            </a:r>
            <a:r>
              <a:rPr lang="en-US" altLang="zh-CN" sz="2800" dirty="0">
                <a:cs typeface="Times New Roman" panose="02020603050405020304" pitchFamily="18" charset="0"/>
              </a:rPr>
              <a:t>1</a:t>
            </a:r>
            <a:r>
              <a:rPr lang="zh-CN" altLang="en-US" sz="2800" dirty="0">
                <a:cs typeface="Times New Roman" panose="02020603050405020304" pitchFamily="18" charset="0"/>
              </a:rPr>
              <a:t>所得分布，蓝色是观察方向</a:t>
            </a:r>
            <a:r>
              <a:rPr lang="en-US" altLang="zh-CN" sz="2800" dirty="0">
                <a:cs typeface="Times New Roman" panose="02020603050405020304" pitchFamily="18" charset="0"/>
              </a:rPr>
              <a:t>2</a:t>
            </a:r>
            <a:r>
              <a:rPr lang="zh-CN" altLang="en-US" sz="2800" dirty="0">
                <a:cs typeface="Times New Roman" panose="02020603050405020304" pitchFamily="18" charset="0"/>
              </a:rPr>
              <a:t>所得。在图</a:t>
            </a:r>
            <a:r>
              <a:rPr lang="en-US" altLang="zh-CN" sz="2800" dirty="0">
                <a:cs typeface="Times New Roman" panose="02020603050405020304" pitchFamily="18" charset="0"/>
              </a:rPr>
              <a:t>1</a:t>
            </a:r>
            <a:r>
              <a:rPr lang="zh-CN" altLang="en-US" sz="2800" dirty="0">
                <a:cs typeface="Times New Roman" panose="02020603050405020304" pitchFamily="18" charset="0"/>
              </a:rPr>
              <a:t>中，方向</a:t>
            </a:r>
            <a:r>
              <a:rPr lang="en-US" altLang="zh-CN" sz="2800" dirty="0">
                <a:cs typeface="Times New Roman" panose="02020603050405020304" pitchFamily="18" charset="0"/>
              </a:rPr>
              <a:t>1</a:t>
            </a:r>
            <a:r>
              <a:rPr lang="zh-CN" altLang="en-US" sz="2800" dirty="0">
                <a:cs typeface="Times New Roman" panose="02020603050405020304" pitchFamily="18" charset="0"/>
              </a:rPr>
              <a:t>看到的中间被方向</a:t>
            </a:r>
            <a:r>
              <a:rPr lang="en-US" altLang="zh-CN" sz="2800" dirty="0">
                <a:cs typeface="Times New Roman" panose="02020603050405020304" pitchFamily="18" charset="0"/>
              </a:rPr>
              <a:t>2</a:t>
            </a:r>
            <a:r>
              <a:rPr lang="zh-CN" altLang="en-US" sz="2800" dirty="0">
                <a:cs typeface="Times New Roman" panose="02020603050405020304" pitchFamily="18" charset="0"/>
              </a:rPr>
              <a:t>截断，意为同时画出</a:t>
            </a:r>
            <a:r>
              <a:rPr lang="en-US" altLang="zh-CN" sz="2800" dirty="0">
                <a:cs typeface="Times New Roman" panose="02020603050405020304" pitchFamily="18" charset="0"/>
              </a:rPr>
              <a:t>z-y</a:t>
            </a:r>
            <a:r>
              <a:rPr lang="zh-CN" altLang="en-US" sz="2800" dirty="0">
                <a:cs typeface="Times New Roman" panose="02020603050405020304" pitchFamily="18" charset="0"/>
              </a:rPr>
              <a:t>和</a:t>
            </a:r>
            <a:r>
              <a:rPr lang="en-US" altLang="zh-CN" sz="2800" dirty="0">
                <a:cs typeface="Times New Roman" panose="02020603050405020304" pitchFamily="18" charset="0"/>
              </a:rPr>
              <a:t>x-y</a:t>
            </a:r>
            <a:r>
              <a:rPr lang="zh-CN" altLang="en-US" sz="2800" dirty="0">
                <a:cs typeface="Times New Roman" panose="02020603050405020304" pitchFamily="18" charset="0"/>
              </a:rPr>
              <a:t>上电子密度分布。</a:t>
            </a:r>
            <a:endParaRPr lang="en-US" altLang="zh-CN" sz="2800" dirty="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3" name="矩形: 圆角 12">
                <a:extLst>
                  <a:ext uri="{FF2B5EF4-FFF2-40B4-BE49-F238E27FC236}">
                    <a16:creationId xmlns:a16="http://schemas.microsoft.com/office/drawing/2014/main" id="{FD286EFA-43BA-4815-BA2B-8CF6D7F1A482}"/>
                  </a:ext>
                </a:extLst>
              </p:cNvPr>
              <p:cNvSpPr/>
              <p:nvPr/>
            </p:nvSpPr>
            <p:spPr>
              <a:xfrm>
                <a:off x="1308084" y="15168376"/>
                <a:ext cx="5903411" cy="2627670"/>
              </a:xfrm>
              <a:prstGeom prst="roundRect">
                <a:avLst/>
              </a:prstGeom>
              <a:solidFill>
                <a:schemeClr val="accent4">
                  <a:lumMod val="60000"/>
                  <a:lumOff val="40000"/>
                </a:schemeClr>
              </a:solidFill>
            </p:spPr>
            <p:txBody>
              <a:bodyPr wrap="square">
                <a:spAutoFit/>
              </a:bodyPr>
              <a:lstStyle/>
              <a:p>
                <a:pPr algn="just">
                  <a:spcBef>
                    <a:spcPts val="300"/>
                  </a:spcBef>
                  <a:spcAft>
                    <a:spcPts val="300"/>
                  </a:spcAft>
                </a:pPr>
                <a:r>
                  <a:rPr lang="zh-CN" altLang="en-US" sz="2800">
                    <a:cs typeface="Times New Roman" panose="02020603050405020304" pitchFamily="18" charset="0"/>
                  </a:rPr>
                  <a:t>电磁场在频域中计算，安培定律为：</a:t>
                </a:r>
                <a:endParaRPr lang="en-US" altLang="zh-CN" sz="2800">
                  <a:cs typeface="Times New Roman" panose="02020603050405020304" pitchFamily="18" charset="0"/>
                </a:endParaRPr>
              </a:p>
              <a:p>
                <a:pPr algn="just">
                  <a:spcBef>
                    <a:spcPts val="300"/>
                  </a:spcBef>
                  <a:spcAft>
                    <a:spcPts val="300"/>
                  </a:spcAft>
                </a:pPr>
                <a14:m>
                  <m:oMathPara xmlns:m="http://schemas.openxmlformats.org/officeDocument/2006/math">
                    <m:oMathParaPr>
                      <m:jc m:val="centerGroup"/>
                    </m:oMathParaPr>
                    <m:oMath xmlns:m="http://schemas.openxmlformats.org/officeDocument/2006/math">
                      <m:r>
                        <a:rPr lang="en-US" altLang="zh-CN" sz="2400" i="1">
                          <a:latin typeface="Cambria Math" panose="02040503050406030204" pitchFamily="18" charset="0"/>
                        </a:rPr>
                        <m:t>𝛻</m:t>
                      </m:r>
                      <m:r>
                        <a:rPr lang="en-US" altLang="zh-CN" sz="2400" i="1">
                          <a:latin typeface="Cambria Math" panose="02040503050406030204" pitchFamily="18" charset="0"/>
                        </a:rPr>
                        <m:t>×</m:t>
                      </m:r>
                      <m:r>
                        <a:rPr lang="en-US" altLang="zh-CN" sz="2400" b="1" i="1">
                          <a:latin typeface="Cambria Math" panose="02040503050406030204" pitchFamily="18" charset="0"/>
                        </a:rPr>
                        <m:t>𝑯</m:t>
                      </m:r>
                      <m:r>
                        <a:rPr lang="en-US" altLang="zh-CN" sz="2400" i="1">
                          <a:latin typeface="Cambria Math" panose="02040503050406030204" pitchFamily="18" charset="0"/>
                        </a:rPr>
                        <m:t>=</m:t>
                      </m:r>
                      <m:r>
                        <a:rPr lang="en-US" altLang="zh-CN" sz="2400" i="1">
                          <a:latin typeface="Cambria Math" panose="02040503050406030204" pitchFamily="18" charset="0"/>
                        </a:rPr>
                        <m:t>𝜎</m:t>
                      </m:r>
                      <m:r>
                        <a:rPr lang="en-US" altLang="zh-CN" sz="2400" b="1" i="1">
                          <a:latin typeface="Cambria Math" panose="02040503050406030204" pitchFamily="18" charset="0"/>
                        </a:rPr>
                        <m:t>𝑬</m:t>
                      </m:r>
                      <m:r>
                        <a:rPr lang="en-US" altLang="zh-CN" sz="2400" i="1">
                          <a:latin typeface="Cambria Math" panose="02040503050406030204" pitchFamily="18" charset="0"/>
                        </a:rPr>
                        <m:t>+</m:t>
                      </m:r>
                      <m:r>
                        <a:rPr lang="en-US" altLang="zh-CN" sz="2400" i="1">
                          <a:latin typeface="Cambria Math" panose="02040503050406030204" pitchFamily="18" charset="0"/>
                        </a:rPr>
                        <m:t>𝑗</m:t>
                      </m:r>
                      <m:r>
                        <a:rPr lang="en-US" altLang="zh-CN" sz="2400" i="1">
                          <a:latin typeface="Cambria Math" panose="02040503050406030204" pitchFamily="18" charset="0"/>
                        </a:rPr>
                        <m:t>𝜔</m:t>
                      </m:r>
                      <m:r>
                        <a:rPr lang="en-US" altLang="zh-CN" sz="2400" b="1" i="1">
                          <a:latin typeface="Cambria Math" panose="02040503050406030204" pitchFamily="18" charset="0"/>
                        </a:rPr>
                        <m:t>𝑫</m:t>
                      </m:r>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b="1" i="1">
                              <a:latin typeface="Cambria Math" panose="02040503050406030204" pitchFamily="18" charset="0"/>
                            </a:rPr>
                            <m:t>𝑱</m:t>
                          </m:r>
                        </m:e>
                        <m:sub>
                          <m:r>
                            <a:rPr lang="en-US" altLang="zh-CN" sz="2400" i="1">
                              <a:latin typeface="Cambria Math" panose="02040503050406030204" pitchFamily="18" charset="0"/>
                            </a:rPr>
                            <m:t>𝑒</m:t>
                          </m:r>
                        </m:sub>
                      </m:sSub>
                    </m:oMath>
                  </m:oMathPara>
                </a14:m>
                <a:endParaRPr lang="en-US" altLang="zh-CN" sz="2400" dirty="0">
                  <a:cs typeface="Times New Roman" panose="02020603050405020304" pitchFamily="18" charset="0"/>
                </a:endParaRPr>
              </a:p>
              <a:p>
                <a:pPr algn="just">
                  <a:spcBef>
                    <a:spcPts val="300"/>
                  </a:spcBef>
                  <a:spcAft>
                    <a:spcPts val="300"/>
                  </a:spcAft>
                </a:pPr>
                <a:r>
                  <a:rPr lang="zh-CN" altLang="en-US" sz="2800">
                    <a:cs typeface="Times New Roman" panose="02020603050405020304" pitchFamily="18" charset="0"/>
                  </a:rPr>
                  <a:t>引入磁矢位</a:t>
                </a:r>
                <a14:m>
                  <m:oMath xmlns:m="http://schemas.openxmlformats.org/officeDocument/2006/math">
                    <m:r>
                      <a:rPr lang="en-US" altLang="zh-CN" sz="2800" b="1" i="1">
                        <a:latin typeface="Cambria Math" panose="02040503050406030204" pitchFamily="18" charset="0"/>
                      </a:rPr>
                      <m:t>𝑨</m:t>
                    </m:r>
                  </m:oMath>
                </a14:m>
                <a:r>
                  <a:rPr lang="zh-CN" altLang="en-US" sz="2800">
                    <a:cs typeface="Times New Roman" panose="02020603050405020304" pitchFamily="18" charset="0"/>
                  </a:rPr>
                  <a:t>，则有：</a:t>
                </a:r>
                <a:endParaRPr lang="en-US" altLang="zh-CN" sz="2800">
                  <a:cs typeface="Times New Roman" panose="02020603050405020304" pitchFamily="18" charset="0"/>
                </a:endParaRPr>
              </a:p>
              <a:p>
                <a:pPr algn="just">
                  <a:spcBef>
                    <a:spcPts val="300"/>
                  </a:spcBef>
                  <a:spcAft>
                    <a:spcPts val="300"/>
                  </a:spcAft>
                </a:pPr>
                <a14:m>
                  <m:oMathPara xmlns:m="http://schemas.openxmlformats.org/officeDocument/2006/math">
                    <m:oMathParaPr>
                      <m:jc m:val="centerGroup"/>
                    </m:oMathParaPr>
                    <m:oMath xmlns:m="http://schemas.openxmlformats.org/officeDocument/2006/math">
                      <m:r>
                        <a:rPr lang="en-US" altLang="zh-CN" sz="2400" b="1" i="1">
                          <a:latin typeface="Cambria Math" panose="02040503050406030204" pitchFamily="18" charset="0"/>
                        </a:rPr>
                        <m:t>𝑩</m:t>
                      </m:r>
                      <m:r>
                        <a:rPr lang="en-US" altLang="zh-CN" sz="2400" i="1">
                          <a:latin typeface="Cambria Math" panose="02040503050406030204" pitchFamily="18" charset="0"/>
                        </a:rPr>
                        <m:t>=</m:t>
                      </m:r>
                      <m:r>
                        <a:rPr lang="en-US" altLang="zh-CN" sz="2400" i="1">
                          <a:latin typeface="Cambria Math" panose="02040503050406030204" pitchFamily="18" charset="0"/>
                        </a:rPr>
                        <m:t>𝛻</m:t>
                      </m:r>
                      <m:r>
                        <a:rPr lang="en-US" altLang="zh-CN" sz="2400" i="1">
                          <a:latin typeface="Cambria Math" panose="02040503050406030204" pitchFamily="18" charset="0"/>
                        </a:rPr>
                        <m:t>×</m:t>
                      </m:r>
                      <m:r>
                        <a:rPr lang="en-US" altLang="zh-CN" sz="2400" b="1" i="1">
                          <a:latin typeface="Cambria Math" panose="02040503050406030204" pitchFamily="18" charset="0"/>
                        </a:rPr>
                        <m:t>𝑨</m:t>
                      </m:r>
                    </m:oMath>
                  </m:oMathPara>
                </a14:m>
                <a:endParaRPr lang="en-US" altLang="zh-CN" sz="2400" dirty="0">
                  <a:cs typeface="Times New Roman" panose="02020603050405020304" pitchFamily="18" charset="0"/>
                </a:endParaRPr>
              </a:p>
              <a:p>
                <a:pPr algn="just">
                  <a:spcBef>
                    <a:spcPts val="300"/>
                  </a:spcBef>
                  <a:spcAft>
                    <a:spcPts val="300"/>
                  </a:spcAft>
                </a:pPr>
                <a14:m>
                  <m:oMathPara xmlns:m="http://schemas.openxmlformats.org/officeDocument/2006/math">
                    <m:oMathParaPr>
                      <m:jc m:val="centerGroup"/>
                    </m:oMathParaPr>
                    <m:oMath xmlns:m="http://schemas.openxmlformats.org/officeDocument/2006/math">
                      <m:r>
                        <a:rPr lang="en-US" altLang="zh-CN" sz="2400" b="1" i="1">
                          <a:latin typeface="Cambria Math" panose="02040503050406030204" pitchFamily="18" charset="0"/>
                        </a:rPr>
                        <m:t>𝑬</m:t>
                      </m:r>
                      <m:r>
                        <a:rPr lang="en-US" altLang="zh-CN" sz="2400" i="1">
                          <a:latin typeface="Cambria Math" panose="02040503050406030204" pitchFamily="18" charset="0"/>
                        </a:rPr>
                        <m:t>=−</m:t>
                      </m:r>
                      <m:r>
                        <a:rPr lang="en-US" altLang="zh-CN" sz="2400" i="1">
                          <a:latin typeface="Cambria Math" panose="02040503050406030204" pitchFamily="18" charset="0"/>
                        </a:rPr>
                        <m:t>𝑗</m:t>
                      </m:r>
                      <m:r>
                        <a:rPr lang="en-US" altLang="zh-CN" sz="2400" i="1">
                          <a:latin typeface="Cambria Math" panose="02040503050406030204" pitchFamily="18" charset="0"/>
                        </a:rPr>
                        <m:t>𝜔</m:t>
                      </m:r>
                      <m:r>
                        <a:rPr lang="en-US" altLang="zh-CN" sz="2400" b="1" i="1">
                          <a:latin typeface="Cambria Math" panose="02040503050406030204" pitchFamily="18" charset="0"/>
                        </a:rPr>
                        <m:t>𝑨</m:t>
                      </m:r>
                    </m:oMath>
                  </m:oMathPara>
                </a14:m>
                <a:endParaRPr lang="en-US" altLang="zh-CN" sz="2400" dirty="0">
                  <a:cs typeface="Times New Roman" panose="02020603050405020304" pitchFamily="18" charset="0"/>
                </a:endParaRPr>
              </a:p>
            </p:txBody>
          </p:sp>
        </mc:Choice>
        <mc:Fallback xmlns="">
          <p:sp>
            <p:nvSpPr>
              <p:cNvPr id="13" name="矩形: 圆角 12">
                <a:extLst>
                  <a:ext uri="{FF2B5EF4-FFF2-40B4-BE49-F238E27FC236}">
                    <a16:creationId xmlns:a16="http://schemas.microsoft.com/office/drawing/2014/main" id="{FD286EFA-43BA-4815-BA2B-8CF6D7F1A482}"/>
                  </a:ext>
                </a:extLst>
              </p:cNvPr>
              <p:cNvSpPr>
                <a:spLocks noRot="1" noChangeAspect="1" noMove="1" noResize="1" noEditPoints="1" noAdjustHandles="1" noChangeArrowheads="1" noChangeShapeType="1" noTextEdit="1"/>
              </p:cNvSpPr>
              <p:nvPr/>
            </p:nvSpPr>
            <p:spPr>
              <a:xfrm>
                <a:off x="1308084" y="15168376"/>
                <a:ext cx="5903411" cy="2627670"/>
              </a:xfrm>
              <a:prstGeom prst="roundRect">
                <a:avLst/>
              </a:prstGeom>
              <a:blipFill>
                <a:blip r:embed="rId10"/>
                <a:stretch>
                  <a:fillRect r="-599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矩形: 圆角 13">
                <a:extLst>
                  <a:ext uri="{FF2B5EF4-FFF2-40B4-BE49-F238E27FC236}">
                    <a16:creationId xmlns:a16="http://schemas.microsoft.com/office/drawing/2014/main" id="{42EDA4E6-0135-4891-B97D-1482D1FBC168}"/>
                  </a:ext>
                </a:extLst>
              </p:cNvPr>
              <p:cNvSpPr/>
              <p:nvPr/>
            </p:nvSpPr>
            <p:spPr>
              <a:xfrm>
                <a:off x="9991378" y="15516877"/>
                <a:ext cx="4247600" cy="1960537"/>
              </a:xfrm>
              <a:prstGeom prst="roundRect">
                <a:avLst/>
              </a:prstGeom>
              <a:solidFill>
                <a:schemeClr val="accent4">
                  <a:lumMod val="60000"/>
                  <a:lumOff val="40000"/>
                </a:schemeClr>
              </a:solidFill>
            </p:spPr>
            <p:txBody>
              <a:bodyPr wrap="square">
                <a:spAutoFit/>
              </a:bodyPr>
              <a:lstStyle/>
              <a:p>
                <a:pPr algn="just">
                  <a:spcBef>
                    <a:spcPts val="300"/>
                  </a:spcBef>
                  <a:spcAft>
                    <a:spcPts val="300"/>
                  </a:spcAft>
                </a:pPr>
                <a:r>
                  <a:rPr lang="zh-CN" altLang="en-US" sz="2800">
                    <a:cs typeface="Times New Roman" panose="02020603050405020304" pitchFamily="18" charset="0"/>
                  </a:rPr>
                  <a:t>磁芯采用铁氧体材料，本构关系为：</a:t>
                </a:r>
                <a:endParaRPr lang="en-US" altLang="zh-CN" sz="2800">
                  <a:cs typeface="Times New Roman" panose="02020603050405020304" pitchFamily="18" charset="0"/>
                </a:endParaRPr>
              </a:p>
              <a:p>
                <a:pPr algn="just">
                  <a:spcBef>
                    <a:spcPts val="300"/>
                  </a:spcBef>
                  <a:spcAft>
                    <a:spcPts val="300"/>
                  </a:spcAft>
                </a:pPr>
                <a14:m>
                  <m:oMathPara xmlns:m="http://schemas.openxmlformats.org/officeDocument/2006/math">
                    <m:oMathParaPr>
                      <m:jc m:val="centerGroup"/>
                    </m:oMathParaPr>
                    <m:oMath xmlns:m="http://schemas.openxmlformats.org/officeDocument/2006/math">
                      <m:r>
                        <a:rPr lang="en-US" altLang="zh-CN" sz="2400" b="1" i="1" smtClean="0">
                          <a:latin typeface="Cambria Math" panose="02040503050406030204" pitchFamily="18" charset="0"/>
                        </a:rPr>
                        <m:t>𝑯</m:t>
                      </m:r>
                      <m:r>
                        <a:rPr lang="en-US" altLang="zh-CN" sz="2400" i="1">
                          <a:latin typeface="Cambria Math" panose="02040503050406030204" pitchFamily="18" charset="0"/>
                        </a:rPr>
                        <m:t>=</m:t>
                      </m:r>
                      <m:sSubSup>
                        <m:sSubSupPr>
                          <m:ctrlPr>
                            <a:rPr lang="zh-CN" altLang="zh-CN" sz="2400" i="1">
                              <a:latin typeface="Cambria Math" panose="02040503050406030204" pitchFamily="18" charset="0"/>
                            </a:rPr>
                          </m:ctrlPr>
                        </m:sSubSupPr>
                        <m:e>
                          <m:r>
                            <a:rPr lang="en-US" altLang="zh-CN" sz="2400" i="1">
                              <a:latin typeface="Cambria Math" panose="02040503050406030204" pitchFamily="18" charset="0"/>
                            </a:rPr>
                            <m:t>𝑓</m:t>
                          </m:r>
                        </m:e>
                        <m:sub>
                          <m:r>
                            <a:rPr lang="en-US" altLang="zh-CN" sz="2400" i="1">
                              <a:latin typeface="Cambria Math" panose="02040503050406030204" pitchFamily="18" charset="0"/>
                            </a:rPr>
                            <m:t>𝑒𝑓𝑓</m:t>
                          </m:r>
                        </m:sub>
                        <m:sup>
                          <m:r>
                            <a:rPr lang="zh-CN" altLang="en-US" sz="2400" i="1">
                              <a:latin typeface="Cambria Math" panose="02040503050406030204" pitchFamily="18" charset="0"/>
                            </a:rPr>
                            <m:t>−</m:t>
                          </m:r>
                          <m:r>
                            <a:rPr lang="en-US" altLang="zh-CN" sz="2400" i="1">
                              <a:latin typeface="Cambria Math" panose="02040503050406030204" pitchFamily="18" charset="0"/>
                            </a:rPr>
                            <m:t>1</m:t>
                          </m:r>
                        </m:sup>
                      </m:sSubSup>
                      <m:d>
                        <m:dPr>
                          <m:ctrlPr>
                            <a:rPr lang="zh-CN" altLang="zh-CN" sz="2400" i="1">
                              <a:latin typeface="Cambria Math" panose="02040503050406030204" pitchFamily="18" charset="0"/>
                            </a:rPr>
                          </m:ctrlPr>
                        </m:dPr>
                        <m:e>
                          <m:d>
                            <m:dPr>
                              <m:begChr m:val="‖"/>
                              <m:endChr m:val="‖"/>
                              <m:ctrlPr>
                                <a:rPr lang="zh-CN" altLang="zh-CN" sz="2400" i="1">
                                  <a:latin typeface="Cambria Math" panose="02040503050406030204" pitchFamily="18" charset="0"/>
                                </a:rPr>
                              </m:ctrlPr>
                            </m:dPr>
                            <m:e>
                              <m:r>
                                <a:rPr lang="en-US" altLang="zh-CN" sz="2400" b="1" i="1">
                                  <a:latin typeface="Cambria Math" panose="02040503050406030204" pitchFamily="18" charset="0"/>
                                </a:rPr>
                                <m:t>𝑩</m:t>
                              </m:r>
                            </m:e>
                          </m:d>
                        </m:e>
                      </m:d>
                      <m:f>
                        <m:fPr>
                          <m:ctrlPr>
                            <a:rPr lang="zh-CN" altLang="zh-CN" sz="2400" i="1">
                              <a:latin typeface="Cambria Math" panose="02040503050406030204" pitchFamily="18" charset="0"/>
                            </a:rPr>
                          </m:ctrlPr>
                        </m:fPr>
                        <m:num>
                          <m:r>
                            <a:rPr lang="en-US" altLang="zh-CN" sz="2400" b="1" i="1">
                              <a:latin typeface="Cambria Math" panose="02040503050406030204" pitchFamily="18" charset="0"/>
                            </a:rPr>
                            <m:t>𝑩</m:t>
                          </m:r>
                        </m:num>
                        <m:den>
                          <m:d>
                            <m:dPr>
                              <m:begChr m:val="‖"/>
                              <m:endChr m:val="‖"/>
                              <m:ctrlPr>
                                <a:rPr lang="zh-CN" altLang="zh-CN" sz="2400" i="1">
                                  <a:latin typeface="Cambria Math" panose="02040503050406030204" pitchFamily="18" charset="0"/>
                                </a:rPr>
                              </m:ctrlPr>
                            </m:dPr>
                            <m:e>
                              <m:r>
                                <a:rPr lang="en-US" altLang="zh-CN" sz="2400" b="1" i="1">
                                  <a:latin typeface="Cambria Math" panose="02040503050406030204" pitchFamily="18" charset="0"/>
                                </a:rPr>
                                <m:t>𝑩</m:t>
                              </m:r>
                            </m:e>
                          </m:d>
                        </m:den>
                      </m:f>
                    </m:oMath>
                  </m:oMathPara>
                </a14:m>
                <a:endParaRPr lang="en-US" altLang="zh-CN" sz="2400" dirty="0">
                  <a:cs typeface="Times New Roman" panose="02020603050405020304" pitchFamily="18" charset="0"/>
                </a:endParaRPr>
              </a:p>
            </p:txBody>
          </p:sp>
        </mc:Choice>
        <mc:Fallback xmlns="">
          <p:sp>
            <p:nvSpPr>
              <p:cNvPr id="14" name="矩形: 圆角 13">
                <a:extLst>
                  <a:ext uri="{FF2B5EF4-FFF2-40B4-BE49-F238E27FC236}">
                    <a16:creationId xmlns:a16="http://schemas.microsoft.com/office/drawing/2014/main" id="{42EDA4E6-0135-4891-B97D-1482D1FBC168}"/>
                  </a:ext>
                </a:extLst>
              </p:cNvPr>
              <p:cNvSpPr>
                <a:spLocks noRot="1" noChangeAspect="1" noMove="1" noResize="1" noEditPoints="1" noAdjustHandles="1" noChangeArrowheads="1" noChangeShapeType="1" noTextEdit="1"/>
              </p:cNvSpPr>
              <p:nvPr/>
            </p:nvSpPr>
            <p:spPr>
              <a:xfrm>
                <a:off x="9991378" y="15516877"/>
                <a:ext cx="4247600" cy="1960537"/>
              </a:xfrm>
              <a:prstGeom prst="roundRect">
                <a:avLst/>
              </a:prstGeom>
              <a:blipFill>
                <a:blip r:embed="rId11"/>
                <a:stretch>
                  <a:fillRect l="-717" r="-574"/>
                </a:stretch>
              </a:blipFill>
            </p:spPr>
            <p:txBody>
              <a:bodyPr/>
              <a:lstStyle/>
              <a:p>
                <a:r>
                  <a:rPr lang="zh-CN" altLang="en-US">
                    <a:noFill/>
                  </a:rPr>
                  <a:t> </a:t>
                </a:r>
              </a:p>
            </p:txBody>
          </p:sp>
        </mc:Fallback>
      </mc:AlternateContent>
      <p:cxnSp>
        <p:nvCxnSpPr>
          <p:cNvPr id="18" name="直接箭头连接符 17">
            <a:extLst>
              <a:ext uri="{FF2B5EF4-FFF2-40B4-BE49-F238E27FC236}">
                <a16:creationId xmlns:a16="http://schemas.microsoft.com/office/drawing/2014/main" id="{2EA693D8-8D4D-4E25-A707-C94D6B75EF60}"/>
              </a:ext>
            </a:extLst>
          </p:cNvPr>
          <p:cNvCxnSpPr>
            <a:cxnSpLocks/>
          </p:cNvCxnSpPr>
          <p:nvPr/>
        </p:nvCxnSpPr>
        <p:spPr>
          <a:xfrm>
            <a:off x="7875785" y="16260479"/>
            <a:ext cx="1802774"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矩形: 圆角 23">
            <a:extLst>
              <a:ext uri="{FF2B5EF4-FFF2-40B4-BE49-F238E27FC236}">
                <a16:creationId xmlns:a16="http://schemas.microsoft.com/office/drawing/2014/main" id="{82EA90FB-9CF0-4C94-B20E-E8A6B623F7B3}"/>
              </a:ext>
            </a:extLst>
          </p:cNvPr>
          <p:cNvSpPr/>
          <p:nvPr/>
        </p:nvSpPr>
        <p:spPr>
          <a:xfrm>
            <a:off x="1057109" y="19711119"/>
            <a:ext cx="13387227" cy="3791109"/>
          </a:xfrm>
          <a:prstGeom prst="roundRect">
            <a:avLst/>
          </a:prstGeom>
          <a:solidFill>
            <a:schemeClr val="accent4">
              <a:lumMod val="60000"/>
              <a:lumOff val="40000"/>
            </a:schemeClr>
          </a:solidFill>
          <a:ln w="28575">
            <a:noFill/>
            <a:prstDash val="dash"/>
          </a:ln>
        </p:spPr>
        <p:txBody>
          <a:bodyPr wrap="square">
            <a:spAutoFit/>
          </a:bodyPr>
          <a:lstStyle/>
          <a:p>
            <a:pPr algn="just">
              <a:lnSpc>
                <a:spcPts val="3200"/>
              </a:lnSpc>
              <a:spcBef>
                <a:spcPts val="300"/>
              </a:spcBef>
              <a:spcAft>
                <a:spcPts val="300"/>
              </a:spcAft>
            </a:pPr>
            <a:endParaRPr lang="en-US" altLang="zh-CN" sz="2800" kern="100">
              <a:cs typeface="Times New Roman" panose="02020603050405020304" pitchFamily="18" charset="0"/>
            </a:endParaRPr>
          </a:p>
          <a:p>
            <a:pPr algn="just">
              <a:lnSpc>
                <a:spcPts val="3200"/>
              </a:lnSpc>
              <a:spcBef>
                <a:spcPts val="300"/>
              </a:spcBef>
              <a:spcAft>
                <a:spcPts val="300"/>
              </a:spcAft>
            </a:pPr>
            <a:endParaRPr lang="en-US" altLang="zh-CN" sz="2800" kern="100">
              <a:cs typeface="Times New Roman" panose="02020603050405020304" pitchFamily="18" charset="0"/>
            </a:endParaRPr>
          </a:p>
          <a:p>
            <a:pPr algn="just">
              <a:lnSpc>
                <a:spcPts val="3200"/>
              </a:lnSpc>
              <a:spcBef>
                <a:spcPts val="300"/>
              </a:spcBef>
              <a:spcAft>
                <a:spcPts val="300"/>
              </a:spcAft>
            </a:pPr>
            <a:endParaRPr lang="en-US" altLang="zh-CN" sz="2800" kern="100">
              <a:cs typeface="Times New Roman" panose="02020603050405020304" pitchFamily="18" charset="0"/>
            </a:endParaRPr>
          </a:p>
          <a:p>
            <a:pPr algn="just">
              <a:lnSpc>
                <a:spcPts val="3200"/>
              </a:lnSpc>
              <a:spcBef>
                <a:spcPts val="300"/>
              </a:spcBef>
              <a:spcAft>
                <a:spcPts val="300"/>
              </a:spcAft>
            </a:pPr>
            <a:endParaRPr lang="en-US" altLang="zh-CN" sz="2800" kern="100">
              <a:cs typeface="Times New Roman" panose="02020603050405020304" pitchFamily="18" charset="0"/>
            </a:endParaRPr>
          </a:p>
          <a:p>
            <a:pPr algn="just">
              <a:lnSpc>
                <a:spcPts val="3200"/>
              </a:lnSpc>
              <a:spcBef>
                <a:spcPts val="300"/>
              </a:spcBef>
              <a:spcAft>
                <a:spcPts val="300"/>
              </a:spcAft>
            </a:pPr>
            <a:endParaRPr lang="en-US" altLang="zh-CN" sz="2800" kern="100">
              <a:cs typeface="Times New Roman" panose="02020603050405020304" pitchFamily="18" charset="0"/>
            </a:endParaRPr>
          </a:p>
          <a:p>
            <a:pPr algn="just">
              <a:lnSpc>
                <a:spcPts val="3200"/>
              </a:lnSpc>
              <a:spcBef>
                <a:spcPts val="300"/>
              </a:spcBef>
              <a:spcAft>
                <a:spcPts val="300"/>
              </a:spcAft>
            </a:pPr>
            <a:endParaRPr lang="en-US" altLang="zh-CN" sz="2800" kern="100">
              <a:cs typeface="Times New Roman" panose="02020603050405020304" pitchFamily="18" charset="0"/>
            </a:endParaRPr>
          </a:p>
          <a:p>
            <a:pPr algn="just">
              <a:lnSpc>
                <a:spcPts val="3200"/>
              </a:lnSpc>
              <a:spcBef>
                <a:spcPts val="300"/>
              </a:spcBef>
              <a:spcAft>
                <a:spcPts val="300"/>
              </a:spcAft>
            </a:pPr>
            <a:endParaRPr lang="en-US" altLang="zh-CN" sz="2800" kern="100" dirty="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6" name="文本框 35">
                <a:extLst>
                  <a:ext uri="{FF2B5EF4-FFF2-40B4-BE49-F238E27FC236}">
                    <a16:creationId xmlns:a16="http://schemas.microsoft.com/office/drawing/2014/main" id="{9AAADF6A-F044-45B9-8E03-E32C41E5C9D1}"/>
                  </a:ext>
                </a:extLst>
              </p:cNvPr>
              <p:cNvSpPr txBox="1"/>
              <p:nvPr/>
            </p:nvSpPr>
            <p:spPr>
              <a:xfrm>
                <a:off x="1235498" y="31436947"/>
                <a:ext cx="13197492" cy="4401205"/>
              </a:xfrm>
              <a:prstGeom prst="rect">
                <a:avLst/>
              </a:prstGeom>
              <a:noFill/>
              <a:ln w="31750" cmpd="dbl">
                <a:solidFill>
                  <a:srgbClr val="84023E"/>
                </a:solidFill>
                <a:prstDash val="dash"/>
              </a:ln>
            </p:spPr>
            <p:txBody>
              <a:bodyPr wrap="square" rtlCol="0">
                <a:spAutoFit/>
              </a:bodyPr>
              <a:lstStyle/>
              <a:p>
                <a:pPr marL="457200" indent="-457200" algn="just">
                  <a:buClr>
                    <a:srgbClr val="84023E"/>
                  </a:buClr>
                  <a:buFont typeface="Wingdings" panose="05000000000000000000" pitchFamily="2" charset="2"/>
                  <a:buChar char="p"/>
                </a:pPr>
                <a:r>
                  <a:rPr lang="zh-CN" altLang="en-US" sz="2800" dirty="0">
                    <a:cs typeface="Times New Roman" panose="02020603050405020304" pitchFamily="18" charset="0"/>
                  </a:rPr>
                  <a:t>等离子体满足漂移扩散假设。</a:t>
                </a:r>
                <a:endParaRPr lang="en-US" altLang="zh-CN" sz="2800" dirty="0">
                  <a:cs typeface="Times New Roman" panose="02020603050405020304" pitchFamily="18" charset="0"/>
                </a:endParaRPr>
              </a:p>
              <a:p>
                <a:pPr marL="457200" indent="-457200" algn="just">
                  <a:buClr>
                    <a:srgbClr val="84023E"/>
                  </a:buClr>
                  <a:buFont typeface="Wingdings" panose="05000000000000000000" pitchFamily="2" charset="2"/>
                  <a:buChar char="p"/>
                </a:pPr>
                <a:r>
                  <a:rPr lang="zh-CN" altLang="en-US" sz="2800" dirty="0">
                    <a:cs typeface="Times New Roman" panose="02020603050405020304" pitchFamily="18" charset="0"/>
                  </a:rPr>
                  <a:t>电子所满足的方程中均省略了惯性项，下标带有大写</a:t>
                </a:r>
                <a:r>
                  <a:rPr lang="en-US" altLang="zh-CN" sz="2800" dirty="0">
                    <a:cs typeface="Times New Roman" panose="02020603050405020304" pitchFamily="18" charset="0"/>
                  </a:rPr>
                  <a:t>P</a:t>
                </a:r>
                <a:r>
                  <a:rPr lang="zh-CN" altLang="en-US" sz="2800" dirty="0">
                    <a:cs typeface="Times New Roman" panose="02020603050405020304" pitchFamily="18" charset="0"/>
                  </a:rPr>
                  <a:t>的量代表等离子体因双极性扩散运动等产生的电场。</a:t>
                </a:r>
                <a:endParaRPr lang="en-US" altLang="zh-CN" sz="2800" dirty="0">
                  <a:cs typeface="Times New Roman" panose="02020603050405020304" pitchFamily="18" charset="0"/>
                </a:endParaRPr>
              </a:p>
              <a:p>
                <a:pPr marL="457200" indent="-457200" algn="just">
                  <a:buClr>
                    <a:srgbClr val="84023E"/>
                  </a:buClr>
                  <a:buFont typeface="Wingdings" panose="05000000000000000000" pitchFamily="2" charset="2"/>
                  <a:buChar char="p"/>
                </a:pPr>
                <a:r>
                  <a:rPr lang="zh-CN" altLang="en-US" sz="2800" dirty="0">
                    <a:cs typeface="Times New Roman" panose="02020603050405020304" pitchFamily="18" charset="0"/>
                  </a:rPr>
                  <a:t>等离子体漂移扩散运动的时间尺度远大于电磁场周期，导致电磁场引起的宏观运动效果会在其上、下半周期内相互抵消。此种情况下，便可以让电磁场在频域中计算幅值，而不必限制计算时步小至充分解析电磁场周期波动。</a:t>
                </a:r>
                <a:endParaRPr lang="en-US" altLang="zh-CN" sz="2800" dirty="0">
                  <a:cs typeface="Times New Roman" panose="02020603050405020304" pitchFamily="18" charset="0"/>
                </a:endParaRPr>
              </a:p>
              <a:p>
                <a:pPr marL="457200" indent="-457200" algn="just">
                  <a:buClr>
                    <a:srgbClr val="84023E"/>
                  </a:buClr>
                  <a:buFont typeface="Wingdings" panose="05000000000000000000" pitchFamily="2" charset="2"/>
                  <a:buChar char="p"/>
                </a:pPr>
                <a:r>
                  <a:rPr lang="zh-CN" altLang="en-US" sz="2800" dirty="0">
                    <a:cs typeface="Times New Roman" panose="02020603050405020304" pitchFamily="18" charset="0"/>
                  </a:rPr>
                  <a:t>器件尺寸远小于电磁波波长，电磁场视为</a:t>
                </a:r>
                <a:r>
                  <a:rPr lang="zh-CN" altLang="zh-CN" sz="2800" dirty="0">
                    <a:cs typeface="Times New Roman" panose="02020603050405020304" pitchFamily="18" charset="0"/>
                  </a:rPr>
                  <a:t>准静态场，可以利用库伦规范</a:t>
                </a:r>
                <a14:m>
                  <m:oMath xmlns:m="http://schemas.openxmlformats.org/officeDocument/2006/math">
                    <m:r>
                      <a:rPr lang="en-US" altLang="zh-CN" sz="2800">
                        <a:latin typeface="Cambria Math" panose="02040503050406030204" pitchFamily="18" charset="0"/>
                      </a:rPr>
                      <m:t>𝛻</m:t>
                    </m:r>
                    <m:r>
                      <a:rPr lang="en-US" altLang="zh-CN" sz="2800">
                        <a:latin typeface="Cambria Math" panose="02040503050406030204" pitchFamily="18" charset="0"/>
                      </a:rPr>
                      <m:t>⋅</m:t>
                    </m:r>
                    <m:r>
                      <a:rPr lang="en-US" altLang="zh-CN" sz="2800">
                        <a:latin typeface="Cambria Math" panose="02040503050406030204" pitchFamily="18" charset="0"/>
                      </a:rPr>
                      <m:t>𝑨</m:t>
                    </m:r>
                    <m:r>
                      <a:rPr lang="en-US" altLang="zh-CN" sz="2800">
                        <a:latin typeface="Cambria Math" panose="02040503050406030204" pitchFamily="18" charset="0"/>
                      </a:rPr>
                      <m:t>=0</m:t>
                    </m:r>
                  </m:oMath>
                </a14:m>
                <a:r>
                  <a:rPr lang="zh-CN" altLang="en-US" sz="2800" dirty="0">
                    <a:cs typeface="Times New Roman" panose="02020603050405020304" pitchFamily="18" charset="0"/>
                  </a:rPr>
                  <a:t>简化电磁场求解。</a:t>
                </a:r>
                <a:endParaRPr lang="en-US" altLang="zh-CN" sz="2800" dirty="0">
                  <a:cs typeface="Times New Roman" panose="02020603050405020304" pitchFamily="18" charset="0"/>
                </a:endParaRPr>
              </a:p>
              <a:p>
                <a:pPr marL="457200" indent="-457200" algn="just">
                  <a:buClr>
                    <a:srgbClr val="84023E"/>
                  </a:buClr>
                  <a:buFont typeface="Wingdings" panose="05000000000000000000" pitchFamily="2" charset="2"/>
                  <a:buChar char="p"/>
                </a:pPr>
                <a:r>
                  <a:rPr lang="zh-CN" altLang="en-US" sz="2800" dirty="0">
                    <a:cs typeface="Times New Roman" panose="02020603050405020304" pitchFamily="18" charset="0"/>
                  </a:rPr>
                  <a:t>频域中，使用等效</a:t>
                </a:r>
                <a:r>
                  <a:rPr lang="en-US" altLang="zh-CN" sz="2800" dirty="0">
                    <a:cs typeface="Times New Roman" panose="02020603050405020304" pitchFamily="18" charset="0"/>
                  </a:rPr>
                  <a:t>B-H</a:t>
                </a:r>
                <a:r>
                  <a:rPr lang="zh-CN" altLang="en-US" sz="2800" dirty="0">
                    <a:cs typeface="Times New Roman" panose="02020603050405020304" pitchFamily="18" charset="0"/>
                  </a:rPr>
                  <a:t>曲线描述磁芯非线性现象。</a:t>
                </a:r>
                <a:endParaRPr lang="en-US" altLang="zh-CN" sz="2800" dirty="0">
                  <a:cs typeface="Times New Roman" panose="02020603050405020304" pitchFamily="18" charset="0"/>
                </a:endParaRPr>
              </a:p>
              <a:p>
                <a:pPr marL="457200" indent="-457200" algn="just">
                  <a:buClr>
                    <a:srgbClr val="84023E"/>
                  </a:buClr>
                  <a:buFont typeface="Wingdings" panose="05000000000000000000" pitchFamily="2" charset="2"/>
                  <a:buChar char="p"/>
                </a:pPr>
                <a:r>
                  <a:rPr lang="zh-CN" altLang="en-US" sz="2800" dirty="0">
                    <a:cs typeface="Times New Roman" panose="02020603050405020304" pitchFamily="18" charset="0"/>
                  </a:rPr>
                  <a:t>背景气体视为低马赫数的可压缩层流流体，省略离子对密度的影响。</a:t>
                </a:r>
              </a:p>
            </p:txBody>
          </p:sp>
        </mc:Choice>
        <mc:Fallback xmlns="">
          <p:sp>
            <p:nvSpPr>
              <p:cNvPr id="36" name="文本框 35">
                <a:extLst>
                  <a:ext uri="{FF2B5EF4-FFF2-40B4-BE49-F238E27FC236}">
                    <a16:creationId xmlns:a16="http://schemas.microsoft.com/office/drawing/2014/main" id="{9AAADF6A-F044-45B9-8E03-E32C41E5C9D1}"/>
                  </a:ext>
                </a:extLst>
              </p:cNvPr>
              <p:cNvSpPr txBox="1">
                <a:spLocks noRot="1" noChangeAspect="1" noMove="1" noResize="1" noEditPoints="1" noAdjustHandles="1" noChangeArrowheads="1" noChangeShapeType="1" noTextEdit="1"/>
              </p:cNvSpPr>
              <p:nvPr/>
            </p:nvSpPr>
            <p:spPr>
              <a:xfrm>
                <a:off x="1235498" y="31436947"/>
                <a:ext cx="13197492" cy="4401205"/>
              </a:xfrm>
              <a:prstGeom prst="rect">
                <a:avLst/>
              </a:prstGeom>
              <a:blipFill>
                <a:blip r:embed="rId12"/>
                <a:stretch>
                  <a:fillRect l="-737" t="-1376" r="-783" b="-2338"/>
                </a:stretch>
              </a:blipFill>
              <a:ln w="31750" cmpd="dbl">
                <a:solidFill>
                  <a:srgbClr val="84023E"/>
                </a:solidFill>
                <a:prstDash val="dash"/>
              </a:ln>
            </p:spPr>
            <p:txBody>
              <a:bodyPr/>
              <a:lstStyle/>
              <a:p>
                <a:r>
                  <a:rPr lang="zh-CN" altLang="en-US">
                    <a:noFill/>
                  </a:rPr>
                  <a:t> </a:t>
                </a:r>
              </a:p>
            </p:txBody>
          </p:sp>
        </mc:Fallback>
      </mc:AlternateContent>
      <p:sp>
        <p:nvSpPr>
          <p:cNvPr id="51" name="TextBox 49">
            <a:extLst>
              <a:ext uri="{FF2B5EF4-FFF2-40B4-BE49-F238E27FC236}">
                <a16:creationId xmlns:a16="http://schemas.microsoft.com/office/drawing/2014/main" id="{06ADA128-369B-4D93-A0DE-92399C8BFFA3}"/>
              </a:ext>
            </a:extLst>
          </p:cNvPr>
          <p:cNvSpPr txBox="1"/>
          <p:nvPr/>
        </p:nvSpPr>
        <p:spPr>
          <a:xfrm>
            <a:off x="-6058" y="40371591"/>
            <a:ext cx="30240288" cy="1139262"/>
          </a:xfrm>
          <a:prstGeom prst="rect">
            <a:avLst/>
          </a:prstGeom>
          <a:solidFill>
            <a:srgbClr val="84023E"/>
          </a:solidFill>
          <a:ln>
            <a:noFill/>
          </a:ln>
        </p:spPr>
        <p:style>
          <a:lnRef idx="1">
            <a:schemeClr val="accent4"/>
          </a:lnRef>
          <a:fillRef idx="3">
            <a:schemeClr val="accent4"/>
          </a:fillRef>
          <a:effectRef idx="2">
            <a:schemeClr val="accent4"/>
          </a:effectRef>
          <a:fontRef idx="minor">
            <a:schemeClr val="lt1"/>
          </a:fontRef>
        </p:style>
        <p:txBody>
          <a:bodyPr wrap="square" lIns="229968" tIns="144000" rIns="229968" bIns="108000" rtlCol="0" anchor="ctr" anchorCtr="0">
            <a:normAutofit fontScale="77500" lnSpcReduction="20000"/>
          </a:bodyPr>
          <a:lstStyle/>
          <a:p>
            <a:r>
              <a:rPr lang="en-US" altLang="zh-CN" sz="2400" dirty="0">
                <a:cs typeface="Times New Roman" panose="02020603050405020304" pitchFamily="18" charset="0"/>
              </a:rPr>
              <a:t>References:  </a:t>
            </a:r>
            <a:r>
              <a:rPr lang="en-US" altLang="zh-CN" sz="2200" dirty="0"/>
              <a:t>[1]	PIEJAK R B, GODYAK V A, ALEXANDROVICH B M. A simple analysis of an inductive RF discharge[J/OL]. Plasma Sources Science and Technology, 1992, 1(3): 179. DOI:10.1088/0963-0252/1/3/006.</a:t>
            </a:r>
            <a:endParaRPr lang="zh-CN" altLang="zh-CN" sz="2200" dirty="0"/>
          </a:p>
          <a:p>
            <a:r>
              <a:rPr lang="en-US" altLang="zh-CN" sz="2200" dirty="0"/>
              <a:t>		       [2]	LEE K, LEE Y, JO S, </a:t>
            </a:r>
            <a:r>
              <a:rPr lang="zh-CN" altLang="zh-CN" sz="2200" dirty="0"/>
              <a:t>等</a:t>
            </a:r>
            <a:r>
              <a:rPr lang="en-US" altLang="zh-CN" sz="2200" dirty="0"/>
              <a:t>. Characterization of a side-type ferrite inductively coupled plasma source for large-scale processing[J/OL]. Plasma Sources Science and Technology, 2008, 17(1). DOI:10.1088/0963-0252/17/1/015014.</a:t>
            </a:r>
          </a:p>
          <a:p>
            <a:r>
              <a:rPr lang="en-US" altLang="zh-CN" sz="2200" dirty="0"/>
              <a:t>		       [3]	LLOYD S, SHAW D M, WATANABE M, </a:t>
            </a:r>
            <a:r>
              <a:rPr lang="zh-CN" altLang="zh-CN" sz="2200" dirty="0"/>
              <a:t>等</a:t>
            </a:r>
            <a:r>
              <a:rPr lang="en-US" altLang="zh-CN" sz="2200" dirty="0"/>
              <a:t>. Ferrite Core Effects in a 13.56 MHz Inductively Coupled Plasma[J/OL]. Japanese Journal of Applied Physics, 1999, 38(7S): 4275. DOI:10.1143/JJAP.38.4275.</a:t>
            </a:r>
          </a:p>
          <a:p>
            <a:r>
              <a:rPr lang="en-US" altLang="zh-CN" sz="2200" dirty="0"/>
              <a:t>		       [4]</a:t>
            </a:r>
            <a:r>
              <a:rPr lang="en-US" altLang="zh-CN" sz="2200"/>
              <a:t>	COMSOL </a:t>
            </a:r>
            <a:r>
              <a:rPr lang="en-US" altLang="zh-CN" sz="2200" dirty="0"/>
              <a:t>6.1 </a:t>
            </a:r>
            <a:r>
              <a:rPr lang="en-US" altLang="zh-CN" sz="2200" dirty="0" err="1"/>
              <a:t>Userbook</a:t>
            </a:r>
            <a:r>
              <a:rPr lang="en-US" altLang="zh-CN" sz="2200" dirty="0"/>
              <a:t>.</a:t>
            </a:r>
            <a:endParaRPr lang="zh-CN" altLang="zh-CN" sz="2200" dirty="0"/>
          </a:p>
        </p:txBody>
      </p:sp>
      <p:sp>
        <p:nvSpPr>
          <p:cNvPr id="59" name="文本框 58">
            <a:extLst>
              <a:ext uri="{FF2B5EF4-FFF2-40B4-BE49-F238E27FC236}">
                <a16:creationId xmlns:a16="http://schemas.microsoft.com/office/drawing/2014/main" id="{812CECC1-07B4-40E3-977D-F70641D3FF2B}"/>
              </a:ext>
            </a:extLst>
          </p:cNvPr>
          <p:cNvSpPr txBox="1"/>
          <p:nvPr/>
        </p:nvSpPr>
        <p:spPr>
          <a:xfrm>
            <a:off x="15411933" y="9105973"/>
            <a:ext cx="6993111" cy="523220"/>
          </a:xfrm>
          <a:prstGeom prst="rect">
            <a:avLst/>
          </a:prstGeom>
          <a:noFill/>
        </p:spPr>
        <p:txBody>
          <a:bodyPr wrap="square" rtlCol="0">
            <a:spAutoFit/>
          </a:bodyPr>
          <a:lstStyle/>
          <a:p>
            <a:pPr algn="ctr"/>
            <a:r>
              <a:rPr lang="zh-CN" altLang="en-US" sz="2800" b="1">
                <a:cs typeface="Times New Roman" panose="02020603050405020304" pitchFamily="18" charset="0"/>
              </a:rPr>
              <a:t>图</a:t>
            </a:r>
            <a:r>
              <a:rPr lang="en-US" altLang="zh-CN" sz="2800" b="1">
                <a:cs typeface="Times New Roman" panose="02020603050405020304" pitchFamily="18" charset="0"/>
              </a:rPr>
              <a:t>1 </a:t>
            </a:r>
            <a:r>
              <a:rPr lang="zh-CN" altLang="en-US" sz="2800">
                <a:cs typeface="Times New Roman" panose="02020603050405020304" pitchFamily="18" charset="0"/>
              </a:rPr>
              <a:t>几何结构图</a:t>
            </a:r>
            <a:endParaRPr lang="zh-CN" altLang="en-US" sz="2800" dirty="0">
              <a:cs typeface="Times New Roman" panose="02020603050405020304" pitchFamily="18" charset="0"/>
            </a:endParaRPr>
          </a:p>
        </p:txBody>
      </p:sp>
      <p:sp>
        <p:nvSpPr>
          <p:cNvPr id="63" name="文本框 62">
            <a:extLst>
              <a:ext uri="{FF2B5EF4-FFF2-40B4-BE49-F238E27FC236}">
                <a16:creationId xmlns:a16="http://schemas.microsoft.com/office/drawing/2014/main" id="{A9C0732E-CBC7-485E-8291-416917E7B225}"/>
              </a:ext>
            </a:extLst>
          </p:cNvPr>
          <p:cNvSpPr txBox="1"/>
          <p:nvPr/>
        </p:nvSpPr>
        <p:spPr>
          <a:xfrm>
            <a:off x="15550792" y="9798810"/>
            <a:ext cx="13836537" cy="2554289"/>
          </a:xfrm>
          <a:prstGeom prst="rect">
            <a:avLst/>
          </a:prstGeom>
          <a:noFill/>
          <a:ln w="31750" cmpd="dbl">
            <a:solidFill>
              <a:srgbClr val="84023E"/>
            </a:solidFill>
            <a:prstDash val="dash"/>
          </a:ln>
        </p:spPr>
        <p:txBody>
          <a:bodyPr wrap="square" rtlCol="0">
            <a:spAutoFit/>
          </a:bodyPr>
          <a:lstStyle/>
          <a:p>
            <a:pPr marL="457200" indent="-457200" algn="just">
              <a:lnSpc>
                <a:spcPts val="4600"/>
              </a:lnSpc>
              <a:spcBef>
                <a:spcPts val="600"/>
              </a:spcBef>
              <a:spcAft>
                <a:spcPts val="600"/>
              </a:spcAft>
              <a:buClr>
                <a:srgbClr val="84023E"/>
              </a:buClr>
              <a:buFont typeface="Wingdings" panose="05000000000000000000" pitchFamily="2" charset="2"/>
              <a:buChar char="p"/>
            </a:pPr>
            <a:r>
              <a:rPr lang="zh-CN" altLang="en-US" sz="2800" dirty="0">
                <a:cs typeface="Times New Roman" panose="02020603050405020304" pitchFamily="18" charset="0"/>
              </a:rPr>
              <a:t>几何结构中，磁芯组由</a:t>
            </a:r>
            <a:r>
              <a:rPr lang="en-US" altLang="zh-CN" sz="2800" dirty="0">
                <a:cs typeface="Times New Roman" panose="02020603050405020304" pitchFamily="18" charset="0"/>
              </a:rPr>
              <a:t>6</a:t>
            </a:r>
            <a:r>
              <a:rPr lang="zh-CN" altLang="en-US" sz="2800" dirty="0">
                <a:cs typeface="Times New Roman" panose="02020603050405020304" pitchFamily="18" charset="0"/>
              </a:rPr>
              <a:t>个</a:t>
            </a:r>
            <a:r>
              <a:rPr lang="en-US" altLang="zh-CN" sz="2800" dirty="0">
                <a:cs typeface="Times New Roman" panose="02020603050405020304" pitchFamily="18" charset="0"/>
              </a:rPr>
              <a:t>U</a:t>
            </a:r>
            <a:r>
              <a:rPr lang="zh-CN" altLang="en-US" sz="2800" dirty="0">
                <a:cs typeface="Times New Roman" panose="02020603050405020304" pitchFamily="18" charset="0"/>
              </a:rPr>
              <a:t>型铁氧体磁芯两两拼接，并排排列而成。线圈采用并联连接方式，使用偏平导线叠绕在四个棱的中心位置。</a:t>
            </a:r>
            <a:endParaRPr lang="en-US" altLang="zh-CN" sz="2800" dirty="0">
              <a:cs typeface="Times New Roman" panose="02020603050405020304" pitchFamily="18" charset="0"/>
            </a:endParaRPr>
          </a:p>
          <a:p>
            <a:pPr marL="457200" indent="-457200" algn="just">
              <a:lnSpc>
                <a:spcPts val="4600"/>
              </a:lnSpc>
              <a:spcBef>
                <a:spcPts val="600"/>
              </a:spcBef>
              <a:spcAft>
                <a:spcPts val="600"/>
              </a:spcAft>
              <a:buClr>
                <a:srgbClr val="84023E"/>
              </a:buClr>
              <a:buFont typeface="Wingdings" panose="05000000000000000000" pitchFamily="2" charset="2"/>
              <a:buChar char="p"/>
            </a:pPr>
            <a:r>
              <a:rPr lang="zh-CN" altLang="en-US" sz="2800" dirty="0">
                <a:cs typeface="Times New Roman" panose="02020603050405020304" pitchFamily="18" charset="0"/>
              </a:rPr>
              <a:t>网格剖分时，等离子体与石英管接触的区域会形成鞘层，需要用边界层网格解析鞘层中的梯度。一般情况下，先估算鞘层厚度，再用</a:t>
            </a:r>
            <a:r>
              <a:rPr lang="en-US" altLang="zh-CN" sz="2800" dirty="0">
                <a:cs typeface="Times New Roman" panose="02020603050405020304" pitchFamily="18" charset="0"/>
              </a:rPr>
              <a:t>8</a:t>
            </a:r>
            <a:r>
              <a:rPr lang="zh-CN" altLang="en-US" sz="2800" dirty="0">
                <a:cs typeface="Times New Roman" panose="02020603050405020304" pitchFamily="18" charset="0"/>
              </a:rPr>
              <a:t>至</a:t>
            </a:r>
            <a:r>
              <a:rPr lang="en-US" altLang="zh-CN" sz="2800" dirty="0">
                <a:cs typeface="Times New Roman" panose="02020603050405020304" pitchFamily="18" charset="0"/>
              </a:rPr>
              <a:t>10</a:t>
            </a:r>
            <a:r>
              <a:rPr lang="zh-CN" altLang="en-US" sz="2800" dirty="0">
                <a:cs typeface="Times New Roman" panose="02020603050405020304" pitchFamily="18" charset="0"/>
              </a:rPr>
              <a:t>层网格填充。</a:t>
            </a:r>
          </a:p>
        </p:txBody>
      </p:sp>
      <p:sp>
        <p:nvSpPr>
          <p:cNvPr id="66" name="文本框 23">
            <a:extLst>
              <a:ext uri="{FF2B5EF4-FFF2-40B4-BE49-F238E27FC236}">
                <a16:creationId xmlns:a16="http://schemas.microsoft.com/office/drawing/2014/main" id="{BFD582A7-80E0-4A00-8E09-F7D7B1B22C91}"/>
              </a:ext>
            </a:extLst>
          </p:cNvPr>
          <p:cNvSpPr txBox="1">
            <a:spLocks noChangeArrowheads="1"/>
          </p:cNvSpPr>
          <p:nvPr/>
        </p:nvSpPr>
        <p:spPr bwMode="auto">
          <a:xfrm>
            <a:off x="15550792" y="12680288"/>
            <a:ext cx="13836536" cy="830997"/>
          </a:xfrm>
          <a:prstGeom prst="rect">
            <a:avLst/>
          </a:prstGeom>
          <a:solidFill>
            <a:srgbClr val="84023E"/>
          </a:solidFill>
          <a:ln w="9525" cap="rnd">
            <a:noFill/>
            <a:miter lim="800000"/>
            <a:headEnd/>
            <a:tailEnd/>
          </a:ln>
        </p:spPr>
        <p:txBody>
          <a:bodyPr wrap="square">
            <a:spAutoFit/>
          </a:bodyPr>
          <a:lstStyle/>
          <a:p>
            <a:pPr algn="ctr"/>
            <a:r>
              <a:rPr lang="zh-CN" altLang="en-US" sz="4800" b="1">
                <a:solidFill>
                  <a:schemeClr val="bg1"/>
                </a:solidFill>
                <a:cs typeface="Arial" panose="020B0604020202020204" pitchFamily="34" charset="0"/>
              </a:rPr>
              <a:t>结果</a:t>
            </a:r>
            <a:endParaRPr lang="zh-CN" altLang="en-US" sz="4800" b="1" dirty="0">
              <a:solidFill>
                <a:schemeClr val="bg1"/>
              </a:solidFill>
              <a:cs typeface="Arial" panose="020B0604020202020204" pitchFamily="34" charset="0"/>
            </a:endParaRPr>
          </a:p>
        </p:txBody>
      </p:sp>
      <p:sp>
        <p:nvSpPr>
          <p:cNvPr id="71" name="文本框 23">
            <a:extLst>
              <a:ext uri="{FF2B5EF4-FFF2-40B4-BE49-F238E27FC236}">
                <a16:creationId xmlns:a16="http://schemas.microsoft.com/office/drawing/2014/main" id="{6D9435C5-3BD6-4300-B401-04EE90F3C1C0}"/>
              </a:ext>
            </a:extLst>
          </p:cNvPr>
          <p:cNvSpPr txBox="1">
            <a:spLocks noChangeArrowheads="1"/>
          </p:cNvSpPr>
          <p:nvPr/>
        </p:nvSpPr>
        <p:spPr bwMode="auto">
          <a:xfrm>
            <a:off x="15513299" y="35528913"/>
            <a:ext cx="14115135" cy="830997"/>
          </a:xfrm>
          <a:prstGeom prst="rect">
            <a:avLst/>
          </a:prstGeom>
          <a:solidFill>
            <a:srgbClr val="84023E"/>
          </a:solidFill>
          <a:ln w="9525" cap="rnd">
            <a:noFill/>
            <a:miter lim="800000"/>
            <a:headEnd/>
            <a:tailEnd/>
          </a:ln>
        </p:spPr>
        <p:txBody>
          <a:bodyPr wrap="square">
            <a:spAutoFit/>
          </a:bodyPr>
          <a:lstStyle/>
          <a:p>
            <a:pPr algn="ctr"/>
            <a:r>
              <a:rPr lang="zh-CN" altLang="en-US" sz="4800" b="1">
                <a:solidFill>
                  <a:schemeClr val="bg1"/>
                </a:solidFill>
                <a:cs typeface="Arial" panose="020B0604020202020204" pitchFamily="34" charset="0"/>
              </a:rPr>
              <a:t>结论</a:t>
            </a:r>
            <a:endParaRPr lang="zh-CN" altLang="en-US" sz="4800" b="1" dirty="0">
              <a:solidFill>
                <a:schemeClr val="bg1"/>
              </a:solidFill>
              <a:cs typeface="Arial" panose="020B0604020202020204" pitchFamily="34" charset="0"/>
            </a:endParaRPr>
          </a:p>
        </p:txBody>
      </p:sp>
      <mc:AlternateContent xmlns:mc="http://schemas.openxmlformats.org/markup-compatibility/2006" xmlns:a14="http://schemas.microsoft.com/office/drawing/2010/main">
        <mc:Choice Requires="a14">
          <p:sp>
            <p:nvSpPr>
              <p:cNvPr id="72" name="文本框 71">
                <a:extLst>
                  <a:ext uri="{FF2B5EF4-FFF2-40B4-BE49-F238E27FC236}">
                    <a16:creationId xmlns:a16="http://schemas.microsoft.com/office/drawing/2014/main" id="{76646C5E-7A3F-423E-8EFE-B6DB8A64D465}"/>
                  </a:ext>
                </a:extLst>
              </p:cNvPr>
              <p:cNvSpPr txBox="1"/>
              <p:nvPr/>
            </p:nvSpPr>
            <p:spPr>
              <a:xfrm>
                <a:off x="15595764" y="36736838"/>
                <a:ext cx="13802238" cy="2841291"/>
              </a:xfrm>
              <a:prstGeom prst="rect">
                <a:avLst/>
              </a:prstGeom>
              <a:noFill/>
            </p:spPr>
            <p:txBody>
              <a:bodyPr wrap="square" rtlCol="0">
                <a:spAutoFit/>
              </a:bodyPr>
              <a:lstStyle/>
              <a:p>
                <a:pPr marL="457200" indent="-457200" algn="just">
                  <a:spcBef>
                    <a:spcPts val="600"/>
                  </a:spcBef>
                  <a:spcAft>
                    <a:spcPts val="600"/>
                  </a:spcAft>
                  <a:buClr>
                    <a:srgbClr val="84023E"/>
                  </a:buClr>
                  <a:buFont typeface="Wingdings" panose="05000000000000000000" pitchFamily="2" charset="2"/>
                  <a:buChar char="p"/>
                </a:pPr>
                <a:r>
                  <a:rPr lang="zh-CN" altLang="en-US" sz="2800" dirty="0">
                    <a:cs typeface="Times New Roman" panose="02020603050405020304" pitchFamily="18" charset="0"/>
                  </a:rPr>
                  <a:t>加入磁芯会增大电感耦合等离子体中激励线圈向等离子体传输能量的耦合强度。如上文所示，此次仿真产生了电子温度为</a:t>
                </a:r>
                <a:r>
                  <a:rPr lang="en-US" altLang="zh-CN" sz="2800" dirty="0">
                    <a:cs typeface="Times New Roman" panose="02020603050405020304" pitchFamily="18" charset="0"/>
                  </a:rPr>
                  <a:t>1V</a:t>
                </a:r>
                <a:r>
                  <a:rPr lang="zh-CN" altLang="en-US" sz="2800" dirty="0">
                    <a:cs typeface="Times New Roman" panose="02020603050405020304" pitchFamily="18" charset="0"/>
                  </a:rPr>
                  <a:t>左右，整体电子密度达</a:t>
                </a:r>
                <a14:m>
                  <m:oMath xmlns:m="http://schemas.openxmlformats.org/officeDocument/2006/math">
                    <m:sSup>
                      <m:sSupPr>
                        <m:ctrlPr>
                          <a:rPr lang="zh-CN" altLang="en-US" sz="2800" i="1" smtClean="0">
                            <a:latin typeface="Cambria Math" panose="02040503050406030204" pitchFamily="18" charset="0"/>
                          </a:rPr>
                        </m:ctrlPr>
                      </m:sSupPr>
                      <m:e>
                        <m:r>
                          <a:rPr lang="zh-CN" altLang="en-US" sz="2800" i="1" smtClean="0">
                            <a:latin typeface="Cambria Math" panose="02040503050406030204" pitchFamily="18" charset="0"/>
                          </a:rPr>
                          <m:t>10</m:t>
                        </m:r>
                      </m:e>
                      <m:sup>
                        <m:r>
                          <a:rPr lang="zh-CN" altLang="en-US" sz="2800" i="1" smtClean="0">
                            <a:latin typeface="Cambria Math" panose="02040503050406030204" pitchFamily="18" charset="0"/>
                          </a:rPr>
                          <m:t>20</m:t>
                        </m:r>
                      </m:sup>
                    </m:sSup>
                    <m:sSup>
                      <m:sSupPr>
                        <m:ctrlPr>
                          <a:rPr lang="zh-CN" altLang="en-US" sz="2800" i="1" smtClean="0">
                            <a:latin typeface="Cambria Math" panose="02040503050406030204" pitchFamily="18" charset="0"/>
                          </a:rPr>
                        </m:ctrlPr>
                      </m:sSupPr>
                      <m:e>
                        <m:r>
                          <a:rPr lang="zh-CN" altLang="en-US" sz="2800" i="1" smtClean="0">
                            <a:latin typeface="Cambria Math" panose="02040503050406030204" pitchFamily="18" charset="0"/>
                          </a:rPr>
                          <m:t>𝑚</m:t>
                        </m:r>
                      </m:e>
                      <m:sup>
                        <m:r>
                          <a:rPr lang="zh-CN" altLang="en-US" sz="2800" i="1" smtClean="0">
                            <a:latin typeface="Cambria Math" panose="02040503050406030204" pitchFamily="18" charset="0"/>
                          </a:rPr>
                          <m:t>−3</m:t>
                        </m:r>
                      </m:sup>
                    </m:sSup>
                  </m:oMath>
                </a14:m>
                <a:r>
                  <a:rPr lang="zh-CN" altLang="en-US" sz="2800" dirty="0">
                    <a:cs typeface="Times New Roman" panose="02020603050405020304" pitchFamily="18" charset="0"/>
                  </a:rPr>
                  <a:t>以上的等离子体。</a:t>
                </a:r>
                <a:endParaRPr lang="en-US" altLang="zh-CN" sz="2800" dirty="0">
                  <a:cs typeface="Times New Roman" panose="02020603050405020304" pitchFamily="18" charset="0"/>
                </a:endParaRPr>
              </a:p>
              <a:p>
                <a:pPr marL="457200" indent="-457200" algn="just">
                  <a:spcBef>
                    <a:spcPts val="600"/>
                  </a:spcBef>
                  <a:spcAft>
                    <a:spcPts val="600"/>
                  </a:spcAft>
                  <a:buClr>
                    <a:srgbClr val="84023E"/>
                  </a:buClr>
                  <a:buFont typeface="Wingdings" panose="05000000000000000000" pitchFamily="2" charset="2"/>
                  <a:buChar char="p"/>
                </a:pPr>
                <a:r>
                  <a:rPr lang="zh-CN" altLang="en-US" sz="2800" dirty="0">
                    <a:cs typeface="Times New Roman" panose="02020603050405020304" pitchFamily="18" charset="0"/>
                  </a:rPr>
                  <a:t>激励线圈的个数和排布方式均会影响等离子体参数的空间分布。单个线圈或者线圈单侧放置会导致等离子体分布向线圈位置偏移的现象，多个线圈可改善。随着其个数增加，线圈的无功功率减小，功率因数增大。</a:t>
                </a:r>
                <a:endParaRPr lang="en-US" altLang="zh-CN" sz="2800" dirty="0">
                  <a:cs typeface="Times New Roman" panose="02020603050405020304" pitchFamily="18" charset="0"/>
                </a:endParaRPr>
              </a:p>
            </p:txBody>
          </p:sp>
        </mc:Choice>
        <mc:Fallback xmlns="">
          <p:sp>
            <p:nvSpPr>
              <p:cNvPr id="72" name="文本框 71">
                <a:extLst>
                  <a:ext uri="{FF2B5EF4-FFF2-40B4-BE49-F238E27FC236}">
                    <a16:creationId xmlns:a16="http://schemas.microsoft.com/office/drawing/2014/main" id="{76646C5E-7A3F-423E-8EFE-B6DB8A64D465}"/>
                  </a:ext>
                </a:extLst>
              </p:cNvPr>
              <p:cNvSpPr txBox="1">
                <a:spLocks noRot="1" noChangeAspect="1" noMove="1" noResize="1" noEditPoints="1" noAdjustHandles="1" noChangeArrowheads="1" noChangeShapeType="1" noTextEdit="1"/>
              </p:cNvSpPr>
              <p:nvPr/>
            </p:nvSpPr>
            <p:spPr>
              <a:xfrm>
                <a:off x="15595764" y="36736838"/>
                <a:ext cx="13802238" cy="2841291"/>
              </a:xfrm>
              <a:prstGeom prst="rect">
                <a:avLst/>
              </a:prstGeom>
              <a:blipFill>
                <a:blip r:embed="rId13"/>
                <a:stretch>
                  <a:fillRect l="-751" t="-2361" r="-883" b="-4936"/>
                </a:stretch>
              </a:blipFill>
            </p:spPr>
            <p:txBody>
              <a:bodyPr/>
              <a:lstStyle/>
              <a:p>
                <a:r>
                  <a:rPr lang="zh-CN" altLang="en-US">
                    <a:noFill/>
                  </a:rPr>
                  <a:t> </a:t>
                </a:r>
              </a:p>
            </p:txBody>
          </p:sp>
        </mc:Fallback>
      </mc:AlternateContent>
      <p:sp>
        <p:nvSpPr>
          <p:cNvPr id="3" name="左大括号 2">
            <a:extLst>
              <a:ext uri="{FF2B5EF4-FFF2-40B4-BE49-F238E27FC236}">
                <a16:creationId xmlns:a16="http://schemas.microsoft.com/office/drawing/2014/main" id="{C407E25B-7284-4793-906D-AD2B4A75A8DB}"/>
              </a:ext>
            </a:extLst>
          </p:cNvPr>
          <p:cNvSpPr/>
          <p:nvPr/>
        </p:nvSpPr>
        <p:spPr>
          <a:xfrm>
            <a:off x="3221692" y="8939750"/>
            <a:ext cx="341800" cy="2481137"/>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id="{A5E450C6-0628-47BF-B57E-885FB9284376}"/>
              </a:ext>
            </a:extLst>
          </p:cNvPr>
          <p:cNvSpPr txBox="1"/>
          <p:nvPr/>
        </p:nvSpPr>
        <p:spPr>
          <a:xfrm>
            <a:off x="3664774" y="9198288"/>
            <a:ext cx="1737252" cy="523220"/>
          </a:xfrm>
          <a:prstGeom prst="rect">
            <a:avLst/>
          </a:prstGeom>
          <a:solidFill>
            <a:srgbClr val="FFD966"/>
          </a:solidFill>
          <a:ln>
            <a:noFill/>
          </a:ln>
        </p:spPr>
        <p:txBody>
          <a:bodyPr wrap="square" rtlCol="0">
            <a:spAutoFit/>
          </a:bodyPr>
          <a:lstStyle/>
          <a:p>
            <a:r>
              <a:rPr lang="zh-CN" altLang="en-US" sz="2800">
                <a:cs typeface="Times New Roman" panose="02020603050405020304" pitchFamily="18" charset="0"/>
              </a:rPr>
              <a:t>仿真模型</a:t>
            </a:r>
            <a:endParaRPr lang="zh-CN" altLang="en-US" sz="2800" dirty="0">
              <a:cs typeface="Times New Roman" panose="02020603050405020304" pitchFamily="18" charset="0"/>
            </a:endParaRPr>
          </a:p>
        </p:txBody>
      </p:sp>
      <p:sp>
        <p:nvSpPr>
          <p:cNvPr id="49" name="文本框 48">
            <a:extLst>
              <a:ext uri="{FF2B5EF4-FFF2-40B4-BE49-F238E27FC236}">
                <a16:creationId xmlns:a16="http://schemas.microsoft.com/office/drawing/2014/main" id="{4F28C367-A3F0-4FDE-AD31-614BFBF5AA67}"/>
              </a:ext>
            </a:extLst>
          </p:cNvPr>
          <p:cNvSpPr txBox="1"/>
          <p:nvPr/>
        </p:nvSpPr>
        <p:spPr>
          <a:xfrm>
            <a:off x="6176057" y="8935084"/>
            <a:ext cx="4117346" cy="523220"/>
          </a:xfrm>
          <a:prstGeom prst="rect">
            <a:avLst/>
          </a:prstGeom>
          <a:solidFill>
            <a:srgbClr val="FFD966"/>
          </a:solidFill>
          <a:ln>
            <a:noFill/>
          </a:ln>
        </p:spPr>
        <p:txBody>
          <a:bodyPr wrap="square" rtlCol="0">
            <a:spAutoFit/>
          </a:bodyPr>
          <a:lstStyle/>
          <a:p>
            <a:r>
              <a:rPr lang="zh-CN" altLang="en-US" sz="2800">
                <a:cs typeface="Times New Roman" panose="02020603050405020304" pitchFamily="18" charset="0"/>
              </a:rPr>
              <a:t>静磁场</a:t>
            </a:r>
            <a:r>
              <a:rPr lang="en-US" altLang="zh-CN" sz="2800">
                <a:cs typeface="Times New Roman" panose="02020603050405020304" pitchFamily="18" charset="0"/>
              </a:rPr>
              <a:t>+</a:t>
            </a:r>
            <a:r>
              <a:rPr lang="zh-CN" altLang="en-US" sz="2800">
                <a:cs typeface="Times New Roman" panose="02020603050405020304" pitchFamily="18" charset="0"/>
              </a:rPr>
              <a:t>非线性软磁材料</a:t>
            </a:r>
            <a:endParaRPr lang="en-US" altLang="zh-CN" sz="2800">
              <a:cs typeface="Times New Roman" panose="02020603050405020304" pitchFamily="18" charset="0"/>
            </a:endParaRPr>
          </a:p>
        </p:txBody>
      </p:sp>
      <p:sp>
        <p:nvSpPr>
          <p:cNvPr id="50" name="文本框 49">
            <a:extLst>
              <a:ext uri="{FF2B5EF4-FFF2-40B4-BE49-F238E27FC236}">
                <a16:creationId xmlns:a16="http://schemas.microsoft.com/office/drawing/2014/main" id="{1E4E43BB-B8B0-408B-A919-05530FD994FE}"/>
              </a:ext>
            </a:extLst>
          </p:cNvPr>
          <p:cNvSpPr txBox="1"/>
          <p:nvPr/>
        </p:nvSpPr>
        <p:spPr>
          <a:xfrm>
            <a:off x="11067434" y="9198288"/>
            <a:ext cx="3068906" cy="523220"/>
          </a:xfrm>
          <a:prstGeom prst="rect">
            <a:avLst/>
          </a:prstGeom>
          <a:solidFill>
            <a:srgbClr val="FFD966"/>
          </a:solidFill>
          <a:ln>
            <a:noFill/>
          </a:ln>
        </p:spPr>
        <p:txBody>
          <a:bodyPr wrap="square" rtlCol="0">
            <a:spAutoFit/>
          </a:bodyPr>
          <a:lstStyle/>
          <a:p>
            <a:r>
              <a:rPr lang="zh-CN" altLang="en-US" sz="2800">
                <a:cs typeface="Times New Roman" panose="02020603050405020304" pitchFamily="18" charset="0"/>
              </a:rPr>
              <a:t>等离子体流体模型</a:t>
            </a:r>
          </a:p>
        </p:txBody>
      </p:sp>
      <p:sp>
        <p:nvSpPr>
          <p:cNvPr id="53" name="文本框 52">
            <a:extLst>
              <a:ext uri="{FF2B5EF4-FFF2-40B4-BE49-F238E27FC236}">
                <a16:creationId xmlns:a16="http://schemas.microsoft.com/office/drawing/2014/main" id="{179DA252-E79D-4571-89E7-FDE75B0EBC6C}"/>
              </a:ext>
            </a:extLst>
          </p:cNvPr>
          <p:cNvSpPr txBox="1"/>
          <p:nvPr/>
        </p:nvSpPr>
        <p:spPr>
          <a:xfrm>
            <a:off x="3633477" y="10700495"/>
            <a:ext cx="2475826" cy="523220"/>
          </a:xfrm>
          <a:prstGeom prst="rect">
            <a:avLst/>
          </a:prstGeom>
          <a:solidFill>
            <a:srgbClr val="FFD966"/>
          </a:solidFill>
          <a:ln>
            <a:noFill/>
          </a:ln>
        </p:spPr>
        <p:txBody>
          <a:bodyPr wrap="square" rtlCol="0">
            <a:spAutoFit/>
          </a:bodyPr>
          <a:lstStyle/>
          <a:p>
            <a:r>
              <a:rPr lang="zh-CN" altLang="en-US" sz="2800">
                <a:cs typeface="Times New Roman" panose="02020603050405020304" pitchFamily="18" charset="0"/>
              </a:rPr>
              <a:t>电感磁芯结构</a:t>
            </a:r>
            <a:endParaRPr lang="zh-CN" altLang="en-US" sz="2800" dirty="0">
              <a:cs typeface="Times New Roman" panose="02020603050405020304" pitchFamily="18" charset="0"/>
            </a:endParaRPr>
          </a:p>
        </p:txBody>
      </p:sp>
      <p:sp>
        <p:nvSpPr>
          <p:cNvPr id="62" name="文本框 61">
            <a:extLst>
              <a:ext uri="{FF2B5EF4-FFF2-40B4-BE49-F238E27FC236}">
                <a16:creationId xmlns:a16="http://schemas.microsoft.com/office/drawing/2014/main" id="{FA0F8D43-C4A7-4C75-BF40-88CE84E56486}"/>
              </a:ext>
            </a:extLst>
          </p:cNvPr>
          <p:cNvSpPr txBox="1"/>
          <p:nvPr/>
        </p:nvSpPr>
        <p:spPr>
          <a:xfrm>
            <a:off x="7236579" y="9557188"/>
            <a:ext cx="1987837" cy="523220"/>
          </a:xfrm>
          <a:prstGeom prst="rect">
            <a:avLst/>
          </a:prstGeom>
          <a:solidFill>
            <a:srgbClr val="FFD966"/>
          </a:solidFill>
          <a:ln>
            <a:noFill/>
          </a:ln>
        </p:spPr>
        <p:txBody>
          <a:bodyPr wrap="square" rtlCol="0">
            <a:spAutoFit/>
          </a:bodyPr>
          <a:lstStyle/>
          <a:p>
            <a:r>
              <a:rPr lang="zh-CN" altLang="en-US" sz="2800">
                <a:cs typeface="Times New Roman" panose="02020603050405020304" pitchFamily="18" charset="0"/>
              </a:rPr>
              <a:t>非等温流体</a:t>
            </a:r>
            <a:endParaRPr lang="zh-CN" altLang="en-US" sz="2800" dirty="0">
              <a:cs typeface="Times New Roman" panose="02020603050405020304" pitchFamily="18" charset="0"/>
            </a:endParaRPr>
          </a:p>
        </p:txBody>
      </p:sp>
      <p:sp>
        <p:nvSpPr>
          <p:cNvPr id="64" name="文本框 63">
            <a:extLst>
              <a:ext uri="{FF2B5EF4-FFF2-40B4-BE49-F238E27FC236}">
                <a16:creationId xmlns:a16="http://schemas.microsoft.com/office/drawing/2014/main" id="{50EDA96A-E55E-4D7C-8F63-9CB71198CB1F}"/>
              </a:ext>
            </a:extLst>
          </p:cNvPr>
          <p:cNvSpPr txBox="1"/>
          <p:nvPr/>
        </p:nvSpPr>
        <p:spPr>
          <a:xfrm>
            <a:off x="8139602" y="10705997"/>
            <a:ext cx="6000888" cy="523220"/>
          </a:xfrm>
          <a:prstGeom prst="rect">
            <a:avLst/>
          </a:prstGeom>
          <a:solidFill>
            <a:srgbClr val="FFD966"/>
          </a:solidFill>
          <a:ln>
            <a:noFill/>
          </a:ln>
        </p:spPr>
        <p:txBody>
          <a:bodyPr wrap="square" rtlCol="0">
            <a:spAutoFit/>
          </a:bodyPr>
          <a:lstStyle/>
          <a:p>
            <a:r>
              <a:rPr lang="zh-CN" altLang="en-US" sz="2800">
                <a:cs typeface="Times New Roman" panose="02020603050405020304" pitchFamily="18" charset="0"/>
              </a:rPr>
              <a:t>磁芯电感耦合等离子体源的放电特性</a:t>
            </a:r>
            <a:endParaRPr lang="zh-CN" altLang="en-US" sz="2800" dirty="0">
              <a:cs typeface="Times New Roman" panose="02020603050405020304" pitchFamily="18" charset="0"/>
            </a:endParaRPr>
          </a:p>
        </p:txBody>
      </p:sp>
      <p:sp>
        <p:nvSpPr>
          <p:cNvPr id="7" name="矩形: 折角 6">
            <a:extLst>
              <a:ext uri="{FF2B5EF4-FFF2-40B4-BE49-F238E27FC236}">
                <a16:creationId xmlns:a16="http://schemas.microsoft.com/office/drawing/2014/main" id="{082A7679-45A9-4348-89A5-A606351B7A2E}"/>
              </a:ext>
            </a:extLst>
          </p:cNvPr>
          <p:cNvSpPr/>
          <p:nvPr/>
        </p:nvSpPr>
        <p:spPr>
          <a:xfrm>
            <a:off x="1544914" y="11656918"/>
            <a:ext cx="10952292" cy="1320234"/>
          </a:xfrm>
          <a:prstGeom prst="foldedCorner">
            <a:avLst/>
          </a:prstGeom>
          <a:ln w="31750">
            <a:solidFill>
              <a:srgbClr val="84023E"/>
            </a:solidFill>
            <a:prstDash val="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r>
              <a:rPr lang="en-US" altLang="zh-CN">
                <a:cs typeface="Times New Roman" panose="02020603050405020304" pitchFamily="18" charset="0"/>
              </a:rPr>
              <a:t>R. B. Pieja</a:t>
            </a:r>
            <a:r>
              <a:rPr lang="zh-CN" altLang="en-US">
                <a:cs typeface="Times New Roman" panose="02020603050405020304" pitchFamily="18" charset="0"/>
              </a:rPr>
              <a:t>等将电感耦合等离子体系统中的电感视为变压器初级侧，放电形成的等离子体电流回路则视为次级侧，二者通过互感联系起来，结果表明变压器模型在一定程度上可以描述其工作时的等离子体状态</a:t>
            </a:r>
            <a:r>
              <a:rPr lang="en-US" altLang="zh-CN" baseline="30000"/>
              <a:t>[1]</a:t>
            </a:r>
            <a:r>
              <a:rPr lang="zh-CN" altLang="en-US">
                <a:cs typeface="Times New Roman" panose="02020603050405020304" pitchFamily="18" charset="0"/>
              </a:rPr>
              <a:t>。</a:t>
            </a:r>
            <a:r>
              <a:rPr lang="en-US" altLang="zh-CN">
                <a:cs typeface="Times New Roman" panose="02020603050405020304" pitchFamily="18" charset="0"/>
              </a:rPr>
              <a:t>Kyeonghyo Lee</a:t>
            </a:r>
            <a:r>
              <a:rPr lang="zh-CN" altLang="en-US">
                <a:cs typeface="Times New Roman" panose="02020603050405020304" pitchFamily="18" charset="0"/>
              </a:rPr>
              <a:t>等和</a:t>
            </a:r>
            <a:r>
              <a:rPr lang="en-US" altLang="zh-CN">
                <a:cs typeface="Times New Roman" panose="02020603050405020304" pitchFamily="18" charset="0"/>
              </a:rPr>
              <a:t>Shane L LOYD</a:t>
            </a:r>
            <a:r>
              <a:rPr lang="zh-CN" altLang="en-US">
                <a:cs typeface="Times New Roman" panose="02020603050405020304" pitchFamily="18" charset="0"/>
              </a:rPr>
              <a:t>等分别实验了两种不同带有磁芯的</a:t>
            </a:r>
            <a:r>
              <a:rPr lang="en-US" altLang="zh-CN">
                <a:cs typeface="Times New Roman" panose="02020603050405020304" pitchFamily="18" charset="0"/>
              </a:rPr>
              <a:t>ICP</a:t>
            </a:r>
            <a:r>
              <a:rPr lang="zh-CN" altLang="en-US">
                <a:cs typeface="Times New Roman" panose="02020603050405020304" pitchFamily="18" charset="0"/>
              </a:rPr>
              <a:t>设备，结果表明磁芯的加入可以有效提高功率因数、互感系数和传输效率</a:t>
            </a:r>
            <a:r>
              <a:rPr lang="en-US" altLang="zh-CN" baseline="30000"/>
              <a:t>[2,3]</a:t>
            </a:r>
            <a:endParaRPr lang="zh-CN" altLang="zh-CN"/>
          </a:p>
        </p:txBody>
      </p:sp>
      <p:sp>
        <p:nvSpPr>
          <p:cNvPr id="25" name="箭头: 圆角右 24">
            <a:extLst>
              <a:ext uri="{FF2B5EF4-FFF2-40B4-BE49-F238E27FC236}">
                <a16:creationId xmlns:a16="http://schemas.microsoft.com/office/drawing/2014/main" id="{F21A9A00-D7F4-4E73-901B-6D1AA42B3F9B}"/>
              </a:ext>
            </a:extLst>
          </p:cNvPr>
          <p:cNvSpPr/>
          <p:nvPr/>
        </p:nvSpPr>
        <p:spPr>
          <a:xfrm rot="10800000">
            <a:off x="12881157" y="11717343"/>
            <a:ext cx="579076" cy="670064"/>
          </a:xfrm>
          <a:prstGeom prst="bentArrow">
            <a:avLst/>
          </a:prstGeom>
          <a:ln w="31750">
            <a:solidFill>
              <a:srgbClr val="84023E"/>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cxnSp>
        <p:nvCxnSpPr>
          <p:cNvPr id="65" name="直接箭头连接符 64">
            <a:extLst>
              <a:ext uri="{FF2B5EF4-FFF2-40B4-BE49-F238E27FC236}">
                <a16:creationId xmlns:a16="http://schemas.microsoft.com/office/drawing/2014/main" id="{E7ABE711-3AFB-4F9B-81CB-1D119E2DF666}"/>
              </a:ext>
            </a:extLst>
          </p:cNvPr>
          <p:cNvCxnSpPr>
            <a:cxnSpLocks/>
          </p:cNvCxnSpPr>
          <p:nvPr/>
        </p:nvCxnSpPr>
        <p:spPr>
          <a:xfrm>
            <a:off x="3761787" y="18297293"/>
            <a:ext cx="0" cy="109084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直接箭头连接符 73">
            <a:extLst>
              <a:ext uri="{FF2B5EF4-FFF2-40B4-BE49-F238E27FC236}">
                <a16:creationId xmlns:a16="http://schemas.microsoft.com/office/drawing/2014/main" id="{7FBD252F-C03B-4DAF-95A6-3D4EA1D124FC}"/>
              </a:ext>
            </a:extLst>
          </p:cNvPr>
          <p:cNvCxnSpPr>
            <a:cxnSpLocks/>
          </p:cNvCxnSpPr>
          <p:nvPr/>
        </p:nvCxnSpPr>
        <p:spPr>
          <a:xfrm>
            <a:off x="6470134" y="10931590"/>
            <a:ext cx="128412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直接箭头连接符 74">
            <a:extLst>
              <a:ext uri="{FF2B5EF4-FFF2-40B4-BE49-F238E27FC236}">
                <a16:creationId xmlns:a16="http://schemas.microsoft.com/office/drawing/2014/main" id="{1003270E-D6AB-4B26-B39F-10409C29BBCD}"/>
              </a:ext>
            </a:extLst>
          </p:cNvPr>
          <p:cNvCxnSpPr>
            <a:cxnSpLocks/>
          </p:cNvCxnSpPr>
          <p:nvPr/>
        </p:nvCxnSpPr>
        <p:spPr>
          <a:xfrm>
            <a:off x="5496020" y="9186185"/>
            <a:ext cx="60913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直接箭头连接符 75">
            <a:extLst>
              <a:ext uri="{FF2B5EF4-FFF2-40B4-BE49-F238E27FC236}">
                <a16:creationId xmlns:a16="http://schemas.microsoft.com/office/drawing/2014/main" id="{86022061-1847-4695-BFA7-16EEBE64DC8E}"/>
              </a:ext>
            </a:extLst>
          </p:cNvPr>
          <p:cNvCxnSpPr>
            <a:cxnSpLocks/>
          </p:cNvCxnSpPr>
          <p:nvPr/>
        </p:nvCxnSpPr>
        <p:spPr>
          <a:xfrm>
            <a:off x="10377607" y="9186918"/>
            <a:ext cx="60913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a16="http://schemas.microsoft.com/office/drawing/2014/main" id="{3913B82F-DCE3-48EC-9C19-27BEF152A3D9}"/>
              </a:ext>
            </a:extLst>
          </p:cNvPr>
          <p:cNvPicPr>
            <a:picLocks noChangeAspect="1"/>
          </p:cNvPicPr>
          <p:nvPr/>
        </p:nvPicPr>
        <p:blipFill>
          <a:blip r:embed="rId14"/>
          <a:stretch>
            <a:fillRect/>
          </a:stretch>
        </p:blipFill>
        <p:spPr>
          <a:xfrm>
            <a:off x="26116109" y="774725"/>
            <a:ext cx="3074590" cy="2959003"/>
          </a:xfrm>
          <a:prstGeom prst="rect">
            <a:avLst/>
          </a:prstGeom>
        </p:spPr>
      </p:pic>
      <p:cxnSp>
        <p:nvCxnSpPr>
          <p:cNvPr id="112" name="直接箭头连接符 111">
            <a:extLst>
              <a:ext uri="{FF2B5EF4-FFF2-40B4-BE49-F238E27FC236}">
                <a16:creationId xmlns:a16="http://schemas.microsoft.com/office/drawing/2014/main" id="{27585650-6CF6-4EF5-A718-93C44C7DB213}"/>
              </a:ext>
            </a:extLst>
          </p:cNvPr>
          <p:cNvCxnSpPr>
            <a:cxnSpLocks/>
          </p:cNvCxnSpPr>
          <p:nvPr/>
        </p:nvCxnSpPr>
        <p:spPr>
          <a:xfrm flipH="1">
            <a:off x="7583517" y="16472221"/>
            <a:ext cx="173762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矩形 7">
                <a:extLst>
                  <a:ext uri="{FF2B5EF4-FFF2-40B4-BE49-F238E27FC236}">
                    <a16:creationId xmlns:a16="http://schemas.microsoft.com/office/drawing/2014/main" id="{BDF6EE7C-2C8C-41C3-84C8-03AAF4DB1E00}"/>
                  </a:ext>
                </a:extLst>
              </p:cNvPr>
              <p:cNvSpPr/>
              <p:nvPr/>
            </p:nvSpPr>
            <p:spPr>
              <a:xfrm>
                <a:off x="1283100" y="28098242"/>
                <a:ext cx="12920926" cy="2818849"/>
              </a:xfrm>
              <a:prstGeom prst="rect">
                <a:avLst/>
              </a:prstGeom>
            </p:spPr>
            <p:txBody>
              <a:bodyPr wrap="square">
                <a:spAutoFit/>
              </a:bodyPr>
              <a:lstStyle/>
              <a:p>
                <a:r>
                  <a:rPr lang="zh-CN" altLang="en-US" sz="2400">
                    <a:cs typeface="Times New Roman" panose="02020603050405020304" pitchFamily="18" charset="0"/>
                  </a:rPr>
                  <a:t>标号①中，</a:t>
                </a:r>
                <a14:m>
                  <m:oMath xmlns:m="http://schemas.openxmlformats.org/officeDocument/2006/math">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𝑛</m:t>
                        </m:r>
                      </m:e>
                      <m:sub>
                        <m:r>
                          <a:rPr lang="en-US" altLang="zh-CN" sz="2400" i="1">
                            <a:latin typeface="Cambria Math" panose="02040503050406030204" pitchFamily="18" charset="0"/>
                          </a:rPr>
                          <m:t>𝑒</m:t>
                        </m:r>
                      </m:sub>
                    </m:sSub>
                  </m:oMath>
                </a14:m>
                <a:r>
                  <a:rPr lang="zh-CN" altLang="en-US" sz="2400">
                    <a:cs typeface="Times New Roman" panose="02020603050405020304" pitchFamily="18" charset="0"/>
                  </a:rPr>
                  <a:t>是电子数密度</a:t>
                </a:r>
                <a:r>
                  <a:rPr lang="en-US" altLang="zh-CN" sz="2400" baseline="30000"/>
                  <a:t>[4]</a:t>
                </a:r>
                <a:r>
                  <a:rPr lang="zh-CN" altLang="en-US" sz="2400">
                    <a:cs typeface="Times New Roman" panose="02020603050405020304" pitchFamily="18" charset="0"/>
                  </a:rPr>
                  <a:t>，</a:t>
                </a:r>
                <a14:m>
                  <m:oMath xmlns:m="http://schemas.openxmlformats.org/officeDocument/2006/math">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𝑅</m:t>
                        </m:r>
                      </m:e>
                      <m:sub>
                        <m:r>
                          <a:rPr lang="en-US" altLang="zh-CN" sz="2400" i="1">
                            <a:latin typeface="Cambria Math" panose="02040503050406030204" pitchFamily="18" charset="0"/>
                          </a:rPr>
                          <m:t>𝑒</m:t>
                        </m:r>
                      </m:sub>
                    </m:sSub>
                  </m:oMath>
                </a14:m>
                <a:r>
                  <a:rPr lang="zh-CN" altLang="en-US" sz="2400">
                    <a:cs typeface="Times New Roman" panose="02020603050405020304" pitchFamily="18" charset="0"/>
                  </a:rPr>
                  <a:t>是碰撞引起的电子生成率，</a:t>
                </a:r>
                <a14:m>
                  <m:oMath xmlns:m="http://schemas.openxmlformats.org/officeDocument/2006/math">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𝑛</m:t>
                        </m:r>
                      </m:e>
                      <m:sub>
                        <m:r>
                          <a:rPr lang="en-US" altLang="zh-CN" sz="2400" i="1">
                            <a:latin typeface="Cambria Math" panose="02040503050406030204" pitchFamily="18" charset="0"/>
                          </a:rPr>
                          <m:t>𝜀</m:t>
                        </m:r>
                      </m:sub>
                    </m:sSub>
                  </m:oMath>
                </a14:m>
                <a:r>
                  <a:rPr lang="zh-CN" altLang="en-US" sz="2400">
                    <a:cs typeface="Times New Roman" panose="02020603050405020304" pitchFamily="18" charset="0"/>
                  </a:rPr>
                  <a:t>是单位为电子伏特的电子能量密度，</a:t>
                </a:r>
                <a14:m>
                  <m:oMath xmlns:m="http://schemas.openxmlformats.org/officeDocument/2006/math">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𝑆</m:t>
                        </m:r>
                      </m:e>
                      <m:sub>
                        <m:r>
                          <a:rPr lang="en-US" altLang="zh-CN" sz="2400" i="1">
                            <a:latin typeface="Cambria Math" panose="02040503050406030204" pitchFamily="18" charset="0"/>
                          </a:rPr>
                          <m:t>𝑒𝑛</m:t>
                        </m:r>
                      </m:sub>
                    </m:sSub>
                  </m:oMath>
                </a14:m>
                <a:r>
                  <a:rPr lang="zh-CN" altLang="en-US" sz="2400">
                    <a:cs typeface="Times New Roman" panose="02020603050405020304" pitchFamily="18" charset="0"/>
                  </a:rPr>
                  <a:t>是碰撞引起的能量损失率，</a:t>
                </a:r>
                <a14:m>
                  <m:oMath xmlns:m="http://schemas.openxmlformats.org/officeDocument/2006/math">
                    <m:r>
                      <a:rPr lang="en-US" altLang="zh-CN" sz="2400" i="1">
                        <a:latin typeface="Cambria Math" panose="02040503050406030204" pitchFamily="18" charset="0"/>
                      </a:rPr>
                      <m:t>𝑞</m:t>
                    </m:r>
                  </m:oMath>
                </a14:m>
                <a:r>
                  <a:rPr lang="zh-CN" altLang="en-US" sz="2400">
                    <a:cs typeface="Times New Roman" panose="02020603050405020304" pitchFamily="18" charset="0"/>
                  </a:rPr>
                  <a:t>是净电荷密度；</a:t>
                </a:r>
                <a14:m>
                  <m:oMath xmlns:m="http://schemas.openxmlformats.org/officeDocument/2006/math">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𝜌</m:t>
                        </m:r>
                      </m:e>
                      <m:sub>
                        <m:r>
                          <a:rPr lang="en-US" altLang="zh-CN" sz="2400" i="1">
                            <a:latin typeface="Cambria Math" panose="02040503050406030204" pitchFamily="18" charset="0"/>
                          </a:rPr>
                          <m:t>𝑘</m:t>
                        </m:r>
                      </m:sub>
                    </m:sSub>
                  </m:oMath>
                </a14:m>
                <a:r>
                  <a:rPr lang="zh-CN" altLang="en-US" sz="2400">
                    <a:cs typeface="Times New Roman" panose="02020603050405020304" pitchFamily="18" charset="0"/>
                  </a:rPr>
                  <a:t>是粒子数密度，下标代表第𝑘种物质，</a:t>
                </a:r>
                <a14:m>
                  <m:oMath xmlns:m="http://schemas.openxmlformats.org/officeDocument/2006/math">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𝑤</m:t>
                        </m:r>
                      </m:e>
                      <m:sub>
                        <m:r>
                          <a:rPr lang="en-US" altLang="zh-CN" sz="2400" i="1">
                            <a:latin typeface="Cambria Math" panose="02040503050406030204" pitchFamily="18" charset="0"/>
                          </a:rPr>
                          <m:t>𝑘</m:t>
                        </m:r>
                      </m:sub>
                    </m:sSub>
                  </m:oMath>
                </a14:m>
                <a:r>
                  <a:rPr lang="zh-CN" altLang="en-US" sz="2400">
                    <a:cs typeface="Times New Roman" panose="02020603050405020304" pitchFamily="18" charset="0"/>
                  </a:rPr>
                  <a:t>质量分数，</a:t>
                </a:r>
                <a14:m>
                  <m:oMath xmlns:m="http://schemas.openxmlformats.org/officeDocument/2006/math">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𝑅</m:t>
                        </m:r>
                      </m:e>
                      <m:sub>
                        <m:r>
                          <a:rPr lang="en-US" altLang="zh-CN" sz="2400" i="1">
                            <a:latin typeface="Cambria Math" panose="02040503050406030204" pitchFamily="18" charset="0"/>
                          </a:rPr>
                          <m:t>𝑘</m:t>
                        </m:r>
                      </m:sub>
                    </m:sSub>
                  </m:oMath>
                </a14:m>
                <a:r>
                  <a:rPr lang="zh-CN" altLang="en-US" sz="2400">
                    <a:cs typeface="Times New Roman" panose="02020603050405020304" pitchFamily="18" charset="0"/>
                  </a:rPr>
                  <a:t>物质生成速率，</a:t>
                </a:r>
                <a14:m>
                  <m:oMath xmlns:m="http://schemas.openxmlformats.org/officeDocument/2006/math">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𝐷</m:t>
                        </m:r>
                      </m:e>
                      <m:sub>
                        <m:r>
                          <a:rPr lang="en-US" altLang="zh-CN" sz="2400" i="1">
                            <a:latin typeface="Cambria Math" panose="02040503050406030204" pitchFamily="18" charset="0"/>
                          </a:rPr>
                          <m:t>𝑘</m:t>
                        </m:r>
                      </m:sub>
                    </m:sSub>
                  </m:oMath>
                </a14:m>
                <a:r>
                  <a:rPr lang="zh-CN" altLang="en-US" sz="2400">
                    <a:cs typeface="Times New Roman" panose="02020603050405020304" pitchFamily="18" charset="0"/>
                  </a:rPr>
                  <a:t>是扩散系数，</a:t>
                </a:r>
                <a14:m>
                  <m:oMath xmlns:m="http://schemas.openxmlformats.org/officeDocument/2006/math">
                    <m:sSubSup>
                      <m:sSubSupPr>
                        <m:ctrlPr>
                          <a:rPr lang="zh-CN" altLang="zh-CN" sz="2400" i="1">
                            <a:latin typeface="Cambria Math" panose="02040503050406030204" pitchFamily="18" charset="0"/>
                          </a:rPr>
                        </m:ctrlPr>
                      </m:sSubSupPr>
                      <m:e>
                        <m:r>
                          <a:rPr lang="en-US" altLang="zh-CN" sz="2400" i="1">
                            <a:latin typeface="Cambria Math" panose="02040503050406030204" pitchFamily="18" charset="0"/>
                          </a:rPr>
                          <m:t>𝐷</m:t>
                        </m:r>
                      </m:e>
                      <m:sub>
                        <m:r>
                          <a:rPr lang="en-US" altLang="zh-CN" sz="2400" i="1">
                            <a:latin typeface="Cambria Math" panose="02040503050406030204" pitchFamily="18" charset="0"/>
                          </a:rPr>
                          <m:t>𝑘</m:t>
                        </m:r>
                      </m:sub>
                      <m:sup>
                        <m:r>
                          <a:rPr lang="en-US" altLang="zh-CN" sz="2400" i="1">
                            <a:latin typeface="Cambria Math" panose="02040503050406030204" pitchFamily="18" charset="0"/>
                          </a:rPr>
                          <m:t>𝑇</m:t>
                        </m:r>
                      </m:sup>
                    </m:sSubSup>
                  </m:oMath>
                </a14:m>
                <a:r>
                  <a:rPr lang="zh-CN" altLang="en-US" sz="2400">
                    <a:cs typeface="Times New Roman" panose="02020603050405020304" pitchFamily="18" charset="0"/>
                  </a:rPr>
                  <a:t>是热扩散系数，</a:t>
                </a:r>
                <a14:m>
                  <m:oMath xmlns:m="http://schemas.openxmlformats.org/officeDocument/2006/math">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𝑞</m:t>
                        </m:r>
                      </m:e>
                      <m:sub>
                        <m:r>
                          <a:rPr lang="en-US" altLang="zh-CN" sz="2400" i="1">
                            <a:latin typeface="Cambria Math" panose="02040503050406030204" pitchFamily="18" charset="0"/>
                          </a:rPr>
                          <m:t>𝑖</m:t>
                        </m:r>
                      </m:sub>
                    </m:sSub>
                  </m:oMath>
                </a14:m>
                <a:r>
                  <a:rPr lang="zh-CN" altLang="en-US" sz="2400">
                    <a:cs typeface="Times New Roman" panose="02020603050405020304" pitchFamily="18" charset="0"/>
                  </a:rPr>
                  <a:t>是离子所带电荷量，下标代表第𝑖种离子，</a:t>
                </a:r>
                <a14:m>
                  <m:oMath xmlns:m="http://schemas.openxmlformats.org/officeDocument/2006/math">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𝜇</m:t>
                        </m:r>
                      </m:e>
                      <m:sub>
                        <m:r>
                          <a:rPr lang="en-US" altLang="zh-CN" sz="2400" i="1">
                            <a:latin typeface="Cambria Math" panose="02040503050406030204" pitchFamily="18" charset="0"/>
                          </a:rPr>
                          <m:t>𝑖</m:t>
                        </m:r>
                      </m:sub>
                    </m:sSub>
                  </m:oMath>
                </a14:m>
                <a:r>
                  <a:rPr lang="zh-CN" altLang="en-US" sz="2400">
                    <a:cs typeface="Times New Roman" panose="02020603050405020304" pitchFamily="18" charset="0"/>
                  </a:rPr>
                  <a:t>是迁移系数。</a:t>
                </a:r>
              </a:p>
              <a:p>
                <a:r>
                  <a:rPr lang="zh-CN" altLang="en-US" sz="2400">
                    <a:cs typeface="Times New Roman" panose="02020603050405020304" pitchFamily="18" charset="0"/>
                  </a:rPr>
                  <a:t>标号②中，</a:t>
                </a:r>
                <a14:m>
                  <m:oMath xmlns:m="http://schemas.openxmlformats.org/officeDocument/2006/math">
                    <m:sSubSup>
                      <m:sSubSupPr>
                        <m:ctrlPr>
                          <a:rPr lang="zh-CN" altLang="zh-CN" sz="2400" i="1">
                            <a:latin typeface="Cambria Math" panose="02040503050406030204" pitchFamily="18" charset="0"/>
                          </a:rPr>
                        </m:ctrlPr>
                      </m:sSubSupPr>
                      <m:e>
                        <m:r>
                          <a:rPr lang="en-US" altLang="zh-CN" sz="2400" i="1">
                            <a:latin typeface="Cambria Math" panose="02040503050406030204" pitchFamily="18" charset="0"/>
                          </a:rPr>
                          <m:t>𝑓</m:t>
                        </m:r>
                      </m:e>
                      <m:sub>
                        <m:r>
                          <a:rPr lang="en-US" altLang="zh-CN" sz="2400" i="1">
                            <a:latin typeface="Cambria Math" panose="02040503050406030204" pitchFamily="18" charset="0"/>
                          </a:rPr>
                          <m:t>𝑒𝑓𝑓</m:t>
                        </m:r>
                      </m:sub>
                      <m:sup>
                        <m:r>
                          <a:rPr lang="zh-CN" altLang="en-US" sz="2400" i="1">
                            <a:latin typeface="Cambria Math" panose="02040503050406030204" pitchFamily="18" charset="0"/>
                          </a:rPr>
                          <m:t>−</m:t>
                        </m:r>
                        <m:r>
                          <a:rPr lang="en-US" altLang="zh-CN" sz="2400" i="1">
                            <a:latin typeface="Cambria Math" panose="02040503050406030204" pitchFamily="18" charset="0"/>
                          </a:rPr>
                          <m:t>1</m:t>
                        </m:r>
                      </m:sup>
                    </m:sSubSup>
                  </m:oMath>
                </a14:m>
                <a:r>
                  <a:rPr lang="zh-CN" altLang="en-US" sz="2400">
                    <a:cs typeface="Times New Roman" panose="02020603050405020304" pitchFamily="18" charset="0"/>
                  </a:rPr>
                  <a:t>是等效</a:t>
                </a:r>
                <a:r>
                  <a:rPr lang="en-US" altLang="zh-CN" sz="2400">
                    <a:cs typeface="Times New Roman" panose="02020603050405020304" pitchFamily="18" charset="0"/>
                  </a:rPr>
                  <a:t>B-H</a:t>
                </a:r>
                <a:r>
                  <a:rPr lang="zh-CN" altLang="en-US" sz="2400">
                    <a:cs typeface="Times New Roman" panose="02020603050405020304" pitchFamily="18" charset="0"/>
                  </a:rPr>
                  <a:t>曲线的反函数，</a:t>
                </a:r>
                <a:r>
                  <a:rPr lang="en-US" altLang="zh-CN" sz="2400" b="1"/>
                  <a:t> </a:t>
                </a:r>
                <a14:m>
                  <m:oMath xmlns:m="http://schemas.openxmlformats.org/officeDocument/2006/math">
                    <m:r>
                      <a:rPr lang="en-US" altLang="zh-CN" sz="2400" b="1" i="1">
                        <a:latin typeface="Cambria Math" panose="02040503050406030204" pitchFamily="18" charset="0"/>
                      </a:rPr>
                      <m:t>𝑩</m:t>
                    </m:r>
                    <m:r>
                      <a:rPr lang="en-US" altLang="zh-CN" sz="2400" b="1" i="1">
                        <a:latin typeface="Cambria Math" panose="02040503050406030204" pitchFamily="18" charset="0"/>
                      </a:rPr>
                      <m:t>∕</m:t>
                    </m:r>
                    <m:d>
                      <m:dPr>
                        <m:begChr m:val="‖"/>
                        <m:endChr m:val="‖"/>
                        <m:ctrlPr>
                          <a:rPr lang="zh-CN" altLang="zh-CN" sz="2400" b="1" i="1">
                            <a:latin typeface="Cambria Math" panose="02040503050406030204" pitchFamily="18" charset="0"/>
                          </a:rPr>
                        </m:ctrlPr>
                      </m:dPr>
                      <m:e>
                        <m:r>
                          <a:rPr lang="en-US" altLang="zh-CN" sz="2400" b="1" i="1">
                            <a:latin typeface="Cambria Math" panose="02040503050406030204" pitchFamily="18" charset="0"/>
                          </a:rPr>
                          <m:t>𝑩</m:t>
                        </m:r>
                      </m:e>
                    </m:d>
                  </m:oMath>
                </a14:m>
                <a:r>
                  <a:rPr lang="zh-CN" altLang="en-US" sz="2400">
                    <a:cs typeface="Times New Roman" panose="02020603050405020304" pitchFamily="18" charset="0"/>
                  </a:rPr>
                  <a:t>是为了取磁感应强度方向。</a:t>
                </a:r>
              </a:p>
              <a:p>
                <a:r>
                  <a:rPr lang="zh-CN" altLang="en-US" sz="2400">
                    <a:cs typeface="Times New Roman" panose="02020603050405020304" pitchFamily="18" charset="0"/>
                  </a:rPr>
                  <a:t>标号③中，𝜌是背景气体的密度，𝒖是速度，𝐈是单位矩阵，𝐊是黏度张量。</a:t>
                </a:r>
              </a:p>
              <a:p>
                <a:r>
                  <a:rPr lang="zh-CN" altLang="en-US" sz="2400">
                    <a:cs typeface="Times New Roman" panose="02020603050405020304" pitchFamily="18" charset="0"/>
                  </a:rPr>
                  <a:t>标号④中， 𝑘是</a:t>
                </a:r>
                <a14:m>
                  <m:oMath xmlns:m="http://schemas.openxmlformats.org/officeDocument/2006/math">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𝑄</m:t>
                        </m:r>
                      </m:e>
                      <m:sub>
                        <m:r>
                          <a:rPr lang="en-US" altLang="zh-CN" sz="2400" i="1">
                            <a:latin typeface="Cambria Math" panose="02040503050406030204" pitchFamily="18" charset="0"/>
                          </a:rPr>
                          <m:t>𝑝</m:t>
                        </m:r>
                      </m:sub>
                    </m:sSub>
                  </m:oMath>
                </a14:m>
                <a:r>
                  <a:rPr lang="zh-CN" altLang="en-US" sz="2400">
                    <a:cs typeface="Times New Roman" panose="02020603050405020304" pitchFamily="18" charset="0"/>
                  </a:rPr>
                  <a:t>是压力热源，</a:t>
                </a:r>
                <a:r>
                  <a:rPr lang="en-US" altLang="zh-CN" sz="2400"/>
                  <a:t> </a:t>
                </a:r>
                <a14:m>
                  <m:oMath xmlns:m="http://schemas.openxmlformats.org/officeDocument/2006/math">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𝑄</m:t>
                        </m:r>
                      </m:e>
                      <m:sub>
                        <m:r>
                          <a:rPr lang="en-US" altLang="zh-CN" sz="2400" i="1">
                            <a:latin typeface="Cambria Math" panose="02040503050406030204" pitchFamily="18" charset="0"/>
                          </a:rPr>
                          <m:t>𝑣𝑑</m:t>
                        </m:r>
                      </m:sub>
                    </m:sSub>
                  </m:oMath>
                </a14:m>
                <a:r>
                  <a:rPr lang="zh-CN" altLang="en-US" sz="2400">
                    <a:cs typeface="Times New Roman" panose="02020603050405020304" pitchFamily="18" charset="0"/>
                  </a:rPr>
                  <a:t>是粘性热源。</a:t>
                </a:r>
              </a:p>
            </p:txBody>
          </p:sp>
        </mc:Choice>
        <mc:Fallback xmlns="">
          <p:sp>
            <p:nvSpPr>
              <p:cNvPr id="8" name="矩形 7">
                <a:extLst>
                  <a:ext uri="{FF2B5EF4-FFF2-40B4-BE49-F238E27FC236}">
                    <a16:creationId xmlns:a16="http://schemas.microsoft.com/office/drawing/2014/main" id="{BDF6EE7C-2C8C-41C3-84C8-03AAF4DB1E00}"/>
                  </a:ext>
                </a:extLst>
              </p:cNvPr>
              <p:cNvSpPr>
                <a:spLocks noRot="1" noChangeAspect="1" noMove="1" noResize="1" noEditPoints="1" noAdjustHandles="1" noChangeArrowheads="1" noChangeShapeType="1" noTextEdit="1"/>
              </p:cNvSpPr>
              <p:nvPr/>
            </p:nvSpPr>
            <p:spPr>
              <a:xfrm>
                <a:off x="1283100" y="28098242"/>
                <a:ext cx="12920926" cy="2818849"/>
              </a:xfrm>
              <a:prstGeom prst="rect">
                <a:avLst/>
              </a:prstGeom>
              <a:blipFill>
                <a:blip r:embed="rId15"/>
                <a:stretch>
                  <a:fillRect l="-708" t="-1512" r="-660" b="-302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0" name="矩形 29">
                <a:extLst>
                  <a:ext uri="{FF2B5EF4-FFF2-40B4-BE49-F238E27FC236}">
                    <a16:creationId xmlns:a16="http://schemas.microsoft.com/office/drawing/2014/main" id="{4CABC14B-91EB-44DD-B86C-E82A54D7FAE2}"/>
                  </a:ext>
                </a:extLst>
              </p:cNvPr>
              <p:cNvSpPr/>
              <p:nvPr/>
            </p:nvSpPr>
            <p:spPr>
              <a:xfrm>
                <a:off x="7937265" y="15869839"/>
                <a:ext cx="1505540" cy="646331"/>
              </a:xfrm>
              <a:prstGeom prst="rect">
                <a:avLst/>
              </a:prstGeom>
            </p:spPr>
            <p:txBody>
              <a:bodyPr wrap="none">
                <a:spAutoFit/>
              </a:bodyPr>
              <a:lstStyle/>
              <a:p>
                <a:r>
                  <a:rPr lang="zh-CN" altLang="en-US"/>
                  <a:t>磁感应强度</a:t>
                </a:r>
                <a14:m>
                  <m:oMath xmlns:m="http://schemas.openxmlformats.org/officeDocument/2006/math">
                    <m:r>
                      <a:rPr lang="en-US" altLang="zh-CN" b="1" i="1">
                        <a:latin typeface="Cambria Math" panose="02040503050406030204" pitchFamily="18" charset="0"/>
                      </a:rPr>
                      <m:t>𝑩</m:t>
                    </m:r>
                  </m:oMath>
                </a14:m>
                <a:endParaRPr lang="zh-CN" altLang="en-US"/>
              </a:p>
              <a:p>
                <a:endParaRPr lang="zh-CN" altLang="en-US"/>
              </a:p>
            </p:txBody>
          </p:sp>
        </mc:Choice>
        <mc:Fallback xmlns="">
          <p:sp>
            <p:nvSpPr>
              <p:cNvPr id="30" name="矩形 29">
                <a:extLst>
                  <a:ext uri="{FF2B5EF4-FFF2-40B4-BE49-F238E27FC236}">
                    <a16:creationId xmlns:a16="http://schemas.microsoft.com/office/drawing/2014/main" id="{4CABC14B-91EB-44DD-B86C-E82A54D7FAE2}"/>
                  </a:ext>
                </a:extLst>
              </p:cNvPr>
              <p:cNvSpPr>
                <a:spLocks noRot="1" noChangeAspect="1" noMove="1" noResize="1" noEditPoints="1" noAdjustHandles="1" noChangeArrowheads="1" noChangeShapeType="1" noTextEdit="1"/>
              </p:cNvSpPr>
              <p:nvPr/>
            </p:nvSpPr>
            <p:spPr>
              <a:xfrm>
                <a:off x="7937265" y="15869839"/>
                <a:ext cx="1505540" cy="646331"/>
              </a:xfrm>
              <a:prstGeom prst="rect">
                <a:avLst/>
              </a:prstGeom>
              <a:blipFill>
                <a:blip r:embed="rId16"/>
                <a:stretch>
                  <a:fillRect l="-3239" t="-471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1" name="矩形 30">
                <a:extLst>
                  <a:ext uri="{FF2B5EF4-FFF2-40B4-BE49-F238E27FC236}">
                    <a16:creationId xmlns:a16="http://schemas.microsoft.com/office/drawing/2014/main" id="{1F92D430-38BF-4A5D-B010-D8066967ACC4}"/>
                  </a:ext>
                </a:extLst>
              </p:cNvPr>
              <p:cNvSpPr/>
              <p:nvPr/>
            </p:nvSpPr>
            <p:spPr>
              <a:xfrm>
                <a:off x="7983299" y="16497225"/>
                <a:ext cx="1289135" cy="369332"/>
              </a:xfrm>
              <a:prstGeom prst="rect">
                <a:avLst/>
              </a:prstGeom>
            </p:spPr>
            <p:txBody>
              <a:bodyPr wrap="none">
                <a:spAutoFit/>
              </a:bodyPr>
              <a:lstStyle/>
              <a:p>
                <a:r>
                  <a:rPr lang="zh-CN" altLang="en-US"/>
                  <a:t>磁场强度</a:t>
                </a:r>
                <a14:m>
                  <m:oMath xmlns:m="http://schemas.openxmlformats.org/officeDocument/2006/math">
                    <m:r>
                      <a:rPr lang="en-US" altLang="zh-CN" b="1" i="1">
                        <a:latin typeface="Cambria Math" panose="02040503050406030204" pitchFamily="18" charset="0"/>
                      </a:rPr>
                      <m:t>𝑯</m:t>
                    </m:r>
                  </m:oMath>
                </a14:m>
                <a:endParaRPr lang="zh-CN" altLang="en-US"/>
              </a:p>
            </p:txBody>
          </p:sp>
        </mc:Choice>
        <mc:Fallback xmlns="">
          <p:sp>
            <p:nvSpPr>
              <p:cNvPr id="31" name="矩形 30">
                <a:extLst>
                  <a:ext uri="{FF2B5EF4-FFF2-40B4-BE49-F238E27FC236}">
                    <a16:creationId xmlns:a16="http://schemas.microsoft.com/office/drawing/2014/main" id="{1F92D430-38BF-4A5D-B010-D8066967ACC4}"/>
                  </a:ext>
                </a:extLst>
              </p:cNvPr>
              <p:cNvSpPr>
                <a:spLocks noRot="1" noChangeAspect="1" noMove="1" noResize="1" noEditPoints="1" noAdjustHandles="1" noChangeArrowheads="1" noChangeShapeType="1" noTextEdit="1"/>
              </p:cNvSpPr>
              <p:nvPr/>
            </p:nvSpPr>
            <p:spPr>
              <a:xfrm>
                <a:off x="7983299" y="16497225"/>
                <a:ext cx="1289135" cy="369332"/>
              </a:xfrm>
              <a:prstGeom prst="rect">
                <a:avLst/>
              </a:prstGeom>
              <a:blipFill>
                <a:blip r:embed="rId17"/>
                <a:stretch>
                  <a:fillRect l="-4265" t="-8197" b="-24590"/>
                </a:stretch>
              </a:blipFill>
            </p:spPr>
            <p:txBody>
              <a:bodyPr/>
              <a:lstStyle/>
              <a:p>
                <a:r>
                  <a:rPr lang="zh-CN" altLang="en-US">
                    <a:noFill/>
                  </a:rPr>
                  <a:t> </a:t>
                </a:r>
              </a:p>
            </p:txBody>
          </p:sp>
        </mc:Fallback>
      </mc:AlternateContent>
      <p:cxnSp>
        <p:nvCxnSpPr>
          <p:cNvPr id="114" name="直接箭头连接符 113">
            <a:extLst>
              <a:ext uri="{FF2B5EF4-FFF2-40B4-BE49-F238E27FC236}">
                <a16:creationId xmlns:a16="http://schemas.microsoft.com/office/drawing/2014/main" id="{E0C5C2C1-DC66-421E-A201-86BC5A450744}"/>
              </a:ext>
            </a:extLst>
          </p:cNvPr>
          <p:cNvCxnSpPr>
            <a:cxnSpLocks/>
          </p:cNvCxnSpPr>
          <p:nvPr/>
        </p:nvCxnSpPr>
        <p:spPr>
          <a:xfrm flipV="1">
            <a:off x="4021719" y="18082185"/>
            <a:ext cx="0" cy="109774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矩形 36">
                <a:extLst>
                  <a:ext uri="{FF2B5EF4-FFF2-40B4-BE49-F238E27FC236}">
                    <a16:creationId xmlns:a16="http://schemas.microsoft.com/office/drawing/2014/main" id="{5584CBC3-EC92-4EB1-A7B7-8678396E795B}"/>
                  </a:ext>
                </a:extLst>
              </p:cNvPr>
              <p:cNvSpPr/>
              <p:nvPr/>
            </p:nvSpPr>
            <p:spPr>
              <a:xfrm>
                <a:off x="4053073" y="18211048"/>
                <a:ext cx="2622385" cy="1309076"/>
              </a:xfrm>
              <a:prstGeom prst="rect">
                <a:avLst/>
              </a:prstGeom>
            </p:spPr>
            <p:txBody>
              <a:bodyPr wrap="none">
                <a:spAutoFit/>
              </a:bodyPr>
              <a:lstStyle/>
              <a:p>
                <a:r>
                  <a:rPr lang="zh-CN" altLang="en-US"/>
                  <a:t>等效电导率：</a:t>
                </a:r>
                <a:endParaRPr lang="en-US" altLang="zh-CN"/>
              </a:p>
              <a:p>
                <a:pPr/>
                <a14:m>
                  <m:oMathPara xmlns:m="http://schemas.openxmlformats.org/officeDocument/2006/math">
                    <m:oMathParaPr>
                      <m:jc m:val="centerGroup"/>
                    </m:oMathParaPr>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𝜎</m:t>
                          </m:r>
                        </m:e>
                        <m:sub>
                          <m:r>
                            <a:rPr lang="en-US" altLang="zh-CN" i="1">
                              <a:latin typeface="Cambria Math" panose="02040503050406030204" pitchFamily="18" charset="0"/>
                            </a:rPr>
                            <m:t>𝑝𝑙𝑠𝑚𝑎</m:t>
                          </m:r>
                        </m:sub>
                      </m:sSub>
                      <m:r>
                        <a:rPr lang="en-US" altLang="zh-CN" i="1">
                          <a:latin typeface="Cambria Math" panose="02040503050406030204" pitchFamily="18" charset="0"/>
                        </a:rPr>
                        <m:t>=</m:t>
                      </m:r>
                      <m:f>
                        <m:fPr>
                          <m:ctrlPr>
                            <a:rPr lang="zh-CN" altLang="zh-CN" i="1">
                              <a:latin typeface="Cambria Math" panose="02040503050406030204" pitchFamily="18" charset="0"/>
                            </a:rPr>
                          </m:ctrlPr>
                        </m:fPr>
                        <m:num>
                          <m:sSup>
                            <m:sSupPr>
                              <m:ctrlPr>
                                <a:rPr lang="zh-CN" altLang="zh-CN" i="1">
                                  <a:latin typeface="Cambria Math" panose="02040503050406030204" pitchFamily="18" charset="0"/>
                                </a:rPr>
                              </m:ctrlPr>
                            </m:sSupPr>
                            <m:e>
                              <m:r>
                                <a:rPr lang="en-US" altLang="zh-CN" i="1">
                                  <a:latin typeface="Cambria Math" panose="02040503050406030204" pitchFamily="18" charset="0"/>
                                </a:rPr>
                                <m:t>𝑒</m:t>
                              </m:r>
                            </m:e>
                            <m:sup>
                              <m:r>
                                <a:rPr lang="en-US" altLang="zh-CN" i="1">
                                  <a:latin typeface="Cambria Math" panose="02040503050406030204" pitchFamily="18" charset="0"/>
                                </a:rPr>
                                <m:t>2</m:t>
                              </m:r>
                            </m:sup>
                          </m:sSup>
                          <m:sSub>
                            <m:sSubPr>
                              <m:ctrlPr>
                                <a:rPr lang="zh-CN" altLang="zh-CN" i="1">
                                  <a:latin typeface="Cambria Math" panose="02040503050406030204" pitchFamily="18" charset="0"/>
                                </a:rPr>
                              </m:ctrlPr>
                            </m:sSubPr>
                            <m:e>
                              <m:r>
                                <a:rPr lang="en-US" altLang="zh-CN" i="1">
                                  <a:latin typeface="Cambria Math" panose="02040503050406030204" pitchFamily="18" charset="0"/>
                                </a:rPr>
                                <m:t>𝑛</m:t>
                              </m:r>
                            </m:e>
                            <m:sub>
                              <m:r>
                                <a:rPr lang="en-US" altLang="zh-CN" i="1">
                                  <a:latin typeface="Cambria Math" panose="02040503050406030204" pitchFamily="18" charset="0"/>
                                </a:rPr>
                                <m:t>𝑒</m:t>
                              </m:r>
                            </m:sub>
                          </m:sSub>
                        </m:num>
                        <m:den>
                          <m:sSub>
                            <m:sSubPr>
                              <m:ctrlPr>
                                <a:rPr lang="zh-CN" altLang="zh-CN" i="1">
                                  <a:latin typeface="Cambria Math" panose="02040503050406030204" pitchFamily="18" charset="0"/>
                                </a:rPr>
                              </m:ctrlPr>
                            </m:sSubPr>
                            <m:e>
                              <m:r>
                                <a:rPr lang="en-US" altLang="zh-CN" i="1">
                                  <a:latin typeface="Cambria Math" panose="02040503050406030204" pitchFamily="18" charset="0"/>
                                </a:rPr>
                                <m:t>𝑚</m:t>
                              </m:r>
                            </m:e>
                            <m:sub>
                              <m:r>
                                <a:rPr lang="en-US" altLang="zh-CN" i="1">
                                  <a:latin typeface="Cambria Math" panose="02040503050406030204" pitchFamily="18" charset="0"/>
                                </a:rPr>
                                <m:t>𝑒</m:t>
                              </m:r>
                            </m:sub>
                          </m:sSub>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𝜈</m:t>
                                  </m:r>
                                </m:e>
                                <m:sub>
                                  <m:r>
                                    <a:rPr lang="en-US" altLang="zh-CN" i="1">
                                      <a:latin typeface="Cambria Math" panose="02040503050406030204" pitchFamily="18" charset="0"/>
                                    </a:rPr>
                                    <m:t>𝑒𝑓𝑓</m:t>
                                  </m:r>
                                </m:sub>
                              </m:sSub>
                              <m:r>
                                <a:rPr lang="en-US" altLang="zh-CN" i="1">
                                  <a:latin typeface="Cambria Math" panose="02040503050406030204" pitchFamily="18" charset="0"/>
                                </a:rPr>
                                <m:t>+</m:t>
                              </m:r>
                              <m:r>
                                <a:rPr lang="en-US" altLang="zh-CN" i="1">
                                  <a:latin typeface="Cambria Math" panose="02040503050406030204" pitchFamily="18" charset="0"/>
                                </a:rPr>
                                <m:t>𝑗</m:t>
                              </m:r>
                              <m:r>
                                <a:rPr lang="en-US" altLang="zh-CN" i="1">
                                  <a:latin typeface="Cambria Math" panose="02040503050406030204" pitchFamily="18" charset="0"/>
                                </a:rPr>
                                <m:t>𝜔</m:t>
                              </m:r>
                            </m:e>
                          </m:d>
                        </m:den>
                      </m:f>
                    </m:oMath>
                  </m:oMathPara>
                </a14:m>
                <a:endParaRPr lang="zh-CN" altLang="zh-CN"/>
              </a:p>
              <a:p>
                <a:endParaRPr lang="zh-CN" altLang="en-US"/>
              </a:p>
            </p:txBody>
          </p:sp>
        </mc:Choice>
        <mc:Fallback xmlns="">
          <p:sp>
            <p:nvSpPr>
              <p:cNvPr id="37" name="矩形 36">
                <a:extLst>
                  <a:ext uri="{FF2B5EF4-FFF2-40B4-BE49-F238E27FC236}">
                    <a16:creationId xmlns:a16="http://schemas.microsoft.com/office/drawing/2014/main" id="{5584CBC3-EC92-4EB1-A7B7-8678396E795B}"/>
                  </a:ext>
                </a:extLst>
              </p:cNvPr>
              <p:cNvSpPr>
                <a:spLocks noRot="1" noChangeAspect="1" noMove="1" noResize="1" noEditPoints="1" noAdjustHandles="1" noChangeArrowheads="1" noChangeShapeType="1" noTextEdit="1"/>
              </p:cNvSpPr>
              <p:nvPr/>
            </p:nvSpPr>
            <p:spPr>
              <a:xfrm>
                <a:off x="4053073" y="18211048"/>
                <a:ext cx="2622385" cy="1309076"/>
              </a:xfrm>
              <a:prstGeom prst="rect">
                <a:avLst/>
              </a:prstGeom>
              <a:blipFill>
                <a:blip r:embed="rId18"/>
                <a:stretch>
                  <a:fillRect l="-2093" t="-232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8" name="矩形 37">
                <a:extLst>
                  <a:ext uri="{FF2B5EF4-FFF2-40B4-BE49-F238E27FC236}">
                    <a16:creationId xmlns:a16="http://schemas.microsoft.com/office/drawing/2014/main" id="{FC89FFBF-5F24-4B70-A921-EB72F9A8D86C}"/>
                  </a:ext>
                </a:extLst>
              </p:cNvPr>
              <p:cNvSpPr/>
              <p:nvPr/>
            </p:nvSpPr>
            <p:spPr>
              <a:xfrm>
                <a:off x="1633097" y="18010383"/>
                <a:ext cx="2090957" cy="1169551"/>
              </a:xfrm>
              <a:prstGeom prst="rect">
                <a:avLst/>
              </a:prstGeom>
            </p:spPr>
            <p:txBody>
              <a:bodyPr wrap="none">
                <a:spAutoFit/>
              </a:bodyPr>
              <a:lstStyle/>
              <a:p>
                <a:pPr algn="r">
                  <a:lnSpc>
                    <a:spcPts val="4200"/>
                  </a:lnSpc>
                </a:pPr>
                <a:r>
                  <a:rPr lang="zh-CN" altLang="en-US"/>
                  <a:t>等效电子热源：</a:t>
                </a:r>
                <a:endParaRPr lang="en-US" altLang="zh-CN"/>
              </a:p>
              <a:p>
                <a:pPr algn="r">
                  <a:lnSpc>
                    <a:spcPts val="4200"/>
                  </a:lnSpc>
                </a:pPr>
                <a14:m>
                  <m:oMathPara xmlns:m="http://schemas.openxmlformats.org/officeDocument/2006/math">
                    <m:oMathParaPr>
                      <m:jc m:val="centerGroup"/>
                    </m:oMathParaPr>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𝑄</m:t>
                          </m:r>
                        </m:e>
                        <m:sub>
                          <m:r>
                            <a:rPr lang="en-US" altLang="zh-CN" i="1">
                              <a:latin typeface="Cambria Math" panose="02040503050406030204" pitchFamily="18" charset="0"/>
                            </a:rPr>
                            <m:t>𝑖𝑛𝑑</m:t>
                          </m:r>
                        </m:sub>
                      </m:sSub>
                      <m:r>
                        <a:rPr lang="en-US" altLang="zh-CN" i="1">
                          <a:latin typeface="Cambria Math" panose="02040503050406030204" pitchFamily="18" charset="0"/>
                        </a:rPr>
                        <m:t>=</m:t>
                      </m:r>
                      <m:f>
                        <m:fPr>
                          <m:ctrlPr>
                            <a:rPr lang="en-US" altLang="zh-CN" i="1" smtClean="0">
                              <a:latin typeface="Cambria Math" panose="02040503050406030204" pitchFamily="18" charset="0"/>
                            </a:rPr>
                          </m:ctrlPr>
                        </m:fPr>
                        <m:num>
                          <m:r>
                            <a:rPr lang="en-US" altLang="zh-CN" b="0" i="1" smtClean="0">
                              <a:latin typeface="Cambria Math" panose="02040503050406030204" pitchFamily="18" charset="0"/>
                            </a:rPr>
                            <m:t>1</m:t>
                          </m:r>
                        </m:num>
                        <m:den>
                          <m:r>
                            <a:rPr lang="en-US" altLang="zh-CN" b="0" i="1" smtClean="0">
                              <a:latin typeface="Cambria Math" panose="02040503050406030204" pitchFamily="18" charset="0"/>
                            </a:rPr>
                            <m:t>2</m:t>
                          </m:r>
                        </m:den>
                      </m:f>
                      <m:func>
                        <m:funcPr>
                          <m:ctrlPr>
                            <a:rPr lang="zh-CN" altLang="zh-CN" i="1">
                              <a:latin typeface="Cambria Math" panose="02040503050406030204" pitchFamily="18" charset="0"/>
                            </a:rPr>
                          </m:ctrlPr>
                        </m:funcPr>
                        <m:fName>
                          <m:r>
                            <a:rPr lang="en-US" altLang="zh-CN" i="1">
                              <a:latin typeface="Cambria Math" panose="02040503050406030204" pitchFamily="18" charset="0"/>
                            </a:rPr>
                            <m:t>𝑅𝑒</m:t>
                          </m:r>
                        </m:fName>
                        <m:e>
                          <m:d>
                            <m:dPr>
                              <m:begChr m:val="{"/>
                              <m:endChr m:val="}"/>
                              <m:ctrlPr>
                                <a:rPr lang="zh-CN" altLang="zh-CN" i="1">
                                  <a:latin typeface="Cambria Math" panose="02040503050406030204" pitchFamily="18" charset="0"/>
                                </a:rPr>
                              </m:ctrlPr>
                            </m:dPr>
                            <m:e>
                              <m:r>
                                <a:rPr lang="en-US" altLang="zh-CN" b="1" i="1">
                                  <a:latin typeface="Cambria Math" panose="02040503050406030204" pitchFamily="18" charset="0"/>
                                </a:rPr>
                                <m:t>𝑬</m:t>
                              </m:r>
                              <m:r>
                                <a:rPr lang="en-US" altLang="zh-CN" i="1">
                                  <a:latin typeface="Cambria Math" panose="02040503050406030204" pitchFamily="18" charset="0"/>
                                </a:rPr>
                                <m:t>⋅</m:t>
                              </m:r>
                              <m:sSup>
                                <m:sSupPr>
                                  <m:ctrlPr>
                                    <a:rPr lang="zh-CN" altLang="zh-CN" b="1" i="1">
                                      <a:latin typeface="Cambria Math" panose="02040503050406030204" pitchFamily="18" charset="0"/>
                                    </a:rPr>
                                  </m:ctrlPr>
                                </m:sSupPr>
                                <m:e>
                                  <m:r>
                                    <a:rPr lang="en-US" altLang="zh-CN" b="1" i="1">
                                      <a:latin typeface="Cambria Math" panose="02040503050406030204" pitchFamily="18" charset="0"/>
                                    </a:rPr>
                                    <m:t>𝑱</m:t>
                                  </m:r>
                                </m:e>
                                <m:sup>
                                  <m:r>
                                    <a:rPr lang="en-US" altLang="zh-CN" b="1" i="1">
                                      <a:latin typeface="Cambria Math" panose="02040503050406030204" pitchFamily="18" charset="0"/>
                                    </a:rPr>
                                    <m:t>∗</m:t>
                                  </m:r>
                                </m:sup>
                              </m:sSup>
                            </m:e>
                          </m:d>
                        </m:e>
                      </m:func>
                    </m:oMath>
                  </m:oMathPara>
                </a14:m>
                <a:endParaRPr lang="en-US" altLang="zh-CN"/>
              </a:p>
            </p:txBody>
          </p:sp>
        </mc:Choice>
        <mc:Fallback xmlns="">
          <p:sp>
            <p:nvSpPr>
              <p:cNvPr id="38" name="矩形 37">
                <a:extLst>
                  <a:ext uri="{FF2B5EF4-FFF2-40B4-BE49-F238E27FC236}">
                    <a16:creationId xmlns:a16="http://schemas.microsoft.com/office/drawing/2014/main" id="{FC89FFBF-5F24-4B70-A921-EB72F9A8D86C}"/>
                  </a:ext>
                </a:extLst>
              </p:cNvPr>
              <p:cNvSpPr>
                <a:spLocks noRot="1" noChangeAspect="1" noMove="1" noResize="1" noEditPoints="1" noAdjustHandles="1" noChangeArrowheads="1" noChangeShapeType="1" noTextEdit="1"/>
              </p:cNvSpPr>
              <p:nvPr/>
            </p:nvSpPr>
            <p:spPr>
              <a:xfrm>
                <a:off x="1633097" y="18010383"/>
                <a:ext cx="2090957" cy="1169551"/>
              </a:xfrm>
              <a:prstGeom prst="rect">
                <a:avLst/>
              </a:prstGeom>
              <a:blipFill>
                <a:blip r:embed="rId19"/>
                <a:stretch>
                  <a:fillRect r="-233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5" name="矩形: 圆角 114">
                <a:extLst>
                  <a:ext uri="{FF2B5EF4-FFF2-40B4-BE49-F238E27FC236}">
                    <a16:creationId xmlns:a16="http://schemas.microsoft.com/office/drawing/2014/main" id="{EAEFF55D-F74B-478A-890B-99C5580B8F1F}"/>
                  </a:ext>
                </a:extLst>
              </p:cNvPr>
              <p:cNvSpPr/>
              <p:nvPr/>
            </p:nvSpPr>
            <p:spPr>
              <a:xfrm>
                <a:off x="1467871" y="25503864"/>
                <a:ext cx="4688910" cy="2260477"/>
              </a:xfrm>
              <a:prstGeom prst="roundRect">
                <a:avLst/>
              </a:prstGeom>
              <a:solidFill>
                <a:schemeClr val="accent4">
                  <a:lumMod val="60000"/>
                  <a:lumOff val="40000"/>
                </a:schemeClr>
              </a:solidFill>
            </p:spPr>
            <p:txBody>
              <a:bodyPr wrap="square">
                <a:spAutoFit/>
              </a:bodyPr>
              <a:lstStyle/>
              <a:p>
                <a:pPr algn="just">
                  <a:spcBef>
                    <a:spcPts val="300"/>
                  </a:spcBef>
                  <a:spcAft>
                    <a:spcPts val="300"/>
                  </a:spcAft>
                </a:pPr>
                <a:r>
                  <a:rPr lang="zh-CN" altLang="en-US" sz="2800">
                    <a:cs typeface="Times New Roman" panose="02020603050405020304" pitchFamily="18" charset="0"/>
                  </a:rPr>
                  <a:t>气体视为层流，满足：</a:t>
                </a:r>
                <a:endParaRPr lang="en-US" altLang="zh-CN" sz="2800">
                  <a:cs typeface="Times New Roman" panose="02020603050405020304" pitchFamily="18" charset="0"/>
                </a:endParaRPr>
              </a:p>
              <a:p>
                <a:pPr algn="just">
                  <a:spcBef>
                    <a:spcPts val="300"/>
                  </a:spcBef>
                  <a:spcAft>
                    <a:spcPts val="300"/>
                  </a:spcAft>
                </a:pPr>
                <a14:m>
                  <m:oMathPara xmlns:m="http://schemas.openxmlformats.org/officeDocument/2006/math">
                    <m:oMathParaPr>
                      <m:jc m:val="centerGroup"/>
                    </m:oMathParaPr>
                    <m:oMath xmlns:m="http://schemas.openxmlformats.org/officeDocument/2006/math">
                      <m:r>
                        <a:rPr lang="en-US" altLang="zh-CN" sz="2400" b="1" i="1">
                          <a:latin typeface="Cambria Math" panose="02040503050406030204" pitchFamily="18" charset="0"/>
                        </a:rPr>
                        <m:t>𝜌</m:t>
                      </m:r>
                      <m:f>
                        <m:fPr>
                          <m:ctrlPr>
                            <a:rPr lang="en-US" altLang="zh-CN" sz="2400" b="1" i="1">
                              <a:latin typeface="Cambria Math" panose="02040503050406030204" pitchFamily="18" charset="0"/>
                            </a:rPr>
                          </m:ctrlPr>
                        </m:fPr>
                        <m:num>
                          <m:r>
                            <a:rPr lang="en-US" altLang="zh-CN" sz="2400" b="1" i="1">
                              <a:latin typeface="Cambria Math" panose="02040503050406030204" pitchFamily="18" charset="0"/>
                            </a:rPr>
                            <m:t>𝜕</m:t>
                          </m:r>
                          <m:r>
                            <a:rPr lang="en-US" altLang="zh-CN" sz="2400" b="1" i="1">
                              <a:latin typeface="Cambria Math" panose="02040503050406030204" pitchFamily="18" charset="0"/>
                            </a:rPr>
                            <m:t>𝒖</m:t>
                          </m:r>
                        </m:num>
                        <m:den>
                          <m:r>
                            <a:rPr lang="en-US" altLang="zh-CN" sz="2400" b="1" i="1">
                              <a:latin typeface="Cambria Math" panose="02040503050406030204" pitchFamily="18" charset="0"/>
                            </a:rPr>
                            <m:t>𝜕</m:t>
                          </m:r>
                          <m:r>
                            <a:rPr lang="en-US" altLang="zh-CN" sz="2400" b="1" i="1">
                              <a:latin typeface="Cambria Math" panose="02040503050406030204" pitchFamily="18" charset="0"/>
                            </a:rPr>
                            <m:t>𝑡</m:t>
                          </m:r>
                        </m:den>
                      </m:f>
                      <m:r>
                        <a:rPr lang="en-US" altLang="zh-CN" sz="2400" b="1" i="1">
                          <a:latin typeface="Cambria Math" panose="02040503050406030204" pitchFamily="18" charset="0"/>
                        </a:rPr>
                        <m:t>+</m:t>
                      </m:r>
                      <m:r>
                        <a:rPr lang="en-US" altLang="zh-CN" sz="2400" b="1" i="1">
                          <a:latin typeface="Cambria Math" panose="02040503050406030204" pitchFamily="18" charset="0"/>
                        </a:rPr>
                        <m:t>𝜌</m:t>
                      </m:r>
                      <m:d>
                        <m:dPr>
                          <m:ctrlPr>
                            <a:rPr lang="en-US" altLang="zh-CN" sz="2400" b="1" i="1">
                              <a:latin typeface="Cambria Math" panose="02040503050406030204" pitchFamily="18" charset="0"/>
                            </a:rPr>
                          </m:ctrlPr>
                        </m:dPr>
                        <m:e>
                          <m:r>
                            <a:rPr lang="en-US" altLang="zh-CN" sz="2400" b="1" i="1">
                              <a:latin typeface="Cambria Math" panose="02040503050406030204" pitchFamily="18" charset="0"/>
                            </a:rPr>
                            <m:t>𝒖</m:t>
                          </m:r>
                          <m:r>
                            <a:rPr lang="en-US" altLang="zh-CN" sz="2400" b="1" i="1">
                              <a:latin typeface="Cambria Math" panose="02040503050406030204" pitchFamily="18" charset="0"/>
                            </a:rPr>
                            <m:t>⋅</m:t>
                          </m:r>
                          <m:r>
                            <m:rPr>
                              <m:sty m:val="p"/>
                            </m:rPr>
                            <a:rPr lang="en-US" altLang="zh-CN" sz="2400" b="1" i="1">
                              <a:latin typeface="Cambria Math" panose="02040503050406030204" pitchFamily="18" charset="0"/>
                            </a:rPr>
                            <m:t>∇</m:t>
                          </m:r>
                        </m:e>
                      </m:d>
                      <m:r>
                        <a:rPr lang="en-US" altLang="zh-CN" sz="2400" b="1" i="1">
                          <a:latin typeface="Cambria Math" panose="02040503050406030204" pitchFamily="18" charset="0"/>
                        </a:rPr>
                        <m:t>𝒖</m:t>
                      </m:r>
                      <m:r>
                        <a:rPr lang="en-US" altLang="zh-CN" sz="2400" b="1" i="1">
                          <a:latin typeface="Cambria Math" panose="02040503050406030204" pitchFamily="18" charset="0"/>
                        </a:rPr>
                        <m:t>=</m:t>
                      </m:r>
                      <m:r>
                        <m:rPr>
                          <m:sty m:val="p"/>
                        </m:rPr>
                        <a:rPr lang="en-US" altLang="zh-CN" sz="2400" b="1" i="1">
                          <a:latin typeface="Cambria Math" panose="02040503050406030204" pitchFamily="18" charset="0"/>
                        </a:rPr>
                        <m:t>∇</m:t>
                      </m:r>
                      <m:r>
                        <a:rPr lang="en-US" altLang="zh-CN" sz="2400" b="1" i="1">
                          <a:latin typeface="Cambria Math" panose="02040503050406030204" pitchFamily="18" charset="0"/>
                        </a:rPr>
                        <m:t>⋅</m:t>
                      </m:r>
                      <m:d>
                        <m:dPr>
                          <m:begChr m:val="["/>
                          <m:endChr m:val="]"/>
                          <m:ctrlPr>
                            <a:rPr lang="en-US" altLang="zh-CN" sz="2400" b="1" i="1">
                              <a:latin typeface="Cambria Math" panose="02040503050406030204" pitchFamily="18" charset="0"/>
                            </a:rPr>
                          </m:ctrlPr>
                        </m:dPr>
                        <m:e>
                          <m:r>
                            <a:rPr lang="en-US" altLang="zh-CN" sz="2400" b="1" i="1">
                              <a:latin typeface="Cambria Math" panose="02040503050406030204" pitchFamily="18" charset="0"/>
                            </a:rPr>
                            <m:t>−</m:t>
                          </m:r>
                          <m:r>
                            <a:rPr lang="en-US" altLang="zh-CN" sz="2400" b="1" i="1">
                              <a:latin typeface="Cambria Math" panose="02040503050406030204" pitchFamily="18" charset="0"/>
                            </a:rPr>
                            <m:t>𝑝</m:t>
                          </m:r>
                          <m:r>
                            <a:rPr lang="en-US" altLang="zh-CN" sz="2400" b="1" i="1">
                              <a:latin typeface="Cambria Math" panose="02040503050406030204" pitchFamily="18" charset="0"/>
                            </a:rPr>
                            <m:t>𝐈</m:t>
                          </m:r>
                          <m:r>
                            <a:rPr lang="en-US" altLang="zh-CN" sz="2400" b="1" i="1">
                              <a:latin typeface="Cambria Math" panose="02040503050406030204" pitchFamily="18" charset="0"/>
                            </a:rPr>
                            <m:t>+</m:t>
                          </m:r>
                          <m:r>
                            <a:rPr lang="en-US" altLang="zh-CN" sz="2400" b="1" i="1">
                              <a:latin typeface="Cambria Math" panose="02040503050406030204" pitchFamily="18" charset="0"/>
                            </a:rPr>
                            <m:t>𝐊</m:t>
                          </m:r>
                        </m:e>
                      </m:d>
                    </m:oMath>
                  </m:oMathPara>
                </a14:m>
                <a:endParaRPr lang="en-US" altLang="zh-CN" sz="2400" b="1" i="1" dirty="0"/>
              </a:p>
              <a:p>
                <a:pPr algn="just">
                  <a:spcBef>
                    <a:spcPts val="300"/>
                  </a:spcBef>
                  <a:spcAft>
                    <a:spcPts val="300"/>
                  </a:spcAft>
                </a:pPr>
                <a14:m>
                  <m:oMathPara xmlns:m="http://schemas.openxmlformats.org/officeDocument/2006/math">
                    <m:oMathParaPr>
                      <m:jc m:val="centerGroup"/>
                    </m:oMathParaPr>
                    <m:oMath xmlns:m="http://schemas.openxmlformats.org/officeDocument/2006/math">
                      <m:f>
                        <m:fPr>
                          <m:ctrlPr>
                            <a:rPr lang="en-US" altLang="zh-CN" sz="2400" b="1" i="1">
                              <a:latin typeface="Cambria Math" panose="02040503050406030204" pitchFamily="18" charset="0"/>
                            </a:rPr>
                          </m:ctrlPr>
                        </m:fPr>
                        <m:num>
                          <m:r>
                            <a:rPr lang="en-US" altLang="zh-CN" sz="2400" b="1" i="1">
                              <a:latin typeface="Cambria Math" panose="02040503050406030204" pitchFamily="18" charset="0"/>
                            </a:rPr>
                            <m:t>𝜕𝜌</m:t>
                          </m:r>
                        </m:num>
                        <m:den>
                          <m:r>
                            <a:rPr lang="en-US" altLang="zh-CN" sz="2400" b="1" i="1">
                              <a:latin typeface="Cambria Math" panose="02040503050406030204" pitchFamily="18" charset="0"/>
                            </a:rPr>
                            <m:t>𝜕</m:t>
                          </m:r>
                          <m:r>
                            <a:rPr lang="en-US" altLang="zh-CN" sz="2400" b="1" i="1">
                              <a:latin typeface="Cambria Math" panose="02040503050406030204" pitchFamily="18" charset="0"/>
                            </a:rPr>
                            <m:t>𝑡</m:t>
                          </m:r>
                        </m:den>
                      </m:f>
                      <m:r>
                        <a:rPr lang="en-US" altLang="zh-CN" sz="2400" b="1" i="1">
                          <a:latin typeface="Cambria Math" panose="02040503050406030204" pitchFamily="18" charset="0"/>
                        </a:rPr>
                        <m:t>+</m:t>
                      </m:r>
                      <m:r>
                        <m:rPr>
                          <m:sty m:val="p"/>
                        </m:rPr>
                        <a:rPr lang="en-US" altLang="zh-CN" sz="2400" b="1" i="1">
                          <a:latin typeface="Cambria Math" panose="02040503050406030204" pitchFamily="18" charset="0"/>
                        </a:rPr>
                        <m:t>∇</m:t>
                      </m:r>
                      <m:r>
                        <a:rPr lang="en-US" altLang="zh-CN" sz="2400" b="1" i="1">
                          <a:latin typeface="Cambria Math" panose="02040503050406030204" pitchFamily="18" charset="0"/>
                        </a:rPr>
                        <m:t>⋅</m:t>
                      </m:r>
                      <m:d>
                        <m:dPr>
                          <m:ctrlPr>
                            <a:rPr lang="en-US" altLang="zh-CN" sz="2400" b="1" i="1">
                              <a:latin typeface="Cambria Math" panose="02040503050406030204" pitchFamily="18" charset="0"/>
                            </a:rPr>
                          </m:ctrlPr>
                        </m:dPr>
                        <m:e>
                          <m:r>
                            <a:rPr lang="en-US" altLang="zh-CN" sz="2400" b="1" i="1">
                              <a:latin typeface="Cambria Math" panose="02040503050406030204" pitchFamily="18" charset="0"/>
                            </a:rPr>
                            <m:t>𝜌</m:t>
                          </m:r>
                          <m:r>
                            <a:rPr lang="en-US" altLang="zh-CN" sz="2400" b="1" i="1">
                              <a:latin typeface="Cambria Math" panose="02040503050406030204" pitchFamily="18" charset="0"/>
                            </a:rPr>
                            <m:t>𝒖</m:t>
                          </m:r>
                        </m:e>
                      </m:d>
                      <m:r>
                        <a:rPr lang="en-US" altLang="zh-CN" sz="2400" b="1" i="1">
                          <a:latin typeface="Cambria Math" panose="02040503050406030204" pitchFamily="18" charset="0"/>
                        </a:rPr>
                        <m:t>=0</m:t>
                      </m:r>
                    </m:oMath>
                  </m:oMathPara>
                </a14:m>
                <a:endParaRPr lang="en-US" altLang="zh-CN" sz="2400" b="1" i="1" dirty="0"/>
              </a:p>
            </p:txBody>
          </p:sp>
        </mc:Choice>
        <mc:Fallback xmlns="">
          <p:sp>
            <p:nvSpPr>
              <p:cNvPr id="115" name="矩形: 圆角 114">
                <a:extLst>
                  <a:ext uri="{FF2B5EF4-FFF2-40B4-BE49-F238E27FC236}">
                    <a16:creationId xmlns:a16="http://schemas.microsoft.com/office/drawing/2014/main" id="{EAEFF55D-F74B-478A-890B-99C5580B8F1F}"/>
                  </a:ext>
                </a:extLst>
              </p:cNvPr>
              <p:cNvSpPr>
                <a:spLocks noRot="1" noChangeAspect="1" noMove="1" noResize="1" noEditPoints="1" noAdjustHandles="1" noChangeArrowheads="1" noChangeShapeType="1" noTextEdit="1"/>
              </p:cNvSpPr>
              <p:nvPr/>
            </p:nvSpPr>
            <p:spPr>
              <a:xfrm>
                <a:off x="1467871" y="25503864"/>
                <a:ext cx="4688910" cy="2260477"/>
              </a:xfrm>
              <a:prstGeom prst="roundRect">
                <a:avLst/>
              </a:prstGeom>
              <a:blipFill>
                <a:blip r:embed="rId20"/>
                <a:stretch>
                  <a:fillRect l="-39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6" name="矩形: 圆角 115">
                <a:extLst>
                  <a:ext uri="{FF2B5EF4-FFF2-40B4-BE49-F238E27FC236}">
                    <a16:creationId xmlns:a16="http://schemas.microsoft.com/office/drawing/2014/main" id="{E17767E8-A1D2-4734-A44D-BE3640F1A74F}"/>
                  </a:ext>
                </a:extLst>
              </p:cNvPr>
              <p:cNvSpPr/>
              <p:nvPr/>
            </p:nvSpPr>
            <p:spPr>
              <a:xfrm>
                <a:off x="8996995" y="25676466"/>
                <a:ext cx="5338777" cy="1923719"/>
              </a:xfrm>
              <a:prstGeom prst="roundRect">
                <a:avLst/>
              </a:prstGeom>
              <a:solidFill>
                <a:schemeClr val="accent4">
                  <a:lumMod val="60000"/>
                  <a:lumOff val="40000"/>
                </a:schemeClr>
              </a:solidFill>
            </p:spPr>
            <p:txBody>
              <a:bodyPr wrap="square">
                <a:spAutoFit/>
              </a:bodyPr>
              <a:lstStyle/>
              <a:p>
                <a:pPr algn="just">
                  <a:spcBef>
                    <a:spcPts val="300"/>
                  </a:spcBef>
                  <a:spcAft>
                    <a:spcPts val="300"/>
                  </a:spcAft>
                </a:pPr>
                <a:r>
                  <a:rPr lang="zh-CN" altLang="en-US" sz="2800">
                    <a:cs typeface="Times New Roman" panose="02020603050405020304" pitchFamily="18" charset="0"/>
                  </a:rPr>
                  <a:t>气体温度通过热传导方程计算：</a:t>
                </a:r>
                <a:endParaRPr lang="en-US" altLang="zh-CN" sz="2800">
                  <a:cs typeface="Times New Roman" panose="02020603050405020304" pitchFamily="18" charset="0"/>
                </a:endParaRPr>
              </a:p>
              <a:p>
                <a:pPr algn="just">
                  <a:spcBef>
                    <a:spcPts val="300"/>
                  </a:spcBef>
                  <a:spcAft>
                    <a:spcPts val="300"/>
                  </a:spcAft>
                </a:pPr>
                <a14:m>
                  <m:oMathPara xmlns:m="http://schemas.openxmlformats.org/officeDocument/2006/math">
                    <m:oMathParaPr>
                      <m:jc m:val="centerGroup"/>
                    </m:oMathParaPr>
                    <m:oMath xmlns:m="http://schemas.openxmlformats.org/officeDocument/2006/math">
                      <m:r>
                        <a:rPr lang="en-US" altLang="zh-CN" sz="2400" i="1">
                          <a:latin typeface="Cambria Math" panose="02040503050406030204" pitchFamily="18" charset="0"/>
                        </a:rPr>
                        <m:t>𝜌</m:t>
                      </m:r>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𝐶</m:t>
                          </m:r>
                        </m:e>
                        <m:sub>
                          <m:r>
                            <a:rPr lang="en-US" altLang="zh-CN" sz="2400" i="1">
                              <a:latin typeface="Cambria Math" panose="02040503050406030204" pitchFamily="18" charset="0"/>
                            </a:rPr>
                            <m:t>𝑃</m:t>
                          </m:r>
                        </m:sub>
                      </m:sSub>
                      <m:f>
                        <m:fPr>
                          <m:ctrlPr>
                            <a:rPr lang="en-US" altLang="zh-CN" sz="2400" i="1">
                              <a:latin typeface="Cambria Math" panose="02040503050406030204" pitchFamily="18" charset="0"/>
                            </a:rPr>
                          </m:ctrlPr>
                        </m:fPr>
                        <m:num>
                          <m:r>
                            <a:rPr lang="en-US" altLang="zh-CN" sz="2400" i="1">
                              <a:latin typeface="Cambria Math" panose="02040503050406030204" pitchFamily="18" charset="0"/>
                            </a:rPr>
                            <m:t>𝜕</m:t>
                          </m:r>
                          <m:r>
                            <a:rPr lang="en-US" altLang="zh-CN" sz="2400" i="1">
                              <a:latin typeface="Cambria Math" panose="02040503050406030204" pitchFamily="18" charset="0"/>
                            </a:rPr>
                            <m:t>𝑇</m:t>
                          </m:r>
                        </m:num>
                        <m:den>
                          <m:r>
                            <a:rPr lang="en-US" altLang="zh-CN" sz="2400" i="1">
                              <a:latin typeface="Cambria Math" panose="02040503050406030204" pitchFamily="18" charset="0"/>
                            </a:rPr>
                            <m:t>𝜕</m:t>
                          </m:r>
                          <m:r>
                            <a:rPr lang="en-US" altLang="zh-CN" sz="2400" i="1">
                              <a:latin typeface="Cambria Math" panose="02040503050406030204" pitchFamily="18" charset="0"/>
                            </a:rPr>
                            <m:t>𝑡</m:t>
                          </m:r>
                        </m:den>
                      </m:f>
                      <m:r>
                        <a:rPr lang="en-US" altLang="zh-CN" sz="2400" i="1">
                          <a:latin typeface="Cambria Math" panose="02040503050406030204" pitchFamily="18" charset="0"/>
                        </a:rPr>
                        <m:t>+</m:t>
                      </m:r>
                      <m:r>
                        <a:rPr lang="en-US" altLang="zh-CN" sz="2400" i="1">
                          <a:latin typeface="Cambria Math" panose="02040503050406030204" pitchFamily="18" charset="0"/>
                        </a:rPr>
                        <m:t>𝜌</m:t>
                      </m:r>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𝐶</m:t>
                          </m:r>
                        </m:e>
                        <m:sub>
                          <m:r>
                            <a:rPr lang="en-US" altLang="zh-CN" sz="2400" i="1">
                              <a:latin typeface="Cambria Math" panose="02040503050406030204" pitchFamily="18" charset="0"/>
                            </a:rPr>
                            <m:t>𝑃</m:t>
                          </m:r>
                        </m:sub>
                      </m:sSub>
                      <m:r>
                        <a:rPr lang="en-US" altLang="zh-CN" sz="2400" i="1">
                          <a:latin typeface="Cambria Math" panose="02040503050406030204" pitchFamily="18" charset="0"/>
                        </a:rPr>
                        <m:t>𝑢</m:t>
                      </m:r>
                      <m:r>
                        <a:rPr lang="en-US" altLang="zh-CN" sz="2400" i="1">
                          <a:latin typeface="Cambria Math" panose="02040503050406030204" pitchFamily="18" charset="0"/>
                        </a:rPr>
                        <m:t>⋅</m:t>
                      </m:r>
                      <m:r>
                        <m:rPr>
                          <m:sty m:val="p"/>
                        </m:rPr>
                        <a:rPr lang="en-US" altLang="zh-CN" sz="2400" i="1">
                          <a:latin typeface="Cambria Math" panose="02040503050406030204" pitchFamily="18" charset="0"/>
                        </a:rPr>
                        <m:t>∇</m:t>
                      </m:r>
                      <m:r>
                        <a:rPr lang="en-US" altLang="zh-CN" sz="2400" i="1">
                          <a:latin typeface="Cambria Math" panose="02040503050406030204" pitchFamily="18" charset="0"/>
                        </a:rPr>
                        <m:t>𝑇</m:t>
                      </m:r>
                      <m:r>
                        <a:rPr lang="en-US" altLang="zh-CN" sz="2400" i="1">
                          <a:latin typeface="Cambria Math" panose="02040503050406030204" pitchFamily="18" charset="0"/>
                        </a:rPr>
                        <m:t>+</m:t>
                      </m:r>
                      <m:r>
                        <m:rPr>
                          <m:sty m:val="p"/>
                        </m:rPr>
                        <a:rPr lang="en-US" altLang="zh-CN" sz="2400" i="1">
                          <a:latin typeface="Cambria Math" panose="02040503050406030204" pitchFamily="18" charset="0"/>
                        </a:rPr>
                        <m:t>∇</m:t>
                      </m:r>
                      <m:r>
                        <a:rPr lang="en-US" altLang="zh-CN" sz="2400" i="1">
                          <a:latin typeface="Cambria Math" panose="02040503050406030204" pitchFamily="18" charset="0"/>
                        </a:rPr>
                        <m:t>⋅</m:t>
                      </m:r>
                      <m:d>
                        <m:dPr>
                          <m:ctrlPr>
                            <a:rPr lang="en-US" altLang="zh-CN" sz="2400" i="1">
                              <a:latin typeface="Cambria Math" panose="02040503050406030204" pitchFamily="18" charset="0"/>
                            </a:rPr>
                          </m:ctrlPr>
                        </m:dPr>
                        <m:e>
                          <m:r>
                            <a:rPr lang="en-US" altLang="zh-CN" sz="2400" i="1">
                              <a:latin typeface="Cambria Math" panose="02040503050406030204" pitchFamily="18" charset="0"/>
                            </a:rPr>
                            <m:t>−</m:t>
                          </m:r>
                          <m:r>
                            <a:rPr lang="en-US" altLang="zh-CN" sz="2400" i="1">
                              <a:latin typeface="Cambria Math" panose="02040503050406030204" pitchFamily="18" charset="0"/>
                            </a:rPr>
                            <m:t>𝑘</m:t>
                          </m:r>
                          <m:r>
                            <m:rPr>
                              <m:sty m:val="p"/>
                            </m:rPr>
                            <a:rPr lang="en-US" altLang="zh-CN" sz="2400" i="1">
                              <a:latin typeface="Cambria Math" panose="02040503050406030204" pitchFamily="18" charset="0"/>
                            </a:rPr>
                            <m:t>∇</m:t>
                          </m:r>
                          <m:r>
                            <a:rPr lang="en-US" altLang="zh-CN" sz="2400" i="1">
                              <a:latin typeface="Cambria Math" panose="02040503050406030204" pitchFamily="18" charset="0"/>
                            </a:rPr>
                            <m:t>𝑇</m:t>
                          </m:r>
                        </m:e>
                      </m:d>
                    </m:oMath>
                  </m:oMathPara>
                </a14:m>
                <a:endParaRPr lang="en-US" altLang="zh-CN" sz="2400" i="1"/>
              </a:p>
              <a:p>
                <a:pPr algn="just">
                  <a:spcBef>
                    <a:spcPts val="300"/>
                  </a:spcBef>
                  <a:spcAft>
                    <a:spcPts val="300"/>
                  </a:spcAft>
                </a:pPr>
                <a14:m>
                  <m:oMathPara xmlns:m="http://schemas.openxmlformats.org/officeDocument/2006/math">
                    <m:oMathParaPr>
                      <m:jc m:val="left"/>
                    </m:oMathParaPr>
                    <m:oMath xmlns:m="http://schemas.openxmlformats.org/officeDocument/2006/math">
                      <m:r>
                        <a:rPr lang="en-US" altLang="zh-CN" sz="2400" i="1">
                          <a:latin typeface="Cambria Math" panose="02040503050406030204" pitchFamily="18" charset="0"/>
                        </a:rPr>
                        <m:t>=</m:t>
                      </m:r>
                      <m:r>
                        <a:rPr lang="en-US" altLang="zh-CN" sz="2400" i="1">
                          <a:latin typeface="Cambria Math" panose="02040503050406030204" pitchFamily="18" charset="0"/>
                        </a:rPr>
                        <m:t>𝑄</m:t>
                      </m:r>
                      <m:r>
                        <a:rPr lang="en-US" altLang="zh-CN" sz="2400" i="1">
                          <a:latin typeface="Cambria Math" panose="02040503050406030204" pitchFamily="18" charset="0"/>
                        </a:rPr>
                        <m:t>+</m:t>
                      </m:r>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𝑄</m:t>
                          </m:r>
                        </m:e>
                        <m:sub>
                          <m:r>
                            <a:rPr lang="en-US" altLang="zh-CN" sz="2400" b="0" i="1" smtClean="0">
                              <a:latin typeface="Cambria Math" panose="02040503050406030204" pitchFamily="18" charset="0"/>
                            </a:rPr>
                            <m:t>𝑝</m:t>
                          </m:r>
                        </m:sub>
                      </m:sSub>
                      <m:r>
                        <a:rPr lang="en-US" altLang="zh-CN" sz="2400" i="1">
                          <a:latin typeface="Cambria Math" panose="02040503050406030204" pitchFamily="18" charset="0"/>
                        </a:rPr>
                        <m:t>+</m:t>
                      </m:r>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𝑄</m:t>
                          </m:r>
                        </m:e>
                        <m:sub>
                          <m:r>
                            <a:rPr lang="en-US" altLang="zh-CN" sz="2400" i="1">
                              <a:latin typeface="Cambria Math" panose="02040503050406030204" pitchFamily="18" charset="0"/>
                            </a:rPr>
                            <m:t>𝑣𝑑</m:t>
                          </m:r>
                        </m:sub>
                      </m:sSub>
                    </m:oMath>
                  </m:oMathPara>
                </a14:m>
                <a:endParaRPr lang="en-US" altLang="zh-CN" sz="2400" i="1"/>
              </a:p>
            </p:txBody>
          </p:sp>
        </mc:Choice>
        <mc:Fallback xmlns="">
          <p:sp>
            <p:nvSpPr>
              <p:cNvPr id="116" name="矩形: 圆角 115">
                <a:extLst>
                  <a:ext uri="{FF2B5EF4-FFF2-40B4-BE49-F238E27FC236}">
                    <a16:creationId xmlns:a16="http://schemas.microsoft.com/office/drawing/2014/main" id="{E17767E8-A1D2-4734-A44D-BE3640F1A74F}"/>
                  </a:ext>
                </a:extLst>
              </p:cNvPr>
              <p:cNvSpPr>
                <a:spLocks noRot="1" noChangeAspect="1" noMove="1" noResize="1" noEditPoints="1" noAdjustHandles="1" noChangeArrowheads="1" noChangeShapeType="1" noTextEdit="1"/>
              </p:cNvSpPr>
              <p:nvPr/>
            </p:nvSpPr>
            <p:spPr>
              <a:xfrm>
                <a:off x="8996995" y="25676466"/>
                <a:ext cx="5338777" cy="1923719"/>
              </a:xfrm>
              <a:prstGeom prst="roundRect">
                <a:avLst/>
              </a:prstGeom>
              <a:blipFill>
                <a:blip r:embed="rId21"/>
                <a:stretch>
                  <a:fillRect l="-571" r="-7306"/>
                </a:stretch>
              </a:blipFill>
            </p:spPr>
            <p:txBody>
              <a:bodyPr/>
              <a:lstStyle/>
              <a:p>
                <a:r>
                  <a:rPr lang="zh-CN" altLang="en-US">
                    <a:noFill/>
                  </a:rPr>
                  <a:t> </a:t>
                </a:r>
              </a:p>
            </p:txBody>
          </p:sp>
        </mc:Fallback>
      </mc:AlternateContent>
      <p:cxnSp>
        <p:nvCxnSpPr>
          <p:cNvPr id="117" name="直接箭头连接符 116">
            <a:extLst>
              <a:ext uri="{FF2B5EF4-FFF2-40B4-BE49-F238E27FC236}">
                <a16:creationId xmlns:a16="http://schemas.microsoft.com/office/drawing/2014/main" id="{D2D3DA25-87B4-48A2-B147-D1481F845BFA}"/>
              </a:ext>
            </a:extLst>
          </p:cNvPr>
          <p:cNvCxnSpPr>
            <a:cxnSpLocks/>
          </p:cNvCxnSpPr>
          <p:nvPr/>
        </p:nvCxnSpPr>
        <p:spPr>
          <a:xfrm flipH="1">
            <a:off x="3951315" y="23671701"/>
            <a:ext cx="1" cy="11602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直接箭头连接符 117">
            <a:extLst>
              <a:ext uri="{FF2B5EF4-FFF2-40B4-BE49-F238E27FC236}">
                <a16:creationId xmlns:a16="http://schemas.microsoft.com/office/drawing/2014/main" id="{5874A96E-216F-4296-8F88-CAAEBA5FFC1D}"/>
              </a:ext>
            </a:extLst>
          </p:cNvPr>
          <p:cNvCxnSpPr>
            <a:cxnSpLocks/>
          </p:cNvCxnSpPr>
          <p:nvPr/>
        </p:nvCxnSpPr>
        <p:spPr>
          <a:xfrm flipV="1">
            <a:off x="4211245" y="23830899"/>
            <a:ext cx="1" cy="126399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9" name="矩形 118">
                <a:extLst>
                  <a:ext uri="{FF2B5EF4-FFF2-40B4-BE49-F238E27FC236}">
                    <a16:creationId xmlns:a16="http://schemas.microsoft.com/office/drawing/2014/main" id="{C336A9AA-7B3C-432F-BE9A-45DBEC602141}"/>
                  </a:ext>
                </a:extLst>
              </p:cNvPr>
              <p:cNvSpPr/>
              <p:nvPr/>
            </p:nvSpPr>
            <p:spPr>
              <a:xfrm>
                <a:off x="4173378" y="24238055"/>
                <a:ext cx="1831912" cy="691471"/>
              </a:xfrm>
              <a:prstGeom prst="rect">
                <a:avLst/>
              </a:prstGeom>
            </p:spPr>
            <p:txBody>
              <a:bodyPr wrap="none">
                <a:spAutoFit/>
              </a:bodyPr>
              <a:lstStyle/>
              <a:p>
                <a:r>
                  <a:rPr lang="zh-CN" altLang="en-US"/>
                  <a:t>背景气体速度</a:t>
                </a:r>
                <a14:m>
                  <m:oMath xmlns:m="http://schemas.openxmlformats.org/officeDocument/2006/math">
                    <m:sSub>
                      <m:sSubPr>
                        <m:ctrlPr>
                          <a:rPr lang="en-US" altLang="zh-CN" i="1">
                            <a:latin typeface="Cambria Math" panose="02040503050406030204" pitchFamily="18" charset="0"/>
                          </a:rPr>
                        </m:ctrlPr>
                      </m:sSubPr>
                      <m:e>
                        <m:r>
                          <a:rPr lang="en-US" altLang="zh-CN" b="1" i="1">
                            <a:latin typeface="Cambria Math" panose="02040503050406030204" pitchFamily="18" charset="0"/>
                          </a:rPr>
                          <m:t>𝒖</m:t>
                        </m:r>
                      </m:e>
                      <m:sub>
                        <m:r>
                          <a:rPr lang="en-US" altLang="zh-CN" i="1">
                            <a:latin typeface="Cambria Math" panose="02040503050406030204" pitchFamily="18" charset="0"/>
                          </a:rPr>
                          <m:t>𝑔</m:t>
                        </m:r>
                      </m:sub>
                    </m:sSub>
                  </m:oMath>
                </a14:m>
                <a:endParaRPr lang="zh-CN" altLang="zh-CN"/>
              </a:p>
              <a:p>
                <a:r>
                  <a:rPr lang="zh-CN" altLang="en-US"/>
                  <a:t>背景气体压力</a:t>
                </a:r>
                <a14:m>
                  <m:oMath xmlns:m="http://schemas.openxmlformats.org/officeDocument/2006/math">
                    <m:r>
                      <a:rPr lang="en-US" altLang="zh-CN" i="1">
                        <a:latin typeface="Cambria Math" panose="02040503050406030204" pitchFamily="18" charset="0"/>
                      </a:rPr>
                      <m:t>𝑝</m:t>
                    </m:r>
                  </m:oMath>
                </a14:m>
                <a:endParaRPr lang="zh-CN" altLang="en-US"/>
              </a:p>
            </p:txBody>
          </p:sp>
        </mc:Choice>
        <mc:Fallback xmlns="">
          <p:sp>
            <p:nvSpPr>
              <p:cNvPr id="119" name="矩形 118">
                <a:extLst>
                  <a:ext uri="{FF2B5EF4-FFF2-40B4-BE49-F238E27FC236}">
                    <a16:creationId xmlns:a16="http://schemas.microsoft.com/office/drawing/2014/main" id="{C336A9AA-7B3C-432F-BE9A-45DBEC602141}"/>
                  </a:ext>
                </a:extLst>
              </p:cNvPr>
              <p:cNvSpPr>
                <a:spLocks noRot="1" noChangeAspect="1" noMove="1" noResize="1" noEditPoints="1" noAdjustHandles="1" noChangeArrowheads="1" noChangeShapeType="1" noTextEdit="1"/>
              </p:cNvSpPr>
              <p:nvPr/>
            </p:nvSpPr>
            <p:spPr>
              <a:xfrm>
                <a:off x="4173378" y="24238055"/>
                <a:ext cx="1831912" cy="691471"/>
              </a:xfrm>
              <a:prstGeom prst="rect">
                <a:avLst/>
              </a:prstGeom>
              <a:blipFill>
                <a:blip r:embed="rId22"/>
                <a:stretch>
                  <a:fillRect l="-3000" t="-3540" b="-1061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0" name="矩形 119">
                <a:extLst>
                  <a:ext uri="{FF2B5EF4-FFF2-40B4-BE49-F238E27FC236}">
                    <a16:creationId xmlns:a16="http://schemas.microsoft.com/office/drawing/2014/main" id="{F7483D29-2B9E-4D8D-A465-A3E5D7ED6CA5}"/>
                  </a:ext>
                </a:extLst>
              </p:cNvPr>
              <p:cNvSpPr/>
              <p:nvPr/>
            </p:nvSpPr>
            <p:spPr>
              <a:xfrm>
                <a:off x="2672595" y="24181610"/>
                <a:ext cx="1240853" cy="557076"/>
              </a:xfrm>
              <a:prstGeom prst="rect">
                <a:avLst/>
              </a:prstGeom>
            </p:spPr>
            <p:txBody>
              <a:bodyPr wrap="none">
                <a:spAutoFit/>
              </a:bodyPr>
              <a:lstStyle/>
              <a:p>
                <a:pPr algn="r">
                  <a:lnSpc>
                    <a:spcPts val="4200"/>
                  </a:lnSpc>
                </a:pPr>
                <a:r>
                  <a:rPr lang="zh-CN" altLang="en-US"/>
                  <a:t>动力粘度</a:t>
                </a:r>
                <a14:m>
                  <m:oMath xmlns:m="http://schemas.openxmlformats.org/officeDocument/2006/math">
                    <m:r>
                      <a:rPr lang="zh-CN" altLang="en-US" i="1" smtClean="0">
                        <a:latin typeface="Cambria Math" panose="02040503050406030204" pitchFamily="18" charset="0"/>
                      </a:rPr>
                      <m:t>𝜇</m:t>
                    </m:r>
                  </m:oMath>
                </a14:m>
                <a:endParaRPr lang="en-US" altLang="zh-CN"/>
              </a:p>
            </p:txBody>
          </p:sp>
        </mc:Choice>
        <mc:Fallback xmlns="">
          <p:sp>
            <p:nvSpPr>
              <p:cNvPr id="120" name="矩形 119">
                <a:extLst>
                  <a:ext uri="{FF2B5EF4-FFF2-40B4-BE49-F238E27FC236}">
                    <a16:creationId xmlns:a16="http://schemas.microsoft.com/office/drawing/2014/main" id="{F7483D29-2B9E-4D8D-A465-A3E5D7ED6CA5}"/>
                  </a:ext>
                </a:extLst>
              </p:cNvPr>
              <p:cNvSpPr>
                <a:spLocks noRot="1" noChangeAspect="1" noMove="1" noResize="1" noEditPoints="1" noAdjustHandles="1" noChangeArrowheads="1" noChangeShapeType="1" noTextEdit="1"/>
              </p:cNvSpPr>
              <p:nvPr/>
            </p:nvSpPr>
            <p:spPr>
              <a:xfrm>
                <a:off x="2672595" y="24181610"/>
                <a:ext cx="1240853" cy="557076"/>
              </a:xfrm>
              <a:prstGeom prst="rect">
                <a:avLst/>
              </a:prstGeom>
              <a:blipFill>
                <a:blip r:embed="rId23"/>
                <a:stretch>
                  <a:fillRect l="-4412" b="-17582"/>
                </a:stretch>
              </a:blipFill>
            </p:spPr>
            <p:txBody>
              <a:bodyPr/>
              <a:lstStyle/>
              <a:p>
                <a:r>
                  <a:rPr lang="zh-CN" altLang="en-US">
                    <a:noFill/>
                  </a:rPr>
                  <a:t> </a:t>
                </a:r>
              </a:p>
            </p:txBody>
          </p:sp>
        </mc:Fallback>
      </mc:AlternateContent>
      <p:cxnSp>
        <p:nvCxnSpPr>
          <p:cNvPr id="121" name="直接箭头连接符 120">
            <a:extLst>
              <a:ext uri="{FF2B5EF4-FFF2-40B4-BE49-F238E27FC236}">
                <a16:creationId xmlns:a16="http://schemas.microsoft.com/office/drawing/2014/main" id="{C70A08CE-DFE3-4B69-BA38-B6CDB2142D21}"/>
              </a:ext>
            </a:extLst>
          </p:cNvPr>
          <p:cNvCxnSpPr>
            <a:cxnSpLocks/>
          </p:cNvCxnSpPr>
          <p:nvPr/>
        </p:nvCxnSpPr>
        <p:spPr>
          <a:xfrm>
            <a:off x="10959279" y="23761160"/>
            <a:ext cx="1" cy="149717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接箭头连接符 121">
            <a:extLst>
              <a:ext uri="{FF2B5EF4-FFF2-40B4-BE49-F238E27FC236}">
                <a16:creationId xmlns:a16="http://schemas.microsoft.com/office/drawing/2014/main" id="{13D63886-C3AA-4EF1-95EA-406695C7DB1B}"/>
              </a:ext>
            </a:extLst>
          </p:cNvPr>
          <p:cNvCxnSpPr>
            <a:cxnSpLocks/>
          </p:cNvCxnSpPr>
          <p:nvPr/>
        </p:nvCxnSpPr>
        <p:spPr>
          <a:xfrm flipV="1">
            <a:off x="11225337" y="23893997"/>
            <a:ext cx="11122" cy="15277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3" name="矩形 122">
                <a:extLst>
                  <a:ext uri="{FF2B5EF4-FFF2-40B4-BE49-F238E27FC236}">
                    <a16:creationId xmlns:a16="http://schemas.microsoft.com/office/drawing/2014/main" id="{67A2624B-6142-4A9D-B60B-D6D45C655F59}"/>
                  </a:ext>
                </a:extLst>
              </p:cNvPr>
              <p:cNvSpPr/>
              <p:nvPr/>
            </p:nvSpPr>
            <p:spPr>
              <a:xfrm>
                <a:off x="11279702" y="24325386"/>
                <a:ext cx="1712585" cy="369332"/>
              </a:xfrm>
              <a:prstGeom prst="rect">
                <a:avLst/>
              </a:prstGeom>
            </p:spPr>
            <p:txBody>
              <a:bodyPr wrap="none">
                <a:spAutoFit/>
              </a:bodyPr>
              <a:lstStyle/>
              <a:p>
                <a:r>
                  <a:rPr lang="zh-CN" altLang="en-US"/>
                  <a:t>背景气体温度</a:t>
                </a:r>
                <a14:m>
                  <m:oMath xmlns:m="http://schemas.openxmlformats.org/officeDocument/2006/math">
                    <m:r>
                      <a:rPr lang="en-US" altLang="zh-CN" i="1">
                        <a:latin typeface="Cambria Math" panose="02040503050406030204" pitchFamily="18" charset="0"/>
                      </a:rPr>
                      <m:t>𝑇</m:t>
                    </m:r>
                  </m:oMath>
                </a14:m>
                <a:endParaRPr lang="zh-CN" altLang="en-US"/>
              </a:p>
            </p:txBody>
          </p:sp>
        </mc:Choice>
        <mc:Fallback xmlns="">
          <p:sp>
            <p:nvSpPr>
              <p:cNvPr id="123" name="矩形 122">
                <a:extLst>
                  <a:ext uri="{FF2B5EF4-FFF2-40B4-BE49-F238E27FC236}">
                    <a16:creationId xmlns:a16="http://schemas.microsoft.com/office/drawing/2014/main" id="{67A2624B-6142-4A9D-B60B-D6D45C655F59}"/>
                  </a:ext>
                </a:extLst>
              </p:cNvPr>
              <p:cNvSpPr>
                <a:spLocks noRot="1" noChangeAspect="1" noMove="1" noResize="1" noEditPoints="1" noAdjustHandles="1" noChangeArrowheads="1" noChangeShapeType="1" noTextEdit="1"/>
              </p:cNvSpPr>
              <p:nvPr/>
            </p:nvSpPr>
            <p:spPr>
              <a:xfrm>
                <a:off x="11279702" y="24325386"/>
                <a:ext cx="1712585" cy="369332"/>
              </a:xfrm>
              <a:prstGeom prst="rect">
                <a:avLst/>
              </a:prstGeom>
              <a:blipFill>
                <a:blip r:embed="rId24"/>
                <a:stretch>
                  <a:fillRect l="-2847" t="-8197" b="-2459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4" name="矩形 123">
                <a:extLst>
                  <a:ext uri="{FF2B5EF4-FFF2-40B4-BE49-F238E27FC236}">
                    <a16:creationId xmlns:a16="http://schemas.microsoft.com/office/drawing/2014/main" id="{11B9FD96-600C-450E-8BAE-CB205500055C}"/>
                  </a:ext>
                </a:extLst>
              </p:cNvPr>
              <p:cNvSpPr/>
              <p:nvPr/>
            </p:nvSpPr>
            <p:spPr>
              <a:xfrm>
                <a:off x="8665640" y="23813257"/>
                <a:ext cx="2278188" cy="1281633"/>
              </a:xfrm>
              <a:prstGeom prst="rect">
                <a:avLst/>
              </a:prstGeom>
            </p:spPr>
            <p:txBody>
              <a:bodyPr wrap="none">
                <a:spAutoFit/>
              </a:bodyPr>
              <a:lstStyle/>
              <a:p>
                <a:pPr algn="r">
                  <a:lnSpc>
                    <a:spcPts val="3200"/>
                  </a:lnSpc>
                </a:pPr>
                <a:r>
                  <a:rPr lang="zh-CN" altLang="en-US"/>
                  <a:t>气体热源</a:t>
                </a:r>
                <a14:m>
                  <m:oMath xmlns:m="http://schemas.openxmlformats.org/officeDocument/2006/math">
                    <m:r>
                      <a:rPr lang="en-US" altLang="zh-CN" i="1">
                        <a:latin typeface="Cambria Math" panose="02040503050406030204" pitchFamily="18" charset="0"/>
                      </a:rPr>
                      <m:t>𝑄</m:t>
                    </m:r>
                  </m:oMath>
                </a14:m>
                <a:endParaRPr lang="en-US" altLang="zh-CN"/>
              </a:p>
              <a:p>
                <a:pPr algn="r">
                  <a:lnSpc>
                    <a:spcPts val="3200"/>
                  </a:lnSpc>
                </a:pPr>
                <a:r>
                  <a:rPr lang="zh-CN" altLang="en-US"/>
                  <a:t>等离子体气体热容</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𝐶</m:t>
                        </m:r>
                      </m:e>
                      <m:sub>
                        <m:r>
                          <a:rPr lang="en-US" altLang="zh-CN" i="1">
                            <a:latin typeface="Cambria Math" panose="02040503050406030204" pitchFamily="18" charset="0"/>
                          </a:rPr>
                          <m:t>𝑃</m:t>
                        </m:r>
                      </m:sub>
                    </m:sSub>
                  </m:oMath>
                </a14:m>
                <a:endParaRPr lang="en-US" altLang="zh-CN"/>
              </a:p>
              <a:p>
                <a:pPr algn="r">
                  <a:lnSpc>
                    <a:spcPts val="3200"/>
                  </a:lnSpc>
                </a:pPr>
                <a:r>
                  <a:rPr lang="zh-CN" altLang="en-US"/>
                  <a:t>导热系数</a:t>
                </a:r>
                <a14:m>
                  <m:oMath xmlns:m="http://schemas.openxmlformats.org/officeDocument/2006/math">
                    <m:r>
                      <a:rPr lang="en-US" altLang="zh-CN" i="1">
                        <a:latin typeface="Cambria Math" panose="02040503050406030204" pitchFamily="18" charset="0"/>
                      </a:rPr>
                      <m:t>𝑘</m:t>
                    </m:r>
                  </m:oMath>
                </a14:m>
                <a:endParaRPr lang="en-US" altLang="zh-CN"/>
              </a:p>
            </p:txBody>
          </p:sp>
        </mc:Choice>
        <mc:Fallback xmlns="">
          <p:sp>
            <p:nvSpPr>
              <p:cNvPr id="124" name="矩形 123">
                <a:extLst>
                  <a:ext uri="{FF2B5EF4-FFF2-40B4-BE49-F238E27FC236}">
                    <a16:creationId xmlns:a16="http://schemas.microsoft.com/office/drawing/2014/main" id="{11B9FD96-600C-450E-8BAE-CB205500055C}"/>
                  </a:ext>
                </a:extLst>
              </p:cNvPr>
              <p:cNvSpPr>
                <a:spLocks noRot="1" noChangeAspect="1" noMove="1" noResize="1" noEditPoints="1" noAdjustHandles="1" noChangeArrowheads="1" noChangeShapeType="1" noTextEdit="1"/>
              </p:cNvSpPr>
              <p:nvPr/>
            </p:nvSpPr>
            <p:spPr>
              <a:xfrm>
                <a:off x="8665640" y="23813257"/>
                <a:ext cx="2278188" cy="1281633"/>
              </a:xfrm>
              <a:prstGeom prst="rect">
                <a:avLst/>
              </a:prstGeom>
              <a:blipFill>
                <a:blip r:embed="rId25"/>
                <a:stretch>
                  <a:fillRect l="-2145" r="-536" b="-616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9" name="矩形 38">
                <a:extLst>
                  <a:ext uri="{FF2B5EF4-FFF2-40B4-BE49-F238E27FC236}">
                    <a16:creationId xmlns:a16="http://schemas.microsoft.com/office/drawing/2014/main" id="{E70F1CB2-E1A3-4446-8584-0C2F60E5F8A0}"/>
                  </a:ext>
                </a:extLst>
              </p:cNvPr>
              <p:cNvSpPr/>
              <p:nvPr/>
            </p:nvSpPr>
            <p:spPr>
              <a:xfrm>
                <a:off x="1968248" y="20098634"/>
                <a:ext cx="5172465" cy="3247043"/>
              </a:xfrm>
              <a:prstGeom prst="rect">
                <a:avLst/>
              </a:prstGeom>
            </p:spPr>
            <p:txBody>
              <a:bodyPr wrap="square">
                <a:spAutoFit/>
              </a:bodyPr>
              <a:lstStyle/>
              <a:p>
                <a:pPr algn="ctr">
                  <a:spcBef>
                    <a:spcPts val="300"/>
                  </a:spcBef>
                  <a:spcAft>
                    <a:spcPts val="300"/>
                  </a:spcAft>
                </a:pPr>
                <a:r>
                  <a:rPr lang="zh-CN" altLang="en-US" sz="2800">
                    <a:cs typeface="Times New Roman" panose="02020603050405020304" pitchFamily="18" charset="0"/>
                  </a:rPr>
                  <a:t>对于等离子体，电子满足方程：</a:t>
                </a:r>
                <a:endParaRPr lang="en-US" altLang="zh-CN" sz="2800">
                  <a:cs typeface="Times New Roman" panose="02020603050405020304" pitchFamily="18" charset="0"/>
                </a:endParaRPr>
              </a:p>
              <a:p>
                <a:pPr algn="ctr">
                  <a:spcBef>
                    <a:spcPts val="300"/>
                  </a:spcBef>
                  <a:spcAft>
                    <a:spcPts val="300"/>
                  </a:spcAft>
                </a:pPr>
                <a14:m>
                  <m:oMathPara xmlns:m="http://schemas.openxmlformats.org/officeDocument/2006/math">
                    <m:oMathParaPr>
                      <m:jc m:val="centerGroup"/>
                    </m:oMathParaPr>
                    <m:oMath xmlns:m="http://schemas.openxmlformats.org/officeDocument/2006/math">
                      <m:f>
                        <m:fPr>
                          <m:ctrlPr>
                            <a:rPr lang="en-US" altLang="zh-CN" sz="2400" i="1">
                              <a:latin typeface="Cambria Math" panose="02040503050406030204" pitchFamily="18" charset="0"/>
                            </a:rPr>
                          </m:ctrlPr>
                        </m:fPr>
                        <m:num>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𝑛</m:t>
                              </m:r>
                            </m:e>
                            <m:sub>
                              <m:r>
                                <a:rPr lang="en-US" altLang="zh-CN" sz="2400" i="1">
                                  <a:latin typeface="Cambria Math" panose="02040503050406030204" pitchFamily="18" charset="0"/>
                                </a:rPr>
                                <m:t>𝑒</m:t>
                              </m:r>
                            </m:sub>
                          </m:sSub>
                        </m:num>
                        <m:den>
                          <m:r>
                            <a:rPr lang="en-US" altLang="zh-CN" sz="2400" i="1">
                              <a:latin typeface="Cambria Math" panose="02040503050406030204" pitchFamily="18" charset="0"/>
                            </a:rPr>
                            <m:t>𝜕</m:t>
                          </m:r>
                          <m:r>
                            <a:rPr lang="en-US" altLang="zh-CN" sz="2400" i="1">
                              <a:latin typeface="Cambria Math" panose="02040503050406030204" pitchFamily="18" charset="0"/>
                            </a:rPr>
                            <m:t>𝑡</m:t>
                          </m:r>
                        </m:den>
                      </m:f>
                      <m:r>
                        <a:rPr lang="en-US" altLang="zh-CN" sz="2400" i="1">
                          <a:latin typeface="Cambria Math" panose="02040503050406030204" pitchFamily="18" charset="0"/>
                        </a:rPr>
                        <m:t>+</m:t>
                      </m:r>
                      <m:r>
                        <a:rPr lang="en-US" altLang="zh-CN" sz="2400" i="1">
                          <a:latin typeface="Cambria Math" panose="02040503050406030204" pitchFamily="18" charset="0"/>
                        </a:rPr>
                        <m:t>𝛻</m:t>
                      </m:r>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b="1" i="1">
                              <a:latin typeface="Cambria Math" panose="02040503050406030204" pitchFamily="18" charset="0"/>
                            </a:rPr>
                            <m:t>𝜞</m:t>
                          </m:r>
                        </m:e>
                        <m:sub>
                          <m:r>
                            <a:rPr lang="en-US" altLang="zh-CN" sz="2400" b="0" i="1">
                              <a:latin typeface="Cambria Math" panose="02040503050406030204" pitchFamily="18" charset="0"/>
                            </a:rPr>
                            <m:t>𝑒</m:t>
                          </m:r>
                        </m:sub>
                      </m:sSub>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𝑅</m:t>
                          </m:r>
                        </m:e>
                        <m:sub>
                          <m:r>
                            <a:rPr lang="en-US" altLang="zh-CN" sz="2400" i="1">
                              <a:latin typeface="Cambria Math" panose="02040503050406030204" pitchFamily="18" charset="0"/>
                            </a:rPr>
                            <m:t>𝑒</m:t>
                          </m:r>
                        </m:sub>
                      </m:sSub>
                    </m:oMath>
                  </m:oMathPara>
                </a14:m>
                <a:endParaRPr lang="en-US" altLang="zh-CN" sz="2400">
                  <a:cs typeface="Times New Roman" panose="02020603050405020304" pitchFamily="18" charset="0"/>
                </a:endParaRPr>
              </a:p>
              <a:p>
                <a:pPr algn="ctr">
                  <a:spcBef>
                    <a:spcPts val="300"/>
                  </a:spcBef>
                  <a:spcAft>
                    <a:spcPts val="300"/>
                  </a:spcAft>
                </a:pPr>
                <a14:m>
                  <m:oMathPara xmlns:m="http://schemas.openxmlformats.org/officeDocument/2006/math">
                    <m:oMathParaPr>
                      <m:jc m:val="centerGroup"/>
                    </m:oMathParaPr>
                    <m:oMath xmlns:m="http://schemas.openxmlformats.org/officeDocument/2006/math">
                      <m:f>
                        <m:fPr>
                          <m:ctrlPr>
                            <a:rPr lang="en-US" altLang="zh-CN" sz="2400" i="1" smtClean="0">
                              <a:latin typeface="Cambria Math" panose="02040503050406030204" pitchFamily="18" charset="0"/>
                            </a:rPr>
                          </m:ctrlPr>
                        </m:fPr>
                        <m:num>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𝑛</m:t>
                              </m:r>
                            </m:e>
                            <m:sub>
                              <m:r>
                                <a:rPr lang="en-US" altLang="zh-CN" sz="2400" i="1">
                                  <a:latin typeface="Cambria Math" panose="02040503050406030204" pitchFamily="18" charset="0"/>
                                </a:rPr>
                                <m:t>𝜀</m:t>
                              </m:r>
                            </m:sub>
                          </m:sSub>
                        </m:num>
                        <m:den>
                          <m:r>
                            <a:rPr lang="en-US" altLang="zh-CN" sz="2400" i="1">
                              <a:latin typeface="Cambria Math" panose="02040503050406030204" pitchFamily="18" charset="0"/>
                            </a:rPr>
                            <m:t>𝜕</m:t>
                          </m:r>
                          <m:r>
                            <a:rPr lang="en-US" altLang="zh-CN" sz="2400" i="1">
                              <a:latin typeface="Cambria Math" panose="02040503050406030204" pitchFamily="18" charset="0"/>
                            </a:rPr>
                            <m:t>𝑡</m:t>
                          </m:r>
                        </m:den>
                      </m:f>
                      <m:r>
                        <m:rPr>
                          <m:nor/>
                        </m:rPr>
                        <a:rPr lang="en-US" altLang="zh-CN" sz="2400"/>
                        <m:t>+</m:t>
                      </m:r>
                      <m:r>
                        <m:rPr>
                          <m:nor/>
                        </m:rPr>
                        <a:rPr lang="en-US" altLang="zh-CN" sz="2400" b="0" i="0" smtClean="0"/>
                        <m:t> </m:t>
                      </m:r>
                      <m:r>
                        <a:rPr lang="en-US" altLang="zh-CN" sz="2400" i="1">
                          <a:latin typeface="Cambria Math" panose="02040503050406030204" pitchFamily="18" charset="0"/>
                        </a:rPr>
                        <m:t>𝛻</m:t>
                      </m:r>
                      <m:r>
                        <a:rPr lang="en-US" altLang="zh-CN" sz="2400" i="1">
                          <a:latin typeface="Cambria Math" panose="02040503050406030204" pitchFamily="18" charset="0"/>
                        </a:rPr>
                        <m:t>∙</m:t>
                      </m:r>
                      <m:sSub>
                        <m:sSubPr>
                          <m:ctrlPr>
                            <a:rPr lang="zh-CN" altLang="zh-CN" sz="2400" b="1" i="1">
                              <a:latin typeface="Cambria Math" panose="02040503050406030204" pitchFamily="18" charset="0"/>
                            </a:rPr>
                          </m:ctrlPr>
                        </m:sSubPr>
                        <m:e>
                          <m:r>
                            <a:rPr lang="en-US" altLang="zh-CN" sz="2400" b="1" i="1">
                              <a:latin typeface="Cambria Math" panose="02040503050406030204" pitchFamily="18" charset="0"/>
                            </a:rPr>
                            <m:t>𝜞</m:t>
                          </m:r>
                        </m:e>
                        <m:sub>
                          <m:r>
                            <a:rPr lang="en-US" altLang="zh-CN" sz="2400" i="1">
                              <a:latin typeface="Cambria Math" panose="02040503050406030204" pitchFamily="18" charset="0"/>
                            </a:rPr>
                            <m:t>𝜀</m:t>
                          </m:r>
                        </m:sub>
                      </m:sSub>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b="0" i="1">
                              <a:latin typeface="Cambria Math" panose="02040503050406030204" pitchFamily="18" charset="0"/>
                            </a:rPr>
                            <m:t>𝑒</m:t>
                          </m:r>
                          <m:r>
                            <a:rPr lang="en-US" altLang="zh-CN" sz="2400" b="1" i="1">
                              <a:latin typeface="Cambria Math" panose="02040503050406030204" pitchFamily="18" charset="0"/>
                            </a:rPr>
                            <m:t>𝑬</m:t>
                          </m:r>
                        </m:e>
                        <m:sub>
                          <m:r>
                            <a:rPr lang="en-US" altLang="zh-CN" sz="2400" b="0" i="1" smtClean="0">
                              <a:latin typeface="Cambria Math" panose="02040503050406030204" pitchFamily="18" charset="0"/>
                            </a:rPr>
                            <m:t>𝑃</m:t>
                          </m:r>
                        </m:sub>
                      </m:sSub>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b="1" i="1">
                              <a:latin typeface="Cambria Math" panose="02040503050406030204" pitchFamily="18" charset="0"/>
                            </a:rPr>
                            <m:t>𝜞</m:t>
                          </m:r>
                        </m:e>
                        <m:sub>
                          <m:r>
                            <a:rPr lang="en-US" altLang="zh-CN" sz="2400" b="0" i="1">
                              <a:latin typeface="Cambria Math" panose="02040503050406030204" pitchFamily="18" charset="0"/>
                            </a:rPr>
                            <m:t>𝑒</m:t>
                          </m:r>
                        </m:sub>
                      </m:sSub>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𝑆</m:t>
                          </m:r>
                        </m:e>
                        <m:sub>
                          <m:r>
                            <a:rPr lang="en-US" altLang="zh-CN" sz="2400" i="1">
                              <a:latin typeface="Cambria Math" panose="02040503050406030204" pitchFamily="18" charset="0"/>
                            </a:rPr>
                            <m:t>𝑒𝑛</m:t>
                          </m:r>
                        </m:sub>
                      </m:sSub>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𝑄</m:t>
                          </m:r>
                        </m:e>
                        <m:sub>
                          <m:r>
                            <a:rPr lang="en-US" altLang="zh-CN" sz="2400" i="1">
                              <a:latin typeface="Cambria Math" panose="02040503050406030204" pitchFamily="18" charset="0"/>
                            </a:rPr>
                            <m:t>𝑖𝑛𝑑</m:t>
                          </m:r>
                        </m:sub>
                      </m:sSub>
                    </m:oMath>
                  </m:oMathPara>
                </a14:m>
                <a:endParaRPr lang="en-US" altLang="zh-CN" sz="2400" kern="100" dirty="0">
                  <a:cs typeface="Times New Roman" panose="02020603050405020304" pitchFamily="18" charset="0"/>
                </a:endParaRPr>
              </a:p>
              <a:p>
                <a:pPr algn="ctr">
                  <a:spcBef>
                    <a:spcPts val="300"/>
                  </a:spcBef>
                  <a:spcAft>
                    <a:spcPts val="300"/>
                  </a:spcAft>
                </a:pPr>
                <a14:m>
                  <m:oMathPara xmlns:m="http://schemas.openxmlformats.org/officeDocument/2006/math">
                    <m:oMathParaPr>
                      <m:jc m:val="centerGroup"/>
                    </m:oMathParaPr>
                    <m:oMath xmlns:m="http://schemas.openxmlformats.org/officeDocument/2006/math">
                      <m:sSub>
                        <m:sSubPr>
                          <m:ctrlPr>
                            <a:rPr lang="zh-CN" altLang="zh-CN" sz="2400" i="1">
                              <a:latin typeface="Cambria Math" panose="02040503050406030204" pitchFamily="18" charset="0"/>
                            </a:rPr>
                          </m:ctrlPr>
                        </m:sSubPr>
                        <m:e>
                          <m:r>
                            <a:rPr lang="en-US" altLang="zh-CN" sz="2400" b="1" i="1">
                              <a:latin typeface="Cambria Math" panose="02040503050406030204" pitchFamily="18" charset="0"/>
                            </a:rPr>
                            <m:t>𝜞</m:t>
                          </m:r>
                        </m:e>
                        <m:sub>
                          <m:r>
                            <a:rPr lang="en-US" altLang="zh-CN" sz="2400" b="0" i="1">
                              <a:latin typeface="Cambria Math" panose="02040503050406030204" pitchFamily="18" charset="0"/>
                            </a:rPr>
                            <m:t>𝑒</m:t>
                          </m:r>
                        </m:sub>
                      </m:sSub>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𝑛</m:t>
                          </m:r>
                        </m:e>
                        <m:sub>
                          <m:r>
                            <a:rPr lang="en-US" altLang="zh-CN" sz="2400" i="1">
                              <a:latin typeface="Cambria Math" panose="02040503050406030204" pitchFamily="18" charset="0"/>
                            </a:rPr>
                            <m:t>𝑒</m:t>
                          </m:r>
                        </m:sub>
                      </m:sSub>
                      <m:r>
                        <a:rPr lang="en-US" altLang="zh-CN" sz="2400" b="1" i="1">
                          <a:latin typeface="Cambria Math" panose="02040503050406030204" pitchFamily="18" charset="0"/>
                        </a:rPr>
                        <m:t>𝒖</m:t>
                      </m:r>
                      <m:r>
                        <a:rPr lang="en-US" altLang="zh-CN" sz="2400" i="1">
                          <a:latin typeface="Cambria Math" panose="02040503050406030204" pitchFamily="18" charset="0"/>
                        </a:rPr>
                        <m:t>=</m:t>
                      </m:r>
                      <m:r>
                        <a:rPr lang="zh-CN" altLang="en-US"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𝜇</m:t>
                          </m:r>
                        </m:e>
                        <m:sub>
                          <m:r>
                            <a:rPr lang="en-US" altLang="zh-CN" sz="2400" i="1">
                              <a:latin typeface="Cambria Math" panose="02040503050406030204" pitchFamily="18" charset="0"/>
                            </a:rPr>
                            <m:t>𝑒</m:t>
                          </m:r>
                        </m:sub>
                      </m:sSub>
                      <m:sSub>
                        <m:sSubPr>
                          <m:ctrlPr>
                            <a:rPr lang="zh-CN" altLang="zh-CN" sz="2400" b="1" i="1">
                              <a:latin typeface="Cambria Math" panose="02040503050406030204" pitchFamily="18" charset="0"/>
                            </a:rPr>
                          </m:ctrlPr>
                        </m:sSubPr>
                        <m:e>
                          <m:r>
                            <a:rPr lang="en-US" altLang="zh-CN" sz="2400" b="1" i="1">
                              <a:latin typeface="Cambria Math" panose="02040503050406030204" pitchFamily="18" charset="0"/>
                            </a:rPr>
                            <m:t>𝑬</m:t>
                          </m:r>
                        </m:e>
                        <m:sub>
                          <m:r>
                            <a:rPr lang="en-US" altLang="zh-CN" sz="2400" i="1">
                              <a:latin typeface="Cambria Math" panose="02040503050406030204" pitchFamily="18" charset="0"/>
                            </a:rPr>
                            <m:t>𝑝</m:t>
                          </m:r>
                        </m:sub>
                      </m:sSub>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𝑛</m:t>
                          </m:r>
                        </m:e>
                        <m:sub>
                          <m:r>
                            <a:rPr lang="en-US" altLang="zh-CN" sz="2400" i="1">
                              <a:latin typeface="Cambria Math" panose="02040503050406030204" pitchFamily="18" charset="0"/>
                            </a:rPr>
                            <m:t>𝑒</m:t>
                          </m:r>
                        </m:sub>
                      </m:sSub>
                      <m:r>
                        <a:rPr lang="en-US" altLang="zh-CN" sz="2400" i="1">
                          <a:latin typeface="Cambria Math" panose="02040503050406030204" pitchFamily="18" charset="0"/>
                        </a:rPr>
                        <m:t>−</m:t>
                      </m:r>
                      <m:r>
                        <a:rPr lang="en-US" altLang="zh-CN" sz="2400" i="1">
                          <a:latin typeface="Cambria Math" panose="02040503050406030204" pitchFamily="18" charset="0"/>
                        </a:rPr>
                        <m:t>𝛻</m:t>
                      </m:r>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𝐷</m:t>
                          </m:r>
                        </m:e>
                        <m:sub>
                          <m:r>
                            <a:rPr lang="en-US" altLang="zh-CN" sz="2400" i="1">
                              <a:latin typeface="Cambria Math" panose="02040503050406030204" pitchFamily="18" charset="0"/>
                            </a:rPr>
                            <m:t>𝑒</m:t>
                          </m:r>
                        </m:sub>
                      </m:sSub>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𝑛</m:t>
                          </m:r>
                        </m:e>
                        <m:sub>
                          <m:r>
                            <a:rPr lang="en-US" altLang="zh-CN" sz="2400" i="1">
                              <a:latin typeface="Cambria Math" panose="02040503050406030204" pitchFamily="18" charset="0"/>
                            </a:rPr>
                            <m:t>𝑒</m:t>
                          </m:r>
                        </m:sub>
                      </m:sSub>
                      <m:r>
                        <a:rPr lang="en-US" altLang="zh-CN" sz="2400" b="1" i="1">
                          <a:latin typeface="Cambria Math" panose="02040503050406030204" pitchFamily="18" charset="0"/>
                        </a:rPr>
                        <m:t>)</m:t>
                      </m:r>
                    </m:oMath>
                  </m:oMathPara>
                </a14:m>
                <a:endParaRPr lang="en-US" altLang="zh-CN" sz="2400" kern="100" dirty="0">
                  <a:cs typeface="Times New Roman" panose="02020603050405020304" pitchFamily="18" charset="0"/>
                </a:endParaRPr>
              </a:p>
              <a:p>
                <a:pPr algn="ctr">
                  <a:spcBef>
                    <a:spcPts val="300"/>
                  </a:spcBef>
                  <a:spcAft>
                    <a:spcPts val="300"/>
                  </a:spcAft>
                </a:pPr>
                <a14:m>
                  <m:oMathPara xmlns:m="http://schemas.openxmlformats.org/officeDocument/2006/math">
                    <m:oMathParaPr>
                      <m:jc m:val="centerGroup"/>
                    </m:oMathParaPr>
                    <m:oMath xmlns:m="http://schemas.openxmlformats.org/officeDocument/2006/math">
                      <m:sSub>
                        <m:sSubPr>
                          <m:ctrlPr>
                            <a:rPr lang="zh-CN" altLang="zh-CN" sz="2400" i="1">
                              <a:latin typeface="Cambria Math" panose="02040503050406030204" pitchFamily="18" charset="0"/>
                            </a:rPr>
                          </m:ctrlPr>
                        </m:sSubPr>
                        <m:e>
                          <m:r>
                            <a:rPr lang="en-US" altLang="zh-CN" sz="2400" b="1" i="1">
                              <a:latin typeface="Cambria Math" panose="02040503050406030204" pitchFamily="18" charset="0"/>
                            </a:rPr>
                            <m:t>𝜞</m:t>
                          </m:r>
                        </m:e>
                        <m:sub>
                          <m:r>
                            <a:rPr lang="en-US" altLang="zh-CN" sz="2400" b="0" i="1">
                              <a:latin typeface="Cambria Math" panose="02040503050406030204" pitchFamily="18" charset="0"/>
                            </a:rPr>
                            <m:t>𝜀</m:t>
                          </m:r>
                        </m:sub>
                      </m:sSub>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𝜇</m:t>
                          </m:r>
                        </m:e>
                        <m:sub>
                          <m:r>
                            <a:rPr lang="en-US" altLang="zh-CN" sz="2400" i="1">
                              <a:latin typeface="Cambria Math" panose="02040503050406030204" pitchFamily="18" charset="0"/>
                            </a:rPr>
                            <m:t>𝜀</m:t>
                          </m:r>
                        </m:sub>
                      </m:sSub>
                      <m:sSub>
                        <m:sSubPr>
                          <m:ctrlPr>
                            <a:rPr lang="zh-CN" altLang="zh-CN" sz="2400" b="1" i="1">
                              <a:latin typeface="Cambria Math" panose="02040503050406030204" pitchFamily="18" charset="0"/>
                            </a:rPr>
                          </m:ctrlPr>
                        </m:sSubPr>
                        <m:e>
                          <m:r>
                            <a:rPr lang="en-US" altLang="zh-CN" sz="2400" b="1" i="1">
                              <a:latin typeface="Cambria Math" panose="02040503050406030204" pitchFamily="18" charset="0"/>
                            </a:rPr>
                            <m:t>𝑬</m:t>
                          </m:r>
                        </m:e>
                        <m:sub>
                          <m:r>
                            <a:rPr lang="en-US" altLang="zh-CN" sz="2400" i="1">
                              <a:latin typeface="Cambria Math" panose="02040503050406030204" pitchFamily="18" charset="0"/>
                            </a:rPr>
                            <m:t>𝑝</m:t>
                          </m:r>
                        </m:sub>
                      </m:sSub>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𝑛</m:t>
                          </m:r>
                        </m:e>
                        <m:sub>
                          <m:r>
                            <a:rPr lang="en-US" altLang="zh-CN" sz="2400" i="1">
                              <a:latin typeface="Cambria Math" panose="02040503050406030204" pitchFamily="18" charset="0"/>
                            </a:rPr>
                            <m:t>𝜀</m:t>
                          </m:r>
                        </m:sub>
                      </m:sSub>
                      <m:r>
                        <a:rPr lang="en-US" altLang="zh-CN" sz="2400" i="1">
                          <a:latin typeface="Cambria Math" panose="02040503050406030204" pitchFamily="18" charset="0"/>
                        </a:rPr>
                        <m:t>−</m:t>
                      </m:r>
                      <m:r>
                        <a:rPr lang="en-US" altLang="zh-CN" sz="2400" i="1">
                          <a:latin typeface="Cambria Math" panose="02040503050406030204" pitchFamily="18" charset="0"/>
                        </a:rPr>
                        <m:t>𝛻</m:t>
                      </m:r>
                      <m:d>
                        <m:dPr>
                          <m:ctrlPr>
                            <a:rPr lang="zh-CN" altLang="zh-CN" sz="2400" i="1">
                              <a:latin typeface="Cambria Math" panose="02040503050406030204" pitchFamily="18" charset="0"/>
                            </a:rPr>
                          </m:ctrlPr>
                        </m:dPr>
                        <m:e>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𝐷</m:t>
                              </m:r>
                            </m:e>
                            <m:sub>
                              <m:r>
                                <a:rPr lang="en-US" altLang="zh-CN" sz="2400" i="1">
                                  <a:latin typeface="Cambria Math" panose="02040503050406030204" pitchFamily="18" charset="0"/>
                                </a:rPr>
                                <m:t>𝜀</m:t>
                              </m:r>
                            </m:sub>
                          </m:sSub>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𝑛</m:t>
                              </m:r>
                            </m:e>
                            <m:sub>
                              <m:r>
                                <a:rPr lang="en-US" altLang="zh-CN" sz="2400" i="1">
                                  <a:latin typeface="Cambria Math" panose="02040503050406030204" pitchFamily="18" charset="0"/>
                                </a:rPr>
                                <m:t>𝜀</m:t>
                              </m:r>
                            </m:sub>
                          </m:sSub>
                        </m:e>
                      </m:d>
                    </m:oMath>
                  </m:oMathPara>
                </a14:m>
                <a:endParaRPr lang="en-US" altLang="zh-CN" sz="2400" kern="100" dirty="0">
                  <a:cs typeface="Times New Roman" panose="02020603050405020304" pitchFamily="18" charset="0"/>
                </a:endParaRPr>
              </a:p>
              <a:p>
                <a:pPr algn="ctr">
                  <a:spcBef>
                    <a:spcPts val="300"/>
                  </a:spcBef>
                  <a:spcAft>
                    <a:spcPts val="300"/>
                  </a:spcAft>
                </a:pPr>
                <a14:m>
                  <m:oMathPara xmlns:m="http://schemas.openxmlformats.org/officeDocument/2006/math">
                    <m:oMathParaPr>
                      <m:jc m:val="centerGroup"/>
                    </m:oMathParaPr>
                    <m:oMath xmlns:m="http://schemas.openxmlformats.org/officeDocument/2006/math">
                      <m:r>
                        <a:rPr lang="en-US" altLang="zh-CN" sz="2400" i="1">
                          <a:latin typeface="Cambria Math" panose="02040503050406030204" pitchFamily="18" charset="0"/>
                        </a:rPr>
                        <m:t>𝛻</m:t>
                      </m:r>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b="1" i="1">
                              <a:latin typeface="Cambria Math" panose="02040503050406030204" pitchFamily="18" charset="0"/>
                            </a:rPr>
                            <m:t>𝑫</m:t>
                          </m:r>
                        </m:e>
                        <m:sub>
                          <m:r>
                            <a:rPr lang="en-US" altLang="zh-CN" sz="2400" b="0" i="1" smtClean="0">
                              <a:latin typeface="Cambria Math" panose="02040503050406030204" pitchFamily="18" charset="0"/>
                            </a:rPr>
                            <m:t>𝑃</m:t>
                          </m:r>
                        </m:sub>
                      </m:sSub>
                      <m:r>
                        <a:rPr lang="en-US" altLang="zh-CN" sz="2400" b="1" i="1">
                          <a:latin typeface="Cambria Math" panose="02040503050406030204" pitchFamily="18" charset="0"/>
                        </a:rPr>
                        <m:t>=</m:t>
                      </m:r>
                      <m:r>
                        <a:rPr lang="en-US" altLang="zh-CN" sz="2400" b="0" i="1" smtClean="0">
                          <a:latin typeface="Cambria Math" panose="02040503050406030204" pitchFamily="18" charset="0"/>
                        </a:rPr>
                        <m:t>𝑞</m:t>
                      </m:r>
                      <m:r>
                        <a:rPr lang="en-US" altLang="zh-CN" sz="2400" i="1">
                          <a:latin typeface="Cambria Math" panose="02040503050406030204" pitchFamily="18" charset="0"/>
                        </a:rPr>
                        <m:t>/</m:t>
                      </m:r>
                      <m:r>
                        <a:rPr lang="zh-CN" altLang="en-US" sz="2400" i="1">
                          <a:latin typeface="Cambria Math" panose="02040503050406030204" pitchFamily="18" charset="0"/>
                        </a:rPr>
                        <m:t>𝜀</m:t>
                      </m:r>
                    </m:oMath>
                  </m:oMathPara>
                </a14:m>
                <a:endParaRPr lang="en-US" altLang="zh-CN" sz="2400" kern="100" dirty="0">
                  <a:cs typeface="Times New Roman" panose="02020603050405020304" pitchFamily="18" charset="0"/>
                </a:endParaRPr>
              </a:p>
            </p:txBody>
          </p:sp>
        </mc:Choice>
        <mc:Fallback xmlns="">
          <p:sp>
            <p:nvSpPr>
              <p:cNvPr id="39" name="矩形 38">
                <a:extLst>
                  <a:ext uri="{FF2B5EF4-FFF2-40B4-BE49-F238E27FC236}">
                    <a16:creationId xmlns:a16="http://schemas.microsoft.com/office/drawing/2014/main" id="{E70F1CB2-E1A3-4446-8584-0C2F60E5F8A0}"/>
                  </a:ext>
                </a:extLst>
              </p:cNvPr>
              <p:cNvSpPr>
                <a:spLocks noRot="1" noChangeAspect="1" noMove="1" noResize="1" noEditPoints="1" noAdjustHandles="1" noChangeArrowheads="1" noChangeShapeType="1" noTextEdit="1"/>
              </p:cNvSpPr>
              <p:nvPr/>
            </p:nvSpPr>
            <p:spPr>
              <a:xfrm>
                <a:off x="1968248" y="20098634"/>
                <a:ext cx="5172465" cy="3247043"/>
              </a:xfrm>
              <a:prstGeom prst="rect">
                <a:avLst/>
              </a:prstGeom>
              <a:blipFill>
                <a:blip r:embed="rId26"/>
                <a:stretch>
                  <a:fillRect l="-2123" t="-2064" r="-200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0" name="矩形 39">
                <a:extLst>
                  <a:ext uri="{FF2B5EF4-FFF2-40B4-BE49-F238E27FC236}">
                    <a16:creationId xmlns:a16="http://schemas.microsoft.com/office/drawing/2014/main" id="{EBD1A244-616E-4BD9-8276-004959157C6A}"/>
                  </a:ext>
                </a:extLst>
              </p:cNvPr>
              <p:cNvSpPr/>
              <p:nvPr/>
            </p:nvSpPr>
            <p:spPr>
              <a:xfrm>
                <a:off x="7750723" y="20032675"/>
                <a:ext cx="6073319" cy="2255746"/>
              </a:xfrm>
              <a:prstGeom prst="rect">
                <a:avLst/>
              </a:prstGeom>
            </p:spPr>
            <p:txBody>
              <a:bodyPr wrap="square">
                <a:spAutoFit/>
              </a:bodyPr>
              <a:lstStyle/>
              <a:p>
                <a:pPr algn="ctr">
                  <a:lnSpc>
                    <a:spcPts val="4600"/>
                  </a:lnSpc>
                  <a:spcBef>
                    <a:spcPts val="300"/>
                  </a:spcBef>
                  <a:spcAft>
                    <a:spcPts val="300"/>
                  </a:spcAft>
                </a:pPr>
                <a:r>
                  <a:rPr lang="zh-CN" altLang="en-US" sz="2800">
                    <a:cs typeface="Times New Roman" panose="02020603050405020304" pitchFamily="18" charset="0"/>
                  </a:rPr>
                  <a:t>气体分子、离子满足方程：</a:t>
                </a:r>
                <a:endParaRPr lang="en-US" altLang="zh-CN" sz="2800">
                  <a:cs typeface="Times New Roman" panose="02020603050405020304" pitchFamily="18" charset="0"/>
                </a:endParaRPr>
              </a:p>
              <a:p>
                <a:pPr algn="ctr">
                  <a:spcBef>
                    <a:spcPts val="300"/>
                  </a:spcBef>
                  <a:spcAft>
                    <a:spcPts val="300"/>
                  </a:spcAft>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rPr>
                          </m:ctrlPr>
                        </m:sSubPr>
                        <m:e>
                          <m:r>
                            <a:rPr lang="en-US" altLang="zh-CN" sz="2400" i="1">
                              <a:latin typeface="Cambria Math" panose="02040503050406030204" pitchFamily="18" charset="0"/>
                            </a:rPr>
                            <m:t>𝜌</m:t>
                          </m:r>
                        </m:e>
                        <m:sub>
                          <m:r>
                            <a:rPr lang="en-US" altLang="zh-CN" sz="2400" i="1">
                              <a:latin typeface="Cambria Math" panose="02040503050406030204" pitchFamily="18" charset="0"/>
                            </a:rPr>
                            <m:t>𝑘</m:t>
                          </m:r>
                        </m:sub>
                      </m:sSub>
                      <m:f>
                        <m:fPr>
                          <m:ctrlPr>
                            <a:rPr lang="en-US" altLang="zh-CN" sz="2400" i="1">
                              <a:latin typeface="Cambria Math" panose="02040503050406030204" pitchFamily="18" charset="0"/>
                            </a:rPr>
                          </m:ctrlPr>
                        </m:fPr>
                        <m:num>
                          <m:sSub>
                            <m:sSubPr>
                              <m:ctrlPr>
                                <a:rPr lang="zh-CN" altLang="zh-CN" sz="2400" i="1">
                                  <a:latin typeface="Cambria Math" panose="02040503050406030204" pitchFamily="18" charset="0"/>
                                </a:rPr>
                              </m:ctrlPr>
                            </m:sSubPr>
                            <m:e>
                              <m:r>
                                <a:rPr lang="zh-CN" altLang="en-US" sz="2400" i="1">
                                  <a:latin typeface="Cambria Math" panose="02040503050406030204" pitchFamily="18" charset="0"/>
                                </a:rPr>
                                <m:t>𝜕</m:t>
                              </m:r>
                              <m:r>
                                <a:rPr lang="en-US" altLang="zh-CN" sz="2400" i="1">
                                  <a:latin typeface="Cambria Math" panose="02040503050406030204" pitchFamily="18" charset="0"/>
                                </a:rPr>
                                <m:t>𝑤</m:t>
                              </m:r>
                            </m:e>
                            <m:sub>
                              <m:r>
                                <a:rPr lang="en-US" altLang="zh-CN" sz="2400" i="1">
                                  <a:latin typeface="Cambria Math" panose="02040503050406030204" pitchFamily="18" charset="0"/>
                                </a:rPr>
                                <m:t>𝑘</m:t>
                              </m:r>
                            </m:sub>
                          </m:sSub>
                        </m:num>
                        <m:den>
                          <m:r>
                            <a:rPr lang="zh-CN" altLang="en-US" sz="2400" i="1">
                              <a:latin typeface="Cambria Math" panose="02040503050406030204" pitchFamily="18" charset="0"/>
                            </a:rPr>
                            <m:t>𝜕</m:t>
                          </m:r>
                          <m:r>
                            <a:rPr lang="en-US" altLang="zh-CN" sz="2400" i="1">
                              <a:latin typeface="Cambria Math" panose="02040503050406030204" pitchFamily="18" charset="0"/>
                            </a:rPr>
                            <m:t>𝑡</m:t>
                          </m:r>
                        </m:den>
                      </m:f>
                      <m:r>
                        <a:rPr lang="en-US" altLang="zh-CN" sz="2400" i="1">
                          <a:latin typeface="Cambria Math" panose="02040503050406030204" pitchFamily="18" charset="0"/>
                        </a:rPr>
                        <m:t>+</m:t>
                      </m:r>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𝜌</m:t>
                          </m:r>
                        </m:e>
                        <m:sub>
                          <m:r>
                            <a:rPr lang="en-US" altLang="zh-CN" sz="2400" i="1">
                              <a:latin typeface="Cambria Math" panose="02040503050406030204" pitchFamily="18" charset="0"/>
                            </a:rPr>
                            <m:t>𝑘</m:t>
                          </m:r>
                        </m:sub>
                      </m:sSub>
                      <m:d>
                        <m:dPr>
                          <m:ctrlPr>
                            <a:rPr lang="zh-CN" altLang="zh-CN" sz="2400" i="1">
                              <a:latin typeface="Cambria Math" panose="02040503050406030204" pitchFamily="18" charset="0"/>
                            </a:rPr>
                          </m:ctrlPr>
                        </m:dPr>
                        <m:e>
                          <m:sSub>
                            <m:sSubPr>
                              <m:ctrlPr>
                                <a:rPr lang="en-US" altLang="zh-CN" sz="2400" i="1" smtClean="0">
                                  <a:latin typeface="Cambria Math" panose="02040503050406030204" pitchFamily="18" charset="0"/>
                                </a:rPr>
                              </m:ctrlPr>
                            </m:sSubPr>
                            <m:e>
                              <m:r>
                                <a:rPr lang="en-US" altLang="zh-CN" sz="2400" b="1" i="1">
                                  <a:latin typeface="Cambria Math" panose="02040503050406030204" pitchFamily="18" charset="0"/>
                                </a:rPr>
                                <m:t>𝒖</m:t>
                              </m:r>
                            </m:e>
                            <m:sub>
                              <m:r>
                                <a:rPr lang="en-US" altLang="zh-CN" sz="2400" b="0" i="1" smtClean="0">
                                  <a:latin typeface="Cambria Math" panose="02040503050406030204" pitchFamily="18" charset="0"/>
                                </a:rPr>
                                <m:t>𝑔</m:t>
                              </m:r>
                            </m:sub>
                          </m:sSub>
                          <m:r>
                            <a:rPr lang="en-US" altLang="zh-CN" sz="2400" i="1">
                              <a:latin typeface="Cambria Math" panose="02040503050406030204" pitchFamily="18" charset="0"/>
                            </a:rPr>
                            <m:t>⋅</m:t>
                          </m:r>
                          <m:r>
                            <a:rPr lang="en-US" altLang="zh-CN" sz="2400" i="1">
                              <a:latin typeface="Cambria Math" panose="02040503050406030204" pitchFamily="18" charset="0"/>
                            </a:rPr>
                            <m:t>𝛻</m:t>
                          </m:r>
                        </m:e>
                      </m:d>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𝑤</m:t>
                          </m:r>
                        </m:e>
                        <m:sub>
                          <m:r>
                            <a:rPr lang="en-US" altLang="zh-CN" sz="2400" i="1">
                              <a:latin typeface="Cambria Math" panose="02040503050406030204" pitchFamily="18" charset="0"/>
                            </a:rPr>
                            <m:t>𝑘</m:t>
                          </m:r>
                        </m:sub>
                      </m:sSub>
                      <m:r>
                        <a:rPr lang="en-US" altLang="zh-CN" sz="2400" i="1">
                          <a:latin typeface="Cambria Math" panose="02040503050406030204" pitchFamily="18" charset="0"/>
                        </a:rPr>
                        <m:t>=</m:t>
                      </m:r>
                      <m:r>
                        <a:rPr lang="en-US" altLang="zh-CN" sz="2400" i="1">
                          <a:latin typeface="Cambria Math" panose="02040503050406030204" pitchFamily="18" charset="0"/>
                        </a:rPr>
                        <m:t>𝛻</m:t>
                      </m:r>
                      <m:r>
                        <a:rPr lang="en-US" altLang="zh-CN" sz="2400" i="1">
                          <a:latin typeface="Cambria Math" panose="02040503050406030204" pitchFamily="18" charset="0"/>
                        </a:rPr>
                        <m:t>⋅</m:t>
                      </m:r>
                      <m:d>
                        <m:dPr>
                          <m:ctrlPr>
                            <a:rPr lang="zh-CN" altLang="zh-CN" sz="2400" i="1">
                              <a:latin typeface="Cambria Math" panose="02040503050406030204" pitchFamily="18" charset="0"/>
                            </a:rPr>
                          </m:ctrlPr>
                        </m:dPr>
                        <m:e>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𝜌</m:t>
                              </m:r>
                            </m:e>
                            <m:sub>
                              <m:r>
                                <a:rPr lang="en-US" altLang="zh-CN" sz="2400" i="1">
                                  <a:latin typeface="Cambria Math" panose="02040503050406030204" pitchFamily="18" charset="0"/>
                                </a:rPr>
                                <m:t>𝑘</m:t>
                              </m:r>
                            </m:sub>
                          </m:sSub>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𝑤</m:t>
                              </m:r>
                            </m:e>
                            <m:sub>
                              <m:r>
                                <a:rPr lang="en-US" altLang="zh-CN" sz="2400" i="1">
                                  <a:latin typeface="Cambria Math" panose="02040503050406030204" pitchFamily="18" charset="0"/>
                                </a:rPr>
                                <m:t>𝑘</m:t>
                              </m:r>
                            </m:sub>
                          </m:sSub>
                          <m:sSub>
                            <m:sSubPr>
                              <m:ctrlPr>
                                <a:rPr lang="zh-CN" altLang="zh-CN" sz="2400" i="1">
                                  <a:latin typeface="Cambria Math" panose="02040503050406030204" pitchFamily="18" charset="0"/>
                                </a:rPr>
                              </m:ctrlPr>
                            </m:sSubPr>
                            <m:e>
                              <m:r>
                                <a:rPr lang="zh-CN" altLang="en-US" sz="2400" b="1" i="1" smtClean="0">
                                  <a:latin typeface="Cambria Math" panose="02040503050406030204" pitchFamily="18" charset="0"/>
                                </a:rPr>
                                <m:t>𝜞</m:t>
                              </m:r>
                            </m:e>
                            <m:sub>
                              <m:r>
                                <a:rPr lang="en-US" altLang="zh-CN" sz="2400" b="0" i="1" smtClean="0">
                                  <a:latin typeface="Cambria Math" panose="02040503050406030204" pitchFamily="18" charset="0"/>
                                </a:rPr>
                                <m:t>𝑘</m:t>
                              </m:r>
                            </m:sub>
                          </m:sSub>
                        </m:e>
                      </m:d>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smtClean="0">
                              <a:latin typeface="Cambria Math" panose="02040503050406030204" pitchFamily="18" charset="0"/>
                            </a:rPr>
                            <m:t>𝑅</m:t>
                          </m:r>
                        </m:e>
                        <m:sub>
                          <m:r>
                            <a:rPr lang="en-US" altLang="zh-CN" sz="2400" i="1">
                              <a:latin typeface="Cambria Math" panose="02040503050406030204" pitchFamily="18" charset="0"/>
                            </a:rPr>
                            <m:t>𝑘</m:t>
                          </m:r>
                        </m:sub>
                      </m:sSub>
                    </m:oMath>
                  </m:oMathPara>
                </a14:m>
                <a:endParaRPr lang="en-US" altLang="zh-CN" sz="2400" i="1">
                  <a:cs typeface="Times New Roman" panose="02020603050405020304" pitchFamily="18" charset="0"/>
                </a:endParaRPr>
              </a:p>
              <a:p>
                <a:pPr algn="ctr">
                  <a:spcBef>
                    <a:spcPts val="300"/>
                  </a:spcBef>
                  <a:spcAft>
                    <a:spcPts val="300"/>
                  </a:spcAft>
                </a:pPr>
                <a14:m>
                  <m:oMathPara xmlns:m="http://schemas.openxmlformats.org/officeDocument/2006/math">
                    <m:oMathParaPr>
                      <m:jc m:val="centerGroup"/>
                    </m:oMathParaPr>
                    <m:oMath xmlns:m="http://schemas.openxmlformats.org/officeDocument/2006/math">
                      <m:sSub>
                        <m:sSubPr>
                          <m:ctrlPr>
                            <a:rPr lang="zh-CN" altLang="zh-CN" sz="2400" i="1">
                              <a:latin typeface="Cambria Math" panose="02040503050406030204" pitchFamily="18" charset="0"/>
                            </a:rPr>
                          </m:ctrlPr>
                        </m:sSubPr>
                        <m:e>
                          <m:r>
                            <a:rPr lang="zh-CN" altLang="en-US" sz="2400" b="1" i="1">
                              <a:latin typeface="Cambria Math" panose="02040503050406030204" pitchFamily="18" charset="0"/>
                            </a:rPr>
                            <m:t>𝜞</m:t>
                          </m:r>
                        </m:e>
                        <m:sub>
                          <m:r>
                            <a:rPr lang="en-US" altLang="zh-CN" sz="2400" b="0" i="1">
                              <a:latin typeface="Cambria Math" panose="02040503050406030204" pitchFamily="18" charset="0"/>
                            </a:rPr>
                            <m:t>𝑘</m:t>
                          </m:r>
                        </m:sub>
                      </m:sSub>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𝐷</m:t>
                          </m:r>
                        </m:e>
                        <m:sub>
                          <m:r>
                            <a:rPr lang="en-US" altLang="zh-CN" sz="2400" i="1">
                              <a:latin typeface="Cambria Math" panose="02040503050406030204" pitchFamily="18" charset="0"/>
                            </a:rPr>
                            <m:t>𝑘</m:t>
                          </m:r>
                        </m:sub>
                      </m:sSub>
                      <m:f>
                        <m:fPr>
                          <m:ctrlPr>
                            <a:rPr lang="zh-CN" altLang="zh-CN" sz="2400" i="1">
                              <a:latin typeface="Cambria Math" panose="02040503050406030204" pitchFamily="18" charset="0"/>
                            </a:rPr>
                          </m:ctrlPr>
                        </m:fPr>
                        <m:num>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𝑤</m:t>
                              </m:r>
                            </m:e>
                            <m:sub>
                              <m:r>
                                <a:rPr lang="en-US" altLang="zh-CN" sz="2400" i="1">
                                  <a:latin typeface="Cambria Math" panose="02040503050406030204" pitchFamily="18" charset="0"/>
                                </a:rPr>
                                <m:t>𝑘</m:t>
                              </m:r>
                            </m:sub>
                          </m:sSub>
                        </m:num>
                        <m:den>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𝑤</m:t>
                              </m:r>
                            </m:e>
                            <m:sub>
                              <m:r>
                                <a:rPr lang="en-US" altLang="zh-CN" sz="2400" i="1">
                                  <a:latin typeface="Cambria Math" panose="02040503050406030204" pitchFamily="18" charset="0"/>
                                </a:rPr>
                                <m:t>𝑘</m:t>
                              </m:r>
                            </m:sub>
                          </m:sSub>
                        </m:den>
                      </m:f>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𝐷</m:t>
                          </m:r>
                        </m:e>
                        <m:sub>
                          <m:r>
                            <a:rPr lang="en-US" altLang="zh-CN" sz="2400" i="1">
                              <a:latin typeface="Cambria Math" panose="02040503050406030204" pitchFamily="18" charset="0"/>
                            </a:rPr>
                            <m:t>𝑘</m:t>
                          </m:r>
                        </m:sub>
                      </m:sSub>
                      <m:f>
                        <m:fPr>
                          <m:ctrlPr>
                            <a:rPr lang="zh-CN" altLang="zh-CN" sz="2400" i="1">
                              <a:latin typeface="Cambria Math" panose="02040503050406030204" pitchFamily="18" charset="0"/>
                            </a:rPr>
                          </m:ctrlPr>
                        </m:fPr>
                        <m:num>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𝑀</m:t>
                              </m:r>
                            </m:e>
                            <m:sub>
                              <m:r>
                                <a:rPr lang="en-US" altLang="zh-CN" sz="2400" i="1">
                                  <a:latin typeface="Cambria Math" panose="02040503050406030204" pitchFamily="18" charset="0"/>
                                </a:rPr>
                                <m:t>𝑛</m:t>
                              </m:r>
                            </m:sub>
                          </m:sSub>
                        </m:num>
                        <m:den>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𝑀</m:t>
                              </m:r>
                            </m:e>
                            <m:sub>
                              <m:r>
                                <a:rPr lang="en-US" altLang="zh-CN" sz="2400" i="1">
                                  <a:latin typeface="Cambria Math" panose="02040503050406030204" pitchFamily="18" charset="0"/>
                                </a:rPr>
                                <m:t>𝑛</m:t>
                              </m:r>
                            </m:sub>
                          </m:sSub>
                        </m:den>
                      </m:f>
                      <m:r>
                        <a:rPr lang="en-US" altLang="zh-CN" sz="2400" i="1">
                          <a:latin typeface="Cambria Math" panose="02040503050406030204" pitchFamily="18" charset="0"/>
                        </a:rPr>
                        <m:t>+</m:t>
                      </m:r>
                      <m:sSubSup>
                        <m:sSubSupPr>
                          <m:ctrlPr>
                            <a:rPr lang="zh-CN" altLang="zh-CN" sz="2400" i="1">
                              <a:latin typeface="Cambria Math" panose="02040503050406030204" pitchFamily="18" charset="0"/>
                            </a:rPr>
                          </m:ctrlPr>
                        </m:sSubSupPr>
                        <m:e>
                          <m:r>
                            <a:rPr lang="en-US" altLang="zh-CN" sz="2400" i="1">
                              <a:latin typeface="Cambria Math" panose="02040503050406030204" pitchFamily="18" charset="0"/>
                            </a:rPr>
                            <m:t>𝐷</m:t>
                          </m:r>
                        </m:e>
                        <m:sub>
                          <m:r>
                            <a:rPr lang="en-US" altLang="zh-CN" sz="2400" i="1">
                              <a:latin typeface="Cambria Math" panose="02040503050406030204" pitchFamily="18" charset="0"/>
                            </a:rPr>
                            <m:t>𝑘</m:t>
                          </m:r>
                        </m:sub>
                        <m:sup>
                          <m:r>
                            <a:rPr lang="en-US" altLang="zh-CN" sz="2400" i="1">
                              <a:latin typeface="Cambria Math" panose="02040503050406030204" pitchFamily="18" charset="0"/>
                            </a:rPr>
                            <m:t>𝑇</m:t>
                          </m:r>
                        </m:sup>
                      </m:sSubSup>
                      <m:f>
                        <m:fPr>
                          <m:ctrlPr>
                            <a:rPr lang="zh-CN" altLang="zh-CN" sz="2400" i="1">
                              <a:latin typeface="Cambria Math" panose="02040503050406030204" pitchFamily="18" charset="0"/>
                            </a:rPr>
                          </m:ctrlPr>
                        </m:fPr>
                        <m:num>
                          <m:r>
                            <a:rPr lang="en-US" altLang="zh-CN" sz="2400" i="1">
                              <a:latin typeface="Cambria Math" panose="02040503050406030204" pitchFamily="18" charset="0"/>
                            </a:rPr>
                            <m:t>𝛻</m:t>
                          </m:r>
                          <m:r>
                            <a:rPr lang="en-US" altLang="zh-CN" sz="2400" i="1">
                              <a:latin typeface="Cambria Math" panose="02040503050406030204" pitchFamily="18" charset="0"/>
                            </a:rPr>
                            <m:t>𝑇</m:t>
                          </m:r>
                        </m:num>
                        <m:den>
                          <m:r>
                            <a:rPr lang="en-US" altLang="zh-CN" sz="2400" i="1">
                              <a:latin typeface="Cambria Math" panose="02040503050406030204" pitchFamily="18" charset="0"/>
                            </a:rPr>
                            <m:t>𝑇</m:t>
                          </m:r>
                        </m:den>
                      </m:f>
                      <m:r>
                        <a:rPr lang="en-US" altLang="zh-CN" sz="2400" i="1">
                          <a:latin typeface="Cambria Math" panose="02040503050406030204" pitchFamily="18" charset="0"/>
                        </a:rPr>
                        <m:t>−</m:t>
                      </m:r>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𝑞</m:t>
                          </m:r>
                        </m:e>
                        <m:sub>
                          <m:r>
                            <a:rPr lang="en-US" altLang="zh-CN" sz="2400" i="1">
                              <a:latin typeface="Cambria Math" panose="02040503050406030204" pitchFamily="18" charset="0"/>
                            </a:rPr>
                            <m:t>𝑖</m:t>
                          </m:r>
                        </m:sub>
                      </m:sSub>
                      <m:sSub>
                        <m:sSubPr>
                          <m:ctrlPr>
                            <a:rPr lang="zh-CN" altLang="zh-CN" sz="2400" i="1">
                              <a:latin typeface="Cambria Math" panose="02040503050406030204" pitchFamily="18" charset="0"/>
                            </a:rPr>
                          </m:ctrlPr>
                        </m:sSubPr>
                        <m:e>
                          <m:r>
                            <a:rPr lang="en-US" altLang="zh-CN" sz="2400" i="1">
                              <a:latin typeface="Cambria Math" panose="02040503050406030204" pitchFamily="18" charset="0"/>
                            </a:rPr>
                            <m:t>𝜇</m:t>
                          </m:r>
                        </m:e>
                        <m:sub>
                          <m:r>
                            <a:rPr lang="en-US" altLang="zh-CN" sz="2400" i="1">
                              <a:latin typeface="Cambria Math" panose="02040503050406030204" pitchFamily="18" charset="0"/>
                            </a:rPr>
                            <m:t>𝑖</m:t>
                          </m:r>
                        </m:sub>
                      </m:sSub>
                      <m:sSub>
                        <m:sSubPr>
                          <m:ctrlPr>
                            <a:rPr lang="zh-CN" altLang="zh-CN" sz="2400" b="1" i="1">
                              <a:latin typeface="Cambria Math" panose="02040503050406030204" pitchFamily="18" charset="0"/>
                            </a:rPr>
                          </m:ctrlPr>
                        </m:sSubPr>
                        <m:e>
                          <m:r>
                            <a:rPr lang="en-US" altLang="zh-CN" sz="2400" b="1" i="1">
                              <a:latin typeface="Cambria Math" panose="02040503050406030204" pitchFamily="18" charset="0"/>
                            </a:rPr>
                            <m:t>𝑬</m:t>
                          </m:r>
                        </m:e>
                        <m:sub>
                          <m:r>
                            <a:rPr lang="en-US" altLang="zh-CN" sz="2400" i="1">
                              <a:latin typeface="Cambria Math" panose="02040503050406030204" pitchFamily="18" charset="0"/>
                            </a:rPr>
                            <m:t>𝑝</m:t>
                          </m:r>
                        </m:sub>
                      </m:sSub>
                    </m:oMath>
                  </m:oMathPara>
                </a14:m>
                <a:endParaRPr lang="en-US" altLang="zh-CN" sz="2400" kern="100" dirty="0">
                  <a:cs typeface="Times New Roman" panose="02020603050405020304" pitchFamily="18" charset="0"/>
                </a:endParaRPr>
              </a:p>
            </p:txBody>
          </p:sp>
        </mc:Choice>
        <mc:Fallback xmlns="">
          <p:sp>
            <p:nvSpPr>
              <p:cNvPr id="40" name="矩形 39">
                <a:extLst>
                  <a:ext uri="{FF2B5EF4-FFF2-40B4-BE49-F238E27FC236}">
                    <a16:creationId xmlns:a16="http://schemas.microsoft.com/office/drawing/2014/main" id="{EBD1A244-616E-4BD9-8276-004959157C6A}"/>
                  </a:ext>
                </a:extLst>
              </p:cNvPr>
              <p:cNvSpPr>
                <a:spLocks noRot="1" noChangeAspect="1" noMove="1" noResize="1" noEditPoints="1" noAdjustHandles="1" noChangeArrowheads="1" noChangeShapeType="1" noTextEdit="1"/>
              </p:cNvSpPr>
              <p:nvPr/>
            </p:nvSpPr>
            <p:spPr>
              <a:xfrm>
                <a:off x="7750723" y="20032675"/>
                <a:ext cx="6073319" cy="2255746"/>
              </a:xfrm>
              <a:prstGeom prst="rect">
                <a:avLst/>
              </a:prstGeom>
              <a:blipFill>
                <a:blip r:embed="rId27"/>
                <a:stretch>
                  <a:fillRect/>
                </a:stretch>
              </a:blipFill>
            </p:spPr>
            <p:txBody>
              <a:bodyPr/>
              <a:lstStyle/>
              <a:p>
                <a:r>
                  <a:rPr lang="zh-CN" altLang="en-US">
                    <a:noFill/>
                  </a:rPr>
                  <a:t> </a:t>
                </a:r>
              </a:p>
            </p:txBody>
          </p:sp>
        </mc:Fallback>
      </mc:AlternateContent>
      <p:cxnSp>
        <p:nvCxnSpPr>
          <p:cNvPr id="125" name="直接箭头连接符 124">
            <a:extLst>
              <a:ext uri="{FF2B5EF4-FFF2-40B4-BE49-F238E27FC236}">
                <a16:creationId xmlns:a16="http://schemas.microsoft.com/office/drawing/2014/main" id="{FCD75EAF-701E-4800-AABB-51755CF08D76}"/>
              </a:ext>
            </a:extLst>
          </p:cNvPr>
          <p:cNvCxnSpPr>
            <a:cxnSpLocks/>
          </p:cNvCxnSpPr>
          <p:nvPr/>
        </p:nvCxnSpPr>
        <p:spPr>
          <a:xfrm>
            <a:off x="6948562" y="26653009"/>
            <a:ext cx="1802774"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直接箭头连接符 125">
            <a:extLst>
              <a:ext uri="{FF2B5EF4-FFF2-40B4-BE49-F238E27FC236}">
                <a16:creationId xmlns:a16="http://schemas.microsoft.com/office/drawing/2014/main" id="{57116C54-56D2-4D50-A54F-7079957A4C3A}"/>
              </a:ext>
            </a:extLst>
          </p:cNvPr>
          <p:cNvCxnSpPr>
            <a:cxnSpLocks/>
          </p:cNvCxnSpPr>
          <p:nvPr/>
        </p:nvCxnSpPr>
        <p:spPr>
          <a:xfrm flipH="1">
            <a:off x="6656294" y="26864751"/>
            <a:ext cx="173762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7" name="矩形 126">
                <a:extLst>
                  <a:ext uri="{FF2B5EF4-FFF2-40B4-BE49-F238E27FC236}">
                    <a16:creationId xmlns:a16="http://schemas.microsoft.com/office/drawing/2014/main" id="{54ABBA80-304A-4F16-B67A-12FEE763E5FF}"/>
                  </a:ext>
                </a:extLst>
              </p:cNvPr>
              <p:cNvSpPr/>
              <p:nvPr/>
            </p:nvSpPr>
            <p:spPr>
              <a:xfrm>
                <a:off x="7092735" y="26256602"/>
                <a:ext cx="1618969" cy="369332"/>
              </a:xfrm>
              <a:prstGeom prst="rect">
                <a:avLst/>
              </a:prstGeom>
            </p:spPr>
            <p:txBody>
              <a:bodyPr wrap="none">
                <a:spAutoFit/>
              </a:bodyPr>
              <a:lstStyle/>
              <a:p>
                <a:r>
                  <a:rPr lang="zh-CN" altLang="en-US"/>
                  <a:t>速度</a:t>
                </a:r>
                <a14:m>
                  <m:oMath xmlns:m="http://schemas.openxmlformats.org/officeDocument/2006/math">
                    <m:r>
                      <a:rPr lang="en-US" altLang="zh-CN" b="1" i="1">
                        <a:latin typeface="Cambria Math" panose="02040503050406030204" pitchFamily="18" charset="0"/>
                      </a:rPr>
                      <m:t>𝒖</m:t>
                    </m:r>
                  </m:oMath>
                </a14:m>
                <a:r>
                  <a:rPr lang="zh-CN" altLang="en-US"/>
                  <a:t>、压力</a:t>
                </a:r>
                <a14:m>
                  <m:oMath xmlns:m="http://schemas.openxmlformats.org/officeDocument/2006/math">
                    <m:r>
                      <a:rPr lang="en-US" altLang="zh-CN" b="0" i="1" smtClean="0">
                        <a:latin typeface="Cambria Math" panose="02040503050406030204" pitchFamily="18" charset="0"/>
                      </a:rPr>
                      <m:t>𝑝</m:t>
                    </m:r>
                  </m:oMath>
                </a14:m>
                <a:endParaRPr lang="zh-CN" altLang="en-US"/>
              </a:p>
            </p:txBody>
          </p:sp>
        </mc:Choice>
        <mc:Fallback xmlns="">
          <p:sp>
            <p:nvSpPr>
              <p:cNvPr id="127" name="矩形 126">
                <a:extLst>
                  <a:ext uri="{FF2B5EF4-FFF2-40B4-BE49-F238E27FC236}">
                    <a16:creationId xmlns:a16="http://schemas.microsoft.com/office/drawing/2014/main" id="{54ABBA80-304A-4F16-B67A-12FEE763E5FF}"/>
                  </a:ext>
                </a:extLst>
              </p:cNvPr>
              <p:cNvSpPr>
                <a:spLocks noRot="1" noChangeAspect="1" noMove="1" noResize="1" noEditPoints="1" noAdjustHandles="1" noChangeArrowheads="1" noChangeShapeType="1" noTextEdit="1"/>
              </p:cNvSpPr>
              <p:nvPr/>
            </p:nvSpPr>
            <p:spPr>
              <a:xfrm>
                <a:off x="7092735" y="26256602"/>
                <a:ext cx="1618969" cy="369332"/>
              </a:xfrm>
              <a:prstGeom prst="rect">
                <a:avLst/>
              </a:prstGeom>
              <a:blipFill>
                <a:blip r:embed="rId28"/>
                <a:stretch>
                  <a:fillRect l="-3396" t="-8197" b="-2459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8" name="矩形 127">
                <a:extLst>
                  <a:ext uri="{FF2B5EF4-FFF2-40B4-BE49-F238E27FC236}">
                    <a16:creationId xmlns:a16="http://schemas.microsoft.com/office/drawing/2014/main" id="{2D4F7B59-8C38-4022-8320-B006FB8E1024}"/>
                  </a:ext>
                </a:extLst>
              </p:cNvPr>
              <p:cNvSpPr/>
              <p:nvPr/>
            </p:nvSpPr>
            <p:spPr>
              <a:xfrm>
                <a:off x="7138435" y="26889943"/>
                <a:ext cx="1289135" cy="369332"/>
              </a:xfrm>
              <a:prstGeom prst="rect">
                <a:avLst/>
              </a:prstGeom>
            </p:spPr>
            <p:txBody>
              <a:bodyPr wrap="none">
                <a:spAutoFit/>
              </a:bodyPr>
              <a:lstStyle/>
              <a:p>
                <a:r>
                  <a:rPr lang="zh-CN" altLang="en-US"/>
                  <a:t>流体温度</a:t>
                </a:r>
                <a14:m>
                  <m:oMath xmlns:m="http://schemas.openxmlformats.org/officeDocument/2006/math">
                    <m:r>
                      <a:rPr lang="en-US" altLang="zh-CN" i="1">
                        <a:latin typeface="Cambria Math" panose="02040503050406030204" pitchFamily="18" charset="0"/>
                      </a:rPr>
                      <m:t>𝑇</m:t>
                    </m:r>
                  </m:oMath>
                </a14:m>
                <a:endParaRPr lang="zh-CN" altLang="en-US"/>
              </a:p>
            </p:txBody>
          </p:sp>
        </mc:Choice>
        <mc:Fallback xmlns="">
          <p:sp>
            <p:nvSpPr>
              <p:cNvPr id="128" name="矩形 127">
                <a:extLst>
                  <a:ext uri="{FF2B5EF4-FFF2-40B4-BE49-F238E27FC236}">
                    <a16:creationId xmlns:a16="http://schemas.microsoft.com/office/drawing/2014/main" id="{2D4F7B59-8C38-4022-8320-B006FB8E1024}"/>
                  </a:ext>
                </a:extLst>
              </p:cNvPr>
              <p:cNvSpPr>
                <a:spLocks noRot="1" noChangeAspect="1" noMove="1" noResize="1" noEditPoints="1" noAdjustHandles="1" noChangeArrowheads="1" noChangeShapeType="1" noTextEdit="1"/>
              </p:cNvSpPr>
              <p:nvPr/>
            </p:nvSpPr>
            <p:spPr>
              <a:xfrm>
                <a:off x="7138435" y="26889943"/>
                <a:ext cx="1289135" cy="369332"/>
              </a:xfrm>
              <a:prstGeom prst="rect">
                <a:avLst/>
              </a:prstGeom>
              <a:blipFill>
                <a:blip r:embed="rId29"/>
                <a:stretch>
                  <a:fillRect l="-3791" t="-8197" b="-24590"/>
                </a:stretch>
              </a:blipFill>
            </p:spPr>
            <p:txBody>
              <a:bodyPr/>
              <a:lstStyle/>
              <a:p>
                <a:r>
                  <a:rPr lang="zh-CN" altLang="en-US">
                    <a:noFill/>
                  </a:rPr>
                  <a:t> </a:t>
                </a:r>
              </a:p>
            </p:txBody>
          </p:sp>
        </mc:Fallback>
      </mc:AlternateContent>
      <p:sp>
        <p:nvSpPr>
          <p:cNvPr id="132" name="矩形 131">
            <a:extLst>
              <a:ext uri="{FF2B5EF4-FFF2-40B4-BE49-F238E27FC236}">
                <a16:creationId xmlns:a16="http://schemas.microsoft.com/office/drawing/2014/main" id="{B5420A65-F75A-4C19-B146-D7683FFE7E41}"/>
              </a:ext>
            </a:extLst>
          </p:cNvPr>
          <p:cNvSpPr/>
          <p:nvPr/>
        </p:nvSpPr>
        <p:spPr>
          <a:xfrm>
            <a:off x="13460233" y="22861672"/>
            <a:ext cx="1211114" cy="523220"/>
          </a:xfrm>
          <a:prstGeom prst="rect">
            <a:avLst/>
          </a:prstGeom>
          <a:noFill/>
        </p:spPr>
        <p:txBody>
          <a:bodyPr wrap="square" lIns="91440" tIns="45720" rIns="91440" bIns="45720">
            <a:spAutoFit/>
          </a:bodyPr>
          <a:lstStyle/>
          <a:p>
            <a:pPr algn="ctr"/>
            <a:r>
              <a:rPr lang="zh-CN" altLang="en-US" sz="2800">
                <a:ln w="0"/>
                <a:solidFill>
                  <a:srgbClr val="C00000"/>
                </a:solidFill>
                <a:effectLst>
                  <a:outerShdw blurRad="38100" dist="19050" dir="2700000" algn="tl" rotWithShape="0">
                    <a:schemeClr val="dk1">
                      <a:alpha val="40000"/>
                    </a:schemeClr>
                  </a:outerShdw>
                </a:effectLst>
              </a:rPr>
              <a:t>①</a:t>
            </a:r>
          </a:p>
        </p:txBody>
      </p:sp>
      <p:sp>
        <p:nvSpPr>
          <p:cNvPr id="137" name="矩形 136">
            <a:extLst>
              <a:ext uri="{FF2B5EF4-FFF2-40B4-BE49-F238E27FC236}">
                <a16:creationId xmlns:a16="http://schemas.microsoft.com/office/drawing/2014/main" id="{D7743EFE-B99A-46B7-BC19-58570DB18883}"/>
              </a:ext>
            </a:extLst>
          </p:cNvPr>
          <p:cNvSpPr/>
          <p:nvPr/>
        </p:nvSpPr>
        <p:spPr>
          <a:xfrm>
            <a:off x="13360650" y="16958157"/>
            <a:ext cx="1211114" cy="523220"/>
          </a:xfrm>
          <a:prstGeom prst="rect">
            <a:avLst/>
          </a:prstGeom>
          <a:noFill/>
        </p:spPr>
        <p:txBody>
          <a:bodyPr wrap="square" lIns="91440" tIns="45720" rIns="91440" bIns="45720">
            <a:spAutoFit/>
          </a:bodyPr>
          <a:lstStyle/>
          <a:p>
            <a:pPr algn="ctr"/>
            <a:r>
              <a:rPr lang="zh-CN" altLang="en-US" sz="2800" b="0" cap="none" spc="0">
                <a:ln w="0"/>
                <a:solidFill>
                  <a:srgbClr val="C00000"/>
                </a:solidFill>
                <a:effectLst>
                  <a:outerShdw blurRad="38100" dist="19050" dir="2700000" algn="tl" rotWithShape="0">
                    <a:schemeClr val="dk1">
                      <a:alpha val="40000"/>
                    </a:schemeClr>
                  </a:outerShdw>
                </a:effectLst>
              </a:rPr>
              <a:t>②</a:t>
            </a:r>
          </a:p>
        </p:txBody>
      </p:sp>
      <p:sp>
        <p:nvSpPr>
          <p:cNvPr id="139" name="矩形 138">
            <a:extLst>
              <a:ext uri="{FF2B5EF4-FFF2-40B4-BE49-F238E27FC236}">
                <a16:creationId xmlns:a16="http://schemas.microsoft.com/office/drawing/2014/main" id="{F45AEA63-D0B9-4584-9E8C-4505A524D0E2}"/>
              </a:ext>
            </a:extLst>
          </p:cNvPr>
          <p:cNvSpPr/>
          <p:nvPr/>
        </p:nvSpPr>
        <p:spPr>
          <a:xfrm>
            <a:off x="5255482" y="27183253"/>
            <a:ext cx="1211114" cy="523220"/>
          </a:xfrm>
          <a:prstGeom prst="rect">
            <a:avLst/>
          </a:prstGeom>
          <a:noFill/>
        </p:spPr>
        <p:txBody>
          <a:bodyPr wrap="square" lIns="91440" tIns="45720" rIns="91440" bIns="45720">
            <a:spAutoFit/>
          </a:bodyPr>
          <a:lstStyle/>
          <a:p>
            <a:pPr algn="ctr"/>
            <a:r>
              <a:rPr lang="zh-CN" altLang="en-US" sz="2800" b="0" cap="none" spc="0">
                <a:ln w="0"/>
                <a:solidFill>
                  <a:srgbClr val="C00000"/>
                </a:solidFill>
                <a:effectLst>
                  <a:outerShdw blurRad="38100" dist="19050" dir="2700000" algn="tl" rotWithShape="0">
                    <a:schemeClr val="dk1">
                      <a:alpha val="40000"/>
                    </a:schemeClr>
                  </a:outerShdw>
                </a:effectLst>
              </a:rPr>
              <a:t>③</a:t>
            </a:r>
          </a:p>
        </p:txBody>
      </p:sp>
      <p:sp>
        <p:nvSpPr>
          <p:cNvPr id="140" name="矩形 139">
            <a:extLst>
              <a:ext uri="{FF2B5EF4-FFF2-40B4-BE49-F238E27FC236}">
                <a16:creationId xmlns:a16="http://schemas.microsoft.com/office/drawing/2014/main" id="{0512E572-2534-4859-9B51-CA3B718D6DC0}"/>
              </a:ext>
            </a:extLst>
          </p:cNvPr>
          <p:cNvSpPr/>
          <p:nvPr/>
        </p:nvSpPr>
        <p:spPr>
          <a:xfrm>
            <a:off x="13478544" y="27026681"/>
            <a:ext cx="1211114" cy="523220"/>
          </a:xfrm>
          <a:prstGeom prst="rect">
            <a:avLst/>
          </a:prstGeom>
          <a:noFill/>
        </p:spPr>
        <p:txBody>
          <a:bodyPr wrap="square" lIns="91440" tIns="45720" rIns="91440" bIns="45720">
            <a:spAutoFit/>
          </a:bodyPr>
          <a:lstStyle/>
          <a:p>
            <a:pPr algn="ctr"/>
            <a:r>
              <a:rPr lang="zh-CN" altLang="en-US" sz="2800" b="0" cap="none" spc="0">
                <a:ln w="0"/>
                <a:solidFill>
                  <a:srgbClr val="C00000"/>
                </a:solidFill>
                <a:effectLst>
                  <a:outerShdw blurRad="38100" dist="19050" dir="2700000" algn="tl" rotWithShape="0">
                    <a:schemeClr val="dk1">
                      <a:alpha val="40000"/>
                    </a:schemeClr>
                  </a:outerShdw>
                </a:effectLst>
              </a:rPr>
              <a:t>④</a:t>
            </a:r>
          </a:p>
        </p:txBody>
      </p:sp>
      <p:sp>
        <p:nvSpPr>
          <p:cNvPr id="82" name="文本框 81">
            <a:extLst>
              <a:ext uri="{FF2B5EF4-FFF2-40B4-BE49-F238E27FC236}">
                <a16:creationId xmlns:a16="http://schemas.microsoft.com/office/drawing/2014/main" id="{9AB9ED5E-C964-460E-BCF1-36943D896946}"/>
              </a:ext>
            </a:extLst>
          </p:cNvPr>
          <p:cNvSpPr txBox="1"/>
          <p:nvPr/>
        </p:nvSpPr>
        <p:spPr>
          <a:xfrm>
            <a:off x="22733036" y="9034590"/>
            <a:ext cx="6993111" cy="523220"/>
          </a:xfrm>
          <a:prstGeom prst="rect">
            <a:avLst/>
          </a:prstGeom>
          <a:noFill/>
        </p:spPr>
        <p:txBody>
          <a:bodyPr wrap="square" rtlCol="0">
            <a:spAutoFit/>
          </a:bodyPr>
          <a:lstStyle/>
          <a:p>
            <a:pPr algn="ctr"/>
            <a:r>
              <a:rPr lang="zh-CN" altLang="en-US" sz="2800" b="1">
                <a:cs typeface="Times New Roman" panose="02020603050405020304" pitchFamily="18" charset="0"/>
              </a:rPr>
              <a:t>图</a:t>
            </a:r>
            <a:r>
              <a:rPr lang="en-US" altLang="zh-CN" sz="2800" b="1">
                <a:cs typeface="Times New Roman" panose="02020603050405020304" pitchFamily="18" charset="0"/>
              </a:rPr>
              <a:t>2 </a:t>
            </a:r>
            <a:r>
              <a:rPr lang="zh-CN" altLang="en-US" sz="2800">
                <a:cs typeface="Times New Roman" panose="02020603050405020304" pitchFamily="18" charset="0"/>
              </a:rPr>
              <a:t>网格剖分图</a:t>
            </a:r>
            <a:endParaRPr lang="zh-CN" altLang="en-US" sz="2800" dirty="0">
              <a:cs typeface="Times New Roman" panose="02020603050405020304" pitchFamily="18" charset="0"/>
            </a:endParaRPr>
          </a:p>
        </p:txBody>
      </p:sp>
      <p:sp>
        <p:nvSpPr>
          <p:cNvPr id="84" name="矩形 83">
            <a:extLst>
              <a:ext uri="{FF2B5EF4-FFF2-40B4-BE49-F238E27FC236}">
                <a16:creationId xmlns:a16="http://schemas.microsoft.com/office/drawing/2014/main" id="{3D7E4AAE-5464-466C-B05F-36409FA45D9C}"/>
              </a:ext>
            </a:extLst>
          </p:cNvPr>
          <p:cNvSpPr/>
          <p:nvPr/>
        </p:nvSpPr>
        <p:spPr>
          <a:xfrm>
            <a:off x="1182596" y="36657777"/>
            <a:ext cx="6108595" cy="3108543"/>
          </a:xfrm>
          <a:prstGeom prst="rect">
            <a:avLst/>
          </a:prstGeom>
        </p:spPr>
        <p:txBody>
          <a:bodyPr wrap="square">
            <a:spAutoFit/>
          </a:bodyPr>
          <a:lstStyle/>
          <a:p>
            <a:r>
              <a:rPr lang="zh-CN" altLang="en-US" sz="2800">
                <a:cs typeface="Times New Roman" panose="02020603050405020304" pitchFamily="18" charset="0"/>
              </a:rPr>
              <a:t>使用</a:t>
            </a:r>
            <a:r>
              <a:rPr lang="en-US" altLang="zh-CN" sz="2800">
                <a:cs typeface="Times New Roman" panose="02020603050405020304" pitchFamily="18" charset="0"/>
              </a:rPr>
              <a:t>Ar</a:t>
            </a:r>
            <a:r>
              <a:rPr lang="zh-CN" altLang="en-US" sz="2800">
                <a:cs typeface="Times New Roman" panose="02020603050405020304" pitchFamily="18" charset="0"/>
              </a:rPr>
              <a:t>作为工质气体，气压为</a:t>
            </a:r>
            <a:r>
              <a:rPr lang="en-US" altLang="zh-CN" sz="2800">
                <a:cs typeface="Times New Roman" panose="02020603050405020304" pitchFamily="18" charset="0"/>
              </a:rPr>
              <a:t>10Torr</a:t>
            </a:r>
            <a:r>
              <a:rPr lang="zh-CN" altLang="en-US" sz="2800">
                <a:cs typeface="Times New Roman" panose="02020603050405020304" pitchFamily="18" charset="0"/>
              </a:rPr>
              <a:t>，激励线圈频率</a:t>
            </a:r>
            <a:r>
              <a:rPr lang="en-US" altLang="zh-CN" sz="2800">
                <a:cs typeface="Times New Roman" panose="02020603050405020304" pitchFamily="18" charset="0"/>
              </a:rPr>
              <a:t>400kHz</a:t>
            </a:r>
            <a:r>
              <a:rPr lang="zh-CN" altLang="en-US" sz="2800">
                <a:cs typeface="Times New Roman" panose="02020603050405020304" pitchFamily="18" charset="0"/>
              </a:rPr>
              <a:t>。假设电子处于</a:t>
            </a:r>
            <a:r>
              <a:rPr lang="en-US" altLang="zh-CN" sz="2800">
                <a:cs typeface="Times New Roman" panose="02020603050405020304" pitchFamily="18" charset="0"/>
              </a:rPr>
              <a:t>Maxwellian</a:t>
            </a:r>
            <a:r>
              <a:rPr lang="zh-CN" altLang="en-US" sz="2800">
                <a:cs typeface="Times New Roman" panose="02020603050405020304" pitchFamily="18" charset="0"/>
              </a:rPr>
              <a:t>分布，离子温度等于背景气体温度。离子的壁面反应中，二次电子发射几率为</a:t>
            </a:r>
            <a:r>
              <a:rPr lang="en-US" altLang="zh-CN" sz="2800">
                <a:cs typeface="Times New Roman" panose="02020603050405020304" pitchFamily="18" charset="0"/>
              </a:rPr>
              <a:t>0.07</a:t>
            </a:r>
            <a:r>
              <a:rPr lang="zh-CN" altLang="en-US" sz="2800">
                <a:cs typeface="Times New Roman" panose="02020603050405020304" pitchFamily="18" charset="0"/>
              </a:rPr>
              <a:t>，平均能量</a:t>
            </a:r>
            <a:r>
              <a:rPr lang="en-US" altLang="zh-CN" sz="2800">
                <a:cs typeface="Times New Roman" panose="02020603050405020304" pitchFamily="18" charset="0"/>
              </a:rPr>
              <a:t>5.8eV</a:t>
            </a:r>
            <a:r>
              <a:rPr lang="zh-CN" altLang="en-US" sz="2800">
                <a:cs typeface="Times New Roman" panose="02020603050405020304" pitchFamily="18" charset="0"/>
              </a:rPr>
              <a:t>。电子撞击壁面反射系数设为</a:t>
            </a:r>
            <a:r>
              <a:rPr lang="en-US" altLang="zh-CN" sz="2800">
                <a:cs typeface="Times New Roman" panose="02020603050405020304" pitchFamily="18" charset="0"/>
              </a:rPr>
              <a:t>0</a:t>
            </a:r>
            <a:r>
              <a:rPr lang="zh-CN" altLang="en-US" sz="2800">
                <a:cs typeface="Times New Roman" panose="02020603050405020304" pitchFamily="18" charset="0"/>
              </a:rPr>
              <a:t>。粒子碰撞反应公式如右表所示。</a:t>
            </a:r>
          </a:p>
        </p:txBody>
      </p:sp>
      <p:graphicFrame>
        <p:nvGraphicFramePr>
          <p:cNvPr id="35" name="表格 34">
            <a:extLst>
              <a:ext uri="{FF2B5EF4-FFF2-40B4-BE49-F238E27FC236}">
                <a16:creationId xmlns:a16="http://schemas.microsoft.com/office/drawing/2014/main" id="{473232C1-709D-4CD6-B9C8-7AACF45DDE11}"/>
              </a:ext>
            </a:extLst>
          </p:cNvPr>
          <p:cNvGraphicFramePr>
            <a:graphicFrameLocks noGrp="1"/>
          </p:cNvGraphicFramePr>
          <p:nvPr>
            <p:extLst>
              <p:ext uri="{D42A27DB-BD31-4B8C-83A1-F6EECF244321}">
                <p14:modId xmlns:p14="http://schemas.microsoft.com/office/powerpoint/2010/main" val="413546837"/>
              </p:ext>
            </p:extLst>
          </p:nvPr>
        </p:nvGraphicFramePr>
        <p:xfrm>
          <a:off x="7572593" y="36548423"/>
          <a:ext cx="6742470" cy="3328800"/>
        </p:xfrm>
        <a:graphic>
          <a:graphicData uri="http://schemas.openxmlformats.org/drawingml/2006/table">
            <a:tbl>
              <a:tblPr/>
              <a:tblGrid>
                <a:gridCol w="941136">
                  <a:extLst>
                    <a:ext uri="{9D8B030D-6E8A-4147-A177-3AD203B41FA5}">
                      <a16:colId xmlns:a16="http://schemas.microsoft.com/office/drawing/2014/main" val="3112742490"/>
                    </a:ext>
                  </a:extLst>
                </a:gridCol>
                <a:gridCol w="3101738">
                  <a:extLst>
                    <a:ext uri="{9D8B030D-6E8A-4147-A177-3AD203B41FA5}">
                      <a16:colId xmlns:a16="http://schemas.microsoft.com/office/drawing/2014/main" val="261334973"/>
                    </a:ext>
                  </a:extLst>
                </a:gridCol>
                <a:gridCol w="1479616">
                  <a:extLst>
                    <a:ext uri="{9D8B030D-6E8A-4147-A177-3AD203B41FA5}">
                      <a16:colId xmlns:a16="http://schemas.microsoft.com/office/drawing/2014/main" val="1191185558"/>
                    </a:ext>
                  </a:extLst>
                </a:gridCol>
                <a:gridCol w="1219980">
                  <a:extLst>
                    <a:ext uri="{9D8B030D-6E8A-4147-A177-3AD203B41FA5}">
                      <a16:colId xmlns:a16="http://schemas.microsoft.com/office/drawing/2014/main" val="3620242680"/>
                    </a:ext>
                  </a:extLst>
                </a:gridCol>
              </a:tblGrid>
              <a:tr h="385877">
                <a:tc>
                  <a:txBody>
                    <a:bodyPr/>
                    <a:lstStyle/>
                    <a:p>
                      <a:pPr indent="190500" algn="ctr">
                        <a:lnSpc>
                          <a:spcPct val="150000"/>
                        </a:lnSpc>
                        <a:spcAft>
                          <a:spcPts val="0"/>
                        </a:spcAft>
                      </a:pPr>
                      <a:r>
                        <a:rPr lang="zh-CN" altLang="en-US" sz="2000" kern="1200">
                          <a:solidFill>
                            <a:schemeClr val="tx1"/>
                          </a:solidFill>
                          <a:latin typeface="宋体" panose="02010600030101010101" pitchFamily="2" charset="-122"/>
                          <a:ea typeface="宋体" panose="02010600030101010101" pitchFamily="2" charset="-122"/>
                          <a:cs typeface="Times New Roman" panose="02020603050405020304" pitchFamily="18" charset="0"/>
                        </a:rPr>
                        <a:t>反应</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90500" algn="ctr">
                        <a:lnSpc>
                          <a:spcPct val="150000"/>
                        </a:lnSpc>
                        <a:spcAft>
                          <a:spcPts val="0"/>
                        </a:spcAft>
                      </a:pPr>
                      <a:r>
                        <a:rPr lang="zh-CN" altLang="en-US" sz="2000" kern="1200">
                          <a:solidFill>
                            <a:schemeClr val="tx1"/>
                          </a:solidFill>
                          <a:latin typeface="宋体" panose="02010600030101010101" pitchFamily="2" charset="-122"/>
                          <a:ea typeface="宋体" panose="02010600030101010101" pitchFamily="2" charset="-122"/>
                          <a:cs typeface="Times New Roman" panose="02020603050405020304" pitchFamily="18" charset="0"/>
                        </a:rPr>
                        <a:t>公式</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42875" algn="ctr">
                        <a:lnSpc>
                          <a:spcPct val="150000"/>
                        </a:lnSpc>
                        <a:spcAft>
                          <a:spcPts val="0"/>
                        </a:spcAft>
                      </a:pPr>
                      <a:r>
                        <a:rPr lang="zh-CN" altLang="en-US" sz="2000" kern="1200">
                          <a:solidFill>
                            <a:schemeClr val="tx1"/>
                          </a:solidFill>
                          <a:latin typeface="宋体" panose="02010600030101010101" pitchFamily="2" charset="-122"/>
                          <a:ea typeface="宋体" panose="02010600030101010101" pitchFamily="2" charset="-122"/>
                          <a:cs typeface="Times New Roman" panose="02020603050405020304" pitchFamily="18" charset="0"/>
                        </a:rPr>
                        <a:t>类型</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42875" algn="ctr">
                        <a:lnSpc>
                          <a:spcPct val="150000"/>
                        </a:lnSpc>
                        <a:spcAft>
                          <a:spcPts val="0"/>
                        </a:spcAft>
                      </a:pPr>
                      <a:r>
                        <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ε/eV</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2359247"/>
                  </a:ext>
                </a:extLst>
              </a:tr>
              <a:tr h="1262730">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e+Ar=&gt;e+Ar</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e+Ar=&gt;e+Ars</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e+Ars=&gt;e+Ar</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indent="190500" algn="ctr">
                        <a:lnSpc>
                          <a:spcPct val="150000"/>
                        </a:lnSpc>
                        <a:spcAft>
                          <a:spcPts val="0"/>
                        </a:spcAft>
                      </a:pPr>
                      <a:r>
                        <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弹性</a:t>
                      </a:r>
                    </a:p>
                    <a:p>
                      <a:pPr indent="190500" algn="ctr">
                        <a:lnSpc>
                          <a:spcPct val="150000"/>
                        </a:lnSpc>
                        <a:spcAft>
                          <a:spcPts val="0"/>
                        </a:spcAft>
                      </a:pPr>
                      <a:r>
                        <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激发</a:t>
                      </a:r>
                    </a:p>
                    <a:p>
                      <a:pPr indent="190500" algn="ctr">
                        <a:lnSpc>
                          <a:spcPct val="150000"/>
                        </a:lnSpc>
                        <a:spcAft>
                          <a:spcPts val="0"/>
                        </a:spcAft>
                      </a:pPr>
                      <a:r>
                        <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超弹性</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11.5</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-11.5</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9398723"/>
                  </a:ext>
                </a:extLst>
              </a:tr>
              <a:tr h="385877">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e+Ar=&gt;2e+Ar+</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indent="190500" algn="ctr">
                        <a:lnSpc>
                          <a:spcPct val="150000"/>
                        </a:lnSpc>
                        <a:spcAft>
                          <a:spcPts val="0"/>
                        </a:spcAft>
                      </a:pPr>
                      <a:r>
                        <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电离</a:t>
                      </a:r>
                    </a:p>
                  </a:txBody>
                  <a:tcPr marL="68580" marR="68580" marT="0" marB="0" anchor="ctr">
                    <a:lnL>
                      <a:noFill/>
                    </a:lnL>
                    <a:lnR>
                      <a:noFill/>
                    </a:lnR>
                    <a:lnT>
                      <a:noFill/>
                    </a:lnT>
                    <a:lnB>
                      <a:noFill/>
                    </a:lnB>
                  </a:tcPr>
                </a:tc>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15.8</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835207490"/>
                  </a:ext>
                </a:extLst>
              </a:tr>
              <a:tr h="385877">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5</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e+Ars=&gt;2e+Ar+</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indent="190500" algn="ctr">
                        <a:lnSpc>
                          <a:spcPct val="150000"/>
                        </a:lnSpc>
                        <a:spcAft>
                          <a:spcPts val="0"/>
                        </a:spcAft>
                      </a:pPr>
                      <a:r>
                        <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电离</a:t>
                      </a:r>
                    </a:p>
                  </a:txBody>
                  <a:tcPr marL="68580" marR="68580" marT="0" marB="0" anchor="ctr">
                    <a:lnL>
                      <a:noFill/>
                    </a:lnL>
                    <a:lnR>
                      <a:noFill/>
                    </a:lnR>
                    <a:lnT>
                      <a:noFill/>
                    </a:lnT>
                    <a:lnB>
                      <a:noFill/>
                    </a:lnB>
                  </a:tcPr>
                </a:tc>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4.24</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497198842"/>
                  </a:ext>
                </a:extLst>
              </a:tr>
              <a:tr h="385877">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6</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Ars+Ar=&gt;Ar+Ar</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indent="190500" algn="ctr">
                        <a:lnSpc>
                          <a:spcPct val="150000"/>
                        </a:lnSpc>
                        <a:spcAft>
                          <a:spcPts val="0"/>
                        </a:spcAft>
                      </a:pPr>
                      <a:r>
                        <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亚稳淬火</a:t>
                      </a:r>
                    </a:p>
                  </a:txBody>
                  <a:tcPr marL="68580" marR="68580" marT="0" marB="0" anchor="ctr">
                    <a:lnL>
                      <a:noFill/>
                    </a:lnL>
                    <a:lnR>
                      <a:noFill/>
                    </a:lnR>
                    <a:lnT>
                      <a:noFill/>
                    </a:lnT>
                    <a:lnB>
                      <a:noFill/>
                    </a:lnB>
                  </a:tcPr>
                </a:tc>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432237404"/>
                  </a:ext>
                </a:extLst>
              </a:tr>
              <a:tr h="385877">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7</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Ars+Ars=&gt;e+Ar+Ar+</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indent="190500" algn="ctr">
                        <a:lnSpc>
                          <a:spcPct val="150000"/>
                        </a:lnSpc>
                        <a:spcAft>
                          <a:spcPts val="0"/>
                        </a:spcAft>
                      </a:pPr>
                      <a:r>
                        <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潘宁电离</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indent="190500" algn="ctr">
                        <a:lnSpc>
                          <a:spcPct val="150000"/>
                        </a:lnSpc>
                        <a:spcAft>
                          <a:spcPts val="0"/>
                        </a:spcAft>
                      </a:pPr>
                      <a:r>
                        <a:rPr lang="en-GB"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2000"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502525"/>
                  </a:ext>
                </a:extLst>
              </a:tr>
            </a:tbl>
          </a:graphicData>
        </a:graphic>
      </p:graphicFrame>
      <p:cxnSp>
        <p:nvCxnSpPr>
          <p:cNvPr id="44" name="直接连接符 43">
            <a:extLst>
              <a:ext uri="{FF2B5EF4-FFF2-40B4-BE49-F238E27FC236}">
                <a16:creationId xmlns:a16="http://schemas.microsoft.com/office/drawing/2014/main" id="{F5BFAD84-55D2-4646-8699-637635F9EEF7}"/>
              </a:ext>
            </a:extLst>
          </p:cNvPr>
          <p:cNvCxnSpPr>
            <a:cxnSpLocks/>
            <a:endCxn id="52" idx="1"/>
          </p:cNvCxnSpPr>
          <p:nvPr/>
        </p:nvCxnSpPr>
        <p:spPr>
          <a:xfrm flipV="1">
            <a:off x="21549360" y="4846264"/>
            <a:ext cx="614236" cy="294869"/>
          </a:xfrm>
          <a:prstGeom prst="line">
            <a:avLst/>
          </a:prstGeom>
        </p:spPr>
        <p:style>
          <a:lnRef idx="3">
            <a:schemeClr val="dk1"/>
          </a:lnRef>
          <a:fillRef idx="0">
            <a:schemeClr val="dk1"/>
          </a:fillRef>
          <a:effectRef idx="2">
            <a:schemeClr val="dk1"/>
          </a:effectRef>
          <a:fontRef idx="minor">
            <a:schemeClr val="tx1"/>
          </a:fontRef>
        </p:style>
      </p:cxnSp>
      <p:cxnSp>
        <p:nvCxnSpPr>
          <p:cNvPr id="92" name="直接连接符 91">
            <a:extLst>
              <a:ext uri="{FF2B5EF4-FFF2-40B4-BE49-F238E27FC236}">
                <a16:creationId xmlns:a16="http://schemas.microsoft.com/office/drawing/2014/main" id="{8B7750B0-30D8-4E24-91C1-1A530EE84CFA}"/>
              </a:ext>
            </a:extLst>
          </p:cNvPr>
          <p:cNvCxnSpPr>
            <a:cxnSpLocks/>
            <a:endCxn id="97" idx="1"/>
          </p:cNvCxnSpPr>
          <p:nvPr/>
        </p:nvCxnSpPr>
        <p:spPr>
          <a:xfrm flipV="1">
            <a:off x="21306367" y="6038119"/>
            <a:ext cx="927100" cy="418645"/>
          </a:xfrm>
          <a:prstGeom prst="line">
            <a:avLst/>
          </a:prstGeom>
        </p:spPr>
        <p:style>
          <a:lnRef idx="3">
            <a:schemeClr val="dk1"/>
          </a:lnRef>
          <a:fillRef idx="0">
            <a:schemeClr val="dk1"/>
          </a:fillRef>
          <a:effectRef idx="2">
            <a:schemeClr val="dk1"/>
          </a:effectRef>
          <a:fontRef idx="minor">
            <a:schemeClr val="tx1"/>
          </a:fontRef>
        </p:style>
      </p:cxnSp>
      <p:sp>
        <p:nvSpPr>
          <p:cNvPr id="48" name="平行四边形 47">
            <a:extLst>
              <a:ext uri="{FF2B5EF4-FFF2-40B4-BE49-F238E27FC236}">
                <a16:creationId xmlns:a16="http://schemas.microsoft.com/office/drawing/2014/main" id="{9CDBB766-A6EE-46D5-A318-19A8CACC531F}"/>
              </a:ext>
            </a:extLst>
          </p:cNvPr>
          <p:cNvSpPr/>
          <p:nvPr/>
        </p:nvSpPr>
        <p:spPr>
          <a:xfrm rot="10447774">
            <a:off x="25866071" y="7592301"/>
            <a:ext cx="3252029" cy="310106"/>
          </a:xfrm>
          <a:prstGeom prst="parallelogram">
            <a:avLst>
              <a:gd name="adj" fmla="val 11364"/>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文本框 51">
            <a:extLst>
              <a:ext uri="{FF2B5EF4-FFF2-40B4-BE49-F238E27FC236}">
                <a16:creationId xmlns:a16="http://schemas.microsoft.com/office/drawing/2014/main" id="{C236D337-EF66-4CF7-8751-1FD5190018B9}"/>
              </a:ext>
            </a:extLst>
          </p:cNvPr>
          <p:cNvSpPr txBox="1"/>
          <p:nvPr/>
        </p:nvSpPr>
        <p:spPr>
          <a:xfrm>
            <a:off x="22163596" y="4661598"/>
            <a:ext cx="877163" cy="369332"/>
          </a:xfrm>
          <a:prstGeom prst="rect">
            <a:avLst/>
          </a:prstGeom>
          <a:noFill/>
        </p:spPr>
        <p:txBody>
          <a:bodyPr wrap="none" rtlCol="0">
            <a:spAutoFit/>
          </a:bodyPr>
          <a:lstStyle/>
          <a:p>
            <a:r>
              <a:rPr lang="zh-CN" altLang="en-US"/>
              <a:t>磁芯组</a:t>
            </a:r>
          </a:p>
        </p:txBody>
      </p:sp>
      <p:sp>
        <p:nvSpPr>
          <p:cNvPr id="97" name="文本框 96">
            <a:extLst>
              <a:ext uri="{FF2B5EF4-FFF2-40B4-BE49-F238E27FC236}">
                <a16:creationId xmlns:a16="http://schemas.microsoft.com/office/drawing/2014/main" id="{875CE9DF-F9E0-498B-A9A9-E3E968073CF4}"/>
              </a:ext>
            </a:extLst>
          </p:cNvPr>
          <p:cNvSpPr txBox="1"/>
          <p:nvPr/>
        </p:nvSpPr>
        <p:spPr>
          <a:xfrm>
            <a:off x="22233467" y="5853453"/>
            <a:ext cx="807292" cy="369332"/>
          </a:xfrm>
          <a:prstGeom prst="rect">
            <a:avLst/>
          </a:prstGeom>
          <a:noFill/>
        </p:spPr>
        <p:txBody>
          <a:bodyPr wrap="square" rtlCol="0">
            <a:spAutoFit/>
          </a:bodyPr>
          <a:lstStyle/>
          <a:p>
            <a:r>
              <a:rPr lang="zh-CN" altLang="en-US"/>
              <a:t>线圈</a:t>
            </a:r>
          </a:p>
        </p:txBody>
      </p:sp>
      <p:cxnSp>
        <p:nvCxnSpPr>
          <p:cNvPr id="100" name="直接连接符 99">
            <a:extLst>
              <a:ext uri="{FF2B5EF4-FFF2-40B4-BE49-F238E27FC236}">
                <a16:creationId xmlns:a16="http://schemas.microsoft.com/office/drawing/2014/main" id="{2078A47D-A346-4AF6-9A28-0D4E0DE9683C}"/>
              </a:ext>
            </a:extLst>
          </p:cNvPr>
          <p:cNvCxnSpPr>
            <a:cxnSpLocks/>
            <a:endCxn id="109" idx="1"/>
          </p:cNvCxnSpPr>
          <p:nvPr/>
        </p:nvCxnSpPr>
        <p:spPr>
          <a:xfrm flipV="1">
            <a:off x="20747567" y="5651477"/>
            <a:ext cx="1427455" cy="638326"/>
          </a:xfrm>
          <a:prstGeom prst="line">
            <a:avLst/>
          </a:prstGeom>
        </p:spPr>
        <p:style>
          <a:lnRef idx="3">
            <a:schemeClr val="dk1"/>
          </a:lnRef>
          <a:fillRef idx="0">
            <a:schemeClr val="dk1"/>
          </a:fillRef>
          <a:effectRef idx="2">
            <a:schemeClr val="dk1"/>
          </a:effectRef>
          <a:fontRef idx="minor">
            <a:schemeClr val="tx1"/>
          </a:fontRef>
        </p:style>
      </p:cxnSp>
      <p:cxnSp>
        <p:nvCxnSpPr>
          <p:cNvPr id="103" name="直接连接符 102">
            <a:extLst>
              <a:ext uri="{FF2B5EF4-FFF2-40B4-BE49-F238E27FC236}">
                <a16:creationId xmlns:a16="http://schemas.microsoft.com/office/drawing/2014/main" id="{364ECD27-8840-4F2D-A9E2-1958DD71A1DE}"/>
              </a:ext>
            </a:extLst>
          </p:cNvPr>
          <p:cNvCxnSpPr>
            <a:cxnSpLocks/>
            <a:endCxn id="108" idx="1"/>
          </p:cNvCxnSpPr>
          <p:nvPr/>
        </p:nvCxnSpPr>
        <p:spPr>
          <a:xfrm flipV="1">
            <a:off x="20285158" y="5253471"/>
            <a:ext cx="1889864" cy="827440"/>
          </a:xfrm>
          <a:prstGeom prst="line">
            <a:avLst/>
          </a:prstGeom>
        </p:spPr>
        <p:style>
          <a:lnRef idx="3">
            <a:schemeClr val="dk1"/>
          </a:lnRef>
          <a:fillRef idx="0">
            <a:schemeClr val="dk1"/>
          </a:fillRef>
          <a:effectRef idx="2">
            <a:schemeClr val="dk1"/>
          </a:effectRef>
          <a:fontRef idx="minor">
            <a:schemeClr val="tx1"/>
          </a:fontRef>
        </p:style>
      </p:cxnSp>
      <p:sp>
        <p:nvSpPr>
          <p:cNvPr id="108" name="文本框 107">
            <a:extLst>
              <a:ext uri="{FF2B5EF4-FFF2-40B4-BE49-F238E27FC236}">
                <a16:creationId xmlns:a16="http://schemas.microsoft.com/office/drawing/2014/main" id="{26AD55BC-F7AA-48EC-86D9-9B14C59ACEE0}"/>
              </a:ext>
            </a:extLst>
          </p:cNvPr>
          <p:cNvSpPr txBox="1"/>
          <p:nvPr/>
        </p:nvSpPr>
        <p:spPr>
          <a:xfrm>
            <a:off x="22175022" y="5068805"/>
            <a:ext cx="2262158" cy="369332"/>
          </a:xfrm>
          <a:prstGeom prst="rect">
            <a:avLst/>
          </a:prstGeom>
          <a:noFill/>
        </p:spPr>
        <p:txBody>
          <a:bodyPr wrap="none" rtlCol="0">
            <a:spAutoFit/>
          </a:bodyPr>
          <a:lstStyle/>
          <a:p>
            <a:r>
              <a:rPr lang="zh-CN" altLang="en-US"/>
              <a:t>放电腔（等离子体）</a:t>
            </a:r>
          </a:p>
        </p:txBody>
      </p:sp>
      <p:sp>
        <p:nvSpPr>
          <p:cNvPr id="109" name="文本框 108">
            <a:extLst>
              <a:ext uri="{FF2B5EF4-FFF2-40B4-BE49-F238E27FC236}">
                <a16:creationId xmlns:a16="http://schemas.microsoft.com/office/drawing/2014/main" id="{21CB327D-A105-4A56-9280-DDD0C5F5314F}"/>
              </a:ext>
            </a:extLst>
          </p:cNvPr>
          <p:cNvSpPr txBox="1"/>
          <p:nvPr/>
        </p:nvSpPr>
        <p:spPr>
          <a:xfrm>
            <a:off x="22175022" y="5466811"/>
            <a:ext cx="877163" cy="369332"/>
          </a:xfrm>
          <a:prstGeom prst="rect">
            <a:avLst/>
          </a:prstGeom>
          <a:noFill/>
        </p:spPr>
        <p:txBody>
          <a:bodyPr wrap="none" rtlCol="0">
            <a:spAutoFit/>
          </a:bodyPr>
          <a:lstStyle/>
          <a:p>
            <a:r>
              <a:rPr lang="zh-CN" altLang="en-US"/>
              <a:t>石英管</a:t>
            </a:r>
          </a:p>
        </p:txBody>
      </p:sp>
      <p:cxnSp>
        <p:nvCxnSpPr>
          <p:cNvPr id="129" name="直接连接符 128">
            <a:extLst>
              <a:ext uri="{FF2B5EF4-FFF2-40B4-BE49-F238E27FC236}">
                <a16:creationId xmlns:a16="http://schemas.microsoft.com/office/drawing/2014/main" id="{84036124-E33F-410E-B60D-4C8BC7571EDD}"/>
              </a:ext>
            </a:extLst>
          </p:cNvPr>
          <p:cNvCxnSpPr>
            <a:cxnSpLocks/>
            <a:stCxn id="48" idx="3"/>
            <a:endCxn id="130" idx="2"/>
          </p:cNvCxnSpPr>
          <p:nvPr/>
        </p:nvCxnSpPr>
        <p:spPr>
          <a:xfrm flipV="1">
            <a:off x="27493755" y="5836143"/>
            <a:ext cx="1010593" cy="1755169"/>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sp>
        <p:nvSpPr>
          <p:cNvPr id="130" name="文本框 129">
            <a:extLst>
              <a:ext uri="{FF2B5EF4-FFF2-40B4-BE49-F238E27FC236}">
                <a16:creationId xmlns:a16="http://schemas.microsoft.com/office/drawing/2014/main" id="{E196BA9B-053A-47CE-A795-39D2772612BF}"/>
              </a:ext>
            </a:extLst>
          </p:cNvPr>
          <p:cNvSpPr txBox="1"/>
          <p:nvPr/>
        </p:nvSpPr>
        <p:spPr>
          <a:xfrm>
            <a:off x="27817996" y="5466811"/>
            <a:ext cx="1372703" cy="369332"/>
          </a:xfrm>
          <a:prstGeom prst="rect">
            <a:avLst/>
          </a:prstGeom>
          <a:noFill/>
        </p:spPr>
        <p:txBody>
          <a:bodyPr wrap="square" rtlCol="0">
            <a:spAutoFit/>
          </a:bodyPr>
          <a:lstStyle/>
          <a:p>
            <a:r>
              <a:rPr lang="zh-CN" altLang="en-US"/>
              <a:t>边界层网格</a:t>
            </a:r>
          </a:p>
        </p:txBody>
      </p:sp>
      <p:sp>
        <p:nvSpPr>
          <p:cNvPr id="102" name="平行四边形 101">
            <a:extLst>
              <a:ext uri="{FF2B5EF4-FFF2-40B4-BE49-F238E27FC236}">
                <a16:creationId xmlns:a16="http://schemas.microsoft.com/office/drawing/2014/main" id="{CE3F7527-E332-45D9-A0DE-6D673D45D5A9}"/>
              </a:ext>
            </a:extLst>
          </p:cNvPr>
          <p:cNvSpPr/>
          <p:nvPr/>
        </p:nvSpPr>
        <p:spPr>
          <a:xfrm rot="21095359">
            <a:off x="17953985" y="5930811"/>
            <a:ext cx="2132528" cy="678512"/>
          </a:xfrm>
          <a:prstGeom prst="parallelogram">
            <a:avLst>
              <a:gd name="adj" fmla="val 17542"/>
            </a:avLst>
          </a:prstGeom>
          <a:ln w="28575">
            <a:solidFill>
              <a:srgbClr val="FF0000">
                <a:alpha val="61000"/>
              </a:srgb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4" name="箭头: 上 103">
            <a:extLst>
              <a:ext uri="{FF2B5EF4-FFF2-40B4-BE49-F238E27FC236}">
                <a16:creationId xmlns:a16="http://schemas.microsoft.com/office/drawing/2014/main" id="{3DA246B0-9A22-4D00-8640-8C757174466E}"/>
              </a:ext>
            </a:extLst>
          </p:cNvPr>
          <p:cNvSpPr/>
          <p:nvPr/>
        </p:nvSpPr>
        <p:spPr>
          <a:xfrm rot="19693922">
            <a:off x="19309772" y="5788686"/>
            <a:ext cx="814636" cy="1462967"/>
          </a:xfrm>
          <a:prstGeom prst="upArrow">
            <a:avLst>
              <a:gd name="adj1" fmla="val 36621"/>
              <a:gd name="adj2" fmla="val 78298"/>
            </a:avLst>
          </a:prstGeom>
          <a:solidFill>
            <a:srgbClr val="FF0000"/>
          </a:solidFill>
          <a:effectLst>
            <a:outerShdw blurRad="50800" dist="12700" dir="14100000" algn="l" rotWithShape="0">
              <a:prstClr val="black">
                <a:alpha val="40000"/>
              </a:prstClr>
            </a:outerShdw>
          </a:effectLst>
          <a:scene3d>
            <a:camera prst="perspectiveContrastingRightFacing" fov="0">
              <a:rot lat="19513821" lon="17349270" rev="2278651"/>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3" name="文本框 132">
            <a:extLst>
              <a:ext uri="{FF2B5EF4-FFF2-40B4-BE49-F238E27FC236}">
                <a16:creationId xmlns:a16="http://schemas.microsoft.com/office/drawing/2014/main" id="{514338BE-3F5E-4C86-BA45-DE3DA926E2A6}"/>
              </a:ext>
            </a:extLst>
          </p:cNvPr>
          <p:cNvSpPr txBox="1"/>
          <p:nvPr/>
        </p:nvSpPr>
        <p:spPr>
          <a:xfrm>
            <a:off x="19172446" y="6703098"/>
            <a:ext cx="1225015" cy="369332"/>
          </a:xfrm>
          <a:prstGeom prst="rect">
            <a:avLst/>
          </a:prstGeom>
          <a:noFill/>
        </p:spPr>
        <p:txBody>
          <a:bodyPr wrap="none" rtlCol="0">
            <a:spAutoFit/>
          </a:bodyPr>
          <a:lstStyle/>
          <a:p>
            <a:r>
              <a:rPr lang="zh-CN" altLang="en-US" b="1">
                <a:solidFill>
                  <a:srgbClr val="FF0000"/>
                </a:solidFill>
              </a:rPr>
              <a:t>观察方向</a:t>
            </a:r>
            <a:r>
              <a:rPr lang="en-US" altLang="zh-CN" b="1">
                <a:solidFill>
                  <a:srgbClr val="FF0000"/>
                </a:solidFill>
              </a:rPr>
              <a:t>1</a:t>
            </a:r>
            <a:endParaRPr lang="zh-CN" altLang="en-US" b="1">
              <a:solidFill>
                <a:srgbClr val="FF0000"/>
              </a:solidFill>
            </a:endParaRPr>
          </a:p>
        </p:txBody>
      </p:sp>
      <p:sp>
        <p:nvSpPr>
          <p:cNvPr id="106" name="不完整圆 105">
            <a:extLst>
              <a:ext uri="{FF2B5EF4-FFF2-40B4-BE49-F238E27FC236}">
                <a16:creationId xmlns:a16="http://schemas.microsoft.com/office/drawing/2014/main" id="{E25098C1-B884-4E57-A340-92D5CCC2CFDD}"/>
              </a:ext>
            </a:extLst>
          </p:cNvPr>
          <p:cNvSpPr/>
          <p:nvPr/>
        </p:nvSpPr>
        <p:spPr>
          <a:xfrm>
            <a:off x="18553752" y="5909728"/>
            <a:ext cx="1157208" cy="1346103"/>
          </a:xfrm>
          <a:prstGeom prst="pie">
            <a:avLst>
              <a:gd name="adj1" fmla="val 10824253"/>
              <a:gd name="adj2" fmla="val 16200000"/>
            </a:avLst>
          </a:prstGeom>
          <a:ln w="28575">
            <a:solidFill>
              <a:srgbClr val="00B0F0">
                <a:alpha val="34000"/>
              </a:srgbClr>
            </a:solidFill>
            <a:prstDash val="sysDash"/>
          </a:ln>
          <a:scene3d>
            <a:camera prst="orthographicFront">
              <a:rot lat="0" lon="20099966" rev="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4" name="箭头: 上 133">
            <a:extLst>
              <a:ext uri="{FF2B5EF4-FFF2-40B4-BE49-F238E27FC236}">
                <a16:creationId xmlns:a16="http://schemas.microsoft.com/office/drawing/2014/main" id="{2DE15FAE-2AD9-4183-950D-10142F3C22D7}"/>
              </a:ext>
            </a:extLst>
          </p:cNvPr>
          <p:cNvSpPr/>
          <p:nvPr/>
        </p:nvSpPr>
        <p:spPr>
          <a:xfrm rot="19693922">
            <a:off x="17032615" y="6123956"/>
            <a:ext cx="814636" cy="1462967"/>
          </a:xfrm>
          <a:prstGeom prst="upArrow">
            <a:avLst>
              <a:gd name="adj1" fmla="val 36621"/>
              <a:gd name="adj2" fmla="val 78298"/>
            </a:avLst>
          </a:prstGeom>
          <a:solidFill>
            <a:srgbClr val="00B0F0"/>
          </a:solidFill>
          <a:ln>
            <a:solidFill>
              <a:schemeClr val="accent1">
                <a:alpha val="0"/>
              </a:schemeClr>
            </a:solidFill>
          </a:ln>
          <a:effectLst>
            <a:outerShdw blurRad="50800" dist="12700" dir="14100000" algn="l" rotWithShape="0">
              <a:prstClr val="black">
                <a:alpha val="40000"/>
              </a:prstClr>
            </a:outerShdw>
          </a:effectLst>
          <a:scene3d>
            <a:camera prst="perspectiveContrastingRightFacing" fov="0">
              <a:rot lat="2812916" lon="6587625" rev="14773855"/>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5" name="文本框 134">
            <a:extLst>
              <a:ext uri="{FF2B5EF4-FFF2-40B4-BE49-F238E27FC236}">
                <a16:creationId xmlns:a16="http://schemas.microsoft.com/office/drawing/2014/main" id="{3CA7A1B8-DA52-456B-8EB1-61F9190FDAE5}"/>
              </a:ext>
            </a:extLst>
          </p:cNvPr>
          <p:cNvSpPr txBox="1"/>
          <p:nvPr/>
        </p:nvSpPr>
        <p:spPr>
          <a:xfrm>
            <a:off x="16827425" y="6945071"/>
            <a:ext cx="1225015" cy="369332"/>
          </a:xfrm>
          <a:prstGeom prst="rect">
            <a:avLst/>
          </a:prstGeom>
          <a:noFill/>
        </p:spPr>
        <p:txBody>
          <a:bodyPr wrap="none" rtlCol="0">
            <a:spAutoFit/>
          </a:bodyPr>
          <a:lstStyle/>
          <a:p>
            <a:r>
              <a:rPr lang="zh-CN" altLang="en-US" b="1">
                <a:solidFill>
                  <a:srgbClr val="00B0F0"/>
                </a:solidFill>
              </a:rPr>
              <a:t>观察方向</a:t>
            </a:r>
            <a:r>
              <a:rPr lang="en-US" altLang="zh-CN" b="1">
                <a:solidFill>
                  <a:srgbClr val="00B0F0"/>
                </a:solidFill>
              </a:rPr>
              <a:t>2</a:t>
            </a:r>
            <a:endParaRPr lang="zh-CN" altLang="en-US" b="1">
              <a:solidFill>
                <a:srgbClr val="00B0F0"/>
              </a:solidFill>
            </a:endParaRPr>
          </a:p>
        </p:txBody>
      </p:sp>
      <p:pic>
        <p:nvPicPr>
          <p:cNvPr id="157" name="图片 156">
            <a:extLst>
              <a:ext uri="{FF2B5EF4-FFF2-40B4-BE49-F238E27FC236}">
                <a16:creationId xmlns:a16="http://schemas.microsoft.com/office/drawing/2014/main" id="{D5DB47A5-EA4C-41C3-8DF5-3C7E9FAA7A32}"/>
              </a:ext>
            </a:extLst>
          </p:cNvPr>
          <p:cNvPicPr>
            <a:picLocks noChangeAspect="1"/>
          </p:cNvPicPr>
          <p:nvPr/>
        </p:nvPicPr>
        <p:blipFill rotWithShape="1">
          <a:blip r:embed="rId5"/>
          <a:srcRect l="1" t="77833" r="51086" b="5408"/>
          <a:stretch/>
        </p:blipFill>
        <p:spPr>
          <a:xfrm>
            <a:off x="15603952" y="15829427"/>
            <a:ext cx="5903412" cy="1691621"/>
          </a:xfrm>
          <a:prstGeom prst="rect">
            <a:avLst/>
          </a:prstGeom>
        </p:spPr>
      </p:pic>
      <p:pic>
        <p:nvPicPr>
          <p:cNvPr id="158" name="图片 157">
            <a:extLst>
              <a:ext uri="{FF2B5EF4-FFF2-40B4-BE49-F238E27FC236}">
                <a16:creationId xmlns:a16="http://schemas.microsoft.com/office/drawing/2014/main" id="{9468AB78-5818-4EB2-9E6D-3FEA558A4E42}"/>
              </a:ext>
            </a:extLst>
          </p:cNvPr>
          <p:cNvPicPr>
            <a:picLocks noChangeAspect="1"/>
          </p:cNvPicPr>
          <p:nvPr/>
        </p:nvPicPr>
        <p:blipFill rotWithShape="1">
          <a:blip r:embed="rId5"/>
          <a:srcRect l="2272" t="94349" r="-1"/>
          <a:stretch/>
        </p:blipFill>
        <p:spPr>
          <a:xfrm>
            <a:off x="16467673" y="17477802"/>
            <a:ext cx="11795058" cy="570445"/>
          </a:xfrm>
          <a:prstGeom prst="rect">
            <a:avLst/>
          </a:prstGeom>
        </p:spPr>
      </p:pic>
      <p:pic>
        <p:nvPicPr>
          <p:cNvPr id="159" name="图片 158">
            <a:extLst>
              <a:ext uri="{FF2B5EF4-FFF2-40B4-BE49-F238E27FC236}">
                <a16:creationId xmlns:a16="http://schemas.microsoft.com/office/drawing/2014/main" id="{02FF096E-3B71-497B-AB48-7F6358EB1DC8}"/>
              </a:ext>
            </a:extLst>
          </p:cNvPr>
          <p:cNvPicPr>
            <a:picLocks noChangeAspect="1"/>
          </p:cNvPicPr>
          <p:nvPr/>
        </p:nvPicPr>
        <p:blipFill rotWithShape="1">
          <a:blip r:embed="rId30"/>
          <a:srcRect l="57716" t="68251" r="22008" b="6948"/>
          <a:stretch/>
        </p:blipFill>
        <p:spPr>
          <a:xfrm>
            <a:off x="21602595" y="15840162"/>
            <a:ext cx="1653629" cy="1691621"/>
          </a:xfrm>
          <a:prstGeom prst="rect">
            <a:avLst/>
          </a:prstGeom>
        </p:spPr>
      </p:pic>
      <p:sp>
        <p:nvSpPr>
          <p:cNvPr id="160" name="不完整圆 159">
            <a:extLst>
              <a:ext uri="{FF2B5EF4-FFF2-40B4-BE49-F238E27FC236}">
                <a16:creationId xmlns:a16="http://schemas.microsoft.com/office/drawing/2014/main" id="{B673EF83-1F77-4406-9440-D89AE94DE986}"/>
              </a:ext>
            </a:extLst>
          </p:cNvPr>
          <p:cNvSpPr>
            <a:spLocks noChangeAspect="1"/>
          </p:cNvSpPr>
          <p:nvPr/>
        </p:nvSpPr>
        <p:spPr>
          <a:xfrm>
            <a:off x="21582204" y="15861103"/>
            <a:ext cx="3218391" cy="3218891"/>
          </a:xfrm>
          <a:prstGeom prst="pie">
            <a:avLst>
              <a:gd name="adj1" fmla="val 10803897"/>
              <a:gd name="adj2" fmla="val 16200000"/>
            </a:avLst>
          </a:prstGeom>
          <a:ln w="38100">
            <a:solidFill>
              <a:srgbClr val="00B0F0"/>
            </a:solidFill>
            <a:prstDash val="sysDash"/>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61" name="矩形 160">
            <a:extLst>
              <a:ext uri="{FF2B5EF4-FFF2-40B4-BE49-F238E27FC236}">
                <a16:creationId xmlns:a16="http://schemas.microsoft.com/office/drawing/2014/main" id="{B4F54250-882A-47C6-A7CE-78641CD537FE}"/>
              </a:ext>
            </a:extLst>
          </p:cNvPr>
          <p:cNvSpPr/>
          <p:nvPr/>
        </p:nvSpPr>
        <p:spPr>
          <a:xfrm>
            <a:off x="15877971" y="15876100"/>
            <a:ext cx="5644383" cy="1605097"/>
          </a:xfrm>
          <a:prstGeom prst="rect">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2" name="矩形 161">
            <a:extLst>
              <a:ext uri="{FF2B5EF4-FFF2-40B4-BE49-F238E27FC236}">
                <a16:creationId xmlns:a16="http://schemas.microsoft.com/office/drawing/2014/main" id="{EB905495-4C99-4D48-9BAE-8A2511C36494}"/>
              </a:ext>
            </a:extLst>
          </p:cNvPr>
          <p:cNvSpPr/>
          <p:nvPr/>
        </p:nvSpPr>
        <p:spPr>
          <a:xfrm>
            <a:off x="23233611" y="15857646"/>
            <a:ext cx="5890259" cy="1605097"/>
          </a:xfrm>
          <a:prstGeom prst="rect">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64" name="图片 163">
            <a:extLst>
              <a:ext uri="{FF2B5EF4-FFF2-40B4-BE49-F238E27FC236}">
                <a16:creationId xmlns:a16="http://schemas.microsoft.com/office/drawing/2014/main" id="{511BACE2-4192-407C-B079-C4977BFA1E51}"/>
              </a:ext>
            </a:extLst>
          </p:cNvPr>
          <p:cNvPicPr>
            <a:picLocks noChangeAspect="1"/>
          </p:cNvPicPr>
          <p:nvPr/>
        </p:nvPicPr>
        <p:blipFill rotWithShape="1">
          <a:blip r:embed="rId31"/>
          <a:srcRect t="77441"/>
          <a:stretch/>
        </p:blipFill>
        <p:spPr>
          <a:xfrm>
            <a:off x="16161321" y="21279323"/>
            <a:ext cx="12069076" cy="2277073"/>
          </a:xfrm>
          <a:prstGeom prst="rect">
            <a:avLst/>
          </a:prstGeom>
        </p:spPr>
      </p:pic>
      <p:pic>
        <p:nvPicPr>
          <p:cNvPr id="165" name="图片 164">
            <a:extLst>
              <a:ext uri="{FF2B5EF4-FFF2-40B4-BE49-F238E27FC236}">
                <a16:creationId xmlns:a16="http://schemas.microsoft.com/office/drawing/2014/main" id="{BB068462-64F0-4F0A-9091-E22C79C08F9C}"/>
              </a:ext>
            </a:extLst>
          </p:cNvPr>
          <p:cNvPicPr>
            <a:picLocks noChangeAspect="1"/>
          </p:cNvPicPr>
          <p:nvPr/>
        </p:nvPicPr>
        <p:blipFill rotWithShape="1">
          <a:blip r:embed="rId32"/>
          <a:srcRect t="77172"/>
          <a:stretch/>
        </p:blipFill>
        <p:spPr>
          <a:xfrm>
            <a:off x="16161320" y="24041093"/>
            <a:ext cx="12069077" cy="2307924"/>
          </a:xfrm>
          <a:prstGeom prst="rect">
            <a:avLst/>
          </a:prstGeom>
        </p:spPr>
      </p:pic>
      <p:pic>
        <p:nvPicPr>
          <p:cNvPr id="20" name="图片 19">
            <a:extLst>
              <a:ext uri="{FF2B5EF4-FFF2-40B4-BE49-F238E27FC236}">
                <a16:creationId xmlns:a16="http://schemas.microsoft.com/office/drawing/2014/main" id="{6988B370-D284-4A07-8CC7-0EB708C61BFA}"/>
              </a:ext>
            </a:extLst>
          </p:cNvPr>
          <p:cNvPicPr>
            <a:picLocks noChangeAspect="1"/>
          </p:cNvPicPr>
          <p:nvPr/>
        </p:nvPicPr>
        <p:blipFill rotWithShape="1">
          <a:blip r:embed="rId33"/>
          <a:srcRect l="11656" t="8694" r="18676" b="7795"/>
          <a:stretch/>
        </p:blipFill>
        <p:spPr>
          <a:xfrm>
            <a:off x="15686521" y="29614787"/>
            <a:ext cx="1731724" cy="1736051"/>
          </a:xfrm>
          <a:prstGeom prst="rect">
            <a:avLst/>
          </a:prstGeom>
        </p:spPr>
      </p:pic>
      <p:sp>
        <p:nvSpPr>
          <p:cNvPr id="111" name="椭圆 110">
            <a:extLst>
              <a:ext uri="{FF2B5EF4-FFF2-40B4-BE49-F238E27FC236}">
                <a16:creationId xmlns:a16="http://schemas.microsoft.com/office/drawing/2014/main" id="{6E0A920E-D8FD-486D-A31C-3E2DA3155D0A}"/>
              </a:ext>
            </a:extLst>
          </p:cNvPr>
          <p:cNvSpPr>
            <a:spLocks noChangeAspect="1"/>
          </p:cNvSpPr>
          <p:nvPr/>
        </p:nvSpPr>
        <p:spPr>
          <a:xfrm>
            <a:off x="15682139" y="29614787"/>
            <a:ext cx="1731723" cy="1736051"/>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3" name="椭圆 112">
            <a:extLst>
              <a:ext uri="{FF2B5EF4-FFF2-40B4-BE49-F238E27FC236}">
                <a16:creationId xmlns:a16="http://schemas.microsoft.com/office/drawing/2014/main" id="{C8D812A0-A548-4012-B1B9-4EB11EFABF3A}"/>
              </a:ext>
            </a:extLst>
          </p:cNvPr>
          <p:cNvSpPr>
            <a:spLocks noChangeAspect="1"/>
          </p:cNvSpPr>
          <p:nvPr/>
        </p:nvSpPr>
        <p:spPr>
          <a:xfrm>
            <a:off x="16211306" y="30153230"/>
            <a:ext cx="669015" cy="670690"/>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1" name="椭圆 130">
            <a:extLst>
              <a:ext uri="{FF2B5EF4-FFF2-40B4-BE49-F238E27FC236}">
                <a16:creationId xmlns:a16="http://schemas.microsoft.com/office/drawing/2014/main" id="{C811AFD0-B7CE-4EE2-854F-202173E3330F}"/>
              </a:ext>
            </a:extLst>
          </p:cNvPr>
          <p:cNvSpPr>
            <a:spLocks noChangeAspect="1"/>
          </p:cNvSpPr>
          <p:nvPr/>
        </p:nvSpPr>
        <p:spPr>
          <a:xfrm>
            <a:off x="15950004" y="29887348"/>
            <a:ext cx="1187961" cy="1190930"/>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6" name="椭圆 135">
            <a:extLst>
              <a:ext uri="{FF2B5EF4-FFF2-40B4-BE49-F238E27FC236}">
                <a16:creationId xmlns:a16="http://schemas.microsoft.com/office/drawing/2014/main" id="{EBFC30EC-A750-4F89-A017-48154FB11D8E}"/>
              </a:ext>
            </a:extLst>
          </p:cNvPr>
          <p:cNvSpPr>
            <a:spLocks noChangeAspect="1"/>
          </p:cNvSpPr>
          <p:nvPr/>
        </p:nvSpPr>
        <p:spPr>
          <a:xfrm>
            <a:off x="16463408" y="30387932"/>
            <a:ext cx="177949" cy="178394"/>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8" name="椭圆 137">
            <a:extLst>
              <a:ext uri="{FF2B5EF4-FFF2-40B4-BE49-F238E27FC236}">
                <a16:creationId xmlns:a16="http://schemas.microsoft.com/office/drawing/2014/main" id="{9CA53B98-2B05-46C8-9702-DD069E047F2A}"/>
              </a:ext>
            </a:extLst>
          </p:cNvPr>
          <p:cNvSpPr>
            <a:spLocks noChangeAspect="1"/>
          </p:cNvSpPr>
          <p:nvPr/>
        </p:nvSpPr>
        <p:spPr>
          <a:xfrm>
            <a:off x="19408274" y="29618479"/>
            <a:ext cx="1731723" cy="1736051"/>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1" name="椭圆 140">
            <a:extLst>
              <a:ext uri="{FF2B5EF4-FFF2-40B4-BE49-F238E27FC236}">
                <a16:creationId xmlns:a16="http://schemas.microsoft.com/office/drawing/2014/main" id="{CB610D8B-1FEF-47E9-81B3-B4A8466D9F85}"/>
              </a:ext>
            </a:extLst>
          </p:cNvPr>
          <p:cNvSpPr>
            <a:spLocks noChangeAspect="1"/>
          </p:cNvSpPr>
          <p:nvPr/>
        </p:nvSpPr>
        <p:spPr>
          <a:xfrm>
            <a:off x="19939630" y="30150933"/>
            <a:ext cx="669015" cy="670690"/>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2" name="椭圆 141">
            <a:extLst>
              <a:ext uri="{FF2B5EF4-FFF2-40B4-BE49-F238E27FC236}">
                <a16:creationId xmlns:a16="http://schemas.microsoft.com/office/drawing/2014/main" id="{D7F27E77-A2DA-4F33-BE08-AF03F3D98E72}"/>
              </a:ext>
            </a:extLst>
          </p:cNvPr>
          <p:cNvSpPr>
            <a:spLocks noChangeAspect="1"/>
          </p:cNvSpPr>
          <p:nvPr/>
        </p:nvSpPr>
        <p:spPr>
          <a:xfrm>
            <a:off x="19680156" y="29887348"/>
            <a:ext cx="1187961" cy="1190930"/>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矩形 26">
            <a:extLst>
              <a:ext uri="{FF2B5EF4-FFF2-40B4-BE49-F238E27FC236}">
                <a16:creationId xmlns:a16="http://schemas.microsoft.com/office/drawing/2014/main" id="{E29459A2-E7DE-41EE-8D96-58948316FA0D}"/>
              </a:ext>
            </a:extLst>
          </p:cNvPr>
          <p:cNvSpPr/>
          <p:nvPr/>
        </p:nvSpPr>
        <p:spPr>
          <a:xfrm>
            <a:off x="21460024" y="17978583"/>
            <a:ext cx="1531189" cy="369332"/>
          </a:xfrm>
          <a:prstGeom prst="rect">
            <a:avLst/>
          </a:prstGeom>
        </p:spPr>
        <p:txBody>
          <a:bodyPr wrap="none">
            <a:spAutoFit/>
          </a:bodyPr>
          <a:lstStyle/>
          <a:p>
            <a:pPr algn="ctr"/>
            <a:r>
              <a:rPr lang="zh-CN" altLang="en-US" b="1">
                <a:cs typeface="Times New Roman" panose="02020603050405020304" pitchFamily="18" charset="0"/>
              </a:rPr>
              <a:t>图</a:t>
            </a:r>
            <a:r>
              <a:rPr lang="en-US" altLang="zh-CN" b="1">
                <a:cs typeface="Times New Roman" panose="02020603050405020304" pitchFamily="18" charset="0"/>
              </a:rPr>
              <a:t>3 </a:t>
            </a:r>
            <a:r>
              <a:rPr lang="zh-CN" altLang="en-US">
                <a:cs typeface="Times New Roman" panose="02020603050405020304" pitchFamily="18" charset="0"/>
              </a:rPr>
              <a:t>电子密度</a:t>
            </a:r>
            <a:endParaRPr lang="zh-CN" altLang="en-US" dirty="0">
              <a:cs typeface="Times New Roman" panose="02020603050405020304" pitchFamily="18" charset="0"/>
            </a:endParaRPr>
          </a:p>
        </p:txBody>
      </p:sp>
      <p:sp>
        <p:nvSpPr>
          <p:cNvPr id="28" name="矩形 27">
            <a:extLst>
              <a:ext uri="{FF2B5EF4-FFF2-40B4-BE49-F238E27FC236}">
                <a16:creationId xmlns:a16="http://schemas.microsoft.com/office/drawing/2014/main" id="{C45E4503-A38B-4EA9-B493-39F29E85F82A}"/>
              </a:ext>
            </a:extLst>
          </p:cNvPr>
          <p:cNvSpPr/>
          <p:nvPr/>
        </p:nvSpPr>
        <p:spPr>
          <a:xfrm>
            <a:off x="21229510" y="23540119"/>
            <a:ext cx="1973618" cy="369332"/>
          </a:xfrm>
          <a:prstGeom prst="rect">
            <a:avLst/>
          </a:prstGeom>
        </p:spPr>
        <p:txBody>
          <a:bodyPr wrap="none">
            <a:spAutoFit/>
          </a:bodyPr>
          <a:lstStyle/>
          <a:p>
            <a:pPr algn="ctr"/>
            <a:r>
              <a:rPr lang="zh-CN" altLang="en-US" b="1">
                <a:cs typeface="Times New Roman" panose="02020603050405020304" pitchFamily="18" charset="0"/>
              </a:rPr>
              <a:t>图</a:t>
            </a:r>
            <a:r>
              <a:rPr lang="en-US" altLang="zh-CN" b="1">
                <a:cs typeface="Times New Roman" panose="02020603050405020304" pitchFamily="18" charset="0"/>
              </a:rPr>
              <a:t>5 </a:t>
            </a:r>
            <a:r>
              <a:rPr lang="zh-CN" altLang="en-US">
                <a:cs typeface="Times New Roman" panose="02020603050405020304" pitchFamily="18" charset="0"/>
              </a:rPr>
              <a:t>背景气体速度</a:t>
            </a:r>
            <a:endParaRPr lang="zh-CN" altLang="en-US" dirty="0">
              <a:cs typeface="Times New Roman" panose="02020603050405020304" pitchFamily="18" charset="0"/>
            </a:endParaRPr>
          </a:p>
        </p:txBody>
      </p:sp>
      <p:sp>
        <p:nvSpPr>
          <p:cNvPr id="32" name="矩形 31">
            <a:extLst>
              <a:ext uri="{FF2B5EF4-FFF2-40B4-BE49-F238E27FC236}">
                <a16:creationId xmlns:a16="http://schemas.microsoft.com/office/drawing/2014/main" id="{30BB69C3-938F-4C7F-977E-7C753413386D}"/>
              </a:ext>
            </a:extLst>
          </p:cNvPr>
          <p:cNvSpPr/>
          <p:nvPr/>
        </p:nvSpPr>
        <p:spPr>
          <a:xfrm>
            <a:off x="21243026" y="26359059"/>
            <a:ext cx="1973618" cy="369332"/>
          </a:xfrm>
          <a:prstGeom prst="rect">
            <a:avLst/>
          </a:prstGeom>
        </p:spPr>
        <p:txBody>
          <a:bodyPr wrap="none">
            <a:spAutoFit/>
          </a:bodyPr>
          <a:lstStyle/>
          <a:p>
            <a:pPr algn="ctr"/>
            <a:r>
              <a:rPr lang="zh-CN" altLang="en-US" b="1">
                <a:cs typeface="Times New Roman" panose="02020603050405020304" pitchFamily="18" charset="0"/>
              </a:rPr>
              <a:t>图</a:t>
            </a:r>
            <a:r>
              <a:rPr lang="en-US" altLang="zh-CN" b="1">
                <a:cs typeface="Times New Roman" panose="02020603050405020304" pitchFamily="18" charset="0"/>
              </a:rPr>
              <a:t>6 </a:t>
            </a:r>
            <a:r>
              <a:rPr lang="zh-CN" altLang="en-US">
                <a:cs typeface="Times New Roman" panose="02020603050405020304" pitchFamily="18" charset="0"/>
              </a:rPr>
              <a:t>背景气体温度</a:t>
            </a:r>
            <a:endParaRPr lang="zh-CN" altLang="en-US" dirty="0">
              <a:cs typeface="Times New Roman" panose="02020603050405020304" pitchFamily="18" charset="0"/>
            </a:endParaRPr>
          </a:p>
        </p:txBody>
      </p:sp>
      <p:pic>
        <p:nvPicPr>
          <p:cNvPr id="33" name="图片 32">
            <a:extLst>
              <a:ext uri="{FF2B5EF4-FFF2-40B4-BE49-F238E27FC236}">
                <a16:creationId xmlns:a16="http://schemas.microsoft.com/office/drawing/2014/main" id="{83790829-5FEF-42E9-8848-2F452304D7FD}"/>
              </a:ext>
            </a:extLst>
          </p:cNvPr>
          <p:cNvPicPr>
            <a:picLocks noChangeAspect="1"/>
          </p:cNvPicPr>
          <p:nvPr/>
        </p:nvPicPr>
        <p:blipFill rotWithShape="1">
          <a:blip r:embed="rId34"/>
          <a:srcRect l="16772" t="13436" r="18014" b="8547"/>
          <a:stretch/>
        </p:blipFill>
        <p:spPr>
          <a:xfrm>
            <a:off x="17552008" y="29629738"/>
            <a:ext cx="1731723" cy="1732604"/>
          </a:xfrm>
          <a:prstGeom prst="rect">
            <a:avLst/>
          </a:prstGeom>
        </p:spPr>
      </p:pic>
      <p:sp>
        <p:nvSpPr>
          <p:cNvPr id="146" name="椭圆 145">
            <a:extLst>
              <a:ext uri="{FF2B5EF4-FFF2-40B4-BE49-F238E27FC236}">
                <a16:creationId xmlns:a16="http://schemas.microsoft.com/office/drawing/2014/main" id="{1DB2B555-28CD-4ED9-8C5D-C5D601577826}"/>
              </a:ext>
            </a:extLst>
          </p:cNvPr>
          <p:cNvSpPr>
            <a:spLocks noChangeAspect="1"/>
          </p:cNvSpPr>
          <p:nvPr/>
        </p:nvSpPr>
        <p:spPr>
          <a:xfrm>
            <a:off x="17552008" y="29625462"/>
            <a:ext cx="1731723" cy="1736051"/>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7" name="椭圆 146">
            <a:extLst>
              <a:ext uri="{FF2B5EF4-FFF2-40B4-BE49-F238E27FC236}">
                <a16:creationId xmlns:a16="http://schemas.microsoft.com/office/drawing/2014/main" id="{47DA007B-0C16-4CFA-96E7-87A4B3CAD523}"/>
              </a:ext>
            </a:extLst>
          </p:cNvPr>
          <p:cNvSpPr>
            <a:spLocks noChangeAspect="1"/>
          </p:cNvSpPr>
          <p:nvPr/>
        </p:nvSpPr>
        <p:spPr>
          <a:xfrm>
            <a:off x="18088570" y="30159230"/>
            <a:ext cx="669015" cy="670690"/>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8" name="椭圆 147">
            <a:extLst>
              <a:ext uri="{FF2B5EF4-FFF2-40B4-BE49-F238E27FC236}">
                <a16:creationId xmlns:a16="http://schemas.microsoft.com/office/drawing/2014/main" id="{8DA30668-5333-4020-96FC-590F3CEE4F84}"/>
              </a:ext>
            </a:extLst>
          </p:cNvPr>
          <p:cNvSpPr>
            <a:spLocks noChangeAspect="1"/>
          </p:cNvSpPr>
          <p:nvPr/>
        </p:nvSpPr>
        <p:spPr>
          <a:xfrm>
            <a:off x="17824867" y="29898023"/>
            <a:ext cx="1187961" cy="1190930"/>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41" name="图片 40">
            <a:extLst>
              <a:ext uri="{FF2B5EF4-FFF2-40B4-BE49-F238E27FC236}">
                <a16:creationId xmlns:a16="http://schemas.microsoft.com/office/drawing/2014/main" id="{763D5897-7DDE-4017-888A-0C552AE2556C}"/>
              </a:ext>
            </a:extLst>
          </p:cNvPr>
          <p:cNvPicPr>
            <a:picLocks noChangeAspect="1"/>
          </p:cNvPicPr>
          <p:nvPr/>
        </p:nvPicPr>
        <p:blipFill rotWithShape="1">
          <a:blip r:embed="rId35"/>
          <a:srcRect l="13004" t="14262" r="20083" b="8734"/>
          <a:stretch/>
        </p:blipFill>
        <p:spPr>
          <a:xfrm>
            <a:off x="21264014" y="29614788"/>
            <a:ext cx="1741684" cy="1736050"/>
          </a:xfrm>
          <a:prstGeom prst="rect">
            <a:avLst/>
          </a:prstGeom>
        </p:spPr>
      </p:pic>
      <p:pic>
        <p:nvPicPr>
          <p:cNvPr id="42" name="图片 41">
            <a:extLst>
              <a:ext uri="{FF2B5EF4-FFF2-40B4-BE49-F238E27FC236}">
                <a16:creationId xmlns:a16="http://schemas.microsoft.com/office/drawing/2014/main" id="{DB41DE01-1B6E-4770-9B41-65A0FCDC0DE5}"/>
              </a:ext>
            </a:extLst>
          </p:cNvPr>
          <p:cNvPicPr>
            <a:picLocks noChangeAspect="1"/>
          </p:cNvPicPr>
          <p:nvPr/>
        </p:nvPicPr>
        <p:blipFill rotWithShape="1">
          <a:blip r:embed="rId36"/>
          <a:srcRect l="13004" t="12267" r="18774" b="6435"/>
          <a:stretch/>
        </p:blipFill>
        <p:spPr>
          <a:xfrm>
            <a:off x="23129715" y="29632507"/>
            <a:ext cx="1768356" cy="1762386"/>
          </a:xfrm>
          <a:prstGeom prst="rect">
            <a:avLst/>
          </a:prstGeom>
        </p:spPr>
      </p:pic>
      <p:sp>
        <p:nvSpPr>
          <p:cNvPr id="168" name="椭圆 167">
            <a:extLst>
              <a:ext uri="{FF2B5EF4-FFF2-40B4-BE49-F238E27FC236}">
                <a16:creationId xmlns:a16="http://schemas.microsoft.com/office/drawing/2014/main" id="{1ADFE6C2-3013-4E51-9CA2-A89CDB044C5D}"/>
              </a:ext>
            </a:extLst>
          </p:cNvPr>
          <p:cNvSpPr>
            <a:spLocks noChangeAspect="1"/>
          </p:cNvSpPr>
          <p:nvPr/>
        </p:nvSpPr>
        <p:spPr>
          <a:xfrm>
            <a:off x="21264229" y="29617203"/>
            <a:ext cx="1731723" cy="1736051"/>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9" name="椭圆 168">
            <a:extLst>
              <a:ext uri="{FF2B5EF4-FFF2-40B4-BE49-F238E27FC236}">
                <a16:creationId xmlns:a16="http://schemas.microsoft.com/office/drawing/2014/main" id="{74F8F4AA-D132-4E06-88F5-19934912A6EB}"/>
              </a:ext>
            </a:extLst>
          </p:cNvPr>
          <p:cNvSpPr>
            <a:spLocks noChangeAspect="1"/>
          </p:cNvSpPr>
          <p:nvPr/>
        </p:nvSpPr>
        <p:spPr>
          <a:xfrm>
            <a:off x="21795585" y="30149657"/>
            <a:ext cx="669015" cy="670690"/>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0" name="椭圆 169">
            <a:extLst>
              <a:ext uri="{FF2B5EF4-FFF2-40B4-BE49-F238E27FC236}">
                <a16:creationId xmlns:a16="http://schemas.microsoft.com/office/drawing/2014/main" id="{4C402E3C-97D2-468F-9E3D-C7C79587A91A}"/>
              </a:ext>
            </a:extLst>
          </p:cNvPr>
          <p:cNvSpPr>
            <a:spLocks noChangeAspect="1"/>
          </p:cNvSpPr>
          <p:nvPr/>
        </p:nvSpPr>
        <p:spPr>
          <a:xfrm>
            <a:off x="21536111" y="29886072"/>
            <a:ext cx="1187961" cy="1190930"/>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2" name="椭圆 171">
            <a:extLst>
              <a:ext uri="{FF2B5EF4-FFF2-40B4-BE49-F238E27FC236}">
                <a16:creationId xmlns:a16="http://schemas.microsoft.com/office/drawing/2014/main" id="{E40DD5DC-B9E3-431B-AD7B-ABE489024262}"/>
              </a:ext>
            </a:extLst>
          </p:cNvPr>
          <p:cNvSpPr>
            <a:spLocks noChangeAspect="1"/>
          </p:cNvSpPr>
          <p:nvPr/>
        </p:nvSpPr>
        <p:spPr>
          <a:xfrm>
            <a:off x="23147177" y="29645679"/>
            <a:ext cx="1731723" cy="1736051"/>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3" name="椭圆 172">
            <a:extLst>
              <a:ext uri="{FF2B5EF4-FFF2-40B4-BE49-F238E27FC236}">
                <a16:creationId xmlns:a16="http://schemas.microsoft.com/office/drawing/2014/main" id="{BDB3932E-E56D-48C7-A22E-4D9CB0646CE8}"/>
              </a:ext>
            </a:extLst>
          </p:cNvPr>
          <p:cNvSpPr>
            <a:spLocks noChangeAspect="1"/>
          </p:cNvSpPr>
          <p:nvPr/>
        </p:nvSpPr>
        <p:spPr>
          <a:xfrm>
            <a:off x="23678533" y="30178133"/>
            <a:ext cx="669015" cy="670690"/>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4" name="椭圆 173">
            <a:extLst>
              <a:ext uri="{FF2B5EF4-FFF2-40B4-BE49-F238E27FC236}">
                <a16:creationId xmlns:a16="http://schemas.microsoft.com/office/drawing/2014/main" id="{11274D9A-82C1-4DD1-83AB-E288950BCBB6}"/>
              </a:ext>
            </a:extLst>
          </p:cNvPr>
          <p:cNvSpPr>
            <a:spLocks noChangeAspect="1"/>
          </p:cNvSpPr>
          <p:nvPr/>
        </p:nvSpPr>
        <p:spPr>
          <a:xfrm>
            <a:off x="23419059" y="29914548"/>
            <a:ext cx="1187961" cy="1190930"/>
          </a:xfrm>
          <a:prstGeom prst="ellips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5" name="矩形 174">
            <a:extLst>
              <a:ext uri="{FF2B5EF4-FFF2-40B4-BE49-F238E27FC236}">
                <a16:creationId xmlns:a16="http://schemas.microsoft.com/office/drawing/2014/main" id="{B4D66022-7745-4FC0-B1B2-DE49F4ED3803}"/>
              </a:ext>
            </a:extLst>
          </p:cNvPr>
          <p:cNvSpPr/>
          <p:nvPr/>
        </p:nvSpPr>
        <p:spPr>
          <a:xfrm>
            <a:off x="16453951" y="21332247"/>
            <a:ext cx="11518456" cy="1605097"/>
          </a:xfrm>
          <a:prstGeom prst="rect">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6" name="矩形 175">
            <a:extLst>
              <a:ext uri="{FF2B5EF4-FFF2-40B4-BE49-F238E27FC236}">
                <a16:creationId xmlns:a16="http://schemas.microsoft.com/office/drawing/2014/main" id="{C83C22D3-7D99-4A7B-B382-C4AE3B97D8BC}"/>
              </a:ext>
            </a:extLst>
          </p:cNvPr>
          <p:cNvSpPr/>
          <p:nvPr/>
        </p:nvSpPr>
        <p:spPr>
          <a:xfrm>
            <a:off x="16453951" y="24131559"/>
            <a:ext cx="11518455" cy="1605097"/>
          </a:xfrm>
          <a:prstGeom prst="rect">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矩形 42">
            <a:extLst>
              <a:ext uri="{FF2B5EF4-FFF2-40B4-BE49-F238E27FC236}">
                <a16:creationId xmlns:a16="http://schemas.microsoft.com/office/drawing/2014/main" id="{D9FEDE7A-020D-471A-A99B-817BE2480960}"/>
              </a:ext>
            </a:extLst>
          </p:cNvPr>
          <p:cNvSpPr/>
          <p:nvPr/>
        </p:nvSpPr>
        <p:spPr>
          <a:xfrm>
            <a:off x="19367204" y="31643274"/>
            <a:ext cx="3358613" cy="369332"/>
          </a:xfrm>
          <a:prstGeom prst="rect">
            <a:avLst/>
          </a:prstGeom>
        </p:spPr>
        <p:txBody>
          <a:bodyPr wrap="none">
            <a:spAutoFit/>
          </a:bodyPr>
          <a:lstStyle/>
          <a:p>
            <a:pPr algn="ctr"/>
            <a:r>
              <a:rPr lang="zh-CN" altLang="en-US" b="1">
                <a:cs typeface="Times New Roman" panose="02020603050405020304" pitchFamily="18" charset="0"/>
              </a:rPr>
              <a:t>图</a:t>
            </a:r>
            <a:r>
              <a:rPr lang="en-US" altLang="zh-CN" b="1">
                <a:cs typeface="Times New Roman" panose="02020603050405020304" pitchFamily="18" charset="0"/>
              </a:rPr>
              <a:t>7 </a:t>
            </a:r>
            <a:r>
              <a:rPr lang="zh-CN" altLang="en-US">
                <a:cs typeface="Times New Roman" panose="02020603050405020304" pitchFamily="18" charset="0"/>
              </a:rPr>
              <a:t>不同线圈数时电子密度分布</a:t>
            </a:r>
            <a:endParaRPr lang="zh-CN" altLang="en-US" dirty="0">
              <a:cs typeface="Times New Roman" panose="02020603050405020304" pitchFamily="18" charset="0"/>
            </a:endParaRPr>
          </a:p>
        </p:txBody>
      </p:sp>
      <p:graphicFrame>
        <p:nvGraphicFramePr>
          <p:cNvPr id="47" name="图表 46">
            <a:extLst>
              <a:ext uri="{FF2B5EF4-FFF2-40B4-BE49-F238E27FC236}">
                <a16:creationId xmlns:a16="http://schemas.microsoft.com/office/drawing/2014/main" id="{A407D6D0-08CF-42AC-B33A-FEB30AA11237}"/>
              </a:ext>
            </a:extLst>
          </p:cNvPr>
          <p:cNvGraphicFramePr/>
          <p:nvPr>
            <p:extLst>
              <p:ext uri="{D42A27DB-BD31-4B8C-83A1-F6EECF244321}">
                <p14:modId xmlns:p14="http://schemas.microsoft.com/office/powerpoint/2010/main" val="1623282786"/>
              </p:ext>
            </p:extLst>
          </p:nvPr>
        </p:nvGraphicFramePr>
        <p:xfrm>
          <a:off x="25062849" y="29507113"/>
          <a:ext cx="4302590" cy="2319499"/>
        </p:xfrm>
        <a:graphic>
          <a:graphicData uri="http://schemas.openxmlformats.org/drawingml/2006/chart">
            <c:chart xmlns:c="http://schemas.openxmlformats.org/drawingml/2006/chart" xmlns:r="http://schemas.openxmlformats.org/officeDocument/2006/relationships" r:id="rId37"/>
          </a:graphicData>
        </a:graphic>
      </p:graphicFrame>
      <p:sp>
        <p:nvSpPr>
          <p:cNvPr id="177" name="矩形 176">
            <a:extLst>
              <a:ext uri="{FF2B5EF4-FFF2-40B4-BE49-F238E27FC236}">
                <a16:creationId xmlns:a16="http://schemas.microsoft.com/office/drawing/2014/main" id="{ED29C113-C164-4B63-B5EC-E8D40267414D}"/>
              </a:ext>
            </a:extLst>
          </p:cNvPr>
          <p:cNvSpPr/>
          <p:nvPr/>
        </p:nvSpPr>
        <p:spPr>
          <a:xfrm>
            <a:off x="16482887" y="18592353"/>
            <a:ext cx="11518456" cy="1605097"/>
          </a:xfrm>
          <a:prstGeom prst="rect">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8" name="矩形 177">
            <a:extLst>
              <a:ext uri="{FF2B5EF4-FFF2-40B4-BE49-F238E27FC236}">
                <a16:creationId xmlns:a16="http://schemas.microsoft.com/office/drawing/2014/main" id="{A3F92BDA-6A84-4C43-96A3-269C5AF3C4E6}"/>
              </a:ext>
            </a:extLst>
          </p:cNvPr>
          <p:cNvSpPr/>
          <p:nvPr/>
        </p:nvSpPr>
        <p:spPr>
          <a:xfrm>
            <a:off x="21493944" y="20684692"/>
            <a:ext cx="1531189" cy="369332"/>
          </a:xfrm>
          <a:prstGeom prst="rect">
            <a:avLst/>
          </a:prstGeom>
        </p:spPr>
        <p:txBody>
          <a:bodyPr wrap="none">
            <a:spAutoFit/>
          </a:bodyPr>
          <a:lstStyle/>
          <a:p>
            <a:pPr algn="ctr"/>
            <a:r>
              <a:rPr lang="zh-CN" altLang="en-US" b="1">
                <a:cs typeface="Times New Roman" panose="02020603050405020304" pitchFamily="18" charset="0"/>
              </a:rPr>
              <a:t>图</a:t>
            </a:r>
            <a:r>
              <a:rPr lang="en-US" altLang="zh-CN" b="1">
                <a:cs typeface="Times New Roman" panose="02020603050405020304" pitchFamily="18" charset="0"/>
              </a:rPr>
              <a:t>4 </a:t>
            </a:r>
            <a:r>
              <a:rPr lang="zh-CN" altLang="en-US">
                <a:cs typeface="Times New Roman" panose="02020603050405020304" pitchFamily="18" charset="0"/>
              </a:rPr>
              <a:t>电子温度</a:t>
            </a:r>
            <a:endParaRPr lang="zh-CN" altLang="en-US" dirty="0">
              <a:cs typeface="Times New Roman" panose="02020603050405020304" pitchFamily="18" charset="0"/>
            </a:endParaRPr>
          </a:p>
        </p:txBody>
      </p:sp>
      <p:graphicFrame>
        <p:nvGraphicFramePr>
          <p:cNvPr id="179" name="图表 178">
            <a:extLst>
              <a:ext uri="{FF2B5EF4-FFF2-40B4-BE49-F238E27FC236}">
                <a16:creationId xmlns:a16="http://schemas.microsoft.com/office/drawing/2014/main" id="{DCC46B79-E128-4C9D-A82A-6F6FA255F7B4}"/>
              </a:ext>
            </a:extLst>
          </p:cNvPr>
          <p:cNvGraphicFramePr/>
          <p:nvPr>
            <p:extLst>
              <p:ext uri="{D42A27DB-BD31-4B8C-83A1-F6EECF244321}">
                <p14:modId xmlns:p14="http://schemas.microsoft.com/office/powerpoint/2010/main" val="1525021048"/>
              </p:ext>
            </p:extLst>
          </p:nvPr>
        </p:nvGraphicFramePr>
        <p:xfrm>
          <a:off x="25047582" y="32280369"/>
          <a:ext cx="4317857" cy="2672667"/>
        </p:xfrm>
        <a:graphic>
          <a:graphicData uri="http://schemas.openxmlformats.org/drawingml/2006/chart">
            <c:chart xmlns:c="http://schemas.openxmlformats.org/drawingml/2006/chart" xmlns:r="http://schemas.openxmlformats.org/officeDocument/2006/relationships" r:id="rId38"/>
          </a:graphicData>
        </a:graphic>
      </p:graphicFrame>
      <p:sp>
        <p:nvSpPr>
          <p:cNvPr id="61" name="椭圆 60">
            <a:extLst>
              <a:ext uri="{FF2B5EF4-FFF2-40B4-BE49-F238E27FC236}">
                <a16:creationId xmlns:a16="http://schemas.microsoft.com/office/drawing/2014/main" id="{575B178F-A571-4473-8F71-34E6B7FD1CB4}"/>
              </a:ext>
            </a:extLst>
          </p:cNvPr>
          <p:cNvSpPr/>
          <p:nvPr/>
        </p:nvSpPr>
        <p:spPr>
          <a:xfrm>
            <a:off x="25973045" y="33206311"/>
            <a:ext cx="108000" cy="107355"/>
          </a:xfrm>
          <a:prstGeom prst="ellips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8" name="直接箭头连接符 67">
            <a:extLst>
              <a:ext uri="{FF2B5EF4-FFF2-40B4-BE49-F238E27FC236}">
                <a16:creationId xmlns:a16="http://schemas.microsoft.com/office/drawing/2014/main" id="{7B199B32-E6EC-425B-A4B5-31806E270B0C}"/>
              </a:ext>
            </a:extLst>
          </p:cNvPr>
          <p:cNvCxnSpPr>
            <a:stCxn id="61" idx="2"/>
          </p:cNvCxnSpPr>
          <p:nvPr/>
        </p:nvCxnSpPr>
        <p:spPr>
          <a:xfrm flipH="1">
            <a:off x="25657593" y="33259989"/>
            <a:ext cx="315452" cy="773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0" name="椭圆 179">
            <a:extLst>
              <a:ext uri="{FF2B5EF4-FFF2-40B4-BE49-F238E27FC236}">
                <a16:creationId xmlns:a16="http://schemas.microsoft.com/office/drawing/2014/main" id="{412AF803-A7CC-4A2A-B51D-CB5F70EF6388}"/>
              </a:ext>
            </a:extLst>
          </p:cNvPr>
          <p:cNvSpPr/>
          <p:nvPr/>
        </p:nvSpPr>
        <p:spPr>
          <a:xfrm>
            <a:off x="26024453" y="32886260"/>
            <a:ext cx="108000" cy="107355"/>
          </a:xfrm>
          <a:prstGeom prst="ellips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81" name="直接箭头连接符 180">
            <a:extLst>
              <a:ext uri="{FF2B5EF4-FFF2-40B4-BE49-F238E27FC236}">
                <a16:creationId xmlns:a16="http://schemas.microsoft.com/office/drawing/2014/main" id="{3AA98FB8-EF87-44C3-B24A-0392E622540F}"/>
              </a:ext>
            </a:extLst>
          </p:cNvPr>
          <p:cNvCxnSpPr>
            <a:cxnSpLocks/>
            <a:stCxn id="180" idx="6"/>
          </p:cNvCxnSpPr>
          <p:nvPr/>
        </p:nvCxnSpPr>
        <p:spPr>
          <a:xfrm>
            <a:off x="26132453" y="32939938"/>
            <a:ext cx="301199"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2" name="文本框 181">
            <a:extLst>
              <a:ext uri="{FF2B5EF4-FFF2-40B4-BE49-F238E27FC236}">
                <a16:creationId xmlns:a16="http://schemas.microsoft.com/office/drawing/2014/main" id="{DDB87E7C-2090-4D5A-B774-C5371E9D4ABD}"/>
              </a:ext>
            </a:extLst>
          </p:cNvPr>
          <p:cNvSpPr txBox="1"/>
          <p:nvPr/>
        </p:nvSpPr>
        <p:spPr>
          <a:xfrm>
            <a:off x="15550632" y="26830711"/>
            <a:ext cx="13639907" cy="1810239"/>
          </a:xfrm>
          <a:prstGeom prst="rect">
            <a:avLst/>
          </a:prstGeom>
          <a:noFill/>
        </p:spPr>
        <p:txBody>
          <a:bodyPr wrap="square" rtlCol="0">
            <a:spAutoFit/>
          </a:bodyPr>
          <a:lstStyle/>
          <a:p>
            <a:pPr marL="457200" indent="-457200" algn="just">
              <a:lnSpc>
                <a:spcPts val="4600"/>
              </a:lnSpc>
              <a:spcBef>
                <a:spcPts val="600"/>
              </a:spcBef>
              <a:spcAft>
                <a:spcPts val="600"/>
              </a:spcAft>
              <a:buClr>
                <a:srgbClr val="84023E"/>
              </a:buClr>
              <a:buFont typeface="Wingdings" panose="05000000000000000000" pitchFamily="2" charset="2"/>
              <a:buChar char="p"/>
            </a:pPr>
            <a:r>
              <a:rPr lang="zh-CN" altLang="en-US" sz="2800" dirty="0">
                <a:cs typeface="Times New Roman" panose="02020603050405020304" pitchFamily="18" charset="0"/>
              </a:rPr>
              <a:t>加入磁芯后，电感线圈不再均匀的分布在放电腔体外侧，会出现等离子体分布不均匀的情况。图</a:t>
            </a:r>
            <a:r>
              <a:rPr lang="en-US" altLang="zh-CN" sz="2800" dirty="0">
                <a:cs typeface="Times New Roman" panose="02020603050405020304" pitchFamily="18" charset="0"/>
              </a:rPr>
              <a:t>7</a:t>
            </a:r>
            <a:r>
              <a:rPr lang="zh-CN" altLang="en-US" sz="2800" dirty="0">
                <a:cs typeface="Times New Roman" panose="02020603050405020304" pitchFamily="18" charset="0"/>
              </a:rPr>
              <a:t>从左到右分别是线圈数为</a:t>
            </a:r>
            <a:r>
              <a:rPr lang="en-US" altLang="zh-CN" sz="2800" dirty="0">
                <a:cs typeface="Times New Roman" panose="02020603050405020304" pitchFamily="18" charset="0"/>
              </a:rPr>
              <a:t>1</a:t>
            </a:r>
            <a:r>
              <a:rPr lang="zh-CN" altLang="en-US" sz="2800" dirty="0">
                <a:cs typeface="Times New Roman" panose="02020603050405020304" pitchFamily="18" charset="0"/>
              </a:rPr>
              <a:t>，</a:t>
            </a:r>
            <a:r>
              <a:rPr lang="en-US" altLang="zh-CN" sz="2800" dirty="0">
                <a:cs typeface="Times New Roman" panose="02020603050405020304" pitchFamily="18" charset="0"/>
              </a:rPr>
              <a:t>2</a:t>
            </a:r>
            <a:r>
              <a:rPr lang="zh-CN" altLang="en-US" sz="2800" dirty="0">
                <a:cs typeface="Times New Roman" panose="02020603050405020304" pitchFamily="18" charset="0"/>
              </a:rPr>
              <a:t>，</a:t>
            </a:r>
            <a:r>
              <a:rPr lang="en-US" altLang="zh-CN" sz="2800" dirty="0">
                <a:cs typeface="Times New Roman" panose="02020603050405020304" pitchFamily="18" charset="0"/>
              </a:rPr>
              <a:t>4</a:t>
            </a:r>
            <a:r>
              <a:rPr lang="zh-CN" altLang="en-US" sz="2800" dirty="0">
                <a:cs typeface="Times New Roman" panose="02020603050405020304" pitchFamily="18" charset="0"/>
              </a:rPr>
              <a:t>，</a:t>
            </a:r>
            <a:r>
              <a:rPr lang="en-US" altLang="zh-CN" sz="2800" dirty="0">
                <a:cs typeface="Times New Roman" panose="02020603050405020304" pitchFamily="18" charset="0"/>
              </a:rPr>
              <a:t>12</a:t>
            </a:r>
            <a:r>
              <a:rPr lang="zh-CN" altLang="en-US" sz="2800" dirty="0">
                <a:cs typeface="Times New Roman" panose="02020603050405020304" pitchFamily="18" charset="0"/>
              </a:rPr>
              <a:t>和</a:t>
            </a:r>
            <a:r>
              <a:rPr lang="en-US" altLang="zh-CN" sz="2800" dirty="0">
                <a:cs typeface="Times New Roman" panose="02020603050405020304" pitchFamily="18" charset="0"/>
              </a:rPr>
              <a:t>16</a:t>
            </a:r>
            <a:r>
              <a:rPr lang="zh-CN" altLang="en-US" sz="2800" dirty="0">
                <a:cs typeface="Times New Roman" panose="02020603050405020304" pitchFamily="18" charset="0"/>
              </a:rPr>
              <a:t>时电子密度分布，图</a:t>
            </a:r>
            <a:r>
              <a:rPr lang="en-US" altLang="zh-CN" sz="2800" dirty="0">
                <a:cs typeface="Times New Roman" panose="02020603050405020304" pitchFamily="18" charset="0"/>
              </a:rPr>
              <a:t>8</a:t>
            </a:r>
            <a:r>
              <a:rPr lang="zh-CN" altLang="en-US" sz="2800" dirty="0">
                <a:cs typeface="Times New Roman" panose="02020603050405020304" pitchFamily="18" charset="0"/>
              </a:rPr>
              <a:t>是放电功率和电子密度随线圈个数的变化，图</a:t>
            </a:r>
            <a:r>
              <a:rPr lang="en-US" altLang="zh-CN" sz="2800" dirty="0">
                <a:cs typeface="Times New Roman" panose="02020603050405020304" pitchFamily="18" charset="0"/>
              </a:rPr>
              <a:t>9</a:t>
            </a:r>
            <a:r>
              <a:rPr lang="zh-CN" altLang="en-US" sz="2800" dirty="0">
                <a:cs typeface="Times New Roman" panose="02020603050405020304" pitchFamily="18" charset="0"/>
              </a:rPr>
              <a:t>是详细的功率变化。</a:t>
            </a:r>
            <a:endParaRPr lang="en-US" altLang="zh-CN" sz="2800" dirty="0">
              <a:cs typeface="Times New Roman" panose="02020603050405020304" pitchFamily="18" charset="0"/>
            </a:endParaRPr>
          </a:p>
        </p:txBody>
      </p:sp>
      <p:sp>
        <p:nvSpPr>
          <p:cNvPr id="183" name="文本框 182">
            <a:extLst>
              <a:ext uri="{FF2B5EF4-FFF2-40B4-BE49-F238E27FC236}">
                <a16:creationId xmlns:a16="http://schemas.microsoft.com/office/drawing/2014/main" id="{66C663FB-D764-42E7-A600-17B006C683EF}"/>
              </a:ext>
            </a:extLst>
          </p:cNvPr>
          <p:cNvSpPr txBox="1"/>
          <p:nvPr/>
        </p:nvSpPr>
        <p:spPr>
          <a:xfrm>
            <a:off x="15691416" y="32373272"/>
            <a:ext cx="9187484" cy="2554033"/>
          </a:xfrm>
          <a:prstGeom prst="rect">
            <a:avLst/>
          </a:prstGeom>
          <a:noFill/>
          <a:ln w="31750" cmpd="dbl">
            <a:solidFill>
              <a:srgbClr val="84023E"/>
            </a:solidFill>
            <a:prstDash val="dash"/>
          </a:ln>
        </p:spPr>
        <p:txBody>
          <a:bodyPr wrap="square" rtlCol="0">
            <a:spAutoFit/>
          </a:bodyPr>
          <a:lstStyle/>
          <a:p>
            <a:pPr marL="457200" indent="-457200" algn="just">
              <a:lnSpc>
                <a:spcPts val="4600"/>
              </a:lnSpc>
              <a:spcBef>
                <a:spcPts val="600"/>
              </a:spcBef>
              <a:spcAft>
                <a:spcPts val="600"/>
              </a:spcAft>
              <a:buClr>
                <a:srgbClr val="84023E"/>
              </a:buClr>
              <a:buFont typeface="Wingdings" panose="05000000000000000000" pitchFamily="2" charset="2"/>
              <a:buChar char="p"/>
            </a:pPr>
            <a:r>
              <a:rPr lang="zh-CN" altLang="en-US" sz="2800" dirty="0">
                <a:cs typeface="Times New Roman" panose="02020603050405020304" pitchFamily="18" charset="0"/>
              </a:rPr>
              <a:t>上图中，仅有一个线圈时电子密度发生明显偏移；两个线圈时大幅度改善，个数达到四个后，已经几乎是圆形。</a:t>
            </a:r>
            <a:endParaRPr lang="en-US" altLang="zh-CN" sz="2800" dirty="0">
              <a:cs typeface="Times New Roman" panose="02020603050405020304" pitchFamily="18" charset="0"/>
            </a:endParaRPr>
          </a:p>
          <a:p>
            <a:pPr marL="457200" indent="-457200" algn="just">
              <a:lnSpc>
                <a:spcPts val="4600"/>
              </a:lnSpc>
              <a:spcBef>
                <a:spcPts val="600"/>
              </a:spcBef>
              <a:spcAft>
                <a:spcPts val="600"/>
              </a:spcAft>
              <a:buClr>
                <a:srgbClr val="84023E"/>
              </a:buClr>
              <a:buFont typeface="Wingdings" panose="05000000000000000000" pitchFamily="2" charset="2"/>
              <a:buChar char="p"/>
            </a:pPr>
            <a:r>
              <a:rPr lang="zh-CN" altLang="en-US" sz="2800" dirty="0">
                <a:cs typeface="Times New Roman" panose="02020603050405020304" pitchFamily="18" charset="0"/>
              </a:rPr>
              <a:t>右图可以看出线圈越多，无功功率越低，相应的功率因数越大。</a:t>
            </a:r>
          </a:p>
        </p:txBody>
      </p:sp>
      <p:sp>
        <p:nvSpPr>
          <p:cNvPr id="184" name="矩形 183">
            <a:extLst>
              <a:ext uri="{FF2B5EF4-FFF2-40B4-BE49-F238E27FC236}">
                <a16:creationId xmlns:a16="http://schemas.microsoft.com/office/drawing/2014/main" id="{EE85BB76-B3C7-4AB7-BE74-F2EA518F1BC2}"/>
              </a:ext>
            </a:extLst>
          </p:cNvPr>
          <p:cNvSpPr/>
          <p:nvPr/>
        </p:nvSpPr>
        <p:spPr>
          <a:xfrm>
            <a:off x="25285064" y="31814816"/>
            <a:ext cx="3820277" cy="369332"/>
          </a:xfrm>
          <a:prstGeom prst="rect">
            <a:avLst/>
          </a:prstGeom>
        </p:spPr>
        <p:txBody>
          <a:bodyPr wrap="none">
            <a:spAutoFit/>
          </a:bodyPr>
          <a:lstStyle/>
          <a:p>
            <a:pPr algn="ctr"/>
            <a:r>
              <a:rPr lang="zh-CN" altLang="en-US" b="1">
                <a:cs typeface="Times New Roman" panose="02020603050405020304" pitchFamily="18" charset="0"/>
              </a:rPr>
              <a:t>图</a:t>
            </a:r>
            <a:r>
              <a:rPr lang="en-US" altLang="zh-CN" b="1">
                <a:cs typeface="Times New Roman" panose="02020603050405020304" pitchFamily="18" charset="0"/>
              </a:rPr>
              <a:t>8 </a:t>
            </a:r>
            <a:r>
              <a:rPr lang="zh-CN" altLang="en-US">
                <a:cs typeface="Times New Roman" panose="02020603050405020304" pitchFamily="18" charset="0"/>
              </a:rPr>
              <a:t>等离子体密度随线圈个数变化图</a:t>
            </a:r>
            <a:endParaRPr lang="zh-CN" altLang="en-US" dirty="0">
              <a:cs typeface="Times New Roman" panose="02020603050405020304" pitchFamily="18" charset="0"/>
            </a:endParaRPr>
          </a:p>
        </p:txBody>
      </p:sp>
      <p:sp>
        <p:nvSpPr>
          <p:cNvPr id="185" name="矩形 184">
            <a:extLst>
              <a:ext uri="{FF2B5EF4-FFF2-40B4-BE49-F238E27FC236}">
                <a16:creationId xmlns:a16="http://schemas.microsoft.com/office/drawing/2014/main" id="{5ED203BE-E985-4217-8393-CBB9A5DB8028}"/>
              </a:ext>
            </a:extLst>
          </p:cNvPr>
          <p:cNvSpPr/>
          <p:nvPr/>
        </p:nvSpPr>
        <p:spPr>
          <a:xfrm>
            <a:off x="25527206" y="34864591"/>
            <a:ext cx="3358612" cy="369332"/>
          </a:xfrm>
          <a:prstGeom prst="rect">
            <a:avLst/>
          </a:prstGeom>
        </p:spPr>
        <p:txBody>
          <a:bodyPr wrap="none">
            <a:spAutoFit/>
          </a:bodyPr>
          <a:lstStyle/>
          <a:p>
            <a:pPr algn="ctr"/>
            <a:r>
              <a:rPr lang="zh-CN" altLang="en-US" b="1">
                <a:cs typeface="Times New Roman" panose="02020603050405020304" pitchFamily="18" charset="0"/>
              </a:rPr>
              <a:t>图</a:t>
            </a:r>
            <a:r>
              <a:rPr lang="en-US" altLang="zh-CN" b="1">
                <a:cs typeface="Times New Roman" panose="02020603050405020304" pitchFamily="18" charset="0"/>
              </a:rPr>
              <a:t>9 </a:t>
            </a:r>
            <a:r>
              <a:rPr lang="zh-CN" altLang="en-US">
                <a:cs typeface="Times New Roman" panose="02020603050405020304" pitchFamily="18" charset="0"/>
              </a:rPr>
              <a:t>电感功率随线圈个数变化图</a:t>
            </a:r>
            <a:endParaRPr lang="zh-CN" altLang="en-US" dirty="0">
              <a:cs typeface="Times New Roman" panose="02020603050405020304" pitchFamily="18" charset="0"/>
            </a:endParaRPr>
          </a:p>
        </p:txBody>
      </p:sp>
      <p:sp>
        <p:nvSpPr>
          <p:cNvPr id="81" name="矩形 80">
            <a:extLst>
              <a:ext uri="{FF2B5EF4-FFF2-40B4-BE49-F238E27FC236}">
                <a16:creationId xmlns:a16="http://schemas.microsoft.com/office/drawing/2014/main" id="{C4B052F4-D795-4F56-B0BC-C5152A3260C5}"/>
              </a:ext>
            </a:extLst>
          </p:cNvPr>
          <p:cNvSpPr/>
          <p:nvPr/>
        </p:nvSpPr>
        <p:spPr>
          <a:xfrm>
            <a:off x="16413457" y="31289603"/>
            <a:ext cx="306494" cy="369332"/>
          </a:xfrm>
          <a:prstGeom prst="rect">
            <a:avLst/>
          </a:prstGeom>
        </p:spPr>
        <p:txBody>
          <a:bodyPr wrap="none">
            <a:spAutoFit/>
          </a:bodyPr>
          <a:lstStyle/>
          <a:p>
            <a:r>
              <a:rPr lang="en-US" altLang="zh-CN">
                <a:cs typeface="Times New Roman" panose="02020603050405020304" pitchFamily="18" charset="0"/>
              </a:rPr>
              <a:t>1</a:t>
            </a:r>
            <a:endParaRPr lang="zh-CN" altLang="en-US"/>
          </a:p>
        </p:txBody>
      </p:sp>
      <p:sp>
        <p:nvSpPr>
          <p:cNvPr id="83" name="矩形 82">
            <a:extLst>
              <a:ext uri="{FF2B5EF4-FFF2-40B4-BE49-F238E27FC236}">
                <a16:creationId xmlns:a16="http://schemas.microsoft.com/office/drawing/2014/main" id="{6780DFBC-59D0-4A3F-8F2E-8CEC1CB30A9C}"/>
              </a:ext>
            </a:extLst>
          </p:cNvPr>
          <p:cNvSpPr/>
          <p:nvPr/>
        </p:nvSpPr>
        <p:spPr>
          <a:xfrm>
            <a:off x="18270498" y="31300354"/>
            <a:ext cx="306494" cy="369332"/>
          </a:xfrm>
          <a:prstGeom prst="rect">
            <a:avLst/>
          </a:prstGeom>
        </p:spPr>
        <p:txBody>
          <a:bodyPr wrap="none">
            <a:spAutoFit/>
          </a:bodyPr>
          <a:lstStyle/>
          <a:p>
            <a:r>
              <a:rPr lang="en-US" altLang="zh-CN">
                <a:cs typeface="Times New Roman" panose="02020603050405020304" pitchFamily="18" charset="0"/>
              </a:rPr>
              <a:t>2</a:t>
            </a:r>
            <a:endParaRPr lang="zh-CN" altLang="en-US"/>
          </a:p>
        </p:txBody>
      </p:sp>
      <p:sp>
        <p:nvSpPr>
          <p:cNvPr id="85" name="矩形 84">
            <a:extLst>
              <a:ext uri="{FF2B5EF4-FFF2-40B4-BE49-F238E27FC236}">
                <a16:creationId xmlns:a16="http://schemas.microsoft.com/office/drawing/2014/main" id="{7F48B8C8-C62C-4CCB-86BF-CDB8839C18E4}"/>
              </a:ext>
            </a:extLst>
          </p:cNvPr>
          <p:cNvSpPr/>
          <p:nvPr/>
        </p:nvSpPr>
        <p:spPr>
          <a:xfrm>
            <a:off x="20171477" y="31301619"/>
            <a:ext cx="306494" cy="369332"/>
          </a:xfrm>
          <a:prstGeom prst="rect">
            <a:avLst/>
          </a:prstGeom>
        </p:spPr>
        <p:txBody>
          <a:bodyPr wrap="none">
            <a:spAutoFit/>
          </a:bodyPr>
          <a:lstStyle/>
          <a:p>
            <a:r>
              <a:rPr lang="en-US" altLang="zh-CN">
                <a:cs typeface="Times New Roman" panose="02020603050405020304" pitchFamily="18" charset="0"/>
              </a:rPr>
              <a:t>4</a:t>
            </a:r>
            <a:endParaRPr lang="zh-CN" altLang="en-US"/>
          </a:p>
        </p:txBody>
      </p:sp>
      <p:sp>
        <p:nvSpPr>
          <p:cNvPr id="86" name="矩形 85">
            <a:extLst>
              <a:ext uri="{FF2B5EF4-FFF2-40B4-BE49-F238E27FC236}">
                <a16:creationId xmlns:a16="http://schemas.microsoft.com/office/drawing/2014/main" id="{AE7EB857-01CB-4D91-BD84-19E1C6A6344D}"/>
              </a:ext>
            </a:extLst>
          </p:cNvPr>
          <p:cNvSpPr/>
          <p:nvPr/>
        </p:nvSpPr>
        <p:spPr>
          <a:xfrm>
            <a:off x="21989152" y="31304581"/>
            <a:ext cx="428322" cy="369332"/>
          </a:xfrm>
          <a:prstGeom prst="rect">
            <a:avLst/>
          </a:prstGeom>
        </p:spPr>
        <p:txBody>
          <a:bodyPr wrap="none">
            <a:spAutoFit/>
          </a:bodyPr>
          <a:lstStyle/>
          <a:p>
            <a:r>
              <a:rPr lang="en-US" altLang="zh-CN">
                <a:cs typeface="Times New Roman" panose="02020603050405020304" pitchFamily="18" charset="0"/>
              </a:rPr>
              <a:t>12</a:t>
            </a:r>
            <a:endParaRPr lang="zh-CN" altLang="en-US"/>
          </a:p>
        </p:txBody>
      </p:sp>
      <p:sp>
        <p:nvSpPr>
          <p:cNvPr id="87" name="矩形 86">
            <a:extLst>
              <a:ext uri="{FF2B5EF4-FFF2-40B4-BE49-F238E27FC236}">
                <a16:creationId xmlns:a16="http://schemas.microsoft.com/office/drawing/2014/main" id="{4D7D33F1-8441-4489-A79E-081C5C58BB07}"/>
              </a:ext>
            </a:extLst>
          </p:cNvPr>
          <p:cNvSpPr/>
          <p:nvPr/>
        </p:nvSpPr>
        <p:spPr>
          <a:xfrm>
            <a:off x="23806144" y="31310554"/>
            <a:ext cx="428322" cy="369332"/>
          </a:xfrm>
          <a:prstGeom prst="rect">
            <a:avLst/>
          </a:prstGeom>
        </p:spPr>
        <p:txBody>
          <a:bodyPr wrap="none">
            <a:spAutoFit/>
          </a:bodyPr>
          <a:lstStyle/>
          <a:p>
            <a:r>
              <a:rPr lang="en-US" altLang="zh-CN">
                <a:cs typeface="Times New Roman" panose="02020603050405020304" pitchFamily="18" charset="0"/>
              </a:rPr>
              <a:t>16</a:t>
            </a:r>
            <a:endParaRPr lang="zh-CN" altLang="en-US"/>
          </a:p>
        </p:txBody>
      </p:sp>
      <p:sp>
        <p:nvSpPr>
          <p:cNvPr id="89" name="矩形 88">
            <a:extLst>
              <a:ext uri="{FF2B5EF4-FFF2-40B4-BE49-F238E27FC236}">
                <a16:creationId xmlns:a16="http://schemas.microsoft.com/office/drawing/2014/main" id="{5D1931E8-8EB1-498B-8092-79F13D3134D1}"/>
              </a:ext>
            </a:extLst>
          </p:cNvPr>
          <p:cNvSpPr/>
          <p:nvPr/>
        </p:nvSpPr>
        <p:spPr>
          <a:xfrm>
            <a:off x="1084168" y="13306663"/>
            <a:ext cx="11787201" cy="584775"/>
          </a:xfrm>
          <a:prstGeom prst="rect">
            <a:avLst/>
          </a:prstGeom>
        </p:spPr>
        <p:txBody>
          <a:bodyPr wrap="none">
            <a:spAutoFit/>
          </a:bodyPr>
          <a:lstStyle/>
          <a:p>
            <a:r>
              <a:rPr lang="zh-CN" altLang="en-US" sz="3200" dirty="0">
                <a:cs typeface="Times New Roman" panose="02020603050405020304" pitchFamily="18" charset="0"/>
              </a:rPr>
              <a:t>关键词： 电感耦合等离子体；铁氧体磁芯；数值模拟；流体模型</a:t>
            </a:r>
            <a:endParaRPr lang="zh-CN" altLang="en-US" sz="1600" dirty="0"/>
          </a:p>
        </p:txBody>
      </p:sp>
      <p:sp>
        <p:nvSpPr>
          <p:cNvPr id="187" name="椭圆 186">
            <a:extLst>
              <a:ext uri="{FF2B5EF4-FFF2-40B4-BE49-F238E27FC236}">
                <a16:creationId xmlns:a16="http://schemas.microsoft.com/office/drawing/2014/main" id="{0C434223-64BC-4E78-8669-9B34BBD05DF2}"/>
              </a:ext>
            </a:extLst>
          </p:cNvPr>
          <p:cNvSpPr/>
          <p:nvPr/>
        </p:nvSpPr>
        <p:spPr>
          <a:xfrm>
            <a:off x="26224772" y="30407619"/>
            <a:ext cx="108000" cy="107355"/>
          </a:xfrm>
          <a:prstGeom prst="ellips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88" name="直接箭头连接符 187">
            <a:extLst>
              <a:ext uri="{FF2B5EF4-FFF2-40B4-BE49-F238E27FC236}">
                <a16:creationId xmlns:a16="http://schemas.microsoft.com/office/drawing/2014/main" id="{D76A9014-DF40-40EF-BA16-5AA70986AEAE}"/>
              </a:ext>
            </a:extLst>
          </p:cNvPr>
          <p:cNvCxnSpPr>
            <a:cxnSpLocks/>
            <a:stCxn id="187" idx="2"/>
          </p:cNvCxnSpPr>
          <p:nvPr/>
        </p:nvCxnSpPr>
        <p:spPr>
          <a:xfrm flipH="1">
            <a:off x="25909321" y="30461297"/>
            <a:ext cx="315451" cy="773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9" name="椭圆 188">
            <a:extLst>
              <a:ext uri="{FF2B5EF4-FFF2-40B4-BE49-F238E27FC236}">
                <a16:creationId xmlns:a16="http://schemas.microsoft.com/office/drawing/2014/main" id="{9F0BCCD5-7AF8-4550-AFB0-E25AA15A15F5}"/>
              </a:ext>
            </a:extLst>
          </p:cNvPr>
          <p:cNvSpPr/>
          <p:nvPr/>
        </p:nvSpPr>
        <p:spPr>
          <a:xfrm>
            <a:off x="26175052" y="30156621"/>
            <a:ext cx="108000" cy="107355"/>
          </a:xfrm>
          <a:prstGeom prst="ellips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90" name="直接箭头连接符 189">
            <a:extLst>
              <a:ext uri="{FF2B5EF4-FFF2-40B4-BE49-F238E27FC236}">
                <a16:creationId xmlns:a16="http://schemas.microsoft.com/office/drawing/2014/main" id="{1D1D3B2B-FE35-45D2-A2AB-C91543C00C50}"/>
              </a:ext>
            </a:extLst>
          </p:cNvPr>
          <p:cNvCxnSpPr>
            <a:cxnSpLocks/>
            <a:stCxn id="189" idx="6"/>
          </p:cNvCxnSpPr>
          <p:nvPr/>
        </p:nvCxnSpPr>
        <p:spPr>
          <a:xfrm>
            <a:off x="26283052" y="30210299"/>
            <a:ext cx="301199"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矩形 90">
            <a:extLst>
              <a:ext uri="{FF2B5EF4-FFF2-40B4-BE49-F238E27FC236}">
                <a16:creationId xmlns:a16="http://schemas.microsoft.com/office/drawing/2014/main" id="{38D60FE8-36F2-4700-9E77-DB0BEE8C5EB3}"/>
              </a:ext>
            </a:extLst>
          </p:cNvPr>
          <p:cNvSpPr/>
          <p:nvPr/>
        </p:nvSpPr>
        <p:spPr>
          <a:xfrm>
            <a:off x="1083665" y="9821222"/>
            <a:ext cx="2031325" cy="658065"/>
          </a:xfrm>
          <a:prstGeom prst="rect">
            <a:avLst/>
          </a:prstGeom>
        </p:spPr>
        <p:txBody>
          <a:bodyPr wrap="none">
            <a:spAutoFit/>
          </a:bodyPr>
          <a:lstStyle/>
          <a:p>
            <a:pPr lvl="0" algn="just">
              <a:lnSpc>
                <a:spcPts val="4600"/>
              </a:lnSpc>
              <a:spcBef>
                <a:spcPts val="600"/>
              </a:spcBef>
              <a:spcAft>
                <a:spcPts val="600"/>
              </a:spcAft>
              <a:buClr>
                <a:srgbClr val="84023E"/>
              </a:buClr>
            </a:pPr>
            <a:r>
              <a:rPr lang="zh-CN" altLang="en-US" sz="3600" b="1">
                <a:solidFill>
                  <a:prstClr val="black"/>
                </a:solidFill>
                <a:cs typeface="Times New Roman" panose="02020603050405020304" pitchFamily="18" charset="0"/>
              </a:rPr>
              <a:t>研究目的</a:t>
            </a:r>
            <a:endParaRPr lang="en-US" altLang="zh-CN" sz="3600" b="1">
              <a:solidFill>
                <a:prstClr val="black"/>
              </a:solidFill>
              <a:cs typeface="Times New Roman" panose="02020603050405020304" pitchFamily="18" charset="0"/>
            </a:endParaRPr>
          </a:p>
        </p:txBody>
      </p:sp>
      <p:cxnSp>
        <p:nvCxnSpPr>
          <p:cNvPr id="191" name="直接箭头连接符 190">
            <a:extLst>
              <a:ext uri="{FF2B5EF4-FFF2-40B4-BE49-F238E27FC236}">
                <a16:creationId xmlns:a16="http://schemas.microsoft.com/office/drawing/2014/main" id="{09CC0D61-1FA5-46B7-BEDA-599FB0C97DA6}"/>
              </a:ext>
            </a:extLst>
          </p:cNvPr>
          <p:cNvCxnSpPr>
            <a:cxnSpLocks/>
          </p:cNvCxnSpPr>
          <p:nvPr/>
        </p:nvCxnSpPr>
        <p:spPr>
          <a:xfrm>
            <a:off x="5496020" y="9797345"/>
            <a:ext cx="60913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2" name="直接箭头连接符 191">
            <a:extLst>
              <a:ext uri="{FF2B5EF4-FFF2-40B4-BE49-F238E27FC236}">
                <a16:creationId xmlns:a16="http://schemas.microsoft.com/office/drawing/2014/main" id="{3C3F2399-1E3B-4569-A671-3F49F03A0148}"/>
              </a:ext>
            </a:extLst>
          </p:cNvPr>
          <p:cNvCxnSpPr>
            <a:cxnSpLocks/>
          </p:cNvCxnSpPr>
          <p:nvPr/>
        </p:nvCxnSpPr>
        <p:spPr>
          <a:xfrm>
            <a:off x="10365549" y="9836989"/>
            <a:ext cx="60913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34" name="连接符: 肘形 1033">
            <a:extLst>
              <a:ext uri="{FF2B5EF4-FFF2-40B4-BE49-F238E27FC236}">
                <a16:creationId xmlns:a16="http://schemas.microsoft.com/office/drawing/2014/main" id="{F55EDE06-988F-44B1-AE66-E1BEE184AFD1}"/>
              </a:ext>
            </a:extLst>
          </p:cNvPr>
          <p:cNvCxnSpPr>
            <a:cxnSpLocks/>
          </p:cNvCxnSpPr>
          <p:nvPr/>
        </p:nvCxnSpPr>
        <p:spPr>
          <a:xfrm rot="10800000" flipV="1">
            <a:off x="7094199" y="9839529"/>
            <a:ext cx="5545476" cy="478699"/>
          </a:xfrm>
          <a:prstGeom prst="bentConnector3">
            <a:avLst>
              <a:gd name="adj1" fmla="val 17"/>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直接箭头连接符 212">
            <a:extLst>
              <a:ext uri="{FF2B5EF4-FFF2-40B4-BE49-F238E27FC236}">
                <a16:creationId xmlns:a16="http://schemas.microsoft.com/office/drawing/2014/main" id="{EB290B16-6707-43C1-8921-EFE12830D8C9}"/>
              </a:ext>
            </a:extLst>
          </p:cNvPr>
          <p:cNvCxnSpPr>
            <a:cxnSpLocks/>
          </p:cNvCxnSpPr>
          <p:nvPr/>
        </p:nvCxnSpPr>
        <p:spPr>
          <a:xfrm>
            <a:off x="7113973" y="10318230"/>
            <a:ext cx="0" cy="48414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9" name="Rechteck 11">
            <a:extLst>
              <a:ext uri="{FF2B5EF4-FFF2-40B4-BE49-F238E27FC236}">
                <a16:creationId xmlns:a16="http://schemas.microsoft.com/office/drawing/2014/main" id="{1FF0F0DF-9B58-4F10-9D79-FF44BD4CBE18}"/>
              </a:ext>
            </a:extLst>
          </p:cNvPr>
          <p:cNvSpPr/>
          <p:nvPr/>
        </p:nvSpPr>
        <p:spPr>
          <a:xfrm>
            <a:off x="8588827" y="41755581"/>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93875004"/>
      </p:ext>
    </p:extLst>
  </p:cSld>
  <p:clrMapOvr>
    <a:masterClrMapping/>
  </p:clrMapOvr>
</p:sld>
</file>

<file path=ppt/theme/theme1.xml><?xml version="1.0" encoding="utf-8"?>
<a:theme xmlns:a="http://schemas.openxmlformats.org/drawingml/2006/main" name="Office 主题​​">
  <a:themeElements>
    <a:clrScheme name="紫罗兰色">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1">
          <a:schemeClr val="accent1"/>
        </a:lnRef>
        <a:fillRef idx="0">
          <a:schemeClr val="accent1"/>
        </a:fillRef>
        <a:effectRef idx="0">
          <a:schemeClr val="accent1"/>
        </a:effectRef>
        <a:fontRef idx="minor">
          <a:schemeClr val="tx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2360</TotalTime>
  <Words>1573</Words>
  <Application>Microsoft Office PowerPoint</Application>
  <PresentationFormat>自定义</PresentationFormat>
  <Paragraphs>150</Paragraphs>
  <Slides>1</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vt:i4>
      </vt:variant>
    </vt:vector>
  </HeadingPairs>
  <TitlesOfParts>
    <vt:vector size="11" baseType="lpstr">
      <vt:lpstr>等线</vt:lpstr>
      <vt:lpstr>等线 Light</vt:lpstr>
      <vt:lpstr>宋体</vt:lpstr>
      <vt:lpstr>Arial</vt:lpstr>
      <vt:lpstr>Calibri</vt:lpstr>
      <vt:lpstr>Calibri Light</vt:lpstr>
      <vt:lpstr>Cambria Math</vt:lpstr>
      <vt:lpstr>Times New Roman</vt:lpstr>
      <vt:lpstr>Wingdings</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hp</dc:creator>
  <cp:lastModifiedBy>Xiting (Sophia) Hao</cp:lastModifiedBy>
  <cp:revision>153</cp:revision>
  <dcterms:created xsi:type="dcterms:W3CDTF">2021-11-23T14:09:39Z</dcterms:created>
  <dcterms:modified xsi:type="dcterms:W3CDTF">2025-10-27T02:56:49Z</dcterms:modified>
</cp:coreProperties>
</file>