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3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CFEE"/>
    <a:srgbClr val="6A2E5A"/>
    <a:srgbClr val="C2F1C8"/>
    <a:srgbClr val="FFFFFF"/>
    <a:srgbClr val="156082"/>
    <a:srgbClr val="000000"/>
    <a:srgbClr val="F1F7EC"/>
    <a:srgbClr val="D5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AC9AC5-D5DE-4AFD-9E21-57356DF1C336}" v="43" dt="2025-10-16T08:51:05.1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06" autoAdjust="0"/>
    <p:restoredTop sz="94689"/>
  </p:normalViewPr>
  <p:slideViewPr>
    <p:cSldViewPr snapToGrid="0">
      <p:cViewPr>
        <p:scale>
          <a:sx n="33" d="100"/>
          <a:sy n="33" d="100"/>
        </p:scale>
        <p:origin x="192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8D2D4-59C1-BC4B-918D-3947B2966791}" type="datetimeFigureOut">
              <a:rPr lang="en-CN" smtClean="0"/>
              <a:t>10/28/2025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66B13-E7A7-AE46-96CE-B0EC0A592DE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8519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66B13-E7A7-AE46-96CE-B0EC0A592DE5}" type="slidenum">
              <a:rPr lang="en-CN" smtClean="0"/>
              <a:t>1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71802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72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76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269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55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53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>
                    <a:tint val="82000"/>
                  </a:schemeClr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82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82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425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765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659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51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426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65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39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BB4FB7-C452-4E59-9CE0-2075632E08F6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A911A1-6425-4EC1-924E-DAFF444B2B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66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21" Type="http://schemas.openxmlformats.org/officeDocument/2006/relationships/image" Target="../media/image100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9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1872FF9C-9ACB-DE3F-F566-3BC196895F54}"/>
              </a:ext>
            </a:extLst>
          </p:cNvPr>
          <p:cNvSpPr txBox="1"/>
          <p:nvPr/>
        </p:nvSpPr>
        <p:spPr>
          <a:xfrm>
            <a:off x="961464" y="3430287"/>
            <a:ext cx="309954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Introduction</a:t>
            </a:r>
            <a:r>
              <a:rPr lang="en-US" altLang="zh-CN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Domain walls (DWs) in ferromagnetic nanowires are particle-like objects. A Coulomb-like attraction originating from dipolar fields, countered by a short-range topological repulsion, binds two 180° DWs into a stable 360° DW. In this bound state, soft modes of the individual 180° DWs hybridize, forming new soft modes characteristic of the 360° DW.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DEAB1901-5613-37C5-BEF4-3410919F6EA9}"/>
              </a:ext>
            </a:extLst>
          </p:cNvPr>
          <p:cNvSpPr txBox="1"/>
          <p:nvPr/>
        </p:nvSpPr>
        <p:spPr>
          <a:xfrm>
            <a:off x="961458" y="38710347"/>
            <a:ext cx="30828644" cy="350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References</a:t>
            </a:r>
          </a:p>
          <a:p>
            <a:pPr>
              <a:lnSpc>
                <a:spcPct val="120000"/>
              </a:lnSpc>
            </a:pPr>
            <a:r>
              <a:rPr lang="en-US" altLang="zh-CN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J. Zhang, W. Yu, X. Chen and J. Xiao, A frequency-domain micromagnetic simulation module based on COMSOL Multiphysics®, AIP Advances </a:t>
            </a:r>
            <a:r>
              <a:rPr lang="en-US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</a:t>
            </a:r>
            <a:r>
              <a:rPr lang="en-US" altLang="zh-CN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055108 (2023).</a:t>
            </a:r>
          </a:p>
          <a:p>
            <a:pPr>
              <a:lnSpc>
                <a:spcPct val="120000"/>
              </a:lnSpc>
            </a:pPr>
            <a:r>
              <a:rPr lang="en-US" altLang="zh-CN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P. E. Roy, T. </a:t>
            </a:r>
            <a:r>
              <a:rPr lang="en-US" altLang="zh-CN" sz="3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Trypiniotis</a:t>
            </a:r>
            <a:r>
              <a:rPr lang="en-US" altLang="zh-CN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C. H. W. Barnes, Micromagnetic simulations of spin-wave normal modes and the resonant field-driven</a:t>
            </a:r>
            <a:r>
              <a:rPr lang="en-US" altLang="zh-CN" sz="36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magnetization dynamics of a 360° domain wall in a soft magnetic stripe, Phys. Rev. B </a:t>
            </a:r>
            <a:r>
              <a:rPr lang="en-US" altLang="zh-CN" sz="3600" b="1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82</a:t>
            </a:r>
            <a:r>
              <a:rPr lang="en-US" altLang="zh-CN" sz="36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134411 (2010).</a:t>
            </a:r>
          </a:p>
          <a:p>
            <a:pPr>
              <a:lnSpc>
                <a:spcPct val="120000"/>
              </a:lnSpc>
            </a:pPr>
            <a:r>
              <a:rPr lang="en-US" altLang="zh-CN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[3] </a:t>
            </a:r>
            <a:r>
              <a:rPr lang="en-US" altLang="zh-CN" sz="36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H. Yu, J. Xiao, </a:t>
            </a:r>
            <a:r>
              <a:rPr lang="en-US" altLang="zh-CN" sz="36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H.</a:t>
            </a:r>
            <a:r>
              <a:rPr lang="en-US" altLang="zh-CN" sz="36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Schultheiss, Magnetic texture based </a:t>
            </a:r>
            <a:r>
              <a:rPr lang="en-US" altLang="zh-CN" sz="3600" b="0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magnonics</a:t>
            </a:r>
            <a:r>
              <a:rPr lang="en-US" altLang="zh-CN" sz="36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Physics Reports </a:t>
            </a:r>
            <a:r>
              <a:rPr lang="en-US" altLang="zh-CN" sz="3600" b="1" i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905</a:t>
            </a:r>
            <a:r>
              <a:rPr lang="en-US" altLang="zh-CN" sz="36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(2021), 1-59.</a:t>
            </a:r>
          </a:p>
        </p:txBody>
      </p:sp>
      <p:grpSp>
        <p:nvGrpSpPr>
          <p:cNvPr id="1063" name="组合 1062">
            <a:extLst>
              <a:ext uri="{FF2B5EF4-FFF2-40B4-BE49-F238E27FC236}">
                <a16:creationId xmlns:a16="http://schemas.microsoft.com/office/drawing/2014/main" id="{CF0D42AE-4F9B-6F25-3C92-30547D108289}"/>
              </a:ext>
            </a:extLst>
          </p:cNvPr>
          <p:cNvGrpSpPr/>
          <p:nvPr/>
        </p:nvGrpSpPr>
        <p:grpSpPr>
          <a:xfrm>
            <a:off x="244469" y="202555"/>
            <a:ext cx="32429461" cy="2749016"/>
            <a:chOff x="244469" y="202555"/>
            <a:chExt cx="32429461" cy="274901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C2D9365D-F599-20B2-53A1-DC0DEB13234C}"/>
                </a:ext>
              </a:extLst>
            </p:cNvPr>
            <p:cNvSpPr txBox="1"/>
            <p:nvPr/>
          </p:nvSpPr>
          <p:spPr>
            <a:xfrm>
              <a:off x="244469" y="212360"/>
              <a:ext cx="32429461" cy="273921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chemeClr val="bg1"/>
                  </a:solidFill>
                  <a:latin typeface="+mn-ea"/>
                  <a:cs typeface="Calibri" panose="020F0502020204030204" pitchFamily="34" charset="0"/>
                </a:rPr>
                <a:t>Soft Modes of Domain Wall by Micromagnetic Simulation</a:t>
              </a:r>
            </a:p>
            <a:p>
              <a:pPr algn="ctr"/>
              <a:r>
                <a:rPr lang="en-US" altLang="zh-CN" sz="4800" dirty="0" err="1">
                  <a:solidFill>
                    <a:schemeClr val="bg1"/>
                  </a:solidFill>
                  <a:latin typeface="+mn-ea"/>
                  <a:cs typeface="Calibri" panose="020F0502020204030204" pitchFamily="34" charset="0"/>
                </a:rPr>
                <a:t>Ruoban</a:t>
              </a:r>
              <a:r>
                <a:rPr lang="en-US" altLang="zh-CN" sz="4800" dirty="0">
                  <a:solidFill>
                    <a:schemeClr val="bg1"/>
                  </a:solidFill>
                  <a:latin typeface="+mn-ea"/>
                  <a:cs typeface="Calibri" panose="020F0502020204030204" pitchFamily="34" charset="0"/>
                </a:rPr>
                <a:t> Ma (</a:t>
              </a:r>
              <a:r>
                <a:rPr lang="zh-CN" altLang="en-US" sz="4800" dirty="0">
                  <a:solidFill>
                    <a:schemeClr val="bg1"/>
                  </a:solidFill>
                  <a:latin typeface="+mn-ea"/>
                  <a:cs typeface="Calibri" panose="020F0502020204030204" pitchFamily="34" charset="0"/>
                </a:rPr>
                <a:t>马若般</a:t>
              </a:r>
              <a:r>
                <a:rPr lang="en-US" altLang="zh-CN" sz="4800" dirty="0">
                  <a:solidFill>
                    <a:schemeClr val="bg1"/>
                  </a:solidFill>
                  <a:latin typeface="+mn-ea"/>
                  <a:cs typeface="Calibri" panose="020F0502020204030204" pitchFamily="34" charset="0"/>
                </a:rPr>
                <a:t>) and Jiang Xiao (</a:t>
              </a:r>
              <a:r>
                <a:rPr lang="zh-CN" altLang="en-US" sz="4800" dirty="0">
                  <a:solidFill>
                    <a:schemeClr val="bg1"/>
                  </a:solidFill>
                  <a:latin typeface="+mn-ea"/>
                  <a:cs typeface="Calibri" panose="020F0502020204030204" pitchFamily="34" charset="0"/>
                </a:rPr>
                <a:t>肖江</a:t>
              </a:r>
              <a:r>
                <a:rPr lang="en-US" altLang="zh-CN" sz="4800" dirty="0">
                  <a:solidFill>
                    <a:schemeClr val="bg1"/>
                  </a:solidFill>
                  <a:latin typeface="+mn-ea"/>
                  <a:cs typeface="Calibri" panose="020F0502020204030204" pitchFamily="34" charset="0"/>
                </a:rPr>
                <a:t>) </a:t>
              </a:r>
              <a:endParaRPr lang="en-US" altLang="zh-CN" sz="4800" baseline="30000" dirty="0">
                <a:solidFill>
                  <a:schemeClr val="bg1"/>
                </a:solidFill>
                <a:latin typeface="+mn-ea"/>
                <a:cs typeface="Calibri" panose="020F0502020204030204" pitchFamily="34" charset="0"/>
              </a:endParaRPr>
            </a:p>
            <a:p>
              <a:pPr algn="ctr"/>
              <a:r>
                <a:rPr lang="en-US" altLang="zh-CN" sz="4400" i="1" dirty="0">
                  <a:solidFill>
                    <a:schemeClr val="bg1"/>
                  </a:solidFill>
                  <a:latin typeface="+mn-ea"/>
                  <a:cs typeface="Calibri" panose="020F0502020204030204" pitchFamily="34" charset="0"/>
                </a:rPr>
                <a:t>Department of Physics, Fudan University, Shanghai 200433, China</a:t>
              </a:r>
            </a:p>
          </p:txBody>
        </p:sp>
        <p:pic>
          <p:nvPicPr>
            <p:cNvPr id="11" name="图片 15">
              <a:extLst>
                <a:ext uri="{FF2B5EF4-FFF2-40B4-BE49-F238E27FC236}">
                  <a16:creationId xmlns:a16="http://schemas.microsoft.com/office/drawing/2014/main" id="{E77E07C3-EA13-B95D-C5FB-83DFD370F22B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4470" y="202555"/>
              <a:ext cx="2732223" cy="2739211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062" name="组合 1061">
            <a:extLst>
              <a:ext uri="{FF2B5EF4-FFF2-40B4-BE49-F238E27FC236}">
                <a16:creationId xmlns:a16="http://schemas.microsoft.com/office/drawing/2014/main" id="{E13B63F1-42EE-BCF2-0A0C-B676921DB7C9}"/>
              </a:ext>
            </a:extLst>
          </p:cNvPr>
          <p:cNvGrpSpPr/>
          <p:nvPr/>
        </p:nvGrpSpPr>
        <p:grpSpPr>
          <a:xfrm>
            <a:off x="954137" y="20720236"/>
            <a:ext cx="31010364" cy="17766782"/>
            <a:chOff x="954137" y="21005986"/>
            <a:chExt cx="31010364" cy="17766782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42F39596-D286-439D-BE49-DF03A17197CB}"/>
                </a:ext>
              </a:extLst>
            </p:cNvPr>
            <p:cNvGrpSpPr/>
            <p:nvPr/>
          </p:nvGrpSpPr>
          <p:grpSpPr>
            <a:xfrm>
              <a:off x="961457" y="21005986"/>
              <a:ext cx="31003044" cy="2726237"/>
              <a:chOff x="1325500" y="22504549"/>
              <a:chExt cx="55114412" cy="2726237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AE070229-9B91-D29C-7004-48DBC1DA81A6}"/>
                  </a:ext>
                </a:extLst>
              </p:cNvPr>
              <p:cNvSpPr txBox="1"/>
              <p:nvPr/>
            </p:nvSpPr>
            <p:spPr>
              <a:xfrm>
                <a:off x="1325500" y="22504549"/>
                <a:ext cx="36298485" cy="8309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5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Domain Wall soft modes: Coupling and Hybridization</a:t>
                </a:r>
                <a:endParaRPr lang="zh-CN" altLang="en-US" sz="54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F10A23E0-E143-CD50-4DB6-692A25567E3A}"/>
                  </a:ext>
                </a:extLst>
              </p:cNvPr>
              <p:cNvSpPr txBox="1"/>
              <p:nvPr/>
            </p:nvSpPr>
            <p:spPr>
              <a:xfrm>
                <a:off x="1332172" y="23476460"/>
                <a:ext cx="55107740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54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Soft modes of the individual 180° domain walls hybridize to form new soft modes characteristic of the 360° domain wall, akin to two coupled oscillators.</a:t>
                </a:r>
                <a:endParaRPr lang="zh-CN" altLang="en-US" sz="540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61" name="组合 1060">
              <a:extLst>
                <a:ext uri="{FF2B5EF4-FFF2-40B4-BE49-F238E27FC236}">
                  <a16:creationId xmlns:a16="http://schemas.microsoft.com/office/drawing/2014/main" id="{7C308614-28B7-0E62-ACA7-845A34A4D1D3}"/>
                </a:ext>
              </a:extLst>
            </p:cNvPr>
            <p:cNvGrpSpPr/>
            <p:nvPr/>
          </p:nvGrpSpPr>
          <p:grpSpPr>
            <a:xfrm>
              <a:off x="954137" y="24156403"/>
              <a:ext cx="30835964" cy="14616365"/>
              <a:chOff x="954137" y="24156403"/>
              <a:chExt cx="30835964" cy="14616365"/>
            </a:xfrm>
          </p:grpSpPr>
          <p:grpSp>
            <p:nvGrpSpPr>
              <p:cNvPr id="1059" name="组合 1058">
                <a:extLst>
                  <a:ext uri="{FF2B5EF4-FFF2-40B4-BE49-F238E27FC236}">
                    <a16:creationId xmlns:a16="http://schemas.microsoft.com/office/drawing/2014/main" id="{48220F97-C154-2271-5B12-14FCA83BB60A}"/>
                  </a:ext>
                </a:extLst>
              </p:cNvPr>
              <p:cNvGrpSpPr/>
              <p:nvPr/>
            </p:nvGrpSpPr>
            <p:grpSpPr>
              <a:xfrm>
                <a:off x="954137" y="24156403"/>
                <a:ext cx="30835964" cy="14616365"/>
                <a:chOff x="954137" y="24156403"/>
                <a:chExt cx="30835964" cy="14616365"/>
              </a:xfrm>
            </p:grpSpPr>
            <p:cxnSp>
              <p:nvCxnSpPr>
                <p:cNvPr id="66" name="直接连接符 65">
                  <a:extLst>
                    <a:ext uri="{FF2B5EF4-FFF2-40B4-BE49-F238E27FC236}">
                      <a16:creationId xmlns:a16="http://schemas.microsoft.com/office/drawing/2014/main" id="{BB5FAC4C-DD6B-022B-CA17-57779828EA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54137" y="30471120"/>
                  <a:ext cx="30828645" cy="0"/>
                </a:xfrm>
                <a:prstGeom prst="line">
                  <a:avLst/>
                </a:prstGeom>
                <a:ln w="38100"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09" name="直接连接符 1308">
                  <a:extLst>
                    <a:ext uri="{FF2B5EF4-FFF2-40B4-BE49-F238E27FC236}">
                      <a16:creationId xmlns:a16="http://schemas.microsoft.com/office/drawing/2014/main" id="{5E73ABA4-D9E5-9B65-8F6C-F9E3F7B3DA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54137" y="24156403"/>
                  <a:ext cx="30835964" cy="0"/>
                </a:xfrm>
                <a:prstGeom prst="line">
                  <a:avLst/>
                </a:prstGeom>
                <a:ln w="38100"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10" name="直接连接符 1309">
                  <a:extLst>
                    <a:ext uri="{FF2B5EF4-FFF2-40B4-BE49-F238E27FC236}">
                      <a16:creationId xmlns:a16="http://schemas.microsoft.com/office/drawing/2014/main" id="{4D71F634-8090-5A7B-B726-FB07B77BEF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61456" y="38763012"/>
                  <a:ext cx="30828645" cy="0"/>
                </a:xfrm>
                <a:prstGeom prst="line">
                  <a:avLst/>
                </a:prstGeom>
                <a:ln w="38100"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11" name="直接连接符 1310">
                  <a:extLst>
                    <a:ext uri="{FF2B5EF4-FFF2-40B4-BE49-F238E27FC236}">
                      <a16:creationId xmlns:a16="http://schemas.microsoft.com/office/drawing/2014/main" id="{C780790A-2661-AD91-07DB-57F0F1E08E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54137" y="24156403"/>
                  <a:ext cx="7319" cy="14606609"/>
                </a:xfrm>
                <a:prstGeom prst="line">
                  <a:avLst/>
                </a:prstGeom>
                <a:ln w="38100"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13" name="直接连接符 1312">
                  <a:extLst>
                    <a:ext uri="{FF2B5EF4-FFF2-40B4-BE49-F238E27FC236}">
                      <a16:creationId xmlns:a16="http://schemas.microsoft.com/office/drawing/2014/main" id="{6B882A14-288B-2A6E-0B6F-0495117B2C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782782" y="24156403"/>
                  <a:ext cx="0" cy="14616365"/>
                </a:xfrm>
                <a:prstGeom prst="line">
                  <a:avLst/>
                </a:prstGeom>
                <a:ln w="38100"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7" name="组合 1346">
                <a:extLst>
                  <a:ext uri="{FF2B5EF4-FFF2-40B4-BE49-F238E27FC236}">
                    <a16:creationId xmlns:a16="http://schemas.microsoft.com/office/drawing/2014/main" id="{C29BCD69-AB87-1CBA-2F80-2297302EB382}"/>
                  </a:ext>
                </a:extLst>
              </p:cNvPr>
              <p:cNvGrpSpPr/>
              <p:nvPr/>
            </p:nvGrpSpPr>
            <p:grpSpPr>
              <a:xfrm>
                <a:off x="1755837" y="30976617"/>
                <a:ext cx="29547270" cy="7655731"/>
                <a:chOff x="1755837" y="30485801"/>
                <a:chExt cx="29547270" cy="7655731"/>
              </a:xfrm>
            </p:grpSpPr>
            <p:grpSp>
              <p:nvGrpSpPr>
                <p:cNvPr id="1345" name="组合 1344">
                  <a:extLst>
                    <a:ext uri="{FF2B5EF4-FFF2-40B4-BE49-F238E27FC236}">
                      <a16:creationId xmlns:a16="http://schemas.microsoft.com/office/drawing/2014/main" id="{8F8F4AD7-554B-7740-F457-67FB2C242ABD}"/>
                    </a:ext>
                  </a:extLst>
                </p:cNvPr>
                <p:cNvGrpSpPr/>
                <p:nvPr/>
              </p:nvGrpSpPr>
              <p:grpSpPr>
                <a:xfrm>
                  <a:off x="5015793" y="31748768"/>
                  <a:ext cx="26287314" cy="3132548"/>
                  <a:chOff x="5015793" y="31494768"/>
                  <a:chExt cx="26287314" cy="3132548"/>
                </a:xfrm>
              </p:grpSpPr>
              <p:grpSp>
                <p:nvGrpSpPr>
                  <p:cNvPr id="1343" name="组合 1342">
                    <a:extLst>
                      <a:ext uri="{FF2B5EF4-FFF2-40B4-BE49-F238E27FC236}">
                        <a16:creationId xmlns:a16="http://schemas.microsoft.com/office/drawing/2014/main" id="{D53FB415-482F-9FC9-66C0-EAB9F400E0D8}"/>
                      </a:ext>
                    </a:extLst>
                  </p:cNvPr>
                  <p:cNvGrpSpPr/>
                  <p:nvPr/>
                </p:nvGrpSpPr>
                <p:grpSpPr>
                  <a:xfrm>
                    <a:off x="24255767" y="31494768"/>
                    <a:ext cx="7047340" cy="3132548"/>
                    <a:chOff x="24255767" y="31494768"/>
                    <a:chExt cx="7047340" cy="3132548"/>
                  </a:xfrm>
                </p:grpSpPr>
                <p:grpSp>
                  <p:nvGrpSpPr>
                    <p:cNvPr id="48" name="组合 47">
                      <a:extLst>
                        <a:ext uri="{FF2B5EF4-FFF2-40B4-BE49-F238E27FC236}">
                          <a16:creationId xmlns:a16="http://schemas.microsoft.com/office/drawing/2014/main" id="{9C4BDBBE-27D1-FE3C-15A0-3EFE07808F6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255767" y="31494768"/>
                      <a:ext cx="7044669" cy="2733103"/>
                      <a:chOff x="4036792" y="4829309"/>
                      <a:chExt cx="2373354" cy="708320"/>
                    </a:xfrm>
                  </p:grpSpPr>
                  <p:pic>
                    <p:nvPicPr>
                      <p:cNvPr id="81" name="图片 80">
                        <a:extLst>
                          <a:ext uri="{FF2B5EF4-FFF2-40B4-BE49-F238E27FC236}">
                            <a16:creationId xmlns:a16="http://schemas.microsoft.com/office/drawing/2014/main" id="{7A98D1A7-394C-D9A1-4F74-C04696EA7B16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41970" y="4829309"/>
                        <a:ext cx="2368176" cy="70832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82" name="文本框 81">
                        <a:extLst>
                          <a:ext uri="{FF2B5EF4-FFF2-40B4-BE49-F238E27FC236}">
                            <a16:creationId xmlns:a16="http://schemas.microsoft.com/office/drawing/2014/main" id="{9BFD3BE6-464D-552A-433B-BA97F54954E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036792" y="5191289"/>
                        <a:ext cx="914462" cy="2392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5400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7.17GHz</a:t>
                        </a:r>
                        <a:endParaRPr lang="zh-CN" altLang="en-US" sz="16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sp>
                  <p:nvSpPr>
                    <p:cNvPr id="1333" name="文本框 1332">
                      <a:extLst>
                        <a:ext uri="{FF2B5EF4-FFF2-40B4-BE49-F238E27FC236}">
                          <a16:creationId xmlns:a16="http://schemas.microsoft.com/office/drawing/2014/main" id="{576CB9F2-4BC2-4EDB-C6A2-ECD61F0A0A1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075141" y="33857875"/>
                      <a:ext cx="6227966" cy="769441"/>
                    </a:xfrm>
                    <a:prstGeom prst="rect">
                      <a:avLst/>
                    </a:prstGeom>
                    <a:solidFill>
                      <a:srgbClr val="F2CFEE"/>
                    </a:solidFill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4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3a In-Phase Breathings</a:t>
                      </a:r>
                      <a:endParaRPr lang="zh-CN" altLang="en-US" sz="4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1341" name="组合 1340">
                    <a:extLst>
                      <a:ext uri="{FF2B5EF4-FFF2-40B4-BE49-F238E27FC236}">
                        <a16:creationId xmlns:a16="http://schemas.microsoft.com/office/drawing/2014/main" id="{771A93CB-3904-F69F-46E6-246559F4BD9A}"/>
                      </a:ext>
                    </a:extLst>
                  </p:cNvPr>
                  <p:cNvGrpSpPr/>
                  <p:nvPr/>
                </p:nvGrpSpPr>
                <p:grpSpPr>
                  <a:xfrm>
                    <a:off x="14643466" y="31647450"/>
                    <a:ext cx="6995454" cy="2845097"/>
                    <a:chOff x="14643466" y="31647450"/>
                    <a:chExt cx="6995454" cy="2845097"/>
                  </a:xfrm>
                </p:grpSpPr>
                <p:grpSp>
                  <p:nvGrpSpPr>
                    <p:cNvPr id="55" name="组合 54">
                      <a:extLst>
                        <a:ext uri="{FF2B5EF4-FFF2-40B4-BE49-F238E27FC236}">
                          <a16:creationId xmlns:a16="http://schemas.microsoft.com/office/drawing/2014/main" id="{1AD51B27-7353-D022-B60A-3210D3F05B0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43466" y="31647450"/>
                      <a:ext cx="6995454" cy="2580137"/>
                      <a:chOff x="838200" y="4722631"/>
                      <a:chExt cx="2222834" cy="689063"/>
                    </a:xfrm>
                  </p:grpSpPr>
                  <p:pic>
                    <p:nvPicPr>
                      <p:cNvPr id="75" name="图片 74">
                        <a:extLst>
                          <a:ext uri="{FF2B5EF4-FFF2-40B4-BE49-F238E27FC236}">
                            <a16:creationId xmlns:a16="http://schemas.microsoft.com/office/drawing/2014/main" id="{48A23FE8-E031-38FF-7E88-F722682420E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4722631"/>
                        <a:ext cx="2222834" cy="689063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6" name="文本框 75">
                        <a:extLst>
                          <a:ext uri="{FF2B5EF4-FFF2-40B4-BE49-F238E27FC236}">
                            <a16:creationId xmlns:a16="http://schemas.microsoft.com/office/drawing/2014/main" id="{5CEC86FE-C1A4-F6BD-B184-3506B8EE954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42341" y="5031704"/>
                        <a:ext cx="893591" cy="245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5400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4.82GHz</a:t>
                        </a:r>
                        <a:endParaRPr lang="zh-CN" altLang="en-US" sz="16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sp>
                  <p:nvSpPr>
                    <p:cNvPr id="1331" name="文本框 1330">
                      <a:extLst>
                        <a:ext uri="{FF2B5EF4-FFF2-40B4-BE49-F238E27FC236}">
                          <a16:creationId xmlns:a16="http://schemas.microsoft.com/office/drawing/2014/main" id="{09999D25-A254-7C59-0182-5E32254700E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072292" y="33723106"/>
                      <a:ext cx="5566628" cy="769441"/>
                    </a:xfrm>
                    <a:prstGeom prst="rect">
                      <a:avLst/>
                    </a:prstGeom>
                    <a:solidFill>
                      <a:srgbClr val="C2F1C8"/>
                    </a:solidFill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4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2a In-phase Tilting</a:t>
                      </a:r>
                      <a:endParaRPr lang="zh-CN" altLang="en-US" sz="4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1339" name="组合 1338">
                    <a:extLst>
                      <a:ext uri="{FF2B5EF4-FFF2-40B4-BE49-F238E27FC236}">
                        <a16:creationId xmlns:a16="http://schemas.microsoft.com/office/drawing/2014/main" id="{747C49DD-2256-1E73-D367-ED9240F6F3BB}"/>
                      </a:ext>
                    </a:extLst>
                  </p:cNvPr>
                  <p:cNvGrpSpPr/>
                  <p:nvPr/>
                </p:nvGrpSpPr>
                <p:grpSpPr>
                  <a:xfrm>
                    <a:off x="5015793" y="31740139"/>
                    <a:ext cx="6997575" cy="2769831"/>
                    <a:chOff x="5015793" y="31740139"/>
                    <a:chExt cx="6997575" cy="2769831"/>
                  </a:xfrm>
                </p:grpSpPr>
                <p:grpSp>
                  <p:nvGrpSpPr>
                    <p:cNvPr id="58" name="组合 57">
                      <a:extLst>
                        <a:ext uri="{FF2B5EF4-FFF2-40B4-BE49-F238E27FC236}">
                          <a16:creationId xmlns:a16="http://schemas.microsoft.com/office/drawing/2014/main" id="{5AF18369-07C3-ACCA-2280-0EA4A1DABC4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5793" y="31740139"/>
                      <a:ext cx="6995456" cy="2438423"/>
                      <a:chOff x="6735224" y="1508807"/>
                      <a:chExt cx="2654230" cy="658492"/>
                    </a:xfrm>
                  </p:grpSpPr>
                  <p:pic>
                    <p:nvPicPr>
                      <p:cNvPr id="71" name="图片 70">
                        <a:extLst>
                          <a:ext uri="{FF2B5EF4-FFF2-40B4-BE49-F238E27FC236}">
                            <a16:creationId xmlns:a16="http://schemas.microsoft.com/office/drawing/2014/main" id="{3D2E5935-6258-FC60-ADE4-99CC9757634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35224" y="1508807"/>
                        <a:ext cx="2654230" cy="658492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2" name="文本框 71">
                        <a:extLst>
                          <a:ext uri="{FF2B5EF4-FFF2-40B4-BE49-F238E27FC236}">
                            <a16:creationId xmlns:a16="http://schemas.microsoft.com/office/drawing/2014/main" id="{7B3D5855-54AC-C970-68F2-0D6505D705D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735224" y="1809722"/>
                        <a:ext cx="1037825" cy="2493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5400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0.25GHz</a:t>
                        </a:r>
                        <a:endParaRPr lang="zh-CN" altLang="en-US" sz="5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sp>
                  <p:nvSpPr>
                    <p:cNvPr id="1329" name="文本框 1328">
                      <a:extLst>
                        <a:ext uri="{FF2B5EF4-FFF2-40B4-BE49-F238E27FC236}">
                          <a16:creationId xmlns:a16="http://schemas.microsoft.com/office/drawing/2014/main" id="{85DE9CE5-6BF1-3F08-6F86-E21EC803E7B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213600" y="33740529"/>
                      <a:ext cx="4799768" cy="769441"/>
                    </a:xfrm>
                    <a:prstGeom prst="rect">
                      <a:avLst/>
                    </a:prstGeom>
                    <a:solidFill>
                      <a:schemeClr val="tx2">
                        <a:lumMod val="10000"/>
                        <a:lumOff val="90000"/>
                      </a:schemeClr>
                    </a:solidFill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4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1a</a:t>
                      </a:r>
                      <a:r>
                        <a:rPr lang="en-US" altLang="zh-CN" sz="44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zh-CN" sz="4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Translation</a:t>
                      </a:r>
                      <a:endParaRPr lang="zh-CN" altLang="en-US" sz="4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D70F4D4E-551F-7A78-96FF-F7BF2CF2B9BE}"/>
                    </a:ext>
                  </a:extLst>
                </p:cNvPr>
                <p:cNvSpPr txBox="1"/>
                <p:nvPr/>
              </p:nvSpPr>
              <p:spPr>
                <a:xfrm>
                  <a:off x="1755837" y="30485801"/>
                  <a:ext cx="3235970" cy="92333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kumimoji="0" lang="en-US" altLang="zh-CN" sz="5400" b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360° DW</a:t>
                  </a:r>
                  <a:endParaRPr lang="zh-CN" altLang="en-US" b="1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346" name="组合 1345">
                  <a:extLst>
                    <a:ext uri="{FF2B5EF4-FFF2-40B4-BE49-F238E27FC236}">
                      <a16:creationId xmlns:a16="http://schemas.microsoft.com/office/drawing/2014/main" id="{51B6EB8D-7A97-718B-F03F-012D5973D3FC}"/>
                    </a:ext>
                  </a:extLst>
                </p:cNvPr>
                <p:cNvGrpSpPr/>
                <p:nvPr/>
              </p:nvGrpSpPr>
              <p:grpSpPr>
                <a:xfrm>
                  <a:off x="4917063" y="35187568"/>
                  <a:ext cx="26368004" cy="2953964"/>
                  <a:chOff x="4917063" y="35047868"/>
                  <a:chExt cx="26368004" cy="2953964"/>
                </a:xfrm>
              </p:grpSpPr>
              <p:grpSp>
                <p:nvGrpSpPr>
                  <p:cNvPr id="1340" name="组合 1339">
                    <a:extLst>
                      <a:ext uri="{FF2B5EF4-FFF2-40B4-BE49-F238E27FC236}">
                        <a16:creationId xmlns:a16="http://schemas.microsoft.com/office/drawing/2014/main" id="{24BE3755-CC75-46C7-BCB2-25B3B5403CBA}"/>
                      </a:ext>
                    </a:extLst>
                  </p:cNvPr>
                  <p:cNvGrpSpPr/>
                  <p:nvPr/>
                </p:nvGrpSpPr>
                <p:grpSpPr>
                  <a:xfrm>
                    <a:off x="4917063" y="35197325"/>
                    <a:ext cx="7083605" cy="2583902"/>
                    <a:chOff x="4917063" y="35197325"/>
                    <a:chExt cx="7083605" cy="2583902"/>
                  </a:xfrm>
                </p:grpSpPr>
                <p:grpSp>
                  <p:nvGrpSpPr>
                    <p:cNvPr id="54" name="组合 53">
                      <a:extLst>
                        <a:ext uri="{FF2B5EF4-FFF2-40B4-BE49-F238E27FC236}">
                          <a16:creationId xmlns:a16="http://schemas.microsoft.com/office/drawing/2014/main" id="{9AF225F4-A168-723F-42BA-2748C9CFAF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17063" y="35197325"/>
                      <a:ext cx="7083604" cy="1831406"/>
                      <a:chOff x="1211436" y="2302403"/>
                      <a:chExt cx="2045591" cy="507838"/>
                    </a:xfrm>
                  </p:grpSpPr>
                  <p:pic>
                    <p:nvPicPr>
                      <p:cNvPr id="77" name="图片 76">
                        <a:extLst>
                          <a:ext uri="{FF2B5EF4-FFF2-40B4-BE49-F238E27FC236}">
                            <a16:creationId xmlns:a16="http://schemas.microsoft.com/office/drawing/2014/main" id="{0D5D3933-17AC-627E-5239-F24FB2C42A3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rcRect b="25475"/>
                      <a:stretch>
                        <a:fillRect/>
                      </a:stretch>
                    </p:blipFill>
                    <p:spPr>
                      <a:xfrm>
                        <a:off x="1245188" y="2302403"/>
                        <a:ext cx="2011839" cy="50391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8" name="文本框 77">
                        <a:extLst>
                          <a:ext uri="{FF2B5EF4-FFF2-40B4-BE49-F238E27FC236}">
                            <a16:creationId xmlns:a16="http://schemas.microsoft.com/office/drawing/2014/main" id="{C4FE7E40-290E-F003-6EA6-B0371A0F4D2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211436" y="2554207"/>
                        <a:ext cx="811216" cy="256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5400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3.06GHz</a:t>
                        </a:r>
                        <a:endParaRPr lang="zh-CN" altLang="en-US" sz="5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sp>
                  <p:nvSpPr>
                    <p:cNvPr id="1330" name="文本框 1329">
                      <a:extLst>
                        <a:ext uri="{FF2B5EF4-FFF2-40B4-BE49-F238E27FC236}">
                          <a16:creationId xmlns:a16="http://schemas.microsoft.com/office/drawing/2014/main" id="{BBDAD09E-FD0A-3EFD-1995-839D03CE6D5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01220" y="37011786"/>
                      <a:ext cx="5499448" cy="769441"/>
                    </a:xfrm>
                    <a:prstGeom prst="rect">
                      <a:avLst/>
                    </a:prstGeom>
                    <a:solidFill>
                      <a:schemeClr val="tx2">
                        <a:lumMod val="10000"/>
                        <a:lumOff val="90000"/>
                      </a:schemeClr>
                    </a:solidFill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4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1b</a:t>
                      </a:r>
                      <a:r>
                        <a:rPr lang="en-US" altLang="zh-CN" sz="44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zh-CN" sz="4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Overall Breathing</a:t>
                      </a:r>
                      <a:endParaRPr lang="zh-CN" altLang="en-US" sz="4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1342" name="组合 1341">
                    <a:extLst>
                      <a:ext uri="{FF2B5EF4-FFF2-40B4-BE49-F238E27FC236}">
                        <a16:creationId xmlns:a16="http://schemas.microsoft.com/office/drawing/2014/main" id="{751EA143-721C-1F6F-31BA-6299F00174F2}"/>
                      </a:ext>
                    </a:extLst>
                  </p:cNvPr>
                  <p:cNvGrpSpPr/>
                  <p:nvPr/>
                </p:nvGrpSpPr>
                <p:grpSpPr>
                  <a:xfrm>
                    <a:off x="14637006" y="35047868"/>
                    <a:ext cx="6982422" cy="2766523"/>
                    <a:chOff x="14637006" y="35047868"/>
                    <a:chExt cx="6982422" cy="2766523"/>
                  </a:xfrm>
                </p:grpSpPr>
                <p:grpSp>
                  <p:nvGrpSpPr>
                    <p:cNvPr id="56" name="组合 55">
                      <a:extLst>
                        <a:ext uri="{FF2B5EF4-FFF2-40B4-BE49-F238E27FC236}">
                          <a16:creationId xmlns:a16="http://schemas.microsoft.com/office/drawing/2014/main" id="{6666ABF9-D79A-9236-97D4-7AD4553A366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37006" y="35047868"/>
                      <a:ext cx="6982422" cy="1978794"/>
                      <a:chOff x="3984984" y="2376861"/>
                      <a:chExt cx="2145812" cy="547292"/>
                    </a:xfrm>
                  </p:grpSpPr>
                  <p:pic>
                    <p:nvPicPr>
                      <p:cNvPr id="73" name="图片 72">
                        <a:extLst>
                          <a:ext uri="{FF2B5EF4-FFF2-40B4-BE49-F238E27FC236}">
                            <a16:creationId xmlns:a16="http://schemas.microsoft.com/office/drawing/2014/main" id="{ACEB68C9-ABB9-22F5-B5A6-9CC7B9B1768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rcRect b="28943"/>
                      <a:stretch>
                        <a:fillRect/>
                      </a:stretch>
                    </p:blipFill>
                    <p:spPr>
                      <a:xfrm>
                        <a:off x="3984984" y="2376861"/>
                        <a:ext cx="2145812" cy="547292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4" name="文本框 73">
                        <a:extLst>
                          <a:ext uri="{FF2B5EF4-FFF2-40B4-BE49-F238E27FC236}">
                            <a16:creationId xmlns:a16="http://schemas.microsoft.com/office/drawing/2014/main" id="{B9418E0F-945E-B28B-EF9A-077C700EDC5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984984" y="2650507"/>
                        <a:ext cx="829237" cy="2553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5400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5.81GHz</a:t>
                        </a:r>
                        <a:endParaRPr lang="zh-CN" altLang="en-US" sz="5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sp>
                  <p:nvSpPr>
                    <p:cNvPr id="1332" name="文本框 1331">
                      <a:extLst>
                        <a:ext uri="{FF2B5EF4-FFF2-40B4-BE49-F238E27FC236}">
                          <a16:creationId xmlns:a16="http://schemas.microsoft.com/office/drawing/2014/main" id="{A8B94F25-0323-1CFE-3E93-203B5F8082A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052800" y="37044950"/>
                      <a:ext cx="5566628" cy="769441"/>
                    </a:xfrm>
                    <a:prstGeom prst="rect">
                      <a:avLst/>
                    </a:prstGeom>
                    <a:solidFill>
                      <a:srgbClr val="C2F1C8"/>
                    </a:solidFill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4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2b Out-of-phase Tilting</a:t>
                      </a:r>
                      <a:endParaRPr lang="zh-CN" altLang="en-US" sz="4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1344" name="组合 1343">
                    <a:extLst>
                      <a:ext uri="{FF2B5EF4-FFF2-40B4-BE49-F238E27FC236}">
                        <a16:creationId xmlns:a16="http://schemas.microsoft.com/office/drawing/2014/main" id="{C78C5D86-3CE1-2B88-9C5D-22F825B54A33}"/>
                      </a:ext>
                    </a:extLst>
                  </p:cNvPr>
                  <p:cNvGrpSpPr/>
                  <p:nvPr/>
                </p:nvGrpSpPr>
                <p:grpSpPr>
                  <a:xfrm>
                    <a:off x="24255767" y="35258521"/>
                    <a:ext cx="7029300" cy="2743311"/>
                    <a:chOff x="24255767" y="35258521"/>
                    <a:chExt cx="7029300" cy="2743311"/>
                  </a:xfrm>
                </p:grpSpPr>
                <p:grpSp>
                  <p:nvGrpSpPr>
                    <p:cNvPr id="50" name="组合 49">
                      <a:extLst>
                        <a:ext uri="{FF2B5EF4-FFF2-40B4-BE49-F238E27FC236}">
                          <a16:creationId xmlns:a16="http://schemas.microsoft.com/office/drawing/2014/main" id="{1F0AA726-6323-A3FA-6521-45979ED4A2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255767" y="35258521"/>
                      <a:ext cx="7029299" cy="2013797"/>
                      <a:chOff x="7541352" y="3092049"/>
                      <a:chExt cx="3356990" cy="698863"/>
                    </a:xfrm>
                  </p:grpSpPr>
                  <p:pic>
                    <p:nvPicPr>
                      <p:cNvPr id="79" name="图片 78">
                        <a:extLst>
                          <a:ext uri="{FF2B5EF4-FFF2-40B4-BE49-F238E27FC236}">
                            <a16:creationId xmlns:a16="http://schemas.microsoft.com/office/drawing/2014/main" id="{51E3F731-39FE-030E-FDEC-7BBA62EC914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rcRect t="14554" b="22784"/>
                      <a:stretch>
                        <a:fillRect/>
                      </a:stretch>
                    </p:blipFill>
                    <p:spPr>
                      <a:xfrm>
                        <a:off x="7541352" y="3092049"/>
                        <a:ext cx="3356990" cy="686716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80" name="文本框 79">
                        <a:extLst>
                          <a:ext uri="{FF2B5EF4-FFF2-40B4-BE49-F238E27FC236}">
                            <a16:creationId xmlns:a16="http://schemas.microsoft.com/office/drawing/2014/main" id="{3701208D-2819-9109-35A0-C3AE5C9C775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541352" y="3470482"/>
                        <a:ext cx="1335885" cy="3204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5400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8.10GHz</a:t>
                        </a:r>
                        <a:endParaRPr lang="zh-CN" altLang="en-US" sz="5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sp>
                  <p:nvSpPr>
                    <p:cNvPr id="1334" name="文本框 1333">
                      <a:extLst>
                        <a:ext uri="{FF2B5EF4-FFF2-40B4-BE49-F238E27FC236}">
                          <a16:creationId xmlns:a16="http://schemas.microsoft.com/office/drawing/2014/main" id="{6C54241D-199D-E3B7-E19F-3F6BD54341B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571545" y="37232391"/>
                      <a:ext cx="6713522" cy="769441"/>
                    </a:xfrm>
                    <a:prstGeom prst="rect">
                      <a:avLst/>
                    </a:prstGeom>
                    <a:solidFill>
                      <a:srgbClr val="F2CFEE"/>
                    </a:solidFill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4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3b Out-of-Phase Breathings</a:t>
                      </a:r>
                      <a:endParaRPr lang="zh-CN" altLang="en-US" sz="4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060" name="组合 1059">
                <a:extLst>
                  <a:ext uri="{FF2B5EF4-FFF2-40B4-BE49-F238E27FC236}">
                    <a16:creationId xmlns:a16="http://schemas.microsoft.com/office/drawing/2014/main" id="{BD2D6BF8-0DA4-1071-AEA1-9D575428096F}"/>
                  </a:ext>
                </a:extLst>
              </p:cNvPr>
              <p:cNvGrpSpPr/>
              <p:nvPr/>
            </p:nvGrpSpPr>
            <p:grpSpPr>
              <a:xfrm>
                <a:off x="1755837" y="24772642"/>
                <a:ext cx="29877109" cy="5474533"/>
                <a:chOff x="1755837" y="24772642"/>
                <a:chExt cx="29877109" cy="5474533"/>
              </a:xfrm>
            </p:grpSpPr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2532E4A5-9402-AECF-DB08-27AB0552FB12}"/>
                    </a:ext>
                  </a:extLst>
                </p:cNvPr>
                <p:cNvSpPr txBox="1"/>
                <p:nvPr/>
              </p:nvSpPr>
              <p:spPr>
                <a:xfrm>
                  <a:off x="1755837" y="24772642"/>
                  <a:ext cx="3235970" cy="92333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kumimoji="0" lang="en-US" altLang="zh-CN" sz="5400" b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180</a:t>
                  </a:r>
                  <a:r>
                    <a:rPr lang="en-US" altLang="zh-CN" sz="5400" b="1" dirty="0">
                      <a:solidFill>
                        <a:prstClr val="black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° </a:t>
                  </a:r>
                  <a:r>
                    <a:rPr kumimoji="0" lang="en-US" altLang="zh-CN" sz="5400" b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DW</a:t>
                  </a:r>
                  <a:endParaRPr lang="zh-CN" altLang="en-US" b="1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7" name="组合 66">
                  <a:extLst>
                    <a:ext uri="{FF2B5EF4-FFF2-40B4-BE49-F238E27FC236}">
                      <a16:creationId xmlns:a16="http://schemas.microsoft.com/office/drawing/2014/main" id="{91719F26-F5BF-AE04-9400-BF4DF1DDA208}"/>
                    </a:ext>
                  </a:extLst>
                </p:cNvPr>
                <p:cNvGrpSpPr/>
                <p:nvPr/>
              </p:nvGrpSpPr>
              <p:grpSpPr>
                <a:xfrm>
                  <a:off x="4684078" y="24809210"/>
                  <a:ext cx="7921217" cy="5212750"/>
                  <a:chOff x="4684078" y="24809210"/>
                  <a:chExt cx="7921217" cy="5212750"/>
                </a:xfrm>
              </p:grpSpPr>
              <p:grpSp>
                <p:nvGrpSpPr>
                  <p:cNvPr id="1392" name="组合 1391">
                    <a:extLst>
                      <a:ext uri="{FF2B5EF4-FFF2-40B4-BE49-F238E27FC236}">
                        <a16:creationId xmlns:a16="http://schemas.microsoft.com/office/drawing/2014/main" id="{61E3D52E-137A-8D34-2D78-888E59633C4F}"/>
                      </a:ext>
                    </a:extLst>
                  </p:cNvPr>
                  <p:cNvGrpSpPr/>
                  <p:nvPr/>
                </p:nvGrpSpPr>
                <p:grpSpPr>
                  <a:xfrm>
                    <a:off x="4684078" y="26327799"/>
                    <a:ext cx="7921217" cy="1404463"/>
                    <a:chOff x="4376106" y="26501878"/>
                    <a:chExt cx="7921217" cy="1404463"/>
                  </a:xfrm>
                </p:grpSpPr>
                <p:grpSp>
                  <p:nvGrpSpPr>
                    <p:cNvPr id="1090" name="组合 1089">
                      <a:extLst>
                        <a:ext uri="{FF2B5EF4-FFF2-40B4-BE49-F238E27FC236}">
                          <a16:creationId xmlns:a16="http://schemas.microsoft.com/office/drawing/2014/main" id="{3581D234-980F-7E47-4285-685F5A4A90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76106" y="26931364"/>
                      <a:ext cx="7921217" cy="974977"/>
                      <a:chOff x="15986539" y="10052125"/>
                      <a:chExt cx="14937719" cy="2149380"/>
                    </a:xfrm>
                  </p:grpSpPr>
                  <p:grpSp>
                    <p:nvGrpSpPr>
                      <p:cNvPr id="1091" name="组合 1090">
                        <a:extLst>
                          <a:ext uri="{FF2B5EF4-FFF2-40B4-BE49-F238E27FC236}">
                            <a16:creationId xmlns:a16="http://schemas.microsoft.com/office/drawing/2014/main" id="{547EFAD3-0215-561B-F23C-919D6517A217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986539" y="10755477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110" name="等腰三角形 1109">
                          <a:extLst>
                            <a:ext uri="{FF2B5EF4-FFF2-40B4-BE49-F238E27FC236}">
                              <a16:creationId xmlns:a16="http://schemas.microsoft.com/office/drawing/2014/main" id="{4E48DA02-9E8D-67B9-C5F4-539F54D8DA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11" name="等腰三角形 1110">
                          <a:extLst>
                            <a:ext uri="{FF2B5EF4-FFF2-40B4-BE49-F238E27FC236}">
                              <a16:creationId xmlns:a16="http://schemas.microsoft.com/office/drawing/2014/main" id="{D90B8FC9-9B19-F8A9-5D9C-7BBBAC809B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092" name="组合 1091">
                        <a:extLst>
                          <a:ext uri="{FF2B5EF4-FFF2-40B4-BE49-F238E27FC236}">
                            <a16:creationId xmlns:a16="http://schemas.microsoft.com/office/drawing/2014/main" id="{ADE78617-9F49-90AA-B174-9E3CF5694D08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8317935" y="10753791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108" name="等腰三角形 1107">
                          <a:extLst>
                            <a:ext uri="{FF2B5EF4-FFF2-40B4-BE49-F238E27FC236}">
                              <a16:creationId xmlns:a16="http://schemas.microsoft.com/office/drawing/2014/main" id="{75AB34F0-7842-3FE5-864E-9F2DF61B79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09" name="等腰三角形 1108">
                          <a:extLst>
                            <a:ext uri="{FF2B5EF4-FFF2-40B4-BE49-F238E27FC236}">
                              <a16:creationId xmlns:a16="http://schemas.microsoft.com/office/drawing/2014/main" id="{63AC3354-00E2-78B7-34FF-D5BB839D0A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093" name="组合 1092">
                        <a:extLst>
                          <a:ext uri="{FF2B5EF4-FFF2-40B4-BE49-F238E27FC236}">
                            <a16:creationId xmlns:a16="http://schemas.microsoft.com/office/drawing/2014/main" id="{D553CF95-E1C7-D82D-C8EC-C419776C0DD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168580" flipH="1">
                        <a:off x="20609712" y="10810048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106" name="等腰三角形 1105">
                          <a:extLst>
                            <a:ext uri="{FF2B5EF4-FFF2-40B4-BE49-F238E27FC236}">
                              <a16:creationId xmlns:a16="http://schemas.microsoft.com/office/drawing/2014/main" id="{E0E8FF70-62EA-326F-69DC-39392BE2F2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07" name="等腰三角形 1106">
                          <a:extLst>
                            <a:ext uri="{FF2B5EF4-FFF2-40B4-BE49-F238E27FC236}">
                              <a16:creationId xmlns:a16="http://schemas.microsoft.com/office/drawing/2014/main" id="{1AC5C5B7-5E34-9E60-9D06-A5927B8C88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094" name="组合 1093">
                        <a:extLst>
                          <a:ext uri="{FF2B5EF4-FFF2-40B4-BE49-F238E27FC236}">
                            <a16:creationId xmlns:a16="http://schemas.microsoft.com/office/drawing/2014/main" id="{47419B49-3719-B48A-E839-AF8B627543E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6200000" flipH="1">
                        <a:off x="22381210" y="10767939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104" name="等腰三角形 1103">
                          <a:extLst>
                            <a:ext uri="{FF2B5EF4-FFF2-40B4-BE49-F238E27FC236}">
                              <a16:creationId xmlns:a16="http://schemas.microsoft.com/office/drawing/2014/main" id="{B39D6425-2DE7-8BA1-6875-8E6B0510AA3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05" name="等腰三角形 1104">
                          <a:extLst>
                            <a:ext uri="{FF2B5EF4-FFF2-40B4-BE49-F238E27FC236}">
                              <a16:creationId xmlns:a16="http://schemas.microsoft.com/office/drawing/2014/main" id="{6C98D059-C40E-1070-B135-4C848BB76F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095" name="组合 1094">
                        <a:extLst>
                          <a:ext uri="{FF2B5EF4-FFF2-40B4-BE49-F238E27FC236}">
                            <a16:creationId xmlns:a16="http://schemas.microsoft.com/office/drawing/2014/main" id="{276010BC-9A24-3AC1-DC36-42B56082D11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774878" y="10761086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102" name="等腰三角形 1101">
                          <a:extLst>
                            <a:ext uri="{FF2B5EF4-FFF2-40B4-BE49-F238E27FC236}">
                              <a16:creationId xmlns:a16="http://schemas.microsoft.com/office/drawing/2014/main" id="{DAB1DBB0-2D22-BAA3-2F8D-03CCF45D54A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03" name="等腰三角形 1102">
                          <a:extLst>
                            <a:ext uri="{FF2B5EF4-FFF2-40B4-BE49-F238E27FC236}">
                              <a16:creationId xmlns:a16="http://schemas.microsoft.com/office/drawing/2014/main" id="{D0A75E7C-196B-CD68-3C08-4376C00B35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096" name="组合 1095">
                        <a:extLst>
                          <a:ext uri="{FF2B5EF4-FFF2-40B4-BE49-F238E27FC236}">
                            <a16:creationId xmlns:a16="http://schemas.microsoft.com/office/drawing/2014/main" id="{0BE7A44C-AE2D-EBAF-B64E-67AC22C4BDE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6443482" y="10759400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100" name="等腰三角形 1099">
                          <a:extLst>
                            <a:ext uri="{FF2B5EF4-FFF2-40B4-BE49-F238E27FC236}">
                              <a16:creationId xmlns:a16="http://schemas.microsoft.com/office/drawing/2014/main" id="{F81BFD47-5A08-DF42-ABF1-426A62EADD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01" name="等腰三角形 1100">
                          <a:extLst>
                            <a:ext uri="{FF2B5EF4-FFF2-40B4-BE49-F238E27FC236}">
                              <a16:creationId xmlns:a16="http://schemas.microsoft.com/office/drawing/2014/main" id="{B0746299-9A2C-42EF-C234-89EC0BE49F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097" name="组合 1096">
                        <a:extLst>
                          <a:ext uri="{FF2B5EF4-FFF2-40B4-BE49-F238E27FC236}">
                            <a16:creationId xmlns:a16="http://schemas.microsoft.com/office/drawing/2014/main" id="{F1394C28-6C57-4016-7FFD-1B9F9DEB573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431420">
                        <a:off x="24151705" y="10815657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098" name="等腰三角形 1097">
                          <a:extLst>
                            <a:ext uri="{FF2B5EF4-FFF2-40B4-BE49-F238E27FC236}">
                              <a16:creationId xmlns:a16="http://schemas.microsoft.com/office/drawing/2014/main" id="{14A20B84-1525-5B2C-34BA-8A537C0D1F5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99" name="等腰三角形 1098">
                          <a:extLst>
                            <a:ext uri="{FF2B5EF4-FFF2-40B4-BE49-F238E27FC236}">
                              <a16:creationId xmlns:a16="http://schemas.microsoft.com/office/drawing/2014/main" id="{0B38A62F-FBA1-F0F4-2F2E-94C76760AD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</p:grpSp>
                <p:cxnSp>
                  <p:nvCxnSpPr>
                    <p:cNvPr id="1113" name="直接箭头连接符 1112">
                      <a:extLst>
                        <a:ext uri="{FF2B5EF4-FFF2-40B4-BE49-F238E27FC236}">
                          <a16:creationId xmlns:a16="http://schemas.microsoft.com/office/drawing/2014/main" id="{77146380-2C75-999C-B71D-8E07C376678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403691" y="26501878"/>
                      <a:ext cx="1940529" cy="0"/>
                    </a:xfrm>
                    <a:prstGeom prst="straightConnector1">
                      <a:avLst/>
                    </a:prstGeom>
                    <a:ln w="127000">
                      <a:solidFill>
                        <a:schemeClr val="tx1"/>
                      </a:solidFill>
                      <a:prstDash val="sysDot"/>
                      <a:headEnd type="triangle"/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3" name="组合 42">
                    <a:extLst>
                      <a:ext uri="{FF2B5EF4-FFF2-40B4-BE49-F238E27FC236}">
                        <a16:creationId xmlns:a16="http://schemas.microsoft.com/office/drawing/2014/main" id="{FFDEEB97-797E-494B-2602-E035DC93945B}"/>
                      </a:ext>
                    </a:extLst>
                  </p:cNvPr>
                  <p:cNvGrpSpPr/>
                  <p:nvPr/>
                </p:nvGrpSpPr>
                <p:grpSpPr>
                  <a:xfrm>
                    <a:off x="5089402" y="28204718"/>
                    <a:ext cx="7082817" cy="1817242"/>
                    <a:chOff x="1901695" y="30190003"/>
                    <a:chExt cx="7082817" cy="1817242"/>
                  </a:xfrm>
                </p:grpSpPr>
                <p:pic>
                  <p:nvPicPr>
                    <p:cNvPr id="85" name="图片 84">
                      <a:extLst>
                        <a:ext uri="{FF2B5EF4-FFF2-40B4-BE49-F238E27FC236}">
                          <a16:creationId xmlns:a16="http://schemas.microsoft.com/office/drawing/2014/main" id="{F05FE22B-D28D-2899-FAA7-F824DCBB69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rcRect b="21466"/>
                    <a:stretch>
                      <a:fillRect/>
                    </a:stretch>
                  </p:blipFill>
                  <p:spPr>
                    <a:xfrm>
                      <a:off x="1911865" y="30190003"/>
                      <a:ext cx="7072647" cy="181724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6" name="文本框 85">
                      <a:extLst>
                        <a:ext uri="{FF2B5EF4-FFF2-40B4-BE49-F238E27FC236}">
                          <a16:creationId xmlns:a16="http://schemas.microsoft.com/office/drawing/2014/main" id="{25239DF8-1449-F1DF-5D60-0BBD542A34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01695" y="31083914"/>
                      <a:ext cx="2732222" cy="9233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5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0.22GHz</a:t>
                      </a:r>
                      <a:endParaRPr lang="zh-CN" altLang="en-US" sz="5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sp>
                <p:nvSpPr>
                  <p:cNvPr id="1314" name="文本框 1313">
                    <a:extLst>
                      <a:ext uri="{FF2B5EF4-FFF2-40B4-BE49-F238E27FC236}">
                        <a16:creationId xmlns:a16="http://schemas.microsoft.com/office/drawing/2014/main" id="{0DCB40C3-5741-CFAB-3EC2-8D8A246A8846}"/>
                      </a:ext>
                    </a:extLst>
                  </p:cNvPr>
                  <p:cNvSpPr txBox="1"/>
                  <p:nvPr/>
                </p:nvSpPr>
                <p:spPr>
                  <a:xfrm>
                    <a:off x="6789382" y="24809210"/>
                    <a:ext cx="3785090" cy="769441"/>
                  </a:xfrm>
                  <a:prstGeom prst="rect">
                    <a:avLst/>
                  </a:prstGeom>
                  <a:solidFill>
                    <a:schemeClr val="tx2">
                      <a:lumMod val="10000"/>
                      <a:lumOff val="90000"/>
                    </a:schemeClr>
                  </a:solidFill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4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1 Translation</a:t>
                    </a:r>
                    <a:endParaRPr lang="zh-CN" altLang="en-US" sz="4400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68" name="组合 67">
                  <a:extLst>
                    <a:ext uri="{FF2B5EF4-FFF2-40B4-BE49-F238E27FC236}">
                      <a16:creationId xmlns:a16="http://schemas.microsoft.com/office/drawing/2014/main" id="{AEFC6620-A10E-0073-4FE9-223635D404E3}"/>
                    </a:ext>
                  </a:extLst>
                </p:cNvPr>
                <p:cNvGrpSpPr/>
                <p:nvPr/>
              </p:nvGrpSpPr>
              <p:grpSpPr>
                <a:xfrm>
                  <a:off x="14294047" y="24813576"/>
                  <a:ext cx="7921217" cy="5249597"/>
                  <a:chOff x="14294047" y="24813576"/>
                  <a:chExt cx="7921217" cy="5249597"/>
                </a:xfrm>
              </p:grpSpPr>
              <p:grpSp>
                <p:nvGrpSpPr>
                  <p:cNvPr id="42" name="组合 41">
                    <a:extLst>
                      <a:ext uri="{FF2B5EF4-FFF2-40B4-BE49-F238E27FC236}">
                        <a16:creationId xmlns:a16="http://schemas.microsoft.com/office/drawing/2014/main" id="{1C97D933-19EA-60AF-2191-D3233917B865}"/>
                      </a:ext>
                    </a:extLst>
                  </p:cNvPr>
                  <p:cNvGrpSpPr/>
                  <p:nvPr/>
                </p:nvGrpSpPr>
                <p:grpSpPr>
                  <a:xfrm>
                    <a:off x="14718333" y="28163505"/>
                    <a:ext cx="7072647" cy="1899668"/>
                    <a:chOff x="5738813" y="2942725"/>
                    <a:chExt cx="3545247" cy="897055"/>
                  </a:xfrm>
                </p:grpSpPr>
                <p:pic>
                  <p:nvPicPr>
                    <p:cNvPr id="87" name="图片 86">
                      <a:extLst>
                        <a:ext uri="{FF2B5EF4-FFF2-40B4-BE49-F238E27FC236}">
                          <a16:creationId xmlns:a16="http://schemas.microsoft.com/office/drawing/2014/main" id="{7AC230C0-60B0-C086-F303-8E372F494E8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/>
                    <a:srcRect b="17904"/>
                    <a:stretch>
                      <a:fillRect/>
                    </a:stretch>
                  </p:blipFill>
                  <p:spPr>
                    <a:xfrm>
                      <a:off x="5738813" y="2942725"/>
                      <a:ext cx="3545247" cy="897055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8" name="文本框 87">
                      <a:extLst>
                        <a:ext uri="{FF2B5EF4-FFF2-40B4-BE49-F238E27FC236}">
                          <a16:creationId xmlns:a16="http://schemas.microsoft.com/office/drawing/2014/main" id="{A5F5D6D5-2636-16AC-3202-CE24CB980E3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42051" y="3360334"/>
                      <a:ext cx="1361224" cy="43601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5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4.76GHz</a:t>
                      </a:r>
                      <a:endParaRPr lang="zh-CN" altLang="en-US" sz="5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sp>
                <p:nvSpPr>
                  <p:cNvPr id="1319" name="文本框 1318">
                    <a:extLst>
                      <a:ext uri="{FF2B5EF4-FFF2-40B4-BE49-F238E27FC236}">
                        <a16:creationId xmlns:a16="http://schemas.microsoft.com/office/drawing/2014/main" id="{2E892563-AD41-6D12-F1DB-9E26900440F3}"/>
                      </a:ext>
                    </a:extLst>
                  </p:cNvPr>
                  <p:cNvSpPr txBox="1"/>
                  <p:nvPr/>
                </p:nvSpPr>
                <p:spPr>
                  <a:xfrm>
                    <a:off x="16368460" y="24813576"/>
                    <a:ext cx="3772392" cy="769441"/>
                  </a:xfrm>
                  <a:prstGeom prst="rect">
                    <a:avLst/>
                  </a:prstGeom>
                  <a:solidFill>
                    <a:srgbClr val="C2F1C8"/>
                  </a:solidFill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4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2 Tilting</a:t>
                    </a:r>
                    <a:endParaRPr lang="zh-CN" altLang="en-US" sz="4400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grpSp>
                <p:nvGrpSpPr>
                  <p:cNvPr id="1393" name="组合 1392">
                    <a:extLst>
                      <a:ext uri="{FF2B5EF4-FFF2-40B4-BE49-F238E27FC236}">
                        <a16:creationId xmlns:a16="http://schemas.microsoft.com/office/drawing/2014/main" id="{76B34BBF-C1F2-1DC5-12C1-47845A315FF1}"/>
                      </a:ext>
                    </a:extLst>
                  </p:cNvPr>
                  <p:cNvGrpSpPr/>
                  <p:nvPr/>
                </p:nvGrpSpPr>
                <p:grpSpPr>
                  <a:xfrm>
                    <a:off x="14294047" y="26147847"/>
                    <a:ext cx="7921217" cy="1585049"/>
                    <a:chOff x="14005805" y="26321292"/>
                    <a:chExt cx="7921217" cy="1585049"/>
                  </a:xfrm>
                </p:grpSpPr>
                <p:grpSp>
                  <p:nvGrpSpPr>
                    <p:cNvPr id="30" name="组合 29">
                      <a:extLst>
                        <a:ext uri="{FF2B5EF4-FFF2-40B4-BE49-F238E27FC236}">
                          <a16:creationId xmlns:a16="http://schemas.microsoft.com/office/drawing/2014/main" id="{FB69CD7F-3039-B832-0425-7E9C6D43448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005805" y="26931364"/>
                      <a:ext cx="7921217" cy="974977"/>
                      <a:chOff x="15986539" y="10052125"/>
                      <a:chExt cx="14937719" cy="2149380"/>
                    </a:xfrm>
                  </p:grpSpPr>
                  <p:grpSp>
                    <p:nvGrpSpPr>
                      <p:cNvPr id="31" name="组合 30">
                        <a:extLst>
                          <a:ext uri="{FF2B5EF4-FFF2-40B4-BE49-F238E27FC236}">
                            <a16:creationId xmlns:a16="http://schemas.microsoft.com/office/drawing/2014/main" id="{626D550C-1E20-CCB3-A1F9-E017B6F6F36F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986539" y="10755477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354" name="等腰三角形 1353">
                          <a:extLst>
                            <a:ext uri="{FF2B5EF4-FFF2-40B4-BE49-F238E27FC236}">
                              <a16:creationId xmlns:a16="http://schemas.microsoft.com/office/drawing/2014/main" id="{7DE53231-EAFB-204A-4DAE-7274C43D4F1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355" name="等腰三角形 1354">
                          <a:extLst>
                            <a:ext uri="{FF2B5EF4-FFF2-40B4-BE49-F238E27FC236}">
                              <a16:creationId xmlns:a16="http://schemas.microsoft.com/office/drawing/2014/main" id="{E3BFE3DC-D8C8-F14B-288D-2272A5EC78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2" name="组合 31">
                        <a:extLst>
                          <a:ext uri="{FF2B5EF4-FFF2-40B4-BE49-F238E27FC236}">
                            <a16:creationId xmlns:a16="http://schemas.microsoft.com/office/drawing/2014/main" id="{06B9D0F6-2794-A5B6-ABCD-2605D1B591E9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8317935" y="10753791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352" name="等腰三角形 1351">
                          <a:extLst>
                            <a:ext uri="{FF2B5EF4-FFF2-40B4-BE49-F238E27FC236}">
                              <a16:creationId xmlns:a16="http://schemas.microsoft.com/office/drawing/2014/main" id="{7DCCC53C-E2F0-BDE6-D52E-B1C993852A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353" name="等腰三角形 1352">
                          <a:extLst>
                            <a:ext uri="{FF2B5EF4-FFF2-40B4-BE49-F238E27FC236}">
                              <a16:creationId xmlns:a16="http://schemas.microsoft.com/office/drawing/2014/main" id="{BCABEDF8-A0CA-E0A8-0425-EF8CAFEB98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7" name="组合 36">
                        <a:extLst>
                          <a:ext uri="{FF2B5EF4-FFF2-40B4-BE49-F238E27FC236}">
                            <a16:creationId xmlns:a16="http://schemas.microsoft.com/office/drawing/2014/main" id="{1F0E8AE1-A7FB-C775-8872-D7A0266C91B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168580" flipH="1">
                        <a:off x="20609712" y="10810048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62" name="等腰三角形 61">
                          <a:extLst>
                            <a:ext uri="{FF2B5EF4-FFF2-40B4-BE49-F238E27FC236}">
                              <a16:creationId xmlns:a16="http://schemas.microsoft.com/office/drawing/2014/main" id="{8446B594-677B-53BE-0D11-44B0809140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63" name="等腰三角形 62">
                          <a:extLst>
                            <a:ext uri="{FF2B5EF4-FFF2-40B4-BE49-F238E27FC236}">
                              <a16:creationId xmlns:a16="http://schemas.microsoft.com/office/drawing/2014/main" id="{9BF79BA1-7373-3A48-F2D1-DA916386BB4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8" name="组合 37">
                        <a:extLst>
                          <a:ext uri="{FF2B5EF4-FFF2-40B4-BE49-F238E27FC236}">
                            <a16:creationId xmlns:a16="http://schemas.microsoft.com/office/drawing/2014/main" id="{6C2CA22A-370E-2ACD-B70B-1402AA6D47D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6200000" flipH="1">
                        <a:off x="22381210" y="10767939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57" name="等腰三角形 56">
                          <a:extLst>
                            <a:ext uri="{FF2B5EF4-FFF2-40B4-BE49-F238E27FC236}">
                              <a16:creationId xmlns:a16="http://schemas.microsoft.com/office/drawing/2014/main" id="{A6FE7718-CCC3-B89F-216F-6E55F49A79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61" name="等腰三角形 60">
                          <a:extLst>
                            <a:ext uri="{FF2B5EF4-FFF2-40B4-BE49-F238E27FC236}">
                              <a16:creationId xmlns:a16="http://schemas.microsoft.com/office/drawing/2014/main" id="{4AA7D2AC-9B60-164E-550B-C813E911B1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9" name="组合 38">
                        <a:extLst>
                          <a:ext uri="{FF2B5EF4-FFF2-40B4-BE49-F238E27FC236}">
                            <a16:creationId xmlns:a16="http://schemas.microsoft.com/office/drawing/2014/main" id="{6CCA359D-F013-985B-35EB-6DAA50BF3A1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774878" y="10761086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51" name="等腰三角形 50">
                          <a:extLst>
                            <a:ext uri="{FF2B5EF4-FFF2-40B4-BE49-F238E27FC236}">
                              <a16:creationId xmlns:a16="http://schemas.microsoft.com/office/drawing/2014/main" id="{0847321F-BD36-107F-9837-9CB48A116B4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52" name="等腰三角形 51">
                          <a:extLst>
                            <a:ext uri="{FF2B5EF4-FFF2-40B4-BE49-F238E27FC236}">
                              <a16:creationId xmlns:a16="http://schemas.microsoft.com/office/drawing/2014/main" id="{45F713B5-74F4-3D47-59E9-8471E51011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40" name="组合 39">
                        <a:extLst>
                          <a:ext uri="{FF2B5EF4-FFF2-40B4-BE49-F238E27FC236}">
                            <a16:creationId xmlns:a16="http://schemas.microsoft.com/office/drawing/2014/main" id="{EFD866AC-1776-4404-369A-31E44C7815C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6443482" y="10759400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46" name="等腰三角形 45">
                          <a:extLst>
                            <a:ext uri="{FF2B5EF4-FFF2-40B4-BE49-F238E27FC236}">
                              <a16:creationId xmlns:a16="http://schemas.microsoft.com/office/drawing/2014/main" id="{1A748CDA-1088-E70B-6FF0-CA2EC51F92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49" name="等腰三角形 48">
                          <a:extLst>
                            <a:ext uri="{FF2B5EF4-FFF2-40B4-BE49-F238E27FC236}">
                              <a16:creationId xmlns:a16="http://schemas.microsoft.com/office/drawing/2014/main" id="{07183C8E-70C7-CAD4-9F6E-167FC0A597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41" name="组合 40">
                        <a:extLst>
                          <a:ext uri="{FF2B5EF4-FFF2-40B4-BE49-F238E27FC236}">
                            <a16:creationId xmlns:a16="http://schemas.microsoft.com/office/drawing/2014/main" id="{8E3D8166-0688-8A3B-DDFA-C95DDB0E1F5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431420">
                        <a:off x="24151705" y="10815657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44" name="等腰三角形 43">
                          <a:extLst>
                            <a:ext uri="{FF2B5EF4-FFF2-40B4-BE49-F238E27FC236}">
                              <a16:creationId xmlns:a16="http://schemas.microsoft.com/office/drawing/2014/main" id="{46686633-C768-2935-AFF8-9F8D5DD06E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45" name="等腰三角形 44">
                          <a:extLst>
                            <a:ext uri="{FF2B5EF4-FFF2-40B4-BE49-F238E27FC236}">
                              <a16:creationId xmlns:a16="http://schemas.microsoft.com/office/drawing/2014/main" id="{E3D69F5F-6E69-CD54-F26D-1B638EE25A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379" name="弧形 1378">
                      <a:extLst>
                        <a:ext uri="{FF2B5EF4-FFF2-40B4-BE49-F238E27FC236}">
                          <a16:creationId xmlns:a16="http://schemas.microsoft.com/office/drawing/2014/main" id="{C2A3CFD2-8037-07E2-1319-CA4E96773A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06429" y="26321292"/>
                      <a:ext cx="1655210" cy="1092912"/>
                    </a:xfrm>
                    <a:prstGeom prst="arc">
                      <a:avLst>
                        <a:gd name="adj1" fmla="val 10784229"/>
                        <a:gd name="adj2" fmla="val 0"/>
                      </a:avLst>
                    </a:prstGeom>
                    <a:ln w="127000">
                      <a:solidFill>
                        <a:schemeClr val="tx1"/>
                      </a:solidFill>
                      <a:prstDash val="sysDot"/>
                      <a:headEnd type="triangle"/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058" name="组合 1057">
                  <a:extLst>
                    <a:ext uri="{FF2B5EF4-FFF2-40B4-BE49-F238E27FC236}">
                      <a16:creationId xmlns:a16="http://schemas.microsoft.com/office/drawing/2014/main" id="{10E4ABB4-5725-5D92-387F-6FC4E49697B9}"/>
                    </a:ext>
                  </a:extLst>
                </p:cNvPr>
                <p:cNvGrpSpPr/>
                <p:nvPr/>
              </p:nvGrpSpPr>
              <p:grpSpPr>
                <a:xfrm>
                  <a:off x="23711729" y="24809026"/>
                  <a:ext cx="7921217" cy="5438149"/>
                  <a:chOff x="23711729" y="24809026"/>
                  <a:chExt cx="7921217" cy="5438149"/>
                </a:xfrm>
              </p:grpSpPr>
              <p:grpSp>
                <p:nvGrpSpPr>
                  <p:cNvPr id="47" name="组合 46">
                    <a:extLst>
                      <a:ext uri="{FF2B5EF4-FFF2-40B4-BE49-F238E27FC236}">
                        <a16:creationId xmlns:a16="http://schemas.microsoft.com/office/drawing/2014/main" id="{B28FB986-D303-BB58-D19A-BF76D16A972B}"/>
                      </a:ext>
                    </a:extLst>
                  </p:cNvPr>
                  <p:cNvGrpSpPr/>
                  <p:nvPr/>
                </p:nvGrpSpPr>
                <p:grpSpPr>
                  <a:xfrm>
                    <a:off x="24274572" y="28180338"/>
                    <a:ext cx="7092927" cy="2066837"/>
                    <a:chOff x="2369466" y="4664064"/>
                    <a:chExt cx="3545247" cy="901410"/>
                  </a:xfrm>
                </p:grpSpPr>
                <p:pic>
                  <p:nvPicPr>
                    <p:cNvPr id="83" name="图片 82">
                      <a:extLst>
                        <a:ext uri="{FF2B5EF4-FFF2-40B4-BE49-F238E27FC236}">
                          <a16:creationId xmlns:a16="http://schemas.microsoft.com/office/drawing/2014/main" id="{74ACE1BC-35E1-CC6F-8010-0F43EF65594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2"/>
                    <a:srcRect b="19853"/>
                    <a:stretch>
                      <a:fillRect/>
                    </a:stretch>
                  </p:blipFill>
                  <p:spPr>
                    <a:xfrm>
                      <a:off x="2369466" y="4664064"/>
                      <a:ext cx="3545247" cy="90141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4" name="文本框 83">
                      <a:extLst>
                        <a:ext uri="{FF2B5EF4-FFF2-40B4-BE49-F238E27FC236}">
                          <a16:creationId xmlns:a16="http://schemas.microsoft.com/office/drawing/2014/main" id="{BD0E1C8C-F9EB-BA84-1422-525C301AF76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369466" y="5115737"/>
                      <a:ext cx="1340701" cy="40269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5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7.12GHz</a:t>
                      </a:r>
                      <a:endParaRPr lang="zh-CN" altLang="en-US" sz="5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sp>
                <p:nvSpPr>
                  <p:cNvPr id="1320" name="文本框 1319">
                    <a:extLst>
                      <a:ext uri="{FF2B5EF4-FFF2-40B4-BE49-F238E27FC236}">
                        <a16:creationId xmlns:a16="http://schemas.microsoft.com/office/drawing/2014/main" id="{BC066919-D434-804C-64F8-13FC843C35E7}"/>
                      </a:ext>
                    </a:extLst>
                  </p:cNvPr>
                  <p:cNvSpPr txBox="1"/>
                  <p:nvPr/>
                </p:nvSpPr>
                <p:spPr>
                  <a:xfrm>
                    <a:off x="25934840" y="24809026"/>
                    <a:ext cx="3772392" cy="769441"/>
                  </a:xfrm>
                  <a:prstGeom prst="rect">
                    <a:avLst/>
                  </a:prstGeom>
                  <a:solidFill>
                    <a:srgbClr val="F2CFEE"/>
                  </a:solidFill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4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3 Breathing</a:t>
                    </a:r>
                    <a:endParaRPr lang="zh-CN" altLang="en-US" sz="4400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grpSp>
                <p:nvGrpSpPr>
                  <p:cNvPr id="1394" name="组合 1393">
                    <a:extLst>
                      <a:ext uri="{FF2B5EF4-FFF2-40B4-BE49-F238E27FC236}">
                        <a16:creationId xmlns:a16="http://schemas.microsoft.com/office/drawing/2014/main" id="{2416456B-E7CE-2E48-71A9-1C85A77655F4}"/>
                      </a:ext>
                    </a:extLst>
                  </p:cNvPr>
                  <p:cNvGrpSpPr/>
                  <p:nvPr/>
                </p:nvGrpSpPr>
                <p:grpSpPr>
                  <a:xfrm>
                    <a:off x="23711729" y="26239725"/>
                    <a:ext cx="7921217" cy="2125009"/>
                    <a:chOff x="23434764" y="26158586"/>
                    <a:chExt cx="7921217" cy="2125009"/>
                  </a:xfrm>
                </p:grpSpPr>
                <p:grpSp>
                  <p:nvGrpSpPr>
                    <p:cNvPr id="1356" name="组合 1355">
                      <a:extLst>
                        <a:ext uri="{FF2B5EF4-FFF2-40B4-BE49-F238E27FC236}">
                          <a16:creationId xmlns:a16="http://schemas.microsoft.com/office/drawing/2014/main" id="{02FBC6E2-3AB7-E72F-2150-7B54FFDE38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34764" y="26899359"/>
                      <a:ext cx="7921217" cy="974977"/>
                      <a:chOff x="15986539" y="10052125"/>
                      <a:chExt cx="14937719" cy="2149380"/>
                    </a:xfrm>
                  </p:grpSpPr>
                  <p:grpSp>
                    <p:nvGrpSpPr>
                      <p:cNvPr id="1357" name="组合 1356">
                        <a:extLst>
                          <a:ext uri="{FF2B5EF4-FFF2-40B4-BE49-F238E27FC236}">
                            <a16:creationId xmlns:a16="http://schemas.microsoft.com/office/drawing/2014/main" id="{90A3D59E-D089-875A-C8ED-633B0961901F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986539" y="10755477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376" name="等腰三角形 1375">
                          <a:extLst>
                            <a:ext uri="{FF2B5EF4-FFF2-40B4-BE49-F238E27FC236}">
                              <a16:creationId xmlns:a16="http://schemas.microsoft.com/office/drawing/2014/main" id="{9A116415-DC6A-7FCB-1585-89136A4FAD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377" name="等腰三角形 1376">
                          <a:extLst>
                            <a:ext uri="{FF2B5EF4-FFF2-40B4-BE49-F238E27FC236}">
                              <a16:creationId xmlns:a16="http://schemas.microsoft.com/office/drawing/2014/main" id="{568D03D0-5445-F708-248F-06F982FF23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358" name="组合 1357">
                        <a:extLst>
                          <a:ext uri="{FF2B5EF4-FFF2-40B4-BE49-F238E27FC236}">
                            <a16:creationId xmlns:a16="http://schemas.microsoft.com/office/drawing/2014/main" id="{FBE57E70-1E70-6275-AEBD-4C1CC75184A0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8317935" y="10753791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374" name="等腰三角形 1373">
                          <a:extLst>
                            <a:ext uri="{FF2B5EF4-FFF2-40B4-BE49-F238E27FC236}">
                              <a16:creationId xmlns:a16="http://schemas.microsoft.com/office/drawing/2014/main" id="{A2DEEFB4-88B4-9B80-B5EA-AFF7C2C62F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375" name="等腰三角形 1374">
                          <a:extLst>
                            <a:ext uri="{FF2B5EF4-FFF2-40B4-BE49-F238E27FC236}">
                              <a16:creationId xmlns:a16="http://schemas.microsoft.com/office/drawing/2014/main" id="{5FB595A5-9D11-B63D-2CB5-BC0F34925C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359" name="组合 1358">
                        <a:extLst>
                          <a:ext uri="{FF2B5EF4-FFF2-40B4-BE49-F238E27FC236}">
                            <a16:creationId xmlns:a16="http://schemas.microsoft.com/office/drawing/2014/main" id="{F4EFFF36-4C1D-7007-ED61-D84A498D200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168580" flipH="1">
                        <a:off x="20609712" y="10810048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372" name="等腰三角形 1371">
                          <a:extLst>
                            <a:ext uri="{FF2B5EF4-FFF2-40B4-BE49-F238E27FC236}">
                              <a16:creationId xmlns:a16="http://schemas.microsoft.com/office/drawing/2014/main" id="{077157C5-D9CB-460E-5747-9FD1B11C1E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373" name="等腰三角形 1372">
                          <a:extLst>
                            <a:ext uri="{FF2B5EF4-FFF2-40B4-BE49-F238E27FC236}">
                              <a16:creationId xmlns:a16="http://schemas.microsoft.com/office/drawing/2014/main" id="{2C4D868D-5E23-7B69-168B-7334B74370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360" name="组合 1359">
                        <a:extLst>
                          <a:ext uri="{FF2B5EF4-FFF2-40B4-BE49-F238E27FC236}">
                            <a16:creationId xmlns:a16="http://schemas.microsoft.com/office/drawing/2014/main" id="{9539459F-8FBE-D818-59AF-45269DAE278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6200000" flipH="1">
                        <a:off x="22381210" y="10767939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370" name="等腰三角形 1369">
                          <a:extLst>
                            <a:ext uri="{FF2B5EF4-FFF2-40B4-BE49-F238E27FC236}">
                              <a16:creationId xmlns:a16="http://schemas.microsoft.com/office/drawing/2014/main" id="{89490549-7792-93E4-5144-5AA6E82E38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371" name="等腰三角形 1370">
                          <a:extLst>
                            <a:ext uri="{FF2B5EF4-FFF2-40B4-BE49-F238E27FC236}">
                              <a16:creationId xmlns:a16="http://schemas.microsoft.com/office/drawing/2014/main" id="{8235557F-6AAC-76CB-6811-10A73EC0668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361" name="组合 1360">
                        <a:extLst>
                          <a:ext uri="{FF2B5EF4-FFF2-40B4-BE49-F238E27FC236}">
                            <a16:creationId xmlns:a16="http://schemas.microsoft.com/office/drawing/2014/main" id="{A1F870F4-1783-4258-E26A-42C060ED344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774878" y="10761086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368" name="等腰三角形 1367">
                          <a:extLst>
                            <a:ext uri="{FF2B5EF4-FFF2-40B4-BE49-F238E27FC236}">
                              <a16:creationId xmlns:a16="http://schemas.microsoft.com/office/drawing/2014/main" id="{3E305A90-D795-834C-3F69-62B0DC3066F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369" name="等腰三角形 1368">
                          <a:extLst>
                            <a:ext uri="{FF2B5EF4-FFF2-40B4-BE49-F238E27FC236}">
                              <a16:creationId xmlns:a16="http://schemas.microsoft.com/office/drawing/2014/main" id="{4FEB4332-3B19-979B-24D0-B9D1F14C56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362" name="组合 1361">
                        <a:extLst>
                          <a:ext uri="{FF2B5EF4-FFF2-40B4-BE49-F238E27FC236}">
                            <a16:creationId xmlns:a16="http://schemas.microsoft.com/office/drawing/2014/main" id="{6CC17014-9AE0-5CC1-7038-C18B4EA2FB4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6443482" y="10759400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366" name="等腰三角形 1365">
                          <a:extLst>
                            <a:ext uri="{FF2B5EF4-FFF2-40B4-BE49-F238E27FC236}">
                              <a16:creationId xmlns:a16="http://schemas.microsoft.com/office/drawing/2014/main" id="{5F2134DA-B1A1-6B86-5CFD-04E2D1326F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367" name="等腰三角形 1366">
                          <a:extLst>
                            <a:ext uri="{FF2B5EF4-FFF2-40B4-BE49-F238E27FC236}">
                              <a16:creationId xmlns:a16="http://schemas.microsoft.com/office/drawing/2014/main" id="{5D0C4782-64ED-5C40-0F65-22ABD4889D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363" name="组合 1362">
                        <a:extLst>
                          <a:ext uri="{FF2B5EF4-FFF2-40B4-BE49-F238E27FC236}">
                            <a16:creationId xmlns:a16="http://schemas.microsoft.com/office/drawing/2014/main" id="{53DA57F7-522E-0C1C-5C62-EA0FD10B358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431420">
                        <a:off x="24151705" y="10815657"/>
                        <a:ext cx="2149380" cy="717751"/>
                        <a:chOff x="21276071" y="25022526"/>
                        <a:chExt cx="2149380" cy="717751"/>
                      </a:xfrm>
                    </p:grpSpPr>
                    <p:sp>
                      <p:nvSpPr>
                        <p:cNvPr id="1364" name="等腰三角形 1363">
                          <a:extLst>
                            <a:ext uri="{FF2B5EF4-FFF2-40B4-BE49-F238E27FC236}">
                              <a16:creationId xmlns:a16="http://schemas.microsoft.com/office/drawing/2014/main" id="{243923D6-69AE-EC04-A028-F03EDAB1B73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1451957" y="24846640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365" name="等腰三角形 1364">
                          <a:extLst>
                            <a:ext uri="{FF2B5EF4-FFF2-40B4-BE49-F238E27FC236}">
                              <a16:creationId xmlns:a16="http://schemas.microsoft.com/office/drawing/2014/main" id="{B2E738F8-679A-4355-ABBB-97CEBE52BF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 flipH="1">
                          <a:off x="22533500" y="24848326"/>
                          <a:ext cx="716065" cy="1067837"/>
                        </a:xfrm>
                        <a:prstGeom prst="triangle">
                          <a:avLst/>
                        </a:prstGeom>
                        <a:solidFill>
                          <a:srgbClr val="0070C0"/>
                        </a:solidFill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</p:grpSp>
                <p:cxnSp>
                  <p:nvCxnSpPr>
                    <p:cNvPr id="1382" name="直接箭头连接符 1381">
                      <a:extLst>
                        <a:ext uri="{FF2B5EF4-FFF2-40B4-BE49-F238E27FC236}">
                          <a16:creationId xmlns:a16="http://schemas.microsoft.com/office/drawing/2014/main" id="{0B7723AD-566A-74B0-12E8-39237EC4489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204421" y="26158586"/>
                      <a:ext cx="1195192" cy="0"/>
                    </a:xfrm>
                    <a:prstGeom prst="straightConnector1">
                      <a:avLst/>
                    </a:prstGeom>
                    <a:ln w="127000">
                      <a:solidFill>
                        <a:schemeClr val="tx1"/>
                      </a:solidFill>
                      <a:prstDash val="sysDot"/>
                      <a:headEnd type="triangl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3" name="直接箭头连接符 1382">
                      <a:extLst>
                        <a:ext uri="{FF2B5EF4-FFF2-40B4-BE49-F238E27FC236}">
                          <a16:creationId xmlns:a16="http://schemas.microsoft.com/office/drawing/2014/main" id="{1EA0D533-5F96-C9CC-E702-130642904F4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5867527" y="26793034"/>
                      <a:ext cx="0" cy="1490561"/>
                    </a:xfrm>
                    <a:prstGeom prst="straightConnector1">
                      <a:avLst/>
                    </a:prstGeom>
                    <a:ln w="88900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6" name="直接箭头连接符 1385">
                      <a:extLst>
                        <a:ext uri="{FF2B5EF4-FFF2-40B4-BE49-F238E27FC236}">
                          <a16:creationId xmlns:a16="http://schemas.microsoft.com/office/drawing/2014/main" id="{B1952DFC-2EAB-1197-1098-7441624BB78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8910611" y="26763537"/>
                      <a:ext cx="0" cy="1490561"/>
                    </a:xfrm>
                    <a:prstGeom prst="straightConnector1">
                      <a:avLst/>
                    </a:prstGeom>
                    <a:ln w="88900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9" name="直接箭头连接符 1388">
                      <a:extLst>
                        <a:ext uri="{FF2B5EF4-FFF2-40B4-BE49-F238E27FC236}">
                          <a16:creationId xmlns:a16="http://schemas.microsoft.com/office/drawing/2014/main" id="{2588A37B-E604-3DF6-99DC-6701DA8F57F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313015" y="26158586"/>
                      <a:ext cx="1195192" cy="0"/>
                    </a:xfrm>
                    <a:prstGeom prst="straightConnector1">
                      <a:avLst/>
                    </a:prstGeom>
                    <a:ln w="127000">
                      <a:solidFill>
                        <a:schemeClr val="tx1"/>
                      </a:solidFill>
                      <a:prstDash val="sysDot"/>
                      <a:headEnd type="none"/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0" name="直接箭头连接符 1389">
                      <a:extLst>
                        <a:ext uri="{FF2B5EF4-FFF2-40B4-BE49-F238E27FC236}">
                          <a16:creationId xmlns:a16="http://schemas.microsoft.com/office/drawing/2014/main" id="{D06D3C8B-718D-96D6-44E6-839057C9FC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263415" y="26511045"/>
                      <a:ext cx="1195192" cy="0"/>
                    </a:xfrm>
                    <a:prstGeom prst="straightConnector1">
                      <a:avLst/>
                    </a:prstGeom>
                    <a:ln w="1270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headEnd type="none"/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1" name="直接箭头连接符 1390">
                      <a:extLst>
                        <a:ext uri="{FF2B5EF4-FFF2-40B4-BE49-F238E27FC236}">
                          <a16:creationId xmlns:a16="http://schemas.microsoft.com/office/drawing/2014/main" id="{65E0F731-11D9-51F1-398D-82831D91CCA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224524" y="26452053"/>
                      <a:ext cx="1195192" cy="0"/>
                    </a:xfrm>
                    <a:prstGeom prst="straightConnector1">
                      <a:avLst/>
                    </a:prstGeom>
                    <a:ln w="1270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headEnd type="triangl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grpSp>
        <p:nvGrpSpPr>
          <p:cNvPr id="1115" name="组合 1114">
            <a:extLst>
              <a:ext uri="{FF2B5EF4-FFF2-40B4-BE49-F238E27FC236}">
                <a16:creationId xmlns:a16="http://schemas.microsoft.com/office/drawing/2014/main" id="{FEDE8BB3-EDB1-1579-641E-A98A00AE2A9E}"/>
              </a:ext>
            </a:extLst>
          </p:cNvPr>
          <p:cNvGrpSpPr/>
          <p:nvPr/>
        </p:nvGrpSpPr>
        <p:grpSpPr>
          <a:xfrm>
            <a:off x="11088980" y="30602944"/>
            <a:ext cx="14266592" cy="1080529"/>
            <a:chOff x="2323140" y="17078039"/>
            <a:chExt cx="23152167" cy="2149380"/>
          </a:xfrm>
        </p:grpSpPr>
        <p:grpSp>
          <p:nvGrpSpPr>
            <p:cNvPr id="1116" name="组合 1115">
              <a:extLst>
                <a:ext uri="{FF2B5EF4-FFF2-40B4-BE49-F238E27FC236}">
                  <a16:creationId xmlns:a16="http://schemas.microsoft.com/office/drawing/2014/main" id="{85941075-7541-1DE6-CD34-58CFB3721EB7}"/>
                </a:ext>
              </a:extLst>
            </p:cNvPr>
            <p:cNvGrpSpPr/>
            <p:nvPr/>
          </p:nvGrpSpPr>
          <p:grpSpPr>
            <a:xfrm flipH="1">
              <a:off x="2323140" y="17781391"/>
              <a:ext cx="2149380" cy="717751"/>
              <a:chOff x="21276071" y="25022526"/>
              <a:chExt cx="2149380" cy="717751"/>
            </a:xfrm>
          </p:grpSpPr>
          <p:sp>
            <p:nvSpPr>
              <p:cNvPr id="1147" name="等腰三角形 1146">
                <a:extLst>
                  <a:ext uri="{FF2B5EF4-FFF2-40B4-BE49-F238E27FC236}">
                    <a16:creationId xmlns:a16="http://schemas.microsoft.com/office/drawing/2014/main" id="{8357EC69-80DD-9C8A-AC47-2BEC91E39322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8" name="等腰三角形 1147">
                <a:extLst>
                  <a:ext uri="{FF2B5EF4-FFF2-40B4-BE49-F238E27FC236}">
                    <a16:creationId xmlns:a16="http://schemas.microsoft.com/office/drawing/2014/main" id="{D982D222-2405-16D0-E42C-211678F0B845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17" name="组合 1116">
              <a:extLst>
                <a:ext uri="{FF2B5EF4-FFF2-40B4-BE49-F238E27FC236}">
                  <a16:creationId xmlns:a16="http://schemas.microsoft.com/office/drawing/2014/main" id="{D18A96BA-2B7A-5C2C-8F27-D3555F252CA6}"/>
                </a:ext>
              </a:extLst>
            </p:cNvPr>
            <p:cNvGrpSpPr/>
            <p:nvPr/>
          </p:nvGrpSpPr>
          <p:grpSpPr>
            <a:xfrm flipH="1">
              <a:off x="4654536" y="17779705"/>
              <a:ext cx="2149380" cy="717751"/>
              <a:chOff x="21276071" y="25022526"/>
              <a:chExt cx="2149380" cy="717751"/>
            </a:xfrm>
          </p:grpSpPr>
          <p:sp>
            <p:nvSpPr>
              <p:cNvPr id="1145" name="等腰三角形 1144">
                <a:extLst>
                  <a:ext uri="{FF2B5EF4-FFF2-40B4-BE49-F238E27FC236}">
                    <a16:creationId xmlns:a16="http://schemas.microsoft.com/office/drawing/2014/main" id="{1CB07A12-71E0-DC01-21FC-3B1747CF1173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6" name="等腰三角形 1145">
                <a:extLst>
                  <a:ext uri="{FF2B5EF4-FFF2-40B4-BE49-F238E27FC236}">
                    <a16:creationId xmlns:a16="http://schemas.microsoft.com/office/drawing/2014/main" id="{EDDCB60D-3650-BBF0-4D18-B5C4289F42B6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18" name="组合 1117">
              <a:extLst>
                <a:ext uri="{FF2B5EF4-FFF2-40B4-BE49-F238E27FC236}">
                  <a16:creationId xmlns:a16="http://schemas.microsoft.com/office/drawing/2014/main" id="{A65E6BB4-211C-CDDA-5533-C467A60ECE97}"/>
                </a:ext>
              </a:extLst>
            </p:cNvPr>
            <p:cNvGrpSpPr/>
            <p:nvPr/>
          </p:nvGrpSpPr>
          <p:grpSpPr>
            <a:xfrm rot="20168580" flipH="1">
              <a:off x="6946313" y="17835962"/>
              <a:ext cx="2149380" cy="717751"/>
              <a:chOff x="21276071" y="25022526"/>
              <a:chExt cx="2149380" cy="717751"/>
            </a:xfrm>
          </p:grpSpPr>
          <p:sp>
            <p:nvSpPr>
              <p:cNvPr id="1143" name="等腰三角形 1142">
                <a:extLst>
                  <a:ext uri="{FF2B5EF4-FFF2-40B4-BE49-F238E27FC236}">
                    <a16:creationId xmlns:a16="http://schemas.microsoft.com/office/drawing/2014/main" id="{F93685C3-DCD5-6C61-40FC-AD4AABAD6753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4" name="等腰三角形 1143">
                <a:extLst>
                  <a:ext uri="{FF2B5EF4-FFF2-40B4-BE49-F238E27FC236}">
                    <a16:creationId xmlns:a16="http://schemas.microsoft.com/office/drawing/2014/main" id="{70E3CF48-69FF-D20A-9B0E-E8198E59204A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19" name="组合 1118">
              <a:extLst>
                <a:ext uri="{FF2B5EF4-FFF2-40B4-BE49-F238E27FC236}">
                  <a16:creationId xmlns:a16="http://schemas.microsoft.com/office/drawing/2014/main" id="{92EB7E76-4843-B460-A477-6B7C80E67707}"/>
                </a:ext>
              </a:extLst>
            </p:cNvPr>
            <p:cNvGrpSpPr/>
            <p:nvPr/>
          </p:nvGrpSpPr>
          <p:grpSpPr>
            <a:xfrm rot="16200000" flipH="1">
              <a:off x="8717811" y="17793853"/>
              <a:ext cx="2149380" cy="717751"/>
              <a:chOff x="21276071" y="25022526"/>
              <a:chExt cx="2149380" cy="717751"/>
            </a:xfrm>
          </p:grpSpPr>
          <p:sp>
            <p:nvSpPr>
              <p:cNvPr id="1141" name="等腰三角形 1140">
                <a:extLst>
                  <a:ext uri="{FF2B5EF4-FFF2-40B4-BE49-F238E27FC236}">
                    <a16:creationId xmlns:a16="http://schemas.microsoft.com/office/drawing/2014/main" id="{FCE01EC7-F6EA-D6D1-283A-57554F55C988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2" name="等腰三角形 1141">
                <a:extLst>
                  <a:ext uri="{FF2B5EF4-FFF2-40B4-BE49-F238E27FC236}">
                    <a16:creationId xmlns:a16="http://schemas.microsoft.com/office/drawing/2014/main" id="{E50CA924-3FAA-7591-71EF-3F5C196592B9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20" name="组合 1119">
              <a:extLst>
                <a:ext uri="{FF2B5EF4-FFF2-40B4-BE49-F238E27FC236}">
                  <a16:creationId xmlns:a16="http://schemas.microsoft.com/office/drawing/2014/main" id="{D2024FB8-7D64-E2DD-2628-A4D944C0CB7E}"/>
                </a:ext>
              </a:extLst>
            </p:cNvPr>
            <p:cNvGrpSpPr/>
            <p:nvPr/>
          </p:nvGrpSpPr>
          <p:grpSpPr>
            <a:xfrm>
              <a:off x="12780083" y="17785314"/>
              <a:ext cx="2149380" cy="717751"/>
              <a:chOff x="21276071" y="25022526"/>
              <a:chExt cx="2149380" cy="717751"/>
            </a:xfrm>
          </p:grpSpPr>
          <p:sp>
            <p:nvSpPr>
              <p:cNvPr id="1139" name="等腰三角形 1138">
                <a:extLst>
                  <a:ext uri="{FF2B5EF4-FFF2-40B4-BE49-F238E27FC236}">
                    <a16:creationId xmlns:a16="http://schemas.microsoft.com/office/drawing/2014/main" id="{62AF7678-384E-7D8B-654F-9E45C826F255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0" name="等腰三角形 1139">
                <a:extLst>
                  <a:ext uri="{FF2B5EF4-FFF2-40B4-BE49-F238E27FC236}">
                    <a16:creationId xmlns:a16="http://schemas.microsoft.com/office/drawing/2014/main" id="{034B93B9-BF11-E7E8-A7F4-561626D07470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21" name="组合 1120">
              <a:extLst>
                <a:ext uri="{FF2B5EF4-FFF2-40B4-BE49-F238E27FC236}">
                  <a16:creationId xmlns:a16="http://schemas.microsoft.com/office/drawing/2014/main" id="{06424D13-97B3-197D-8F2A-A9A2290B7B44}"/>
                </a:ext>
              </a:extLst>
            </p:cNvPr>
            <p:cNvGrpSpPr/>
            <p:nvPr/>
          </p:nvGrpSpPr>
          <p:grpSpPr>
            <a:xfrm rot="1431420">
              <a:off x="10488306" y="17841571"/>
              <a:ext cx="2149380" cy="717751"/>
              <a:chOff x="21276071" y="25022526"/>
              <a:chExt cx="2149380" cy="717751"/>
            </a:xfrm>
          </p:grpSpPr>
          <p:sp>
            <p:nvSpPr>
              <p:cNvPr id="1137" name="等腰三角形 1136">
                <a:extLst>
                  <a:ext uri="{FF2B5EF4-FFF2-40B4-BE49-F238E27FC236}">
                    <a16:creationId xmlns:a16="http://schemas.microsoft.com/office/drawing/2014/main" id="{6B791342-BF0A-31D0-6161-7DB13CAC0B70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8" name="等腰三角形 1137">
                <a:extLst>
                  <a:ext uri="{FF2B5EF4-FFF2-40B4-BE49-F238E27FC236}">
                    <a16:creationId xmlns:a16="http://schemas.microsoft.com/office/drawing/2014/main" id="{E3E5224A-8B03-D9DC-ED2A-B99C196CD34E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22" name="组合 1121">
              <a:extLst>
                <a:ext uri="{FF2B5EF4-FFF2-40B4-BE49-F238E27FC236}">
                  <a16:creationId xmlns:a16="http://schemas.microsoft.com/office/drawing/2014/main" id="{3B92D08F-DD39-6010-A659-C512DB369633}"/>
                </a:ext>
              </a:extLst>
            </p:cNvPr>
            <p:cNvGrpSpPr/>
            <p:nvPr/>
          </p:nvGrpSpPr>
          <p:grpSpPr>
            <a:xfrm rot="10800000">
              <a:off x="23325927" y="17806315"/>
              <a:ext cx="2149380" cy="717751"/>
              <a:chOff x="21276071" y="25022526"/>
              <a:chExt cx="2149380" cy="717751"/>
            </a:xfrm>
          </p:grpSpPr>
          <p:sp>
            <p:nvSpPr>
              <p:cNvPr id="1135" name="等腰三角形 1134">
                <a:extLst>
                  <a:ext uri="{FF2B5EF4-FFF2-40B4-BE49-F238E27FC236}">
                    <a16:creationId xmlns:a16="http://schemas.microsoft.com/office/drawing/2014/main" id="{8A04F7DC-6EFD-02B1-8537-16AB9470F5D4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6" name="等腰三角形 1135">
                <a:extLst>
                  <a:ext uri="{FF2B5EF4-FFF2-40B4-BE49-F238E27FC236}">
                    <a16:creationId xmlns:a16="http://schemas.microsoft.com/office/drawing/2014/main" id="{82C56754-1EB5-4BD6-80B9-0DCCC4CAC99F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23" name="组合 1122">
              <a:extLst>
                <a:ext uri="{FF2B5EF4-FFF2-40B4-BE49-F238E27FC236}">
                  <a16:creationId xmlns:a16="http://schemas.microsoft.com/office/drawing/2014/main" id="{E54C7E81-EDC5-F2F1-89F4-F65EEA5B580C}"/>
                </a:ext>
              </a:extLst>
            </p:cNvPr>
            <p:cNvGrpSpPr/>
            <p:nvPr/>
          </p:nvGrpSpPr>
          <p:grpSpPr>
            <a:xfrm rot="10800000">
              <a:off x="20994531" y="17808001"/>
              <a:ext cx="2149380" cy="717751"/>
              <a:chOff x="21276071" y="25022526"/>
              <a:chExt cx="2149380" cy="717751"/>
            </a:xfrm>
          </p:grpSpPr>
          <p:sp>
            <p:nvSpPr>
              <p:cNvPr id="1133" name="等腰三角形 1132">
                <a:extLst>
                  <a:ext uri="{FF2B5EF4-FFF2-40B4-BE49-F238E27FC236}">
                    <a16:creationId xmlns:a16="http://schemas.microsoft.com/office/drawing/2014/main" id="{DA26E1D3-68C4-A656-24DC-2032FE17DC00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4" name="等腰三角形 1133">
                <a:extLst>
                  <a:ext uri="{FF2B5EF4-FFF2-40B4-BE49-F238E27FC236}">
                    <a16:creationId xmlns:a16="http://schemas.microsoft.com/office/drawing/2014/main" id="{062188C9-F129-BB0B-55BD-8C025A7A2423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24" name="组合 1123">
              <a:extLst>
                <a:ext uri="{FF2B5EF4-FFF2-40B4-BE49-F238E27FC236}">
                  <a16:creationId xmlns:a16="http://schemas.microsoft.com/office/drawing/2014/main" id="{07720EEF-7602-CD63-7597-F2948585CDAE}"/>
                </a:ext>
              </a:extLst>
            </p:cNvPr>
            <p:cNvGrpSpPr/>
            <p:nvPr/>
          </p:nvGrpSpPr>
          <p:grpSpPr>
            <a:xfrm rot="12231420">
              <a:off x="18702754" y="17751744"/>
              <a:ext cx="2149380" cy="717751"/>
              <a:chOff x="21276071" y="25022526"/>
              <a:chExt cx="2149380" cy="717751"/>
            </a:xfrm>
          </p:grpSpPr>
          <p:sp>
            <p:nvSpPr>
              <p:cNvPr id="1131" name="等腰三角形 1130">
                <a:extLst>
                  <a:ext uri="{FF2B5EF4-FFF2-40B4-BE49-F238E27FC236}">
                    <a16:creationId xmlns:a16="http://schemas.microsoft.com/office/drawing/2014/main" id="{189FDC3D-BE74-3234-D697-15459EF8E5EA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2" name="等腰三角形 1131">
                <a:extLst>
                  <a:ext uri="{FF2B5EF4-FFF2-40B4-BE49-F238E27FC236}">
                    <a16:creationId xmlns:a16="http://schemas.microsoft.com/office/drawing/2014/main" id="{07613BBE-A2D6-4880-0DD1-35FD4533738E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25" name="组合 1124">
              <a:extLst>
                <a:ext uri="{FF2B5EF4-FFF2-40B4-BE49-F238E27FC236}">
                  <a16:creationId xmlns:a16="http://schemas.microsoft.com/office/drawing/2014/main" id="{FBB7D8E1-F13A-5630-713B-746DF7606959}"/>
                </a:ext>
              </a:extLst>
            </p:cNvPr>
            <p:cNvGrpSpPr/>
            <p:nvPr/>
          </p:nvGrpSpPr>
          <p:grpSpPr>
            <a:xfrm rot="5400000" flipH="1">
              <a:off x="16931256" y="17793853"/>
              <a:ext cx="2149380" cy="717751"/>
              <a:chOff x="21276071" y="25022526"/>
              <a:chExt cx="2149380" cy="717751"/>
            </a:xfrm>
          </p:grpSpPr>
          <p:sp>
            <p:nvSpPr>
              <p:cNvPr id="1129" name="等腰三角形 1128">
                <a:extLst>
                  <a:ext uri="{FF2B5EF4-FFF2-40B4-BE49-F238E27FC236}">
                    <a16:creationId xmlns:a16="http://schemas.microsoft.com/office/drawing/2014/main" id="{DE8CFC88-647E-6F6B-F80F-1C1A7916A84B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0" name="等腰三角形 1129">
                <a:extLst>
                  <a:ext uri="{FF2B5EF4-FFF2-40B4-BE49-F238E27FC236}">
                    <a16:creationId xmlns:a16="http://schemas.microsoft.com/office/drawing/2014/main" id="{2D7A6A42-CDC3-2AD7-92EB-C05F327A037E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26" name="组合 1125">
              <a:extLst>
                <a:ext uri="{FF2B5EF4-FFF2-40B4-BE49-F238E27FC236}">
                  <a16:creationId xmlns:a16="http://schemas.microsoft.com/office/drawing/2014/main" id="{347CF992-53AA-80FD-BAA5-EE9518F65E06}"/>
                </a:ext>
              </a:extLst>
            </p:cNvPr>
            <p:cNvGrpSpPr/>
            <p:nvPr/>
          </p:nvGrpSpPr>
          <p:grpSpPr>
            <a:xfrm rot="9368580" flipH="1">
              <a:off x="15160761" y="17746135"/>
              <a:ext cx="2149380" cy="717751"/>
              <a:chOff x="21276071" y="25022526"/>
              <a:chExt cx="2149380" cy="717751"/>
            </a:xfrm>
          </p:grpSpPr>
          <p:sp>
            <p:nvSpPr>
              <p:cNvPr id="1127" name="等腰三角形 1126">
                <a:extLst>
                  <a:ext uri="{FF2B5EF4-FFF2-40B4-BE49-F238E27FC236}">
                    <a16:creationId xmlns:a16="http://schemas.microsoft.com/office/drawing/2014/main" id="{44E0D1B8-EA42-C400-F507-611522B7D71D}"/>
                  </a:ext>
                </a:extLst>
              </p:cNvPr>
              <p:cNvSpPr/>
              <p:nvPr/>
            </p:nvSpPr>
            <p:spPr>
              <a:xfrm rot="16200000">
                <a:off x="21451957" y="24846640"/>
                <a:ext cx="716065" cy="106783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8" name="等腰三角形 1127">
                <a:extLst>
                  <a:ext uri="{FF2B5EF4-FFF2-40B4-BE49-F238E27FC236}">
                    <a16:creationId xmlns:a16="http://schemas.microsoft.com/office/drawing/2014/main" id="{4F098289-16C5-A0BF-142D-1FCF7D50F78B}"/>
                  </a:ext>
                </a:extLst>
              </p:cNvPr>
              <p:cNvSpPr/>
              <p:nvPr/>
            </p:nvSpPr>
            <p:spPr>
              <a:xfrm rot="5400000" flipH="1">
                <a:off x="22533500" y="24848326"/>
                <a:ext cx="716065" cy="1067837"/>
              </a:xfrm>
              <a:prstGeom prst="triangl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97" name="组合 1396">
            <a:extLst>
              <a:ext uri="{FF2B5EF4-FFF2-40B4-BE49-F238E27FC236}">
                <a16:creationId xmlns:a16="http://schemas.microsoft.com/office/drawing/2014/main" id="{2D56F549-D4D8-574A-062B-F0C5F35B1738}"/>
              </a:ext>
            </a:extLst>
          </p:cNvPr>
          <p:cNvGrpSpPr/>
          <p:nvPr/>
        </p:nvGrpSpPr>
        <p:grpSpPr>
          <a:xfrm>
            <a:off x="722368" y="6263609"/>
            <a:ext cx="31234566" cy="6593641"/>
            <a:chOff x="722368" y="6263609"/>
            <a:chExt cx="31234566" cy="6593641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849C527D-7EBF-D3B7-3443-A99470CF6C7E}"/>
                </a:ext>
              </a:extLst>
            </p:cNvPr>
            <p:cNvSpPr txBox="1"/>
            <p:nvPr/>
          </p:nvSpPr>
          <p:spPr>
            <a:xfrm>
              <a:off x="961457" y="6263609"/>
              <a:ext cx="3099547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180</a:t>
              </a:r>
              <a:r>
                <a:rPr lang="en-US" altLang="zh-CN" sz="5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° </a:t>
              </a:r>
              <a:r>
                <a:rPr lang="en-US" altLang="zh-CN" sz="5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Domain Wall</a:t>
              </a:r>
              <a:r>
                <a:rPr lang="zh-CN" altLang="en-US" sz="5400" b="1" dirty="0">
                  <a:latin typeface="Calibri" panose="020F0502020204030204" pitchFamily="34" charset="0"/>
                  <a:cs typeface="Calibri" panose="020F0502020204030204" pitchFamily="34" charset="0"/>
                </a:rPr>
                <a:t>：</a:t>
              </a:r>
              <a:r>
                <a:rPr lang="en-US" altLang="zh-CN" sz="5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Transition region between two opposite domains</a:t>
              </a:r>
            </a:p>
            <a:p>
              <a:r>
                <a:rPr lang="en-US" altLang="zh-CN" sz="5400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 180° domain wall results from the competition between dipolar field and Heisenberg exchange.</a:t>
              </a:r>
            </a:p>
          </p:txBody>
        </p:sp>
        <p:sp>
          <p:nvSpPr>
            <p:cNvPr id="126" name="文本框 125">
              <a:extLst>
                <a:ext uri="{FF2B5EF4-FFF2-40B4-BE49-F238E27FC236}">
                  <a16:creationId xmlns:a16="http://schemas.microsoft.com/office/drawing/2014/main" id="{5F7F6AE5-1ADD-1EC6-D8B0-1D0371AFEB62}"/>
                </a:ext>
              </a:extLst>
            </p:cNvPr>
            <p:cNvSpPr txBox="1"/>
            <p:nvPr/>
          </p:nvSpPr>
          <p:spPr>
            <a:xfrm>
              <a:off x="15897062" y="11287590"/>
              <a:ext cx="16059872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*Magnetic dipolar field: the field lines prefer a closed path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48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*Heisenberg exchange: neighboring needles tend to be parallel</a:t>
              </a:r>
              <a:endPara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303" name="组合 1302">
              <a:extLst>
                <a:ext uri="{FF2B5EF4-FFF2-40B4-BE49-F238E27FC236}">
                  <a16:creationId xmlns:a16="http://schemas.microsoft.com/office/drawing/2014/main" id="{EEDCD0CA-D178-9AF8-7C0B-F659195FA4BA}"/>
                </a:ext>
              </a:extLst>
            </p:cNvPr>
            <p:cNvGrpSpPr/>
            <p:nvPr/>
          </p:nvGrpSpPr>
          <p:grpSpPr>
            <a:xfrm>
              <a:off x="722368" y="8534604"/>
              <a:ext cx="13528685" cy="3836420"/>
              <a:chOff x="722368" y="8158084"/>
              <a:chExt cx="13528685" cy="3836420"/>
            </a:xfrm>
          </p:grpSpPr>
          <p:pic>
            <p:nvPicPr>
              <p:cNvPr id="1294" name="图片 1293" descr="图标&#10;&#10;AI 生成的内容可能不正确。">
                <a:extLst>
                  <a:ext uri="{FF2B5EF4-FFF2-40B4-BE49-F238E27FC236}">
                    <a16:creationId xmlns:a16="http://schemas.microsoft.com/office/drawing/2014/main" id="{A46C91AD-F547-9B7F-8157-C92BC20C5A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78" t="47635" r="19181" b="45971"/>
              <a:stretch>
                <a:fillRect/>
              </a:stretch>
            </p:blipFill>
            <p:spPr>
              <a:xfrm>
                <a:off x="722369" y="9368280"/>
                <a:ext cx="13527031" cy="718162"/>
              </a:xfrm>
              <a:prstGeom prst="rect">
                <a:avLst/>
              </a:prstGeom>
            </p:spPr>
          </p:pic>
          <p:pic>
            <p:nvPicPr>
              <p:cNvPr id="1295" name="图片 1294" descr="矩形&#10;&#10;AI 生成的内容可能不正确。">
                <a:extLst>
                  <a:ext uri="{FF2B5EF4-FFF2-40B4-BE49-F238E27FC236}">
                    <a16:creationId xmlns:a16="http://schemas.microsoft.com/office/drawing/2014/main" id="{1E3D56E6-B9A1-05DA-2CDC-1F0C24604B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78" t="47635" r="19181" b="45971"/>
              <a:stretch>
                <a:fillRect/>
              </a:stretch>
            </p:blipFill>
            <p:spPr>
              <a:xfrm>
                <a:off x="722368" y="8658054"/>
                <a:ext cx="13527031" cy="71816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96" name="文本框 1295">
                    <a:extLst>
                      <a:ext uri="{FF2B5EF4-FFF2-40B4-BE49-F238E27FC236}">
                        <a16:creationId xmlns:a16="http://schemas.microsoft.com/office/drawing/2014/main" id="{D3892625-B738-D22E-1C32-6B086EFBAAF9}"/>
                      </a:ext>
                    </a:extLst>
                  </p:cNvPr>
                  <p:cNvSpPr txBox="1"/>
                  <p:nvPr/>
                </p:nvSpPr>
                <p:spPr>
                  <a:xfrm>
                    <a:off x="13082315" y="8542335"/>
                    <a:ext cx="1168738" cy="76944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160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296" name="文本框 1295">
                    <a:extLst>
                      <a:ext uri="{FF2B5EF4-FFF2-40B4-BE49-F238E27FC236}">
                        <a16:creationId xmlns:a16="http://schemas.microsoft.com/office/drawing/2014/main" id="{D3892625-B738-D22E-1C32-6B086EFBAAF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82315" y="8542335"/>
                    <a:ext cx="1168738" cy="76944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97" name="文本框 1296">
                    <a:extLst>
                      <a:ext uri="{FF2B5EF4-FFF2-40B4-BE49-F238E27FC236}">
                        <a16:creationId xmlns:a16="http://schemas.microsoft.com/office/drawing/2014/main" id="{DBEED5F9-14A7-C694-E669-9A1731706F54}"/>
                      </a:ext>
                    </a:extLst>
                  </p:cNvPr>
                  <p:cNvSpPr txBox="1"/>
                  <p:nvPr/>
                </p:nvSpPr>
                <p:spPr>
                  <a:xfrm>
                    <a:off x="13082315" y="9237600"/>
                    <a:ext cx="1168738" cy="8228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1600" dirty="0"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297" name="文本框 1296">
                    <a:extLst>
                      <a:ext uri="{FF2B5EF4-FFF2-40B4-BE49-F238E27FC236}">
                        <a16:creationId xmlns:a16="http://schemas.microsoft.com/office/drawing/2014/main" id="{DBEED5F9-14A7-C694-E669-9A1731706F5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82315" y="9237600"/>
                    <a:ext cx="1168738" cy="822854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300" name="图片 1299" descr="图片包含 图示&#10;&#10;AI 生成的内容可能不正确。">
                <a:extLst>
                  <a:ext uri="{FF2B5EF4-FFF2-40B4-BE49-F238E27FC236}">
                    <a16:creationId xmlns:a16="http://schemas.microsoft.com/office/drawing/2014/main" id="{983F268A-3BCA-4C1B-CCAB-6933F821EC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9797" b="39080"/>
              <a:stretch>
                <a:fillRect/>
              </a:stretch>
            </p:blipFill>
            <p:spPr>
              <a:xfrm>
                <a:off x="3234228" y="10380738"/>
                <a:ext cx="8503309" cy="1613766"/>
              </a:xfrm>
              <a:prstGeom prst="rect">
                <a:avLst/>
              </a:prstGeom>
            </p:spPr>
          </p:pic>
          <p:sp>
            <p:nvSpPr>
              <p:cNvPr id="1301" name="矩形: 圆角 1300">
                <a:extLst>
                  <a:ext uri="{FF2B5EF4-FFF2-40B4-BE49-F238E27FC236}">
                    <a16:creationId xmlns:a16="http://schemas.microsoft.com/office/drawing/2014/main" id="{35ED0832-B3CF-C034-9EB9-07D86822C2C7}"/>
                  </a:ext>
                </a:extLst>
              </p:cNvPr>
              <p:cNvSpPr/>
              <p:nvPr/>
            </p:nvSpPr>
            <p:spPr>
              <a:xfrm>
                <a:off x="5883246" y="8601200"/>
                <a:ext cx="3086100" cy="1553596"/>
              </a:xfrm>
              <a:prstGeom prst="roundRect">
                <a:avLst/>
              </a:prstGeom>
              <a:solidFill>
                <a:srgbClr val="156082">
                  <a:alpha val="20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02" name="文本框 1301">
                <a:extLst>
                  <a:ext uri="{FF2B5EF4-FFF2-40B4-BE49-F238E27FC236}">
                    <a16:creationId xmlns:a16="http://schemas.microsoft.com/office/drawing/2014/main" id="{42AEE7AA-7D1D-BD8C-8F42-6377F3256E4C}"/>
                  </a:ext>
                </a:extLst>
              </p:cNvPr>
              <p:cNvSpPr txBox="1"/>
              <p:nvPr/>
            </p:nvSpPr>
            <p:spPr>
              <a:xfrm>
                <a:off x="10345248" y="8158084"/>
                <a:ext cx="390415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1536 nm × 75 nm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65000"/>
                      </a:scheme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× 9 nm</a:t>
                </a:r>
                <a:endParaRPr lang="zh-CN" altLang="en-US" sz="1050" dirty="0">
                  <a:solidFill>
                    <a:schemeClr val="bg1">
                      <a:lumMod val="6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396" name="组合 1395">
              <a:extLst>
                <a:ext uri="{FF2B5EF4-FFF2-40B4-BE49-F238E27FC236}">
                  <a16:creationId xmlns:a16="http://schemas.microsoft.com/office/drawing/2014/main" id="{C89DD284-3EFE-1F7E-4149-8C9064943EC0}"/>
                </a:ext>
              </a:extLst>
            </p:cNvPr>
            <p:cNvGrpSpPr/>
            <p:nvPr/>
          </p:nvGrpSpPr>
          <p:grpSpPr>
            <a:xfrm>
              <a:off x="16164330" y="8394056"/>
              <a:ext cx="14937719" cy="2541076"/>
              <a:chOff x="16164330" y="8394056"/>
              <a:chExt cx="14937719" cy="2541076"/>
            </a:xfrm>
          </p:grpSpPr>
          <p:grpSp>
            <p:nvGrpSpPr>
              <p:cNvPr id="122" name="组合 121">
                <a:extLst>
                  <a:ext uri="{FF2B5EF4-FFF2-40B4-BE49-F238E27FC236}">
                    <a16:creationId xmlns:a16="http://schemas.microsoft.com/office/drawing/2014/main" id="{65EFE34F-A1A6-1E63-D412-45F19A500AEC}"/>
                  </a:ext>
                </a:extLst>
              </p:cNvPr>
              <p:cNvGrpSpPr/>
              <p:nvPr/>
            </p:nvGrpSpPr>
            <p:grpSpPr>
              <a:xfrm>
                <a:off x="16164330" y="8648628"/>
                <a:ext cx="14937719" cy="2149380"/>
                <a:chOff x="15986539" y="10052125"/>
                <a:chExt cx="14937719" cy="2149380"/>
              </a:xfrm>
            </p:grpSpPr>
            <p:grpSp>
              <p:nvGrpSpPr>
                <p:cNvPr id="97" name="组合 96">
                  <a:extLst>
                    <a:ext uri="{FF2B5EF4-FFF2-40B4-BE49-F238E27FC236}">
                      <a16:creationId xmlns:a16="http://schemas.microsoft.com/office/drawing/2014/main" id="{86A73062-A28B-61F3-7C17-0F49654DF34F}"/>
                    </a:ext>
                  </a:extLst>
                </p:cNvPr>
                <p:cNvGrpSpPr/>
                <p:nvPr/>
              </p:nvGrpSpPr>
              <p:grpSpPr>
                <a:xfrm flipH="1">
                  <a:off x="15986539" y="10755477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95" name="等腰三角形 94">
                    <a:extLst>
                      <a:ext uri="{FF2B5EF4-FFF2-40B4-BE49-F238E27FC236}">
                        <a16:creationId xmlns:a16="http://schemas.microsoft.com/office/drawing/2014/main" id="{7DE527F6-AAE8-10D0-E4EA-8E5BCC3936B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96" name="等腰三角形 95">
                    <a:extLst>
                      <a:ext uri="{FF2B5EF4-FFF2-40B4-BE49-F238E27FC236}">
                        <a16:creationId xmlns:a16="http://schemas.microsoft.com/office/drawing/2014/main" id="{929250B8-E127-8435-F79B-0F4987C26362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2" name="组合 101">
                  <a:extLst>
                    <a:ext uri="{FF2B5EF4-FFF2-40B4-BE49-F238E27FC236}">
                      <a16:creationId xmlns:a16="http://schemas.microsoft.com/office/drawing/2014/main" id="{B1BEC3B8-E584-AF50-1C59-BFD3B671CFCB}"/>
                    </a:ext>
                  </a:extLst>
                </p:cNvPr>
                <p:cNvGrpSpPr/>
                <p:nvPr/>
              </p:nvGrpSpPr>
              <p:grpSpPr>
                <a:xfrm flipH="1">
                  <a:off x="18317935" y="10753791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3" name="等腰三角形 102">
                    <a:extLst>
                      <a:ext uri="{FF2B5EF4-FFF2-40B4-BE49-F238E27FC236}">
                        <a16:creationId xmlns:a16="http://schemas.microsoft.com/office/drawing/2014/main" id="{98CB55CC-42C0-0F20-97B2-32443A293BA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4" name="等腰三角形 103">
                    <a:extLst>
                      <a:ext uri="{FF2B5EF4-FFF2-40B4-BE49-F238E27FC236}">
                        <a16:creationId xmlns:a16="http://schemas.microsoft.com/office/drawing/2014/main" id="{1B932535-F06C-E420-CD44-64D4BAF70EE4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5" name="组合 104">
                  <a:extLst>
                    <a:ext uri="{FF2B5EF4-FFF2-40B4-BE49-F238E27FC236}">
                      <a16:creationId xmlns:a16="http://schemas.microsoft.com/office/drawing/2014/main" id="{4B0CA392-5042-7ACE-20BB-5CB049623D7D}"/>
                    </a:ext>
                  </a:extLst>
                </p:cNvPr>
                <p:cNvGrpSpPr/>
                <p:nvPr/>
              </p:nvGrpSpPr>
              <p:grpSpPr>
                <a:xfrm rot="20168580" flipH="1">
                  <a:off x="20609712" y="10810048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6" name="等腰三角形 105">
                    <a:extLst>
                      <a:ext uri="{FF2B5EF4-FFF2-40B4-BE49-F238E27FC236}">
                        <a16:creationId xmlns:a16="http://schemas.microsoft.com/office/drawing/2014/main" id="{F2AF5AB5-D272-9B7E-1545-4396356E47C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7" name="等腰三角形 106">
                    <a:extLst>
                      <a:ext uri="{FF2B5EF4-FFF2-40B4-BE49-F238E27FC236}">
                        <a16:creationId xmlns:a16="http://schemas.microsoft.com/office/drawing/2014/main" id="{CFCA5214-29EA-90CA-8084-15DA05CEEE20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8" name="组合 107">
                  <a:extLst>
                    <a:ext uri="{FF2B5EF4-FFF2-40B4-BE49-F238E27FC236}">
                      <a16:creationId xmlns:a16="http://schemas.microsoft.com/office/drawing/2014/main" id="{8A3471A3-F51E-61C9-A503-19B7046A3D2B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22381210" y="10767939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9" name="等腰三角形 108">
                    <a:extLst>
                      <a:ext uri="{FF2B5EF4-FFF2-40B4-BE49-F238E27FC236}">
                        <a16:creationId xmlns:a16="http://schemas.microsoft.com/office/drawing/2014/main" id="{CB563195-F670-1791-E193-02195B1A8E0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10" name="等腰三角形 109">
                    <a:extLst>
                      <a:ext uri="{FF2B5EF4-FFF2-40B4-BE49-F238E27FC236}">
                        <a16:creationId xmlns:a16="http://schemas.microsoft.com/office/drawing/2014/main" id="{D918A7F8-6C6F-9D12-19E0-C1E87F451C1C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11" name="组合 110">
                  <a:extLst>
                    <a:ext uri="{FF2B5EF4-FFF2-40B4-BE49-F238E27FC236}">
                      <a16:creationId xmlns:a16="http://schemas.microsoft.com/office/drawing/2014/main" id="{830902DD-3C63-0E03-E3B8-003224E20A91}"/>
                    </a:ext>
                  </a:extLst>
                </p:cNvPr>
                <p:cNvGrpSpPr/>
                <p:nvPr/>
              </p:nvGrpSpPr>
              <p:grpSpPr>
                <a:xfrm>
                  <a:off x="28774878" y="10761086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12" name="等腰三角形 111">
                    <a:extLst>
                      <a:ext uri="{FF2B5EF4-FFF2-40B4-BE49-F238E27FC236}">
                        <a16:creationId xmlns:a16="http://schemas.microsoft.com/office/drawing/2014/main" id="{F59D9BC8-DD56-0970-5772-C38CBA10400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13" name="等腰三角形 112">
                    <a:extLst>
                      <a:ext uri="{FF2B5EF4-FFF2-40B4-BE49-F238E27FC236}">
                        <a16:creationId xmlns:a16="http://schemas.microsoft.com/office/drawing/2014/main" id="{3507D988-4E83-D33F-6570-2F2F596A3F68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14" name="组合 113">
                  <a:extLst>
                    <a:ext uri="{FF2B5EF4-FFF2-40B4-BE49-F238E27FC236}">
                      <a16:creationId xmlns:a16="http://schemas.microsoft.com/office/drawing/2014/main" id="{604DA6F0-175E-F832-0CA6-49BC3B14B8C0}"/>
                    </a:ext>
                  </a:extLst>
                </p:cNvPr>
                <p:cNvGrpSpPr/>
                <p:nvPr/>
              </p:nvGrpSpPr>
              <p:grpSpPr>
                <a:xfrm>
                  <a:off x="26443482" y="10759400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15" name="等腰三角形 114">
                    <a:extLst>
                      <a:ext uri="{FF2B5EF4-FFF2-40B4-BE49-F238E27FC236}">
                        <a16:creationId xmlns:a16="http://schemas.microsoft.com/office/drawing/2014/main" id="{075E921D-E371-7E4F-9A30-14E496F59B9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16" name="等腰三角形 115">
                    <a:extLst>
                      <a:ext uri="{FF2B5EF4-FFF2-40B4-BE49-F238E27FC236}">
                        <a16:creationId xmlns:a16="http://schemas.microsoft.com/office/drawing/2014/main" id="{EBFA3A85-0CBA-6FAE-3322-7CD9D8CAD51F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17" name="组合 116">
                  <a:extLst>
                    <a:ext uri="{FF2B5EF4-FFF2-40B4-BE49-F238E27FC236}">
                      <a16:creationId xmlns:a16="http://schemas.microsoft.com/office/drawing/2014/main" id="{6631D0FB-9F39-D1EE-73DD-381BE6E8F373}"/>
                    </a:ext>
                  </a:extLst>
                </p:cNvPr>
                <p:cNvGrpSpPr/>
                <p:nvPr/>
              </p:nvGrpSpPr>
              <p:grpSpPr>
                <a:xfrm rot="1431420">
                  <a:off x="24151705" y="10815657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18" name="等腰三角形 117">
                    <a:extLst>
                      <a:ext uri="{FF2B5EF4-FFF2-40B4-BE49-F238E27FC236}">
                        <a16:creationId xmlns:a16="http://schemas.microsoft.com/office/drawing/2014/main" id="{BAB445AB-AA63-DEE5-F252-F1B3712F61B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19" name="等腰三角形 118">
                    <a:extLst>
                      <a:ext uri="{FF2B5EF4-FFF2-40B4-BE49-F238E27FC236}">
                        <a16:creationId xmlns:a16="http://schemas.microsoft.com/office/drawing/2014/main" id="{165745B5-D093-7E7A-7745-1CB31E43DEE1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395" name="矩形: 圆角 1394">
                <a:extLst>
                  <a:ext uri="{FF2B5EF4-FFF2-40B4-BE49-F238E27FC236}">
                    <a16:creationId xmlns:a16="http://schemas.microsoft.com/office/drawing/2014/main" id="{DED1C1BC-D4EE-AD5F-F49F-B62083374540}"/>
                  </a:ext>
                </a:extLst>
              </p:cNvPr>
              <p:cNvSpPr/>
              <p:nvPr/>
            </p:nvSpPr>
            <p:spPr>
              <a:xfrm>
                <a:off x="20825497" y="8394056"/>
                <a:ext cx="5647254" cy="2541076"/>
              </a:xfrm>
              <a:prstGeom prst="roundRect">
                <a:avLst/>
              </a:prstGeom>
              <a:solidFill>
                <a:srgbClr val="156082">
                  <a:alpha val="20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1402" name="组合 1401">
            <a:extLst>
              <a:ext uri="{FF2B5EF4-FFF2-40B4-BE49-F238E27FC236}">
                <a16:creationId xmlns:a16="http://schemas.microsoft.com/office/drawing/2014/main" id="{56092678-6DEE-D571-B42F-1194B7735596}"/>
              </a:ext>
            </a:extLst>
          </p:cNvPr>
          <p:cNvGrpSpPr/>
          <p:nvPr/>
        </p:nvGrpSpPr>
        <p:grpSpPr>
          <a:xfrm>
            <a:off x="722369" y="13652270"/>
            <a:ext cx="31251282" cy="6678482"/>
            <a:chOff x="722369" y="13652270"/>
            <a:chExt cx="31251282" cy="6678482"/>
          </a:xfrm>
        </p:grpSpPr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id="{03EECFAE-2C11-EED9-77F8-65D92703746F}"/>
                </a:ext>
              </a:extLst>
            </p:cNvPr>
            <p:cNvSpPr txBox="1"/>
            <p:nvPr/>
          </p:nvSpPr>
          <p:spPr>
            <a:xfrm>
              <a:off x="961457" y="13652270"/>
              <a:ext cx="3099547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360</a:t>
              </a:r>
              <a:r>
                <a:rPr lang="en-US" altLang="zh-CN" sz="5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° </a:t>
              </a:r>
              <a:r>
                <a:rPr lang="en-US" altLang="zh-CN" sz="5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Domain Wall: Transition region between two identical domains</a:t>
              </a:r>
            </a:p>
            <a:p>
              <a:r>
                <a:rPr lang="en-US" altLang="zh-CN" sz="5400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Dynamically, a 360° domain wall is formed because, akin to two coupled oscillators, two neighboring 180° domain walls would attract each other when they are far apart but repulse each other when they are too close.</a:t>
              </a:r>
              <a:endParaRPr lang="en-US" altLang="zh-CN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306" name="组合 1305">
              <a:extLst>
                <a:ext uri="{FF2B5EF4-FFF2-40B4-BE49-F238E27FC236}">
                  <a16:creationId xmlns:a16="http://schemas.microsoft.com/office/drawing/2014/main" id="{233A2317-9BE0-0BCA-B0E4-59332474D0A4}"/>
                </a:ext>
              </a:extLst>
            </p:cNvPr>
            <p:cNvGrpSpPr/>
            <p:nvPr/>
          </p:nvGrpSpPr>
          <p:grpSpPr>
            <a:xfrm>
              <a:off x="722369" y="16303708"/>
              <a:ext cx="13527031" cy="3679522"/>
              <a:chOff x="722369" y="13533616"/>
              <a:chExt cx="13527031" cy="3679522"/>
            </a:xfrm>
          </p:grpSpPr>
          <p:pic>
            <p:nvPicPr>
              <p:cNvPr id="1263" name="图片 1262" descr="形状, 矩形&#10;&#10;AI 生成的内容可能不正确。">
                <a:extLst>
                  <a:ext uri="{FF2B5EF4-FFF2-40B4-BE49-F238E27FC236}">
                    <a16:creationId xmlns:a16="http://schemas.microsoft.com/office/drawing/2014/main" id="{4F032D77-94B9-65ED-D80C-2D1B115254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2" t="51019" r="12295" b="40063"/>
              <a:stretch>
                <a:fillRect/>
              </a:stretch>
            </p:blipFill>
            <p:spPr>
              <a:xfrm>
                <a:off x="722369" y="13959247"/>
                <a:ext cx="13527031" cy="846103"/>
              </a:xfrm>
              <a:prstGeom prst="rect">
                <a:avLst/>
              </a:prstGeom>
            </p:spPr>
          </p:pic>
          <p:pic>
            <p:nvPicPr>
              <p:cNvPr id="1265" name="图片 1264" descr="图标&#10;&#10;AI 生成的内容可能不正确。">
                <a:extLst>
                  <a:ext uri="{FF2B5EF4-FFF2-40B4-BE49-F238E27FC236}">
                    <a16:creationId xmlns:a16="http://schemas.microsoft.com/office/drawing/2014/main" id="{4DF5A7B0-AE91-317E-4D1C-8CCA7E94F4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0" t="51301" r="12283" b="40823"/>
              <a:stretch>
                <a:fillRect/>
              </a:stretch>
            </p:blipFill>
            <p:spPr>
              <a:xfrm>
                <a:off x="722369" y="14746868"/>
                <a:ext cx="13527031" cy="745458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69" name="文本框 1268">
                    <a:extLst>
                      <a:ext uri="{FF2B5EF4-FFF2-40B4-BE49-F238E27FC236}">
                        <a16:creationId xmlns:a16="http://schemas.microsoft.com/office/drawing/2014/main" id="{E8E6D979-BA6C-3E5C-7EFE-6105EB4B98A9}"/>
                      </a:ext>
                    </a:extLst>
                  </p:cNvPr>
                  <p:cNvSpPr txBox="1"/>
                  <p:nvPr/>
                </p:nvSpPr>
                <p:spPr>
                  <a:xfrm>
                    <a:off x="12938660" y="13975145"/>
                    <a:ext cx="1168738" cy="76944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16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69" name="文本框 1268">
                    <a:extLst>
                      <a:ext uri="{FF2B5EF4-FFF2-40B4-BE49-F238E27FC236}">
                        <a16:creationId xmlns:a16="http://schemas.microsoft.com/office/drawing/2014/main" id="{E8E6D979-BA6C-3E5C-7EFE-6105EB4B98A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938660" y="13975145"/>
                    <a:ext cx="1168738" cy="769441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70" name="文本框 1269">
                    <a:extLst>
                      <a:ext uri="{FF2B5EF4-FFF2-40B4-BE49-F238E27FC236}">
                        <a16:creationId xmlns:a16="http://schemas.microsoft.com/office/drawing/2014/main" id="{6D8DAD44-9FF9-1590-1D07-951DEAA64E93}"/>
                      </a:ext>
                    </a:extLst>
                  </p:cNvPr>
                  <p:cNvSpPr txBox="1"/>
                  <p:nvPr/>
                </p:nvSpPr>
                <p:spPr>
                  <a:xfrm>
                    <a:off x="12938660" y="14670410"/>
                    <a:ext cx="1168738" cy="8228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altLang="zh-CN" sz="4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16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70" name="文本框 1269">
                    <a:extLst>
                      <a:ext uri="{FF2B5EF4-FFF2-40B4-BE49-F238E27FC236}">
                        <a16:creationId xmlns:a16="http://schemas.microsoft.com/office/drawing/2014/main" id="{6D8DAD44-9FF9-1590-1D07-951DEAA64E9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938660" y="14670410"/>
                    <a:ext cx="1168738" cy="822854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75" name="矩形: 圆角 1274">
                <a:extLst>
                  <a:ext uri="{FF2B5EF4-FFF2-40B4-BE49-F238E27FC236}">
                    <a16:creationId xmlns:a16="http://schemas.microsoft.com/office/drawing/2014/main" id="{E0188234-3EBE-F6CA-8C03-DDCDB4089896}"/>
                  </a:ext>
                </a:extLst>
              </p:cNvPr>
              <p:cNvSpPr/>
              <p:nvPr/>
            </p:nvSpPr>
            <p:spPr>
              <a:xfrm>
                <a:off x="6007100" y="13991416"/>
                <a:ext cx="3086100" cy="1553596"/>
              </a:xfrm>
              <a:prstGeom prst="roundRect">
                <a:avLst/>
              </a:prstGeom>
              <a:solidFill>
                <a:srgbClr val="F2CFEE">
                  <a:alpha val="20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3" name="文本框 1292">
                <a:extLst>
                  <a:ext uri="{FF2B5EF4-FFF2-40B4-BE49-F238E27FC236}">
                    <a16:creationId xmlns:a16="http://schemas.microsoft.com/office/drawing/2014/main" id="{9ACCE56D-810E-AC05-2B04-155E0C93052C}"/>
                  </a:ext>
                </a:extLst>
              </p:cNvPr>
              <p:cNvSpPr txBox="1"/>
              <p:nvPr/>
            </p:nvSpPr>
            <p:spPr>
              <a:xfrm>
                <a:off x="10345249" y="13533616"/>
                <a:ext cx="390415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1536 nm × 75 nm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65000"/>
                      </a:scheme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× 9 nm</a:t>
                </a:r>
                <a:endParaRPr lang="zh-CN" altLang="en-US" sz="105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pic>
            <p:nvPicPr>
              <p:cNvPr id="1305" name="图片 1304" descr="图片包含 图表&#10;&#10;AI 生成的内容可能不正确。">
                <a:extLst>
                  <a:ext uri="{FF2B5EF4-FFF2-40B4-BE49-F238E27FC236}">
                    <a16:creationId xmlns:a16="http://schemas.microsoft.com/office/drawing/2014/main" id="{B96CF543-78CE-80CE-CA41-A304A201AB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1980" b="42492"/>
              <a:stretch>
                <a:fillRect/>
              </a:stretch>
            </p:blipFill>
            <p:spPr>
              <a:xfrm>
                <a:off x="2495005" y="15639314"/>
                <a:ext cx="10110290" cy="1573824"/>
              </a:xfrm>
              <a:prstGeom prst="rect">
                <a:avLst/>
              </a:prstGeom>
            </p:spPr>
          </p:pic>
        </p:grpSp>
        <p:grpSp>
          <p:nvGrpSpPr>
            <p:cNvPr id="1401" name="组合 1400">
              <a:extLst>
                <a:ext uri="{FF2B5EF4-FFF2-40B4-BE49-F238E27FC236}">
                  <a16:creationId xmlns:a16="http://schemas.microsoft.com/office/drawing/2014/main" id="{1675EB2B-68DB-2ECA-0B4F-0F97F4BAFCE4}"/>
                </a:ext>
              </a:extLst>
            </p:cNvPr>
            <p:cNvGrpSpPr/>
            <p:nvPr/>
          </p:nvGrpSpPr>
          <p:grpSpPr>
            <a:xfrm>
              <a:off x="15210659" y="16743863"/>
              <a:ext cx="16762992" cy="3586889"/>
              <a:chOff x="15210659" y="16743863"/>
              <a:chExt cx="16762992" cy="3586889"/>
            </a:xfrm>
          </p:grpSpPr>
          <p:sp>
            <p:nvSpPr>
              <p:cNvPr id="1400" name="矩形: 圆角 1399">
                <a:extLst>
                  <a:ext uri="{FF2B5EF4-FFF2-40B4-BE49-F238E27FC236}">
                    <a16:creationId xmlns:a16="http://schemas.microsoft.com/office/drawing/2014/main" id="{8AFAAFC4-9719-B30C-5233-6187EC7FF768}"/>
                  </a:ext>
                </a:extLst>
              </p:cNvPr>
              <p:cNvSpPr/>
              <p:nvPr/>
            </p:nvSpPr>
            <p:spPr>
              <a:xfrm>
                <a:off x="18513785" y="16743863"/>
                <a:ext cx="10110291" cy="3586889"/>
              </a:xfrm>
              <a:prstGeom prst="roundRect">
                <a:avLst/>
              </a:prstGeom>
              <a:solidFill>
                <a:srgbClr val="6A2E5A">
                  <a:alpha val="20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89" name="组合 1088">
                <a:extLst>
                  <a:ext uri="{FF2B5EF4-FFF2-40B4-BE49-F238E27FC236}">
                    <a16:creationId xmlns:a16="http://schemas.microsoft.com/office/drawing/2014/main" id="{83197BF6-10E8-1B82-5F71-CB402B642505}"/>
                  </a:ext>
                </a:extLst>
              </p:cNvPr>
              <p:cNvGrpSpPr/>
              <p:nvPr/>
            </p:nvGrpSpPr>
            <p:grpSpPr>
              <a:xfrm>
                <a:off x="15210659" y="17732336"/>
                <a:ext cx="16762992" cy="1545009"/>
                <a:chOff x="2323140" y="17078039"/>
                <a:chExt cx="23152167" cy="2149380"/>
              </a:xfrm>
            </p:grpSpPr>
            <p:grpSp>
              <p:nvGrpSpPr>
                <p:cNvPr id="1025" name="组合 1024">
                  <a:extLst>
                    <a:ext uri="{FF2B5EF4-FFF2-40B4-BE49-F238E27FC236}">
                      <a16:creationId xmlns:a16="http://schemas.microsoft.com/office/drawing/2014/main" id="{823ECC3C-33C5-A246-DF54-65F552599BC2}"/>
                    </a:ext>
                  </a:extLst>
                </p:cNvPr>
                <p:cNvGrpSpPr/>
                <p:nvPr/>
              </p:nvGrpSpPr>
              <p:grpSpPr>
                <a:xfrm flipH="1">
                  <a:off x="2323140" y="17781391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45" name="等腰三角形 1044">
                    <a:extLst>
                      <a:ext uri="{FF2B5EF4-FFF2-40B4-BE49-F238E27FC236}">
                        <a16:creationId xmlns:a16="http://schemas.microsoft.com/office/drawing/2014/main" id="{9706B8B1-C04E-2F3C-9E84-4DD775AD92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46" name="等腰三角形 1045">
                    <a:extLst>
                      <a:ext uri="{FF2B5EF4-FFF2-40B4-BE49-F238E27FC236}">
                        <a16:creationId xmlns:a16="http://schemas.microsoft.com/office/drawing/2014/main" id="{FF698A68-E9C7-27A3-73E4-6C47E6C18F76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27" name="组合 1026">
                  <a:extLst>
                    <a:ext uri="{FF2B5EF4-FFF2-40B4-BE49-F238E27FC236}">
                      <a16:creationId xmlns:a16="http://schemas.microsoft.com/office/drawing/2014/main" id="{84A026C0-9DAE-3D24-1D4D-54C578979902}"/>
                    </a:ext>
                  </a:extLst>
                </p:cNvPr>
                <p:cNvGrpSpPr/>
                <p:nvPr/>
              </p:nvGrpSpPr>
              <p:grpSpPr>
                <a:xfrm flipH="1">
                  <a:off x="4654536" y="17779705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43" name="等腰三角形 1042">
                    <a:extLst>
                      <a:ext uri="{FF2B5EF4-FFF2-40B4-BE49-F238E27FC236}">
                        <a16:creationId xmlns:a16="http://schemas.microsoft.com/office/drawing/2014/main" id="{3B82AA9E-E401-B78C-D901-486903BF056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44" name="等腰三角形 1043">
                    <a:extLst>
                      <a:ext uri="{FF2B5EF4-FFF2-40B4-BE49-F238E27FC236}">
                        <a16:creationId xmlns:a16="http://schemas.microsoft.com/office/drawing/2014/main" id="{18C10847-7967-9E5D-B3F9-E2812EB0DADC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28" name="组合 1027">
                  <a:extLst>
                    <a:ext uri="{FF2B5EF4-FFF2-40B4-BE49-F238E27FC236}">
                      <a16:creationId xmlns:a16="http://schemas.microsoft.com/office/drawing/2014/main" id="{00E6BD00-81FD-EA8A-F8EE-810B75027B94}"/>
                    </a:ext>
                  </a:extLst>
                </p:cNvPr>
                <p:cNvGrpSpPr/>
                <p:nvPr/>
              </p:nvGrpSpPr>
              <p:grpSpPr>
                <a:xfrm rot="20168580" flipH="1">
                  <a:off x="6946313" y="17835962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41" name="等腰三角形 1040">
                    <a:extLst>
                      <a:ext uri="{FF2B5EF4-FFF2-40B4-BE49-F238E27FC236}">
                        <a16:creationId xmlns:a16="http://schemas.microsoft.com/office/drawing/2014/main" id="{C1714B31-5524-308B-0A87-CFB456CE753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42" name="等腰三角形 1041">
                    <a:extLst>
                      <a:ext uri="{FF2B5EF4-FFF2-40B4-BE49-F238E27FC236}">
                        <a16:creationId xmlns:a16="http://schemas.microsoft.com/office/drawing/2014/main" id="{9CCF922B-6CB6-848C-14EC-9A2A39DDABDA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29" name="组合 1028">
                  <a:extLst>
                    <a:ext uri="{FF2B5EF4-FFF2-40B4-BE49-F238E27FC236}">
                      <a16:creationId xmlns:a16="http://schemas.microsoft.com/office/drawing/2014/main" id="{CC943271-BC58-5628-A0B1-FAAE93BA4599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8717811" y="17793853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39" name="等腰三角形 1038">
                    <a:extLst>
                      <a:ext uri="{FF2B5EF4-FFF2-40B4-BE49-F238E27FC236}">
                        <a16:creationId xmlns:a16="http://schemas.microsoft.com/office/drawing/2014/main" id="{099BC7FC-672E-ABED-07E1-7F5DFF27AF6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40" name="等腰三角形 1039">
                    <a:extLst>
                      <a:ext uri="{FF2B5EF4-FFF2-40B4-BE49-F238E27FC236}">
                        <a16:creationId xmlns:a16="http://schemas.microsoft.com/office/drawing/2014/main" id="{2CE19089-E942-69AA-0B84-48B3204A2980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31" name="组合 1030">
                  <a:extLst>
                    <a:ext uri="{FF2B5EF4-FFF2-40B4-BE49-F238E27FC236}">
                      <a16:creationId xmlns:a16="http://schemas.microsoft.com/office/drawing/2014/main" id="{6B411411-5C93-9B1D-4B9C-E931EFA8BA5D}"/>
                    </a:ext>
                  </a:extLst>
                </p:cNvPr>
                <p:cNvGrpSpPr/>
                <p:nvPr/>
              </p:nvGrpSpPr>
              <p:grpSpPr>
                <a:xfrm>
                  <a:off x="12780083" y="17785314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35" name="等腰三角形 1034">
                    <a:extLst>
                      <a:ext uri="{FF2B5EF4-FFF2-40B4-BE49-F238E27FC236}">
                        <a16:creationId xmlns:a16="http://schemas.microsoft.com/office/drawing/2014/main" id="{66687B13-1A3A-34E0-72F2-FE899791AB4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36" name="等腰三角形 1035">
                    <a:extLst>
                      <a:ext uri="{FF2B5EF4-FFF2-40B4-BE49-F238E27FC236}">
                        <a16:creationId xmlns:a16="http://schemas.microsoft.com/office/drawing/2014/main" id="{DE3A8347-5990-F4A8-96A7-AAD6CDBAA8C1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32" name="组合 1031">
                  <a:extLst>
                    <a:ext uri="{FF2B5EF4-FFF2-40B4-BE49-F238E27FC236}">
                      <a16:creationId xmlns:a16="http://schemas.microsoft.com/office/drawing/2014/main" id="{062B0C16-72A0-40E7-BD5D-C85888AB20DB}"/>
                    </a:ext>
                  </a:extLst>
                </p:cNvPr>
                <p:cNvGrpSpPr/>
                <p:nvPr/>
              </p:nvGrpSpPr>
              <p:grpSpPr>
                <a:xfrm rot="1431420">
                  <a:off x="10488306" y="17841571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33" name="等腰三角形 1032">
                    <a:extLst>
                      <a:ext uri="{FF2B5EF4-FFF2-40B4-BE49-F238E27FC236}">
                        <a16:creationId xmlns:a16="http://schemas.microsoft.com/office/drawing/2014/main" id="{059ADD48-9872-2677-57FF-173CDB07925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34" name="等腰三角形 1033">
                    <a:extLst>
                      <a:ext uri="{FF2B5EF4-FFF2-40B4-BE49-F238E27FC236}">
                        <a16:creationId xmlns:a16="http://schemas.microsoft.com/office/drawing/2014/main" id="{6B954BEC-F85B-29FA-D03B-F12700CB87D4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69" name="组合 1068">
                  <a:extLst>
                    <a:ext uri="{FF2B5EF4-FFF2-40B4-BE49-F238E27FC236}">
                      <a16:creationId xmlns:a16="http://schemas.microsoft.com/office/drawing/2014/main" id="{8A8E1F67-90A3-1AFA-6E9E-1CAF224BAD85}"/>
                    </a:ext>
                  </a:extLst>
                </p:cNvPr>
                <p:cNvGrpSpPr/>
                <p:nvPr/>
              </p:nvGrpSpPr>
              <p:grpSpPr>
                <a:xfrm rot="10800000">
                  <a:off x="23325927" y="17806315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70" name="等腰三角形 1069">
                    <a:extLst>
                      <a:ext uri="{FF2B5EF4-FFF2-40B4-BE49-F238E27FC236}">
                        <a16:creationId xmlns:a16="http://schemas.microsoft.com/office/drawing/2014/main" id="{95324265-4CA8-D6FE-F66F-B1D6F9AD45B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71" name="等腰三角形 1070">
                    <a:extLst>
                      <a:ext uri="{FF2B5EF4-FFF2-40B4-BE49-F238E27FC236}">
                        <a16:creationId xmlns:a16="http://schemas.microsoft.com/office/drawing/2014/main" id="{D8CED55B-4B29-ED00-340A-EAA442D2DE39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72" name="组合 1071">
                  <a:extLst>
                    <a:ext uri="{FF2B5EF4-FFF2-40B4-BE49-F238E27FC236}">
                      <a16:creationId xmlns:a16="http://schemas.microsoft.com/office/drawing/2014/main" id="{EBD464CF-5AB4-98DB-BA25-24EAF80CF821}"/>
                    </a:ext>
                  </a:extLst>
                </p:cNvPr>
                <p:cNvGrpSpPr/>
                <p:nvPr/>
              </p:nvGrpSpPr>
              <p:grpSpPr>
                <a:xfrm rot="10800000">
                  <a:off x="20994531" y="17808001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73" name="等腰三角形 1072">
                    <a:extLst>
                      <a:ext uri="{FF2B5EF4-FFF2-40B4-BE49-F238E27FC236}">
                        <a16:creationId xmlns:a16="http://schemas.microsoft.com/office/drawing/2014/main" id="{52F22D33-12AA-C189-3305-F77E8637E11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74" name="等腰三角形 1073">
                    <a:extLst>
                      <a:ext uri="{FF2B5EF4-FFF2-40B4-BE49-F238E27FC236}">
                        <a16:creationId xmlns:a16="http://schemas.microsoft.com/office/drawing/2014/main" id="{0ACC659B-361B-099D-8B99-B6588A2D5B16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75" name="组合 1074">
                  <a:extLst>
                    <a:ext uri="{FF2B5EF4-FFF2-40B4-BE49-F238E27FC236}">
                      <a16:creationId xmlns:a16="http://schemas.microsoft.com/office/drawing/2014/main" id="{FB29C24C-36B1-7FD6-EB92-AD81729847A8}"/>
                    </a:ext>
                  </a:extLst>
                </p:cNvPr>
                <p:cNvGrpSpPr/>
                <p:nvPr/>
              </p:nvGrpSpPr>
              <p:grpSpPr>
                <a:xfrm rot="12231420">
                  <a:off x="18702754" y="17751744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76" name="等腰三角形 1075">
                    <a:extLst>
                      <a:ext uri="{FF2B5EF4-FFF2-40B4-BE49-F238E27FC236}">
                        <a16:creationId xmlns:a16="http://schemas.microsoft.com/office/drawing/2014/main" id="{ECA7DBF2-0CB3-2342-3DBE-B1955C6BE5D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77" name="等腰三角形 1076">
                    <a:extLst>
                      <a:ext uri="{FF2B5EF4-FFF2-40B4-BE49-F238E27FC236}">
                        <a16:creationId xmlns:a16="http://schemas.microsoft.com/office/drawing/2014/main" id="{E76A9579-F222-5A85-028B-150F68B62237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78" name="组合 1077">
                  <a:extLst>
                    <a:ext uri="{FF2B5EF4-FFF2-40B4-BE49-F238E27FC236}">
                      <a16:creationId xmlns:a16="http://schemas.microsoft.com/office/drawing/2014/main" id="{D327ADC5-F94A-4ED5-661D-239A54123415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16931256" y="17793853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79" name="等腰三角形 1078">
                    <a:extLst>
                      <a:ext uri="{FF2B5EF4-FFF2-40B4-BE49-F238E27FC236}">
                        <a16:creationId xmlns:a16="http://schemas.microsoft.com/office/drawing/2014/main" id="{936A1EA6-44F2-4F4C-EE53-7045567F097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0" name="等腰三角形 1079">
                    <a:extLst>
                      <a:ext uri="{FF2B5EF4-FFF2-40B4-BE49-F238E27FC236}">
                        <a16:creationId xmlns:a16="http://schemas.microsoft.com/office/drawing/2014/main" id="{700521D3-C5E1-9DA0-C38A-0F6A006DBE14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84" name="组合 1083">
                  <a:extLst>
                    <a:ext uri="{FF2B5EF4-FFF2-40B4-BE49-F238E27FC236}">
                      <a16:creationId xmlns:a16="http://schemas.microsoft.com/office/drawing/2014/main" id="{FCCF4EAC-EDB2-073A-D063-5462420B55DD}"/>
                    </a:ext>
                  </a:extLst>
                </p:cNvPr>
                <p:cNvGrpSpPr/>
                <p:nvPr/>
              </p:nvGrpSpPr>
              <p:grpSpPr>
                <a:xfrm rot="9368580" flipH="1">
                  <a:off x="15160761" y="17746135"/>
                  <a:ext cx="2149380" cy="717751"/>
                  <a:chOff x="21276071" y="25022526"/>
                  <a:chExt cx="2149380" cy="717751"/>
                </a:xfrm>
              </p:grpSpPr>
              <p:sp>
                <p:nvSpPr>
                  <p:cNvPr id="1085" name="等腰三角形 1084">
                    <a:extLst>
                      <a:ext uri="{FF2B5EF4-FFF2-40B4-BE49-F238E27FC236}">
                        <a16:creationId xmlns:a16="http://schemas.microsoft.com/office/drawing/2014/main" id="{15400F9E-E5DC-1605-0E4E-866DA3E36FE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451957" y="24846640"/>
                    <a:ext cx="716065" cy="1067837"/>
                  </a:xfrm>
                  <a:prstGeom prst="triangle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6" name="等腰三角形 1085">
                    <a:extLst>
                      <a:ext uri="{FF2B5EF4-FFF2-40B4-BE49-F238E27FC236}">
                        <a16:creationId xmlns:a16="http://schemas.microsoft.com/office/drawing/2014/main" id="{34CE1C60-A8C0-AC9F-EFAC-C8AFDD4E0689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533500" y="24848326"/>
                    <a:ext cx="716065" cy="1067837"/>
                  </a:xfrm>
                  <a:prstGeom prst="triangle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398" name="矩形: 圆角 1397">
                <a:extLst>
                  <a:ext uri="{FF2B5EF4-FFF2-40B4-BE49-F238E27FC236}">
                    <a16:creationId xmlns:a16="http://schemas.microsoft.com/office/drawing/2014/main" id="{DA2F2CF3-0779-38B6-1FDD-E41897149740}"/>
                  </a:ext>
                </a:extLst>
              </p:cNvPr>
              <p:cNvSpPr/>
              <p:nvPr/>
            </p:nvSpPr>
            <p:spPr>
              <a:xfrm>
                <a:off x="18549535" y="17447548"/>
                <a:ext cx="4074489" cy="2068601"/>
              </a:xfrm>
              <a:prstGeom prst="roundRect">
                <a:avLst/>
              </a:prstGeom>
              <a:solidFill>
                <a:srgbClr val="156082">
                  <a:alpha val="20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9" name="矩形: 圆角 1398">
                <a:extLst>
                  <a:ext uri="{FF2B5EF4-FFF2-40B4-BE49-F238E27FC236}">
                    <a16:creationId xmlns:a16="http://schemas.microsoft.com/office/drawing/2014/main" id="{4C329813-BB4D-266A-9ED1-55DD9D1581D2}"/>
                  </a:ext>
                </a:extLst>
              </p:cNvPr>
              <p:cNvSpPr/>
              <p:nvPr/>
            </p:nvSpPr>
            <p:spPr>
              <a:xfrm>
                <a:off x="24549588" y="17450884"/>
                <a:ext cx="4074489" cy="2068601"/>
              </a:xfrm>
              <a:prstGeom prst="roundRect">
                <a:avLst/>
              </a:prstGeom>
              <a:solidFill>
                <a:srgbClr val="156082">
                  <a:alpha val="20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63" name="Rechteck 11">
            <a:extLst>
              <a:ext uri="{FF2B5EF4-FFF2-40B4-BE49-F238E27FC236}">
                <a16:creationId xmlns:a16="http://schemas.microsoft.com/office/drawing/2014/main" id="{E1CFBAE5-CF4B-4E6E-94C7-52EC99D82DA4}"/>
              </a:ext>
            </a:extLst>
          </p:cNvPr>
          <p:cNvSpPr/>
          <p:nvPr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592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主题​​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12098</TotalTime>
  <Words>430</Words>
  <Application>Microsoft Office PowerPoint</Application>
  <PresentationFormat>自定义</PresentationFormat>
  <Paragraphs>44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Aptos</vt:lpstr>
      <vt:lpstr>Aptos Display</vt:lpstr>
      <vt:lpstr>等线</vt:lpstr>
      <vt:lpstr>等线 Light</vt:lpstr>
      <vt:lpstr>Arial</vt:lpstr>
      <vt:lpstr>Calibri</vt:lpstr>
      <vt:lpstr>Cambria Math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若般 马</dc:creator>
  <cp:lastModifiedBy>Zicheng Zhuang</cp:lastModifiedBy>
  <cp:revision>7</cp:revision>
  <dcterms:created xsi:type="dcterms:W3CDTF">2024-09-25T14:01:02Z</dcterms:created>
  <dcterms:modified xsi:type="dcterms:W3CDTF">2025-10-28T02:10:50Z</dcterms:modified>
</cp:coreProperties>
</file>