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25" d="100"/>
          <a:sy n="25" d="100"/>
        </p:scale>
        <p:origin x="1104" y="-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图片 68">
            <a:extLst>
              <a:ext uri="{FF2B5EF4-FFF2-40B4-BE49-F238E27FC236}">
                <a16:creationId xmlns:a16="http://schemas.microsoft.com/office/drawing/2014/main" id="{0CE815A2-1AB6-4FA1-A5DE-136566D141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8713" y="29890759"/>
            <a:ext cx="9587749" cy="7338385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id="{364364C0-5E77-4E39-9EF4-924DCF505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6704" y="33370525"/>
            <a:ext cx="4937560" cy="3987658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8B0E841E-B7AB-46B9-BC48-0A6821579E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6034" y="33365012"/>
            <a:ext cx="4937560" cy="3987658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:a16="http://schemas.microsoft.com/office/drawing/2014/main" id="{C5C866DF-B09D-4B37-A4FC-288F59445F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251" y="29179181"/>
            <a:ext cx="4937561" cy="3987659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18ED7723-3A2D-463B-BC6E-5E33BA2C0A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6034" y="29173669"/>
            <a:ext cx="4937560" cy="398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12000" dirty="0">
                <a:latin typeface="+mn-ea"/>
                <a:ea typeface="+mn-ea"/>
              </a:rPr>
              <a:t>碳化硅电弧等离子体</a:t>
            </a:r>
            <a:br>
              <a:rPr lang="en-US" altLang="zh-CN" sz="12000" dirty="0">
                <a:latin typeface="+mn-ea"/>
                <a:ea typeface="+mn-ea"/>
              </a:rPr>
            </a:br>
            <a:r>
              <a:rPr lang="zh-CN" altLang="en-US" sz="12000" dirty="0">
                <a:latin typeface="+mn-ea"/>
                <a:ea typeface="+mn-ea"/>
              </a:rPr>
              <a:t>特性仿真</a:t>
            </a:r>
            <a:endParaRPr lang="en-US" sz="12000" dirty="0">
              <a:latin typeface="+mn-ea"/>
              <a:ea typeface="+mn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/>
              <a:t>王小卡，蒋立杰，顾琳</a:t>
            </a:r>
            <a:r>
              <a:rPr lang="en-US" altLang="zh-CN" baseline="30000" dirty="0"/>
              <a:t>*  </a:t>
            </a:r>
            <a:r>
              <a:rPr lang="zh-CN" altLang="en-US" dirty="0"/>
              <a:t>（</a:t>
            </a:r>
            <a:r>
              <a:rPr lang="en-US" altLang="zh-CN" dirty="0"/>
              <a:t>lgu@sjtu.edu.cn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/>
              <a:t>上海交通大学机械与动力工程学院，上海，中国</a:t>
            </a:r>
            <a:endParaRPr lang="en-US" altLang="zh-CN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7483585" y="21595373"/>
            <a:ext cx="13939559" cy="6856707"/>
          </a:xfrm>
        </p:spPr>
        <p:txBody>
          <a:bodyPr/>
          <a:lstStyle/>
          <a:p>
            <a:pPr indent="457200" algn="just">
              <a:lnSpc>
                <a:spcPct val="150000"/>
              </a:lnSpc>
            </a:pPr>
            <a:r>
              <a:rPr lang="zh-CN" altLang="en-US" dirty="0"/>
              <a:t>相较于金属材料</a:t>
            </a:r>
            <a:r>
              <a:rPr lang="en-US" altLang="zh-CN" dirty="0"/>
              <a:t>304</a:t>
            </a:r>
            <a:r>
              <a:rPr lang="zh-CN" altLang="en-US" dirty="0"/>
              <a:t>不锈钢，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的等离子体具有更高的温度和对工件的热通量，但由于其极高的导热系数，工件不仅在击穿后更短时间内达到热平衡状态，且最终温度显著低于</a:t>
            </a:r>
            <a:r>
              <a:rPr lang="en-US" altLang="zh-CN" dirty="0"/>
              <a:t>304</a:t>
            </a:r>
            <a:r>
              <a:rPr lang="zh-CN" altLang="en-US" dirty="0"/>
              <a:t>不锈钢。同时相比</a:t>
            </a:r>
            <a:r>
              <a:rPr lang="en-US" altLang="zh-CN" dirty="0"/>
              <a:t>304</a:t>
            </a:r>
            <a:r>
              <a:rPr lang="zh-CN" altLang="en-US" dirty="0"/>
              <a:t>不锈钢，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在电弧放电过程中最高温度位置基本不随脉宽变化，长脉宽既不能提高工件温度也不能推动温度峰值向工件迁移，此现象可对加工参数选择给出优化建议。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12" y="39623894"/>
            <a:ext cx="15220541" cy="2315228"/>
          </a:xfrm>
        </p:spPr>
        <p:txBody>
          <a:bodyPr/>
          <a:lstStyle/>
          <a:p>
            <a:r>
              <a:rPr lang="en-US" altLang="zh-CN" dirty="0"/>
              <a:t>[1]</a:t>
            </a:r>
            <a:r>
              <a:rPr lang="zh-CN" altLang="en-US" dirty="0"/>
              <a:t>赵万生</a:t>
            </a:r>
            <a:r>
              <a:rPr lang="en-US" altLang="zh-CN" dirty="0"/>
              <a:t>. </a:t>
            </a:r>
            <a:r>
              <a:rPr lang="zh-CN" altLang="en-US" dirty="0"/>
              <a:t>高速电弧放电加工技术原理与 </a:t>
            </a:r>
            <a:r>
              <a:rPr lang="en-US" altLang="zh-CN" dirty="0"/>
              <a:t>[M]. </a:t>
            </a:r>
            <a:r>
              <a:rPr lang="zh-CN" altLang="en-US" dirty="0"/>
              <a:t>国防工业出版社</a:t>
            </a:r>
            <a:r>
              <a:rPr lang="en-US" altLang="zh-CN" dirty="0"/>
              <a:t>, 2023.</a:t>
            </a:r>
          </a:p>
          <a:p>
            <a:r>
              <a:rPr lang="en-US" altLang="zh-CN" dirty="0"/>
              <a:t>[2]</a:t>
            </a:r>
            <a:r>
              <a:rPr lang="zh-CN" altLang="en-US" dirty="0"/>
              <a:t>李柯林</a:t>
            </a:r>
            <a:r>
              <a:rPr lang="en-US" altLang="zh-CN" dirty="0"/>
              <a:t>,</a:t>
            </a:r>
            <a:r>
              <a:rPr lang="zh-CN" altLang="en-US" dirty="0"/>
              <a:t>何国健</a:t>
            </a:r>
            <a:r>
              <a:rPr lang="en-US" altLang="zh-CN" dirty="0"/>
              <a:t>,</a:t>
            </a:r>
            <a:r>
              <a:rPr lang="zh-CN" altLang="en-US" dirty="0"/>
              <a:t>顾琳</a:t>
            </a:r>
            <a:r>
              <a:rPr lang="en-US" altLang="zh-CN" dirty="0"/>
              <a:t>,</a:t>
            </a:r>
            <a:r>
              <a:rPr lang="zh-CN" altLang="en-US" dirty="0"/>
              <a:t>等</a:t>
            </a:r>
            <a:r>
              <a:rPr lang="en-US" altLang="zh-CN" dirty="0"/>
              <a:t>.</a:t>
            </a:r>
            <a:r>
              <a:rPr lang="zh-CN" altLang="en-US" dirty="0"/>
              <a:t>电极材料对高速电弧放电加工过程电弧作用力的影响</a:t>
            </a:r>
            <a:r>
              <a:rPr lang="en-US" altLang="zh-CN" dirty="0"/>
              <a:t>[J].</a:t>
            </a:r>
            <a:r>
              <a:rPr lang="zh-CN" altLang="en-US" dirty="0"/>
              <a:t>电加工与模具</a:t>
            </a:r>
            <a:r>
              <a:rPr lang="en-US" altLang="zh-CN" dirty="0"/>
              <a:t>,2025,(03):26-32. </a:t>
            </a:r>
            <a:endParaRPr lang="en-US" altLang="zh-CN" b="0" i="0" dirty="0">
              <a:solidFill>
                <a:srgbClr val="666666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457200" algn="just"/>
            <a:r>
              <a:rPr lang="zh-CN" altLang="en-US" dirty="0"/>
              <a:t>为探究材料属性对电弧等离子体热力特性的影响，本研究以反应烧结碳化硅（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）为对象，基于 </a:t>
            </a:r>
            <a:r>
              <a:rPr lang="en-US" altLang="zh-CN" dirty="0"/>
              <a:t>COMSOL Multiphysics® </a:t>
            </a:r>
            <a:r>
              <a:rPr lang="zh-CN" altLang="en-US" dirty="0"/>
              <a:t>建立了耦合电流、磁场、层流与流体传热的磁流体动力学模型，并与 </a:t>
            </a:r>
            <a:r>
              <a:rPr lang="en-US" altLang="zh-CN" dirty="0"/>
              <a:t>304 </a:t>
            </a:r>
            <a:r>
              <a:rPr lang="zh-CN" altLang="en-US" dirty="0"/>
              <a:t>不锈钢进行对比分析。模型综合考虑电磁</a:t>
            </a:r>
            <a:r>
              <a:rPr lang="en-US" altLang="zh-CN" dirty="0"/>
              <a:t>-</a:t>
            </a:r>
            <a:r>
              <a:rPr lang="zh-CN" altLang="en-US" dirty="0"/>
              <a:t>流体能量转换及电极与工件间的热传递，较准确地描述了电弧等离子体特性。结果表明，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等离子体具有更高温度和对工件的热通量，但因其高导热性，工件能迅速达到热平衡，最终工件温度低于不锈钢。同时其等离子体最高温度位置不随脉宽变化，长脉宽无法提高工件温度或改变温度峰值位置。此外，受电流密度差异的影响，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en-US" altLang="zh-CN" dirty="0"/>
              <a:t> </a:t>
            </a:r>
            <a:r>
              <a:rPr lang="zh-CN" altLang="en-US" dirty="0"/>
              <a:t>等离子体受更大洛伦兹力并在工件表面形成集中分布，伴随更高内部压强，表现出更强的等离子体稳定性。</a:t>
            </a:r>
            <a:endParaRPr lang="en-US" altLang="zh-CN" dirty="0"/>
          </a:p>
          <a:p>
            <a:pPr indent="457200" algn="just"/>
            <a:r>
              <a:rPr lang="zh-CN" altLang="en-US" dirty="0">
                <a:latin typeface="Calibri" panose="020F0502020204030204" pitchFamily="34" charset="0"/>
                <a:ea typeface="等线" panose="02010600030101010101" pitchFamily="2" charset="-122"/>
              </a:rPr>
              <a:t>本研究揭示了碳化硅在电弧加工中的独特等离子体行为，为优化其加工工艺参数提供了理论依据和实验参考。</a:t>
            </a:r>
            <a:endParaRPr lang="en-US" altLang="zh-CN" dirty="0">
              <a:latin typeface="Calibri" panose="020F0502020204030204" pitchFamily="34" charset="0"/>
              <a:ea typeface="等线" panose="02010600030101010101" pitchFamily="2" charset="-122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摘要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7483585" y="20251550"/>
            <a:ext cx="12601981" cy="1303795"/>
          </a:xfrm>
        </p:spPr>
        <p:txBody>
          <a:bodyPr/>
          <a:lstStyle/>
          <a:p>
            <a:r>
              <a:rPr lang="zh-CN" altLang="en-US" dirty="0"/>
              <a:t>碳化硅电弧等离子体传热特性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0943096"/>
            <a:ext cx="11608469" cy="7101577"/>
          </a:xfrm>
        </p:spPr>
        <p:txBody>
          <a:bodyPr/>
          <a:lstStyle/>
          <a:p>
            <a:pPr indent="457200" algn="just">
              <a:lnSpc>
                <a:spcPct val="150000"/>
              </a:lnSpc>
            </a:pPr>
            <a:r>
              <a:rPr lang="zh-CN" altLang="en-US" dirty="0"/>
              <a:t>在等离子体力学特性方面，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等离子体因电流密度分布差异，受到更大的洛伦兹力作用。在放电初期，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的电流密度最大值达到</a:t>
            </a:r>
            <a:r>
              <a:rPr lang="en-US" altLang="zh-CN" dirty="0"/>
              <a:t>4.61×10⁹ A/m²</a:t>
            </a:r>
            <a:r>
              <a:rPr lang="zh-CN" altLang="en-US" dirty="0"/>
              <a:t>，相应地，其等离子体受到的洛伦兹力密度最大值达到</a:t>
            </a:r>
            <a:r>
              <a:rPr lang="en-US" altLang="zh-CN" dirty="0"/>
              <a:t>7.71×10⁸ N/m³</a:t>
            </a:r>
            <a:r>
              <a:rPr lang="zh-CN" altLang="en-US" dirty="0"/>
              <a:t>，比</a:t>
            </a:r>
            <a:r>
              <a:rPr lang="en-US" altLang="zh-CN" dirty="0"/>
              <a:t>304</a:t>
            </a:r>
            <a:r>
              <a:rPr lang="zh-CN" altLang="en-US" dirty="0"/>
              <a:t>不锈钢高出</a:t>
            </a:r>
            <a:r>
              <a:rPr lang="en-US" altLang="zh-CN" dirty="0"/>
              <a:t>74%</a:t>
            </a:r>
            <a:r>
              <a:rPr lang="zh-CN" altLang="en-US" dirty="0"/>
              <a:t>，且洛伦兹力在工件表面分布更集中。同时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等离子体压强高出</a:t>
            </a:r>
            <a:r>
              <a:rPr lang="en-US" altLang="zh-CN" dirty="0"/>
              <a:t>304</a:t>
            </a:r>
            <a:r>
              <a:rPr lang="zh-CN" altLang="en-US" dirty="0"/>
              <a:t>不锈钢约</a:t>
            </a:r>
            <a:r>
              <a:rPr lang="en-US" altLang="zh-CN" dirty="0"/>
              <a:t>25%</a:t>
            </a:r>
            <a:r>
              <a:rPr lang="zh-CN" altLang="en-US" dirty="0"/>
              <a:t>。这些因素共同导致</a:t>
            </a:r>
            <a:r>
              <a:rPr lang="en-US" altLang="zh-CN" dirty="0"/>
              <a:t>RB-</a:t>
            </a:r>
            <a:r>
              <a:rPr lang="en-US" altLang="zh-CN" dirty="0" err="1"/>
              <a:t>SiC</a:t>
            </a:r>
            <a:r>
              <a:rPr lang="zh-CN" altLang="en-US" dirty="0"/>
              <a:t>等离子体具有更强的稳定性。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碳化硅电弧等离子体力学特性</a:t>
            </a:r>
            <a:endParaRPr lang="en-US" altLang="zh-CN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3426704" y="37512361"/>
            <a:ext cx="9403799" cy="783727"/>
          </a:xfrm>
        </p:spPr>
        <p:txBody>
          <a:bodyPr/>
          <a:lstStyle/>
          <a:p>
            <a:pPr algn="ctr"/>
            <a:r>
              <a:rPr lang="zh-CN" altLang="en-US" dirty="0"/>
              <a:t>图</a:t>
            </a:r>
            <a:r>
              <a:rPr lang="en-US" altLang="zh-CN" dirty="0"/>
              <a:t>3 </a:t>
            </a:r>
            <a:r>
              <a:rPr lang="zh-CN" altLang="en-US" dirty="0"/>
              <a:t>电流密度和洛伦兹力分布</a:t>
            </a:r>
            <a:endParaRPr lang="en-US" altLang="zh-CN" dirty="0"/>
          </a:p>
        </p:txBody>
      </p:sp>
      <p:pic>
        <p:nvPicPr>
          <p:cNvPr id="26" name="图片占位符 20">
            <a:extLst>
              <a:ext uri="{FF2B5EF4-FFF2-40B4-BE49-F238E27FC236}">
                <a16:creationId xmlns:a16="http://schemas.microsoft.com/office/drawing/2014/main" id="{CF46F3D8-C839-8ED5-BF4A-54455C4DABFE}"/>
              </a:ext>
            </a:extLst>
          </p:cNvPr>
          <p:cNvPicPr>
            <a:picLocks noGrp="1"/>
          </p:cNvPicPr>
          <p:nvPr>
            <p:ph type="pic" sz="quarter" idx="3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0578" y="38379964"/>
            <a:ext cx="13054611" cy="4291593"/>
          </a:xfrm>
        </p:spPr>
      </p:pic>
      <p:sp>
        <p:nvSpPr>
          <p:cNvPr id="32" name="内容占位符 31">
            <a:extLst>
              <a:ext uri="{FF2B5EF4-FFF2-40B4-BE49-F238E27FC236}">
                <a16:creationId xmlns:a16="http://schemas.microsoft.com/office/drawing/2014/main" id="{2C79C008-E501-E79F-A6B8-ADC5A8B37A2A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pPr algn="just"/>
            <a:r>
              <a:rPr lang="zh-CN" altLang="en-US" sz="8000" dirty="0">
                <a:latin typeface="+mn-ea"/>
              </a:rPr>
              <a:t>通过碳化硅半导体材料和金属材料的磁流体动力学仿真模型，分析材料属性对电弧等离子体热、力特性的影响。</a:t>
            </a:r>
          </a:p>
        </p:txBody>
      </p:sp>
      <p:pic>
        <p:nvPicPr>
          <p:cNvPr id="52" name="图片占位符 51">
            <a:extLst>
              <a:ext uri="{FF2B5EF4-FFF2-40B4-BE49-F238E27FC236}">
                <a16:creationId xmlns:a16="http://schemas.microsoft.com/office/drawing/2014/main" id="{252D5D57-8BA5-4934-9241-C8A0EE691F5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3" r="5513"/>
          <a:stretch>
            <a:fillRect/>
          </a:stretch>
        </p:blipFill>
        <p:spPr/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9BED367-0446-47BE-8D69-999213E1EAD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2" t="9340" r="6994" b="5879"/>
          <a:stretch/>
        </p:blipFill>
        <p:spPr>
          <a:xfrm>
            <a:off x="1274736" y="24591679"/>
            <a:ext cx="4872265" cy="408812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74DB18B-CA6A-45AD-A094-2F752E012D7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0" t="9863" r="7149" b="5326"/>
          <a:stretch/>
        </p:blipFill>
        <p:spPr>
          <a:xfrm>
            <a:off x="1274736" y="20094852"/>
            <a:ext cx="4872265" cy="4092298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14137EF6-41CB-408E-BB41-9BB923742601}"/>
              </a:ext>
            </a:extLst>
          </p:cNvPr>
          <p:cNvSpPr txBox="1"/>
          <p:nvPr/>
        </p:nvSpPr>
        <p:spPr>
          <a:xfrm>
            <a:off x="2171700" y="20089124"/>
            <a:ext cx="190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304</a:t>
            </a:r>
          </a:p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0.05ms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63F0D345-B982-4B59-A22E-AFDA1A8E4D1C}"/>
              </a:ext>
            </a:extLst>
          </p:cNvPr>
          <p:cNvSpPr txBox="1"/>
          <p:nvPr/>
        </p:nvSpPr>
        <p:spPr>
          <a:xfrm>
            <a:off x="2171700" y="24589028"/>
            <a:ext cx="190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RB-</a:t>
            </a:r>
            <a:r>
              <a:rPr lang="en-US" altLang="zh-CN" sz="4000" b="1" dirty="0" err="1">
                <a:solidFill>
                  <a:srgbClr val="FF0000"/>
                </a:solidFill>
              </a:rPr>
              <a:t>SiC</a:t>
            </a:r>
            <a:endParaRPr lang="en-US" altLang="zh-CN" sz="4000" b="1" dirty="0">
              <a:solidFill>
                <a:srgbClr val="FF0000"/>
              </a:solidFill>
            </a:endParaRPr>
          </a:p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0.05ms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4" name="Text Placeholder 16">
            <a:extLst>
              <a:ext uri="{FF2B5EF4-FFF2-40B4-BE49-F238E27FC236}">
                <a16:creationId xmlns:a16="http://schemas.microsoft.com/office/drawing/2014/main" id="{CBF2A1D6-E707-4C3B-9F52-F619A94064C9}"/>
              </a:ext>
            </a:extLst>
          </p:cNvPr>
          <p:cNvSpPr txBox="1">
            <a:spLocks/>
          </p:cNvSpPr>
          <p:nvPr/>
        </p:nvSpPr>
        <p:spPr>
          <a:xfrm>
            <a:off x="7744336" y="27201478"/>
            <a:ext cx="14224907" cy="1468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图</a:t>
            </a:r>
            <a:r>
              <a:rPr lang="en-US" altLang="zh-CN" dirty="0"/>
              <a:t>1 RB-</a:t>
            </a:r>
            <a:r>
              <a:rPr lang="en-US" altLang="zh-CN" dirty="0" err="1"/>
              <a:t>SiC</a:t>
            </a:r>
            <a:r>
              <a:rPr lang="zh-CN" altLang="en-US" dirty="0"/>
              <a:t>和</a:t>
            </a:r>
            <a:r>
              <a:rPr lang="en-US" altLang="zh-CN" dirty="0"/>
              <a:t>304</a:t>
            </a:r>
            <a:r>
              <a:rPr lang="zh-CN" altLang="en-US" dirty="0"/>
              <a:t>的空间温度分布</a:t>
            </a:r>
            <a:endParaRPr lang="en-US" altLang="zh-CN" dirty="0"/>
          </a:p>
          <a:p>
            <a:r>
              <a:rPr lang="zh-CN" altLang="en-US" dirty="0"/>
              <a:t>图</a:t>
            </a:r>
            <a:r>
              <a:rPr lang="en-US" altLang="zh-CN" dirty="0"/>
              <a:t>2 RB-</a:t>
            </a:r>
            <a:r>
              <a:rPr lang="en-US" altLang="zh-CN" dirty="0" err="1"/>
              <a:t>SiC</a:t>
            </a:r>
            <a:r>
              <a:rPr lang="zh-CN" altLang="en-US" dirty="0"/>
              <a:t>和</a:t>
            </a:r>
            <a:r>
              <a:rPr lang="en-US" altLang="zh-CN" dirty="0"/>
              <a:t>304</a:t>
            </a:r>
            <a:r>
              <a:rPr lang="zh-CN" altLang="en-US" dirty="0"/>
              <a:t>的时间温度分布</a:t>
            </a:r>
            <a:endParaRPr lang="en-US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B7C5A4D8-E69D-4061-84FE-B6A3715D22B6}"/>
              </a:ext>
            </a:extLst>
          </p:cNvPr>
          <p:cNvSpPr txBox="1"/>
          <p:nvPr/>
        </p:nvSpPr>
        <p:spPr>
          <a:xfrm>
            <a:off x="14192949" y="29191433"/>
            <a:ext cx="22570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304</a:t>
            </a:r>
          </a:p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电流密度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630EECE8-7963-409E-AEA5-46DE15494849}"/>
              </a:ext>
            </a:extLst>
          </p:cNvPr>
          <p:cNvSpPr txBox="1"/>
          <p:nvPr/>
        </p:nvSpPr>
        <p:spPr>
          <a:xfrm>
            <a:off x="14192949" y="33417523"/>
            <a:ext cx="22570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304</a:t>
            </a:r>
          </a:p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洛伦兹力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085B2891-B825-4009-8452-E0E8F20035FD}"/>
              </a:ext>
            </a:extLst>
          </p:cNvPr>
          <p:cNvSpPr txBox="1"/>
          <p:nvPr/>
        </p:nvSpPr>
        <p:spPr>
          <a:xfrm>
            <a:off x="19074174" y="29191433"/>
            <a:ext cx="22570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RB-</a:t>
            </a:r>
            <a:r>
              <a:rPr lang="en-US" altLang="zh-CN" sz="4000" b="1" dirty="0" err="1">
                <a:solidFill>
                  <a:srgbClr val="FF0000"/>
                </a:solidFill>
              </a:rPr>
              <a:t>SiC</a:t>
            </a:r>
            <a:endParaRPr lang="en-US" altLang="zh-CN" sz="4000" b="1" dirty="0">
              <a:solidFill>
                <a:srgbClr val="FF0000"/>
              </a:solidFill>
            </a:endParaRPr>
          </a:p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电流密度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1234598D-52DD-4715-BD25-2D888AAD3B09}"/>
              </a:ext>
            </a:extLst>
          </p:cNvPr>
          <p:cNvSpPr txBox="1"/>
          <p:nvPr/>
        </p:nvSpPr>
        <p:spPr>
          <a:xfrm>
            <a:off x="19074173" y="33375626"/>
            <a:ext cx="22570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RB-</a:t>
            </a:r>
            <a:r>
              <a:rPr lang="en-US" altLang="zh-CN" sz="4000" b="1" dirty="0" err="1">
                <a:solidFill>
                  <a:srgbClr val="FF0000"/>
                </a:solidFill>
              </a:rPr>
              <a:t>SiC</a:t>
            </a:r>
            <a:endParaRPr lang="en-US" altLang="zh-CN" sz="4000" b="1" dirty="0">
              <a:solidFill>
                <a:srgbClr val="FF0000"/>
              </a:solidFill>
            </a:endParaRPr>
          </a:p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洛伦兹力</a:t>
            </a:r>
          </a:p>
        </p:txBody>
      </p:sp>
      <p:sp>
        <p:nvSpPr>
          <p:cNvPr id="78" name="Text Placeholder 16">
            <a:extLst>
              <a:ext uri="{FF2B5EF4-FFF2-40B4-BE49-F238E27FC236}">
                <a16:creationId xmlns:a16="http://schemas.microsoft.com/office/drawing/2014/main" id="{997CCAF7-966F-4027-929C-1142AA283B76}"/>
              </a:ext>
            </a:extLst>
          </p:cNvPr>
          <p:cNvSpPr txBox="1">
            <a:spLocks/>
          </p:cNvSpPr>
          <p:nvPr/>
        </p:nvSpPr>
        <p:spPr>
          <a:xfrm>
            <a:off x="23064953" y="37110807"/>
            <a:ext cx="9403799" cy="783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/>
              <a:t>图</a:t>
            </a:r>
            <a:r>
              <a:rPr lang="en-US" altLang="zh-CN" dirty="0"/>
              <a:t>4 </a:t>
            </a:r>
            <a:r>
              <a:rPr lang="zh-CN" altLang="en-US" dirty="0"/>
              <a:t>洛伦兹力随时间变化</a:t>
            </a:r>
            <a:endParaRPr lang="en-US" altLang="zh-CN" dirty="0"/>
          </a:p>
        </p:txBody>
      </p:sp>
      <p:pic>
        <p:nvPicPr>
          <p:cNvPr id="80" name="图片 79">
            <a:extLst>
              <a:ext uri="{FF2B5EF4-FFF2-40B4-BE49-F238E27FC236}">
                <a16:creationId xmlns:a16="http://schemas.microsoft.com/office/drawing/2014/main" id="{8F4AC7E7-859F-40A1-9214-198E4CAB947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" t="6240" r="6332" b="879"/>
          <a:stretch/>
        </p:blipFill>
        <p:spPr>
          <a:xfrm>
            <a:off x="6827695" y="20202412"/>
            <a:ext cx="8826501" cy="696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930</TotalTime>
  <Words>564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Microsoft yahei</vt:lpstr>
      <vt:lpstr>Arial</vt:lpstr>
      <vt:lpstr>Calibri</vt:lpstr>
      <vt:lpstr>Calibri Light</vt:lpstr>
      <vt:lpstr>Office Theme</vt:lpstr>
      <vt:lpstr>碳化硅电弧等离子体 特性仿真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Huiying (Zoey) Liu</cp:lastModifiedBy>
  <cp:revision>149</cp:revision>
  <cp:lastPrinted>2023-01-06T15:48:30Z</cp:lastPrinted>
  <dcterms:created xsi:type="dcterms:W3CDTF">2023-01-03T14:57:49Z</dcterms:created>
  <dcterms:modified xsi:type="dcterms:W3CDTF">2025-10-28T05:47:43Z</dcterms:modified>
</cp:coreProperties>
</file>