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zh-CN" altLang="en-US" dirty="0">
                <a:latin typeface="+mj-ea"/>
              </a:rPr>
              <a:t>碱性电解槽的氧中氢浓度研究</a:t>
            </a:r>
            <a:endParaRPr lang="en-US" dirty="0">
              <a:latin typeface="+mj-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苏禹铭，王钧义，杨恒旭</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657343" y="21480172"/>
            <a:ext cx="17112996" cy="6856707"/>
          </a:xfrm>
        </p:spPr>
        <p:txBody>
          <a:bodyPr/>
          <a:lstStyle/>
          <a:p>
            <a:r>
              <a:rPr lang="zh-CN" altLang="en-US" sz="3600" dirty="0"/>
              <a:t>本研究基于</a:t>
            </a:r>
            <a:r>
              <a:rPr lang="en-US" altLang="zh-CN" sz="3600" dirty="0"/>
              <a:t>COMSOL Multiphysics®</a:t>
            </a:r>
            <a:r>
              <a:rPr lang="zh-CN" altLang="en-US" sz="3600" dirty="0"/>
              <a:t>平台，耦合了以下物理场接口来模拟电解过程：</a:t>
            </a:r>
          </a:p>
          <a:p>
            <a:r>
              <a:rPr lang="zh-CN" altLang="en-US" sz="3600" b="1" dirty="0"/>
              <a:t>三次电流分布 </a:t>
            </a:r>
            <a:r>
              <a:rPr lang="en-US" altLang="zh-CN" sz="3600" b="1" dirty="0"/>
              <a:t>(Tertiary Current Distribution):</a:t>
            </a:r>
            <a:r>
              <a:rPr lang="en-US" altLang="zh-CN" sz="3600" dirty="0"/>
              <a:t> </a:t>
            </a:r>
            <a:r>
              <a:rPr lang="zh-CN" altLang="en-US" sz="3600" dirty="0"/>
              <a:t>用于描述电极表面的电化学反应（氢析出反应</a:t>
            </a:r>
            <a:r>
              <a:rPr lang="en-US" altLang="zh-CN" sz="3600" dirty="0"/>
              <a:t>HER</a:t>
            </a:r>
            <a:r>
              <a:rPr lang="zh-CN" altLang="en-US" sz="3600" dirty="0"/>
              <a:t>和氧析出反应</a:t>
            </a:r>
            <a:r>
              <a:rPr lang="en-US" altLang="zh-CN" sz="3600" dirty="0"/>
              <a:t>OER</a:t>
            </a:r>
            <a:r>
              <a:rPr lang="zh-CN" altLang="en-US" sz="3600" dirty="0"/>
              <a:t>），采用</a:t>
            </a:r>
            <a:r>
              <a:rPr lang="en-US" altLang="zh-CN" sz="3600" dirty="0"/>
              <a:t>Butler-Volmer</a:t>
            </a:r>
            <a:r>
              <a:rPr lang="zh-CN" altLang="en-US" sz="3600" dirty="0"/>
              <a:t>方程计算电极动力学。同时，该接口也求解电解液中的离子输运。</a:t>
            </a:r>
          </a:p>
          <a:p>
            <a:r>
              <a:rPr lang="zh-CN" altLang="en-US" sz="3600" b="1" dirty="0"/>
              <a:t>层流 </a:t>
            </a:r>
            <a:r>
              <a:rPr lang="en-US" altLang="zh-CN" sz="3600" b="1" dirty="0"/>
              <a:t>(Laminar Flow):</a:t>
            </a:r>
            <a:r>
              <a:rPr lang="en-US" altLang="zh-CN" sz="3600" dirty="0"/>
              <a:t> </a:t>
            </a:r>
            <a:r>
              <a:rPr lang="zh-CN" altLang="en-US" sz="3600" dirty="0"/>
              <a:t>用于模拟电解液在通道内的流动，求解</a:t>
            </a:r>
            <a:r>
              <a:rPr lang="en-US" altLang="zh-CN" sz="3600" dirty="0"/>
              <a:t>Navier-Stokes</a:t>
            </a:r>
            <a:r>
              <a:rPr lang="zh-CN" altLang="en-US" sz="3600" dirty="0"/>
              <a:t>方程。</a:t>
            </a:r>
          </a:p>
          <a:p>
            <a:r>
              <a:rPr lang="zh-CN" altLang="en-US" sz="3600" b="1" dirty="0"/>
              <a:t>稀物质传递 </a:t>
            </a:r>
            <a:r>
              <a:rPr lang="en-US" altLang="zh-CN" sz="3600" b="1" dirty="0"/>
              <a:t>(Transport of Diluted Species):</a:t>
            </a:r>
            <a:r>
              <a:rPr lang="en-US" altLang="zh-CN" sz="3600" dirty="0"/>
              <a:t> </a:t>
            </a:r>
            <a:r>
              <a:rPr lang="zh-CN" altLang="en-US" sz="3600" dirty="0"/>
              <a:t>用于求解溶解在电解液中的氢气（</a:t>
            </a:r>
            <a:r>
              <a:rPr lang="en-US" altLang="zh-CN" sz="3600" dirty="0"/>
              <a:t>H₂</a:t>
            </a:r>
            <a:r>
              <a:rPr lang="zh-CN" altLang="en-US" sz="3600" dirty="0"/>
              <a:t>）和氧气（</a:t>
            </a:r>
            <a:r>
              <a:rPr lang="en-US" altLang="zh-CN" sz="3600" dirty="0"/>
              <a:t>O₂</a:t>
            </a:r>
            <a:r>
              <a:rPr lang="zh-CN" altLang="en-US" sz="3600" dirty="0"/>
              <a:t>）的浓度分布，考虑对流和扩散两种传质机制。</a:t>
            </a:r>
          </a:p>
          <a:p>
            <a:r>
              <a:rPr lang="zh-CN" altLang="en-US" sz="3600" b="1" dirty="0"/>
              <a:t>多相流模型 </a:t>
            </a:r>
            <a:r>
              <a:rPr lang="en-US" altLang="zh-CN" sz="3600" b="1" dirty="0"/>
              <a:t>(</a:t>
            </a:r>
            <a:r>
              <a:rPr lang="zh-CN" altLang="en-US" sz="3600" b="1" dirty="0"/>
              <a:t>可选，可补充说明</a:t>
            </a:r>
            <a:r>
              <a:rPr lang="en-US" altLang="zh-CN" sz="3600" b="1" dirty="0"/>
              <a:t>):</a:t>
            </a:r>
            <a:r>
              <a:rPr lang="zh-CN" altLang="en-US" sz="3600" dirty="0"/>
              <a:t> 为了更精确地描述气泡的生成和输运，可以引入气泡流或欧拉</a:t>
            </a:r>
            <a:r>
              <a:rPr lang="en-US" altLang="zh-CN" sz="3600" dirty="0"/>
              <a:t>-</a:t>
            </a:r>
            <a:r>
              <a:rPr lang="zh-CN" altLang="en-US" sz="3600" dirty="0"/>
              <a:t>欧拉模型，本研究中通过溶解气体的输运来等效评估气体交叉渗透。</a:t>
            </a:r>
          </a:p>
          <a:p>
            <a:endParaRPr lang="en-US" sz="36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40221326"/>
            <a:ext cx="15220541" cy="1717795"/>
          </a:xfrm>
        </p:spPr>
        <p:txBody>
          <a:bodyPr/>
          <a:lstStyle/>
          <a:p>
            <a:r>
              <a:rPr lang="en-US" altLang="zh-CN" dirty="0"/>
              <a:t>M. Carmo, D. L. Fritz, J. Mergel, and D. Stolten, "A comprehensive review on PEM water electrolysis," </a:t>
            </a:r>
            <a:r>
              <a:rPr lang="en-US" altLang="zh-CN" i="1" dirty="0"/>
              <a:t>International Journal of Hydrogen Energy</a:t>
            </a:r>
            <a:r>
              <a:rPr lang="en-US" altLang="zh-CN" dirty="0"/>
              <a:t>, vol. 38, no. 12, pp. 4901-4934, 2013.</a:t>
            </a: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t>为了确保碱性电解槽的运行安全，我们利用</a:t>
            </a:r>
            <a:r>
              <a:rPr lang="en-US" altLang="zh-CN" dirty="0"/>
              <a:t>COMSOL Multiphysics®</a:t>
            </a:r>
            <a:r>
              <a:rPr lang="zh-CN" altLang="en-US" dirty="0"/>
              <a:t>建立了一个多物理场模型，系统地研究了影响阳极侧“氧中氢”（</a:t>
            </a:r>
            <a:r>
              <a:rPr lang="en-US" altLang="zh-CN" dirty="0"/>
              <a:t>HIO</a:t>
            </a:r>
            <a:r>
              <a:rPr lang="zh-CN" altLang="en-US" dirty="0"/>
              <a:t>）浓度的关键因素，并为优化设计和操作提供了理论指导。</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661930"/>
            <a:ext cx="29615963" cy="5700320"/>
          </a:xfrm>
        </p:spPr>
        <p:txBody>
          <a:bodyPr/>
          <a:lstStyle/>
          <a:p>
            <a:r>
              <a:rPr lang="zh-CN" altLang="en-US" sz="3600" dirty="0"/>
              <a:t>碱性电解水制氢是实现大规模“绿氢”生产的关键技术之一。然而，在电解过程中，阴极产生的氢气会不可避免地通过隔膜渗透到阳极侧，与氧气混合。当氧气中的氢气浓度（</a:t>
            </a:r>
            <a:r>
              <a:rPr lang="en-US" altLang="zh-CN" sz="3600" dirty="0"/>
              <a:t>HIO</a:t>
            </a:r>
            <a:r>
              <a:rPr lang="zh-CN" altLang="en-US" sz="3600" dirty="0"/>
              <a:t>）超过爆炸下限（</a:t>
            </a:r>
            <a:r>
              <a:rPr lang="en-US" altLang="zh-CN" sz="3600" dirty="0"/>
              <a:t>LEL</a:t>
            </a:r>
            <a:r>
              <a:rPr lang="zh-CN" altLang="en-US" sz="3600" dirty="0"/>
              <a:t>，通常为</a:t>
            </a:r>
            <a:r>
              <a:rPr lang="en-US" altLang="zh-CN" sz="3600" dirty="0"/>
              <a:t>4% vol</a:t>
            </a:r>
            <a:r>
              <a:rPr lang="zh-CN" altLang="en-US" sz="3600" dirty="0"/>
              <a:t>）时，将带来严重的安全隐患。本研究利用</a:t>
            </a:r>
            <a:r>
              <a:rPr lang="en-US" altLang="zh-CN" sz="3600" dirty="0"/>
              <a:t>COMSOL Multiphysics®</a:t>
            </a:r>
            <a:r>
              <a:rPr lang="zh-CN" altLang="en-US" sz="3600" dirty="0"/>
              <a:t>软件，建立了一个包含电化学、流体动力学和多组分传质的二维稳态模型，旨在系统性地探究影响最终（经气液分离和降压后）氧中氢浓度的关键工艺参数。研究重点分析了隔膜孔径、电流密度、操作压力、电解液流速及温度的影响规律，为电解槽的安全设计与优化运行提供了重要的理论依据和数据支持。</a:t>
            </a:r>
            <a:endParaRPr lang="en-US" altLang="zh-CN" sz="3600" dirty="0"/>
          </a:p>
          <a:p>
            <a:r>
              <a:rPr lang="zh-CN" altLang="en-US" sz="3600" dirty="0"/>
              <a:t>因此，本研究目的在于：</a:t>
            </a:r>
          </a:p>
          <a:p>
            <a:r>
              <a:rPr lang="zh-CN" altLang="en-US" sz="3600" dirty="0"/>
              <a:t>建立一个能够准确描述碱性电解槽内部多物理场耦合过程的仿真模型。</a:t>
            </a:r>
          </a:p>
          <a:p>
            <a:r>
              <a:rPr lang="zh-CN" altLang="en-US" sz="3600" dirty="0"/>
              <a:t>定量分析隔膜孔径、电流密度、压力、流速和温度等关键参数对阳极出口气体中氢气浓度的影响。</a:t>
            </a:r>
          </a:p>
          <a:p>
            <a:r>
              <a:rPr lang="zh-CN" altLang="en-US" sz="3600" dirty="0"/>
              <a:t>识别导致氧中氢浓度升高的关键因素，并阐明其背后的物理机制，特别关注从高压工作状态到常压分离后的浓度变化。</a:t>
            </a:r>
          </a:p>
          <a:p>
            <a:endParaRPr lang="en-US" altLang="zh-CN" sz="36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09471" y="13357365"/>
            <a:ext cx="29615963" cy="1302499"/>
          </a:xfrm>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4926612" y="20097231"/>
            <a:ext cx="16062185" cy="1303795"/>
          </a:xfrm>
        </p:spPr>
        <p:txBody>
          <a:bodyPr/>
          <a:lstStyle/>
          <a:p>
            <a:r>
              <a:rPr lang="zh-CN" altLang="en-US" dirty="0"/>
              <a:t>方法 </a:t>
            </a:r>
            <a:r>
              <a:rPr lang="en-US" altLang="zh-CN" dirty="0"/>
              <a:t>(Methods)</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7616006" y="23600141"/>
            <a:ext cx="6858043" cy="1468347"/>
          </a:xfrm>
        </p:spPr>
        <p:txBody>
          <a:bodyPr/>
          <a:lstStyle/>
          <a:p>
            <a:r>
              <a:rPr lang="zh-CN" altLang="en-US" b="1" dirty="0"/>
              <a:t>图</a:t>
            </a:r>
            <a:r>
              <a:rPr lang="en-US" altLang="zh-CN" b="1" dirty="0"/>
              <a:t>1. </a:t>
            </a:r>
            <a:r>
              <a:rPr lang="zh-CN" altLang="en-US" b="1" dirty="0"/>
              <a:t>本研究采用的碱性电解槽二维几何模型。</a:t>
            </a:r>
            <a:r>
              <a:rPr lang="zh-CN" altLang="en-US" dirty="0"/>
              <a:t> 模型包含氢气室、氢气电极、隔膜、氧气电极和氧气室。电解液从底部流入，从顶部流出。</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943096"/>
            <a:ext cx="15803615" cy="7101577"/>
          </a:xfrm>
        </p:spPr>
        <p:txBody>
          <a:bodyPr/>
          <a:lstStyle/>
          <a:p>
            <a:r>
              <a:rPr lang="zh-CN" altLang="en-US" sz="3200" b="1" dirty="0"/>
              <a:t>电解液流速 </a:t>
            </a:r>
            <a:r>
              <a:rPr lang="en-US" altLang="zh-CN" sz="3200" b="1" dirty="0"/>
              <a:t>(Electrolyte Flow Rate) </a:t>
            </a:r>
            <a:r>
              <a:rPr lang="zh-CN" altLang="en-US" sz="3200" b="1" dirty="0"/>
              <a:t>的影响</a:t>
            </a:r>
            <a:br>
              <a:rPr lang="zh-CN" altLang="en-US" sz="3200" dirty="0"/>
            </a:br>
            <a:r>
              <a:rPr lang="zh-CN" altLang="en-US" sz="3200" dirty="0"/>
              <a:t>研究发现，在一定范围内，</a:t>
            </a:r>
            <a:r>
              <a:rPr lang="en-US" altLang="zh-CN" sz="3200" dirty="0" err="1"/>
              <a:t>HTO_final</a:t>
            </a:r>
            <a:r>
              <a:rPr lang="zh-CN" altLang="en-US" sz="3200" dirty="0"/>
              <a:t> 与电解液入口流速成正相关。</a:t>
            </a:r>
            <a:br>
              <a:rPr lang="zh-CN" altLang="en-US" sz="3200" dirty="0"/>
            </a:br>
            <a:r>
              <a:rPr lang="zh-CN" altLang="en-US" sz="3200" b="1" dirty="0"/>
              <a:t>机理分析</a:t>
            </a:r>
            <a:r>
              <a:rPr lang="en-US" altLang="zh-CN" sz="3200" b="1" dirty="0"/>
              <a:t>:</a:t>
            </a:r>
            <a:r>
              <a:rPr lang="zh-CN" altLang="en-US" sz="3200" dirty="0"/>
              <a:t> 提高流速会增强整个电解槽内的对流传质。这不仅加速了反应物和产物的输运，也使得溶解在阴极侧的氢气能更快地被带到隔膜表面并穿透过去。较快的流速缩短了电解液在槽内的停留时间，使得溶解氢在阴极侧逸出或发生其他消耗反应的机会减少，从而增加了进入阳极侧的总量。</a:t>
            </a:r>
            <a:endParaRPr lang="en-US" altLang="zh-CN" sz="3200" dirty="0"/>
          </a:p>
          <a:p>
            <a:r>
              <a:rPr lang="zh-CN" altLang="en-US" sz="3200" b="1" dirty="0"/>
              <a:t>温度 </a:t>
            </a:r>
            <a:r>
              <a:rPr lang="en-US" altLang="zh-CN" sz="3200" b="1" dirty="0"/>
              <a:t>(Temperature) </a:t>
            </a:r>
            <a:r>
              <a:rPr lang="zh-CN" altLang="en-US" sz="3200" b="1" dirty="0"/>
              <a:t>的影响</a:t>
            </a:r>
            <a:br>
              <a:rPr lang="zh-CN" altLang="en-US" sz="3200" dirty="0"/>
            </a:br>
            <a:r>
              <a:rPr lang="zh-CN" altLang="en-US" sz="3200" dirty="0"/>
              <a:t>温度对</a:t>
            </a:r>
            <a:r>
              <a:rPr lang="en-US" altLang="zh-CN" sz="3200" dirty="0" err="1"/>
              <a:t>HTO_final</a:t>
            </a:r>
            <a:r>
              <a:rPr lang="zh-CN" altLang="en-US" sz="3200" dirty="0"/>
              <a:t>的影响相对较小且复杂。</a:t>
            </a:r>
            <a:br>
              <a:rPr lang="zh-CN" altLang="en-US" sz="3200" dirty="0"/>
            </a:br>
            <a:r>
              <a:rPr lang="zh-CN" altLang="en-US" sz="3200" b="1" dirty="0"/>
              <a:t>机理分析</a:t>
            </a:r>
            <a:r>
              <a:rPr lang="en-US" altLang="zh-CN" sz="3200" b="1" dirty="0"/>
              <a:t>:</a:t>
            </a:r>
            <a:r>
              <a:rPr lang="zh-CN" altLang="en-US" sz="3200" dirty="0"/>
              <a:t> 温度升高会同时引发多种效应：一方面，它降低了气体在电解液中的溶解度（不利于溶解态氢气渗透）；另一方面，它提高了离子电导率和电极反应速率（增加产气），并可能改变材料（如隔膜）的性能。这些相互竞争的因素共同作用，导致在所研究的温度范围内，</a:t>
            </a:r>
            <a:r>
              <a:rPr lang="en-US" altLang="zh-CN" sz="3200" dirty="0" err="1"/>
              <a:t>HTO_final</a:t>
            </a:r>
            <a:r>
              <a:rPr lang="zh-CN" altLang="en-US" sz="3200" dirty="0"/>
              <a:t>没有表现出明显的单调变化趋势。</a:t>
            </a:r>
            <a:endParaRPr lang="en-US" sz="3200"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瞬态浓度稳定图</a:t>
            </a:r>
            <a:endParaRPr lang="en-US" dirty="0"/>
          </a:p>
        </p:txBody>
      </p:sp>
      <p:pic>
        <p:nvPicPr>
          <p:cNvPr id="19" name="图片 18">
            <a:extLst>
              <a:ext uri="{FF2B5EF4-FFF2-40B4-BE49-F238E27FC236}">
                <a16:creationId xmlns:a16="http://schemas.microsoft.com/office/drawing/2014/main" id="{F9C0D02C-253F-A2B9-0E57-06110564EBDD}"/>
              </a:ext>
            </a:extLst>
          </p:cNvPr>
          <p:cNvPicPr>
            <a:picLocks noChangeAspect="1"/>
          </p:cNvPicPr>
          <p:nvPr/>
        </p:nvPicPr>
        <p:blipFill>
          <a:blip r:embed="rId2"/>
          <a:stretch>
            <a:fillRect/>
          </a:stretch>
        </p:blipFill>
        <p:spPr>
          <a:xfrm>
            <a:off x="3600450" y="106786"/>
            <a:ext cx="8801100" cy="12230358"/>
          </a:xfrm>
          <a:prstGeom prst="rect">
            <a:avLst/>
          </a:prstGeom>
        </p:spPr>
      </p:pic>
      <p:pic>
        <p:nvPicPr>
          <p:cNvPr id="25" name="图片 24">
            <a:extLst>
              <a:ext uri="{FF2B5EF4-FFF2-40B4-BE49-F238E27FC236}">
                <a16:creationId xmlns:a16="http://schemas.microsoft.com/office/drawing/2014/main" id="{BC3485A0-32F3-4AFE-EB7E-4E5B9463FCF8}"/>
              </a:ext>
            </a:extLst>
          </p:cNvPr>
          <p:cNvPicPr>
            <a:picLocks noChangeAspect="1"/>
          </p:cNvPicPr>
          <p:nvPr/>
        </p:nvPicPr>
        <p:blipFill>
          <a:blip r:embed="rId3"/>
          <a:stretch>
            <a:fillRect/>
          </a:stretch>
        </p:blipFill>
        <p:spPr>
          <a:xfrm>
            <a:off x="2035492" y="20470717"/>
            <a:ext cx="5397221" cy="8430487"/>
          </a:xfrm>
          <a:prstGeom prst="rect">
            <a:avLst/>
          </a:prstGeom>
        </p:spPr>
      </p:pic>
      <p:pic>
        <p:nvPicPr>
          <p:cNvPr id="29" name="图片 28">
            <a:extLst>
              <a:ext uri="{FF2B5EF4-FFF2-40B4-BE49-F238E27FC236}">
                <a16:creationId xmlns:a16="http://schemas.microsoft.com/office/drawing/2014/main" id="{9C3BCD1B-2274-E2A8-2803-4C525DFC732A}"/>
              </a:ext>
            </a:extLst>
          </p:cNvPr>
          <p:cNvPicPr>
            <a:picLocks noChangeAspect="1"/>
          </p:cNvPicPr>
          <p:nvPr/>
        </p:nvPicPr>
        <p:blipFill>
          <a:blip r:embed="rId4"/>
          <a:srcRect l="930" t="1" r="680" b="-134"/>
          <a:stretch>
            <a:fillRect/>
          </a:stretch>
        </p:blipFill>
        <p:spPr>
          <a:xfrm>
            <a:off x="20195484" y="29982391"/>
            <a:ext cx="11029950" cy="8062282"/>
          </a:xfrm>
          <a:prstGeom prst="rect">
            <a:avLst/>
          </a:prstGeom>
        </p:spPr>
      </p:pic>
      <p:pic>
        <p:nvPicPr>
          <p:cNvPr id="31" name="图片 30">
            <a:extLst>
              <a:ext uri="{FF2B5EF4-FFF2-40B4-BE49-F238E27FC236}">
                <a16:creationId xmlns:a16="http://schemas.microsoft.com/office/drawing/2014/main" id="{F899AB53-D250-D11A-D7E4-571F61B5E9AD}"/>
              </a:ext>
            </a:extLst>
          </p:cNvPr>
          <p:cNvPicPr>
            <a:picLocks noChangeAspect="1"/>
          </p:cNvPicPr>
          <p:nvPr/>
        </p:nvPicPr>
        <p:blipFill>
          <a:blip r:embed="rId5"/>
          <a:stretch>
            <a:fillRect/>
          </a:stretch>
        </p:blipFill>
        <p:spPr>
          <a:xfrm>
            <a:off x="20010084" y="39243254"/>
            <a:ext cx="5764566" cy="2780553"/>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561</TotalTime>
  <Words>785</Words>
  <Application>Microsoft Office PowerPoint</Application>
  <PresentationFormat>自定义</PresentationFormat>
  <Paragraphs>21</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碱性电解槽的氧中氢浓度研究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131</cp:revision>
  <cp:lastPrinted>2023-01-06T15:48:30Z</cp:lastPrinted>
  <dcterms:created xsi:type="dcterms:W3CDTF">2023-01-03T14:57:49Z</dcterms:created>
  <dcterms:modified xsi:type="dcterms:W3CDTF">2025-10-27T02:46:44Z</dcterms:modified>
</cp:coreProperties>
</file>