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2978244" y="1163893"/>
            <a:ext cx="18720959" cy="3907429"/>
          </a:xfrm>
        </p:spPr>
        <p:txBody>
          <a:bodyPr>
            <a:normAutofit fontScale="90000"/>
          </a:bodyPr>
          <a:lstStyle/>
          <a:p>
            <a:r>
              <a:rPr lang="en-US" sz="9794" dirty="0"/>
              <a:t>Thermally Stable Multilevel Nanofiber Membranes with Gradient Architecture for High-Temperature Air Filtration</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3102263" y="8617356"/>
            <a:ext cx="19086795" cy="3360701"/>
          </a:xfrm>
        </p:spPr>
        <p:txBody>
          <a:bodyPr/>
          <a:lstStyle/>
          <a:p>
            <a:pPr>
              <a:lnSpc>
                <a:spcPct val="50000"/>
              </a:lnSpc>
            </a:pPr>
            <a:r>
              <a:rPr lang="en-US" sz="3200" dirty="0" err="1"/>
              <a:t>Chenyang</a:t>
            </a:r>
            <a:r>
              <a:rPr lang="en-US" sz="3200" dirty="0"/>
              <a:t> Hou</a:t>
            </a:r>
            <a:r>
              <a:rPr lang="en-US" sz="3200" baseline="30000" dirty="0"/>
              <a:t>a</a:t>
            </a:r>
            <a:r>
              <a:rPr lang="en-US" sz="3200" dirty="0"/>
              <a:t>, Jinke </a:t>
            </a:r>
            <a:r>
              <a:rPr lang="en-US" sz="3200" dirty="0" err="1"/>
              <a:t>Guo</a:t>
            </a:r>
            <a:r>
              <a:rPr lang="en-US" sz="3200" baseline="30000" dirty="0" err="1"/>
              <a:t>a</a:t>
            </a:r>
            <a:r>
              <a:rPr lang="en-US" sz="3200" dirty="0"/>
              <a:t>, </a:t>
            </a:r>
            <a:r>
              <a:rPr lang="en-US" sz="3200" dirty="0" err="1"/>
              <a:t>F</a:t>
            </a:r>
            <a:r>
              <a:rPr lang="en-US" altLang="zh-CN" sz="3200" dirty="0" err="1"/>
              <a:t>engying</a:t>
            </a:r>
            <a:r>
              <a:rPr lang="en-US" altLang="zh-CN" sz="3200" dirty="0"/>
              <a:t> Wang</a:t>
            </a:r>
            <a:r>
              <a:rPr lang="en-US" altLang="zh-CN" sz="3200" baseline="30000" dirty="0"/>
              <a:t>a</a:t>
            </a:r>
            <a:r>
              <a:rPr lang="en-US" altLang="zh-CN" sz="3200" dirty="0"/>
              <a:t>, </a:t>
            </a:r>
            <a:r>
              <a:rPr lang="en-US" altLang="zh-CN" sz="3200" dirty="0" err="1"/>
              <a:t>Beijie</a:t>
            </a:r>
            <a:r>
              <a:rPr lang="en-US" altLang="zh-CN" sz="3200" dirty="0"/>
              <a:t> </a:t>
            </a:r>
            <a:r>
              <a:rPr lang="en-US" altLang="zh-CN" sz="3200" dirty="0" err="1"/>
              <a:t>Zhu</a:t>
            </a:r>
            <a:r>
              <a:rPr lang="en-US" altLang="zh-CN" sz="3200" baseline="30000" dirty="0" err="1"/>
              <a:t>a</a:t>
            </a:r>
            <a:r>
              <a:rPr lang="en-US" altLang="zh-CN" sz="3200" dirty="0"/>
              <a:t>,  </a:t>
            </a:r>
            <a:r>
              <a:rPr lang="en-US" altLang="zh-CN" sz="3200" dirty="0" err="1"/>
              <a:t>Zaodong</a:t>
            </a:r>
            <a:r>
              <a:rPr lang="en-US" altLang="zh-CN" sz="3200" dirty="0"/>
              <a:t> Sun</a:t>
            </a:r>
            <a:r>
              <a:rPr lang="en-US" altLang="zh-CN" sz="3200" baseline="30000" dirty="0"/>
              <a:t>a</a:t>
            </a:r>
            <a:r>
              <a:rPr lang="en-US" altLang="zh-CN" sz="3200" dirty="0"/>
              <a:t>,</a:t>
            </a:r>
            <a:r>
              <a:rPr lang="zh-CN" altLang="en-US" sz="3200" dirty="0"/>
              <a:t>  </a:t>
            </a:r>
            <a:r>
              <a:rPr lang="en-US" sz="3200" dirty="0" err="1"/>
              <a:t>Yuanqiang</a:t>
            </a:r>
            <a:r>
              <a:rPr lang="en-US" sz="3200" dirty="0"/>
              <a:t> Xu</a:t>
            </a:r>
            <a:r>
              <a:rPr lang="en-US" sz="3200" baseline="30000" dirty="0"/>
              <a:t>a</a:t>
            </a:r>
            <a:r>
              <a:rPr lang="en-US" sz="3200" dirty="0"/>
              <a:t>*, </a:t>
            </a:r>
            <a:r>
              <a:rPr lang="en-US" sz="3200" dirty="0" err="1"/>
              <a:t>Yuansheng</a:t>
            </a:r>
            <a:r>
              <a:rPr lang="en-US" sz="3200" dirty="0"/>
              <a:t> </a:t>
            </a:r>
            <a:r>
              <a:rPr lang="en-US" sz="3200" dirty="0" err="1"/>
              <a:t>Zheng</a:t>
            </a:r>
            <a:r>
              <a:rPr lang="en-US" sz="3200" baseline="30000" dirty="0" err="1"/>
              <a:t>a</a:t>
            </a:r>
            <a:r>
              <a:rPr lang="en-US" sz="3200" dirty="0"/>
              <a:t>*,</a:t>
            </a:r>
          </a:p>
          <a:p>
            <a:pPr>
              <a:lnSpc>
                <a:spcPct val="50000"/>
              </a:lnSpc>
            </a:pPr>
            <a:r>
              <a:rPr lang="en-US" sz="3200" dirty="0"/>
              <a:t> Hugh </a:t>
            </a:r>
            <a:r>
              <a:rPr lang="en-US" sz="3200" dirty="0" err="1"/>
              <a:t>Gong</a:t>
            </a:r>
            <a:r>
              <a:rPr lang="en-US" sz="3200" baseline="30000" dirty="0" err="1"/>
              <a:t>b</a:t>
            </a:r>
            <a:r>
              <a:rPr lang="en-US" sz="3200" dirty="0"/>
              <a:t>, </a:t>
            </a:r>
            <a:r>
              <a:rPr lang="en-US" sz="3200" dirty="0" err="1"/>
              <a:t>Binjie</a:t>
            </a:r>
            <a:r>
              <a:rPr lang="en-US" sz="3200" dirty="0"/>
              <a:t> Xin</a:t>
            </a:r>
            <a:r>
              <a:rPr lang="en-US" sz="3200" baseline="30000" dirty="0"/>
              <a:t>a</a:t>
            </a:r>
          </a:p>
          <a:p>
            <a:pPr>
              <a:lnSpc>
                <a:spcPct val="50000"/>
              </a:lnSpc>
            </a:pPr>
            <a:r>
              <a:rPr lang="en-US" sz="3200" dirty="0"/>
              <a:t>a School of Textiles and Fashion, Shanghai University of Engineering Science, Shanghai 201620, China</a:t>
            </a:r>
          </a:p>
          <a:p>
            <a:pPr>
              <a:lnSpc>
                <a:spcPct val="50000"/>
              </a:lnSpc>
            </a:pPr>
            <a:r>
              <a:rPr lang="en-US" sz="3200" dirty="0"/>
              <a:t>b Department of Materials, The University of Manchester, Manchester M13 9PL, UK</a:t>
            </a:r>
          </a:p>
          <a:p>
            <a:pPr>
              <a:lnSpc>
                <a:spcPct val="50000"/>
              </a:lnSpc>
            </a:pPr>
            <a:r>
              <a:rPr lang="en-US" sz="3200" dirty="0"/>
              <a:t>*E-mail: yuanqiang@sues.edu.cn (</a:t>
            </a:r>
            <a:r>
              <a:rPr lang="en-US" sz="3200" dirty="0" err="1"/>
              <a:t>Yuanqiang</a:t>
            </a:r>
            <a:r>
              <a:rPr lang="en-US" sz="3200" dirty="0"/>
              <a:t> Xu); yuansheng@sues.edu.cn (</a:t>
            </a:r>
            <a:r>
              <a:rPr lang="en-US" sz="3200" dirty="0" err="1"/>
              <a:t>Yuansheng</a:t>
            </a:r>
            <a:r>
              <a:rPr lang="en-US" sz="3200" dirty="0"/>
              <a:t> Zheng)</a:t>
            </a:r>
          </a:p>
          <a:p>
            <a:pPr>
              <a:lnSpc>
                <a:spcPct val="50000"/>
              </a:lnSpc>
            </a:pPr>
            <a:endParaRPr lang="en-US" sz="3200" dirty="0"/>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8549989" y="21883593"/>
            <a:ext cx="12935441" cy="6856707"/>
          </a:xfrm>
        </p:spPr>
        <p:txBody>
          <a:bodyPr/>
          <a:lstStyle/>
          <a:p>
            <a:r>
              <a:rPr lang="en-US" sz="4897" dirty="0"/>
              <a:t>During the simulation, the inlet flow rate was set to 5.3 cm s</a:t>
            </a:r>
            <a:r>
              <a:rPr lang="en-US" sz="4897" baseline="30000" dirty="0"/>
              <a:t>-1</a:t>
            </a:r>
            <a:r>
              <a:rPr lang="en-US" sz="4897" dirty="0"/>
              <a:t>[1], and the outlet pressure was set to 0 Pa. Simulation results encompassing pressure fields are illustrated in Figures </a:t>
            </a:r>
            <a:r>
              <a:rPr lang="en-US" altLang="zh-CN" sz="4897" dirty="0"/>
              <a:t>1</a:t>
            </a:r>
            <a:r>
              <a:rPr lang="en-US" sz="4897" dirty="0"/>
              <a:t>(a-c), respectively. The pressure gradients exhibit high-pressure zones (light blue) concentrated at upper surfaces, transitioning to low-pressure regions (dark brown) toward the bottom. </a:t>
            </a:r>
            <a:br>
              <a:rPr lang="en-US" sz="4897" dirty="0"/>
            </a:br>
            <a:endParaRPr lang="en-US" sz="4897" dirty="0"/>
          </a:p>
          <a:p>
            <a:endParaRPr lang="en-US" sz="4897" dirty="0"/>
          </a:p>
          <a:p>
            <a:endParaRPr lang="en-US" sz="4897" dirty="0"/>
          </a:p>
        </p:txBody>
      </p:sp>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3" y="39623893"/>
            <a:ext cx="30357970" cy="2733308"/>
          </a:xfrm>
        </p:spPr>
        <p:txBody>
          <a:bodyPr/>
          <a:lstStyle/>
          <a:p>
            <a:r>
              <a:rPr lang="en-US" dirty="0"/>
              <a:t>1. T. </a:t>
            </a:r>
            <a:r>
              <a:rPr lang="en-US" dirty="0" err="1"/>
              <a:t>Stylianopoulos</a:t>
            </a:r>
            <a:r>
              <a:rPr lang="en-US" dirty="0"/>
              <a:t>, A. Yeckel, J.J. Derby, X.J. Luo, M.S. Shephard, E.A. Sander, V.H. Barocas, Permeability calculations in three-dimensional isotropic and oriented fiber networks, Physics of Fluids 20 (2008). https://doi.org/10.1063/1.3021477.</a:t>
            </a:r>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2978217" y="5052068"/>
            <a:ext cx="17040836" cy="3498651"/>
          </a:xfrm>
        </p:spPr>
        <p:txBody>
          <a:bodyPr/>
          <a:lstStyle/>
          <a:p>
            <a:r>
              <a:rPr lang="en-US" sz="5400" dirty="0"/>
              <a:t>A multilevel gradient fibrous membrane designed via electrospinning demonstrates high efficiency (99.98%), low pressure drop (65 Pa), and exceptional thermal stability (250°C for 12h).</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649531" y="14842766"/>
            <a:ext cx="29230969" cy="5242910"/>
          </a:xfrm>
        </p:spPr>
        <p:txBody>
          <a:bodyPr/>
          <a:lstStyle/>
          <a:p>
            <a:r>
              <a:rPr lang="en-US" sz="4800" dirty="0"/>
              <a:t>To overcome the challenges of poor thermal stability and the trade-off between filtration efficiency and pressure drop in conventional high-temperature filtration materials, a heat-resistant fibrous membrane with a multilevel gradient structure was developed. Using electrospinning technology, the fibrous membrane </a:t>
            </a:r>
          </a:p>
          <a:p>
            <a:endParaRPr lang="en-US" sz="4800" dirty="0"/>
          </a:p>
          <a:p>
            <a:r>
              <a:rPr lang="en-US" sz="4800" dirty="0"/>
              <a:t>with gradient bimodal fiber diameter distribution was constructed by integrating </a:t>
            </a:r>
            <a:r>
              <a:rPr lang="en-US" sz="4800" dirty="0" err="1"/>
              <a:t>polysulfonamide</a:t>
            </a:r>
            <a:r>
              <a:rPr lang="en-US" sz="4800" dirty="0"/>
              <a:t> (PSA), polyacrylonitrile (PAN), and SiO</a:t>
            </a:r>
            <a:r>
              <a:rPr lang="en-US" sz="4800" baseline="-25000" dirty="0"/>
              <a:t>2</a:t>
            </a:r>
            <a:r>
              <a:rPr lang="en-US" sz="4800" dirty="0"/>
              <a:t> nanoparticles, combined with in situ crosslinking and interfacial reinforcement strategies within the fiber assembly.</a:t>
            </a:r>
          </a:p>
          <a:p>
            <a:endParaRPr lang="en-US" sz="4800" dirty="0"/>
          </a:p>
          <a:p>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a:xfrm>
            <a:off x="18445795" y="20545246"/>
            <a:ext cx="6879956" cy="1303795"/>
          </a:xfrm>
        </p:spPr>
        <p:txBody>
          <a:bodyPr/>
          <a:lstStyle/>
          <a:p>
            <a:r>
              <a:rPr lang="en-US" dirty="0"/>
              <a:t>Methodology</a:t>
            </a:r>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1196911" y="26238423"/>
            <a:ext cx="16553483" cy="2197073"/>
          </a:xfrm>
        </p:spPr>
        <p:txBody>
          <a:bodyPr/>
          <a:lstStyle/>
          <a:p>
            <a:r>
              <a:rPr lang="en-US" dirty="0"/>
              <a:t>FIGURE 1. 3D diagrams of pressure field when the airflow passes through the inside of the (a) O-PPS single-layer fibrous model, (b) O-PPS/M-PPS bilayer fibrous model, and (c) OMI multilevel gradient fibrous model.</a:t>
            </a:r>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a:xfrm>
            <a:off x="1196912" y="30943096"/>
            <a:ext cx="16220231" cy="7101577"/>
          </a:xfrm>
        </p:spPr>
        <p:txBody>
          <a:bodyPr/>
          <a:lstStyle/>
          <a:p>
            <a:r>
              <a:rPr lang="en-US" sz="4897" dirty="0"/>
              <a:t> Figures </a:t>
            </a:r>
            <a:r>
              <a:rPr lang="en-US" altLang="zh-CN" sz="4897" dirty="0"/>
              <a:t>2</a:t>
            </a:r>
            <a:r>
              <a:rPr lang="en-US" sz="4897" dirty="0"/>
              <a:t>(</a:t>
            </a:r>
            <a:r>
              <a:rPr lang="en-US" altLang="zh-CN" sz="4897" dirty="0"/>
              <a:t>a-c</a:t>
            </a:r>
            <a:r>
              <a:rPr lang="en-US" sz="4897" dirty="0"/>
              <a:t>) presents the particle velocity fields for the three sample models. With the increase in the number of fibrous layers, a greater proportion of particles are intercepted by the fibers, and the capture efficiency of OMI fibrous membrane improves progressively. The simulation results exhibit a similar trend to the experimental observations. Overall, the simulation outcomes can be utilized to reasonably predict the pressure drop and filtration efficiency, providing valuable guidance for the design of fibrous filtration membranes.</a:t>
            </a: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395" y="35653138"/>
            <a:ext cx="13848701" cy="2577491"/>
          </a:xfrm>
        </p:spPr>
        <p:txBody>
          <a:bodyPr/>
          <a:lstStyle/>
          <a:p>
            <a:r>
              <a:rPr lang="en-US" dirty="0"/>
              <a:t>FIGURE 2. 3D diagrams of particle velocity field when the particle-laden airflow passes through inside of the (a) O-PPS single-layer fibrous model, (b) O-PPS/M-PPS bilayer fibrous model, and (c) OMI multilevel gradient fibrous model.</a:t>
            </a:r>
          </a:p>
          <a:p>
            <a:endParaRPr lang="en-US" dirty="0"/>
          </a:p>
        </p:txBody>
      </p:sp>
      <p:sp>
        <p:nvSpPr>
          <p:cNvPr id="19" name="TextBox 1">
            <a:extLst>
              <a:ext uri="{FF2B5EF4-FFF2-40B4-BE49-F238E27FC236}">
                <a16:creationId xmlns:a16="http://schemas.microsoft.com/office/drawing/2014/main" id="{FED9720A-531D-4346-8A09-9A24464C9AF7}"/>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pic>
        <p:nvPicPr>
          <p:cNvPr id="20" name="图片 19">
            <a:extLst>
              <a:ext uri="{FF2B5EF4-FFF2-40B4-BE49-F238E27FC236}">
                <a16:creationId xmlns:a16="http://schemas.microsoft.com/office/drawing/2014/main" id="{D5F39F6C-0A71-19E4-1598-7B9FE50E6067}"/>
              </a:ext>
            </a:extLst>
          </p:cNvPr>
          <p:cNvPicPr>
            <a:picLocks noChangeAspect="1"/>
          </p:cNvPicPr>
          <p:nvPr/>
        </p:nvPicPr>
        <p:blipFill>
          <a:blip r:embed="rId2"/>
          <a:stretch>
            <a:fillRect/>
          </a:stretch>
        </p:blipFill>
        <p:spPr>
          <a:xfrm>
            <a:off x="-2067493" y="763210"/>
            <a:ext cx="17344157" cy="11135611"/>
          </a:xfrm>
          <a:prstGeom prst="rect">
            <a:avLst/>
          </a:prstGeom>
        </p:spPr>
      </p:pic>
      <p:grpSp>
        <p:nvGrpSpPr>
          <p:cNvPr id="43" name="组合 42">
            <a:extLst>
              <a:ext uri="{FF2B5EF4-FFF2-40B4-BE49-F238E27FC236}">
                <a16:creationId xmlns:a16="http://schemas.microsoft.com/office/drawing/2014/main" id="{22F2AAD3-1E05-A0C7-1677-6E940666AE34}"/>
              </a:ext>
            </a:extLst>
          </p:cNvPr>
          <p:cNvGrpSpPr/>
          <p:nvPr/>
        </p:nvGrpSpPr>
        <p:grpSpPr>
          <a:xfrm>
            <a:off x="-249567" y="20982376"/>
            <a:ext cx="18675297" cy="4549954"/>
            <a:chOff x="-249567" y="20982376"/>
            <a:chExt cx="18675297" cy="4549954"/>
          </a:xfrm>
        </p:grpSpPr>
        <p:grpSp>
          <p:nvGrpSpPr>
            <p:cNvPr id="26" name="组合 25">
              <a:extLst>
                <a:ext uri="{FF2B5EF4-FFF2-40B4-BE49-F238E27FC236}">
                  <a16:creationId xmlns:a16="http://schemas.microsoft.com/office/drawing/2014/main" id="{1F509446-AE28-5BF6-8799-976D7FB0FE2B}"/>
                </a:ext>
              </a:extLst>
            </p:cNvPr>
            <p:cNvGrpSpPr/>
            <p:nvPr/>
          </p:nvGrpSpPr>
          <p:grpSpPr>
            <a:xfrm>
              <a:off x="-249567" y="21112320"/>
              <a:ext cx="17999962" cy="4420010"/>
              <a:chOff x="-249567" y="21112320"/>
              <a:chExt cx="17999962" cy="4420010"/>
            </a:xfrm>
          </p:grpSpPr>
          <p:pic>
            <p:nvPicPr>
              <p:cNvPr id="23" name="图片 22">
                <a:extLst>
                  <a:ext uri="{FF2B5EF4-FFF2-40B4-BE49-F238E27FC236}">
                    <a16:creationId xmlns:a16="http://schemas.microsoft.com/office/drawing/2014/main" id="{58F189CA-37B8-3442-1BFC-CBE1CE1CA3D1}"/>
                  </a:ext>
                </a:extLst>
              </p:cNvPr>
              <p:cNvPicPr>
                <a:picLocks noChangeAspect="1"/>
              </p:cNvPicPr>
              <p:nvPr/>
            </p:nvPicPr>
            <p:blipFill>
              <a:blip r:embed="rId3"/>
              <a:stretch>
                <a:fillRect/>
              </a:stretch>
            </p:blipFill>
            <p:spPr>
              <a:xfrm>
                <a:off x="-249567" y="21112320"/>
                <a:ext cx="6879956" cy="4420010"/>
              </a:xfrm>
              <a:prstGeom prst="rect">
                <a:avLst/>
              </a:prstGeom>
            </p:spPr>
          </p:pic>
          <p:pic>
            <p:nvPicPr>
              <p:cNvPr id="24" name="图片 23">
                <a:extLst>
                  <a:ext uri="{FF2B5EF4-FFF2-40B4-BE49-F238E27FC236}">
                    <a16:creationId xmlns:a16="http://schemas.microsoft.com/office/drawing/2014/main" id="{D4FCF349-0EEA-F76C-5513-A8AF30AEA860}"/>
                  </a:ext>
                </a:extLst>
              </p:cNvPr>
              <p:cNvPicPr>
                <a:picLocks noChangeAspect="1"/>
              </p:cNvPicPr>
              <p:nvPr/>
            </p:nvPicPr>
            <p:blipFill>
              <a:blip r:embed="rId4"/>
              <a:stretch>
                <a:fillRect/>
              </a:stretch>
            </p:blipFill>
            <p:spPr>
              <a:xfrm>
                <a:off x="5310436" y="21112320"/>
                <a:ext cx="6879956" cy="4420010"/>
              </a:xfrm>
              <a:prstGeom prst="rect">
                <a:avLst/>
              </a:prstGeom>
            </p:spPr>
          </p:pic>
          <p:pic>
            <p:nvPicPr>
              <p:cNvPr id="25" name="图片 24">
                <a:extLst>
                  <a:ext uri="{FF2B5EF4-FFF2-40B4-BE49-F238E27FC236}">
                    <a16:creationId xmlns:a16="http://schemas.microsoft.com/office/drawing/2014/main" id="{D7D4410C-850F-3B90-7701-1CD690DA63F5}"/>
                  </a:ext>
                </a:extLst>
              </p:cNvPr>
              <p:cNvPicPr>
                <a:picLocks noChangeAspect="1"/>
              </p:cNvPicPr>
              <p:nvPr/>
            </p:nvPicPr>
            <p:blipFill>
              <a:blip r:embed="rId5"/>
              <a:stretch>
                <a:fillRect/>
              </a:stretch>
            </p:blipFill>
            <p:spPr>
              <a:xfrm>
                <a:off x="10870439" y="21112320"/>
                <a:ext cx="6879956" cy="4420010"/>
              </a:xfrm>
              <a:prstGeom prst="rect">
                <a:avLst/>
              </a:prstGeom>
            </p:spPr>
          </p:pic>
        </p:grpSp>
        <p:sp>
          <p:nvSpPr>
            <p:cNvPr id="28" name="文本框 27">
              <a:extLst>
                <a:ext uri="{FF2B5EF4-FFF2-40B4-BE49-F238E27FC236}">
                  <a16:creationId xmlns:a16="http://schemas.microsoft.com/office/drawing/2014/main" id="{C4F75BD3-4CA5-54F9-0665-F5FC51A212A5}"/>
                </a:ext>
              </a:extLst>
            </p:cNvPr>
            <p:cNvSpPr txBox="1"/>
            <p:nvPr/>
          </p:nvSpPr>
          <p:spPr>
            <a:xfrm>
              <a:off x="5028428" y="20985411"/>
              <a:ext cx="2460943" cy="461665"/>
            </a:xfrm>
            <a:prstGeom prst="rect">
              <a:avLst/>
            </a:prstGeom>
            <a:noFill/>
          </p:spPr>
          <p:txBody>
            <a:bodyPr wrap="square" rtlCol="0">
              <a:spAutoFit/>
            </a:bodyPr>
            <a:lstStyle/>
            <a:p>
              <a:r>
                <a:rPr lang="en-US" altLang="zh-CN" sz="2400" dirty="0">
                  <a:latin typeface="Calibri" panose="020F0502020204030204" pitchFamily="34" charset="0"/>
                  <a:ea typeface="Calibri" panose="020F0502020204030204" pitchFamily="34" charset="0"/>
                  <a:cs typeface="Calibri" panose="020F0502020204030204" pitchFamily="34" charset="0"/>
                </a:rPr>
                <a:t>Pressure (Pa)</a:t>
              </a:r>
              <a:endParaRPr lang="zh-CN" altLang="en-US" sz="2400" dirty="0">
                <a:latin typeface="Calibri" panose="020F0502020204030204" pitchFamily="34" charset="0"/>
                <a:cs typeface="Calibri" panose="020F0502020204030204" pitchFamily="34" charset="0"/>
              </a:endParaRPr>
            </a:p>
          </p:txBody>
        </p:sp>
        <p:sp>
          <p:nvSpPr>
            <p:cNvPr id="30" name="文本框 29">
              <a:extLst>
                <a:ext uri="{FF2B5EF4-FFF2-40B4-BE49-F238E27FC236}">
                  <a16:creationId xmlns:a16="http://schemas.microsoft.com/office/drawing/2014/main" id="{1118DDE5-3BCD-CE86-A224-7A01F1030741}"/>
                </a:ext>
              </a:extLst>
            </p:cNvPr>
            <p:cNvSpPr txBox="1"/>
            <p:nvPr/>
          </p:nvSpPr>
          <p:spPr>
            <a:xfrm>
              <a:off x="10709235" y="21002141"/>
              <a:ext cx="2689250" cy="461665"/>
            </a:xfrm>
            <a:prstGeom prst="rect">
              <a:avLst/>
            </a:prstGeom>
            <a:noFill/>
          </p:spPr>
          <p:txBody>
            <a:bodyPr wrap="square" rtlCol="0">
              <a:spAutoFit/>
            </a:bodyPr>
            <a:lstStyle/>
            <a:p>
              <a:r>
                <a:rPr lang="en-US" altLang="zh-CN" sz="2400" dirty="0">
                  <a:latin typeface="Calibri" panose="020F0502020204030204" pitchFamily="34" charset="0"/>
                  <a:ea typeface="Calibri" panose="020F0502020204030204" pitchFamily="34" charset="0"/>
                  <a:cs typeface="Calibri" panose="020F0502020204030204" pitchFamily="34" charset="0"/>
                </a:rPr>
                <a:t>Pressure (Pa)</a:t>
              </a:r>
              <a:endParaRPr lang="zh-CN" altLang="en-US" sz="2400" dirty="0">
                <a:latin typeface="Calibri" panose="020F0502020204030204" pitchFamily="34" charset="0"/>
                <a:cs typeface="Calibri" panose="020F0502020204030204" pitchFamily="34" charset="0"/>
              </a:endParaRPr>
            </a:p>
          </p:txBody>
        </p:sp>
        <p:sp>
          <p:nvSpPr>
            <p:cNvPr id="31" name="文本框 30">
              <a:extLst>
                <a:ext uri="{FF2B5EF4-FFF2-40B4-BE49-F238E27FC236}">
                  <a16:creationId xmlns:a16="http://schemas.microsoft.com/office/drawing/2014/main" id="{AAE270FB-FB92-40A3-EDB1-15E731F8BAF1}"/>
                </a:ext>
              </a:extLst>
            </p:cNvPr>
            <p:cNvSpPr txBox="1"/>
            <p:nvPr/>
          </p:nvSpPr>
          <p:spPr>
            <a:xfrm>
              <a:off x="15736480" y="20982376"/>
              <a:ext cx="2689250" cy="461665"/>
            </a:xfrm>
            <a:prstGeom prst="rect">
              <a:avLst/>
            </a:prstGeom>
            <a:noFill/>
          </p:spPr>
          <p:txBody>
            <a:bodyPr wrap="square" rtlCol="0">
              <a:spAutoFit/>
            </a:bodyPr>
            <a:lstStyle/>
            <a:p>
              <a:r>
                <a:rPr lang="en-US" altLang="zh-CN" sz="2400" dirty="0">
                  <a:latin typeface="Calibri" panose="020F0502020204030204" pitchFamily="34" charset="0"/>
                  <a:ea typeface="Calibri" panose="020F0502020204030204" pitchFamily="34" charset="0"/>
                  <a:cs typeface="Calibri" panose="020F0502020204030204" pitchFamily="34" charset="0"/>
                </a:rPr>
                <a:t>Pressure (Pa)</a:t>
              </a:r>
              <a:endParaRPr lang="zh-CN" altLang="en-US" sz="2400" dirty="0">
                <a:latin typeface="Calibri" panose="020F0502020204030204" pitchFamily="34" charset="0"/>
                <a:cs typeface="Calibri" panose="020F0502020204030204" pitchFamily="34" charset="0"/>
              </a:endParaRPr>
            </a:p>
          </p:txBody>
        </p:sp>
        <p:sp>
          <p:nvSpPr>
            <p:cNvPr id="32" name="文本框 31">
              <a:extLst>
                <a:ext uri="{FF2B5EF4-FFF2-40B4-BE49-F238E27FC236}">
                  <a16:creationId xmlns:a16="http://schemas.microsoft.com/office/drawing/2014/main" id="{BB3D722A-19D1-1E72-2CB9-787C1500CAD4}"/>
                </a:ext>
              </a:extLst>
            </p:cNvPr>
            <p:cNvSpPr txBox="1"/>
            <p:nvPr/>
          </p:nvSpPr>
          <p:spPr>
            <a:xfrm>
              <a:off x="7192251" y="21162498"/>
              <a:ext cx="2460943" cy="461665"/>
            </a:xfrm>
            <a:prstGeom prst="rect">
              <a:avLst/>
            </a:prstGeom>
            <a:noFill/>
          </p:spPr>
          <p:txBody>
            <a:bodyPr wrap="square" rtlCol="0">
              <a:spAutoFit/>
            </a:bodyPr>
            <a:lstStyle/>
            <a:p>
              <a:r>
                <a:rPr lang="en-US" altLang="zh-CN" sz="2400" dirty="0">
                  <a:latin typeface="Calibri" panose="020F0502020204030204" pitchFamily="34" charset="0"/>
                  <a:ea typeface="Calibri" panose="020F0502020204030204" pitchFamily="34" charset="0"/>
                  <a:cs typeface="Calibri" panose="020F0502020204030204" pitchFamily="34" charset="0"/>
                </a:rPr>
                <a:t>(b)</a:t>
              </a:r>
              <a:endParaRPr lang="zh-CN" altLang="en-US" sz="2400" dirty="0">
                <a:latin typeface="Calibri" panose="020F0502020204030204" pitchFamily="34" charset="0"/>
                <a:cs typeface="Calibri" panose="020F0502020204030204" pitchFamily="34" charset="0"/>
              </a:endParaRPr>
            </a:p>
          </p:txBody>
        </p:sp>
        <p:sp>
          <p:nvSpPr>
            <p:cNvPr id="33" name="文本框 32">
              <a:extLst>
                <a:ext uri="{FF2B5EF4-FFF2-40B4-BE49-F238E27FC236}">
                  <a16:creationId xmlns:a16="http://schemas.microsoft.com/office/drawing/2014/main" id="{6C6C13A0-4CEF-1EE0-F3CC-C4D44CBACDFE}"/>
                </a:ext>
              </a:extLst>
            </p:cNvPr>
            <p:cNvSpPr txBox="1"/>
            <p:nvPr/>
          </p:nvSpPr>
          <p:spPr>
            <a:xfrm>
              <a:off x="1608989" y="21162498"/>
              <a:ext cx="2460943" cy="461665"/>
            </a:xfrm>
            <a:prstGeom prst="rect">
              <a:avLst/>
            </a:prstGeom>
            <a:noFill/>
          </p:spPr>
          <p:txBody>
            <a:bodyPr wrap="square" rtlCol="0">
              <a:spAutoFit/>
            </a:bodyPr>
            <a:lstStyle/>
            <a:p>
              <a:r>
                <a:rPr lang="en-US" altLang="zh-CN" sz="2400" dirty="0">
                  <a:latin typeface="Calibri" panose="020F0502020204030204" pitchFamily="34" charset="0"/>
                  <a:ea typeface="Calibri" panose="020F0502020204030204" pitchFamily="34" charset="0"/>
                  <a:cs typeface="Calibri" panose="020F0502020204030204" pitchFamily="34" charset="0"/>
                </a:rPr>
                <a:t>(a)</a:t>
              </a:r>
              <a:endParaRPr lang="zh-CN" altLang="en-US" sz="2400" dirty="0">
                <a:latin typeface="Calibri" panose="020F0502020204030204" pitchFamily="34" charset="0"/>
                <a:cs typeface="Calibri" panose="020F0502020204030204" pitchFamily="34" charset="0"/>
              </a:endParaRPr>
            </a:p>
          </p:txBody>
        </p:sp>
        <p:sp>
          <p:nvSpPr>
            <p:cNvPr id="34" name="文本框 33">
              <a:extLst>
                <a:ext uri="{FF2B5EF4-FFF2-40B4-BE49-F238E27FC236}">
                  <a16:creationId xmlns:a16="http://schemas.microsoft.com/office/drawing/2014/main" id="{FC994EC7-A51F-6FCD-9DD2-B19325372A24}"/>
                </a:ext>
              </a:extLst>
            </p:cNvPr>
            <p:cNvSpPr txBox="1"/>
            <p:nvPr/>
          </p:nvSpPr>
          <p:spPr>
            <a:xfrm>
              <a:off x="12775512" y="21162498"/>
              <a:ext cx="2460943" cy="461665"/>
            </a:xfrm>
            <a:prstGeom prst="rect">
              <a:avLst/>
            </a:prstGeom>
            <a:noFill/>
          </p:spPr>
          <p:txBody>
            <a:bodyPr wrap="square" rtlCol="0">
              <a:spAutoFit/>
            </a:bodyPr>
            <a:lstStyle/>
            <a:p>
              <a:r>
                <a:rPr lang="en-US" altLang="zh-CN" sz="2400" dirty="0">
                  <a:latin typeface="Calibri" panose="020F0502020204030204" pitchFamily="34" charset="0"/>
                  <a:ea typeface="Calibri" panose="020F0502020204030204" pitchFamily="34" charset="0"/>
                  <a:cs typeface="Calibri" panose="020F0502020204030204" pitchFamily="34" charset="0"/>
                </a:rPr>
                <a:t>(c)</a:t>
              </a:r>
              <a:endParaRPr lang="zh-CN" altLang="en-US" sz="2400" dirty="0">
                <a:latin typeface="Calibri" panose="020F0502020204030204" pitchFamily="34" charset="0"/>
                <a:cs typeface="Calibri" panose="020F0502020204030204" pitchFamily="34" charset="0"/>
              </a:endParaRPr>
            </a:p>
          </p:txBody>
        </p:sp>
      </p:grpSp>
      <p:grpSp>
        <p:nvGrpSpPr>
          <p:cNvPr id="42" name="组合 41">
            <a:extLst>
              <a:ext uri="{FF2B5EF4-FFF2-40B4-BE49-F238E27FC236}">
                <a16:creationId xmlns:a16="http://schemas.microsoft.com/office/drawing/2014/main" id="{2A2183CF-0092-398D-6E1E-C7A2BD6FDC9B}"/>
              </a:ext>
            </a:extLst>
          </p:cNvPr>
          <p:cNvGrpSpPr/>
          <p:nvPr/>
        </p:nvGrpSpPr>
        <p:grpSpPr>
          <a:xfrm>
            <a:off x="13914164" y="28924352"/>
            <a:ext cx="20571776" cy="6635253"/>
            <a:chOff x="13848851" y="28924352"/>
            <a:chExt cx="20571776" cy="6635253"/>
          </a:xfrm>
        </p:grpSpPr>
        <p:pic>
          <p:nvPicPr>
            <p:cNvPr id="35" name="图片 34">
              <a:extLst>
                <a:ext uri="{FF2B5EF4-FFF2-40B4-BE49-F238E27FC236}">
                  <a16:creationId xmlns:a16="http://schemas.microsoft.com/office/drawing/2014/main" id="{96E48BCD-FDC4-7A36-7559-5C3A20848AD9}"/>
                </a:ext>
              </a:extLst>
            </p:cNvPr>
            <p:cNvPicPr>
              <a:picLocks noChangeAspect="1"/>
            </p:cNvPicPr>
            <p:nvPr/>
          </p:nvPicPr>
          <p:blipFill>
            <a:blip r:embed="rId6"/>
            <a:stretch>
              <a:fillRect/>
            </a:stretch>
          </p:blipFill>
          <p:spPr>
            <a:xfrm>
              <a:off x="24092539" y="28924352"/>
              <a:ext cx="10328088" cy="6635253"/>
            </a:xfrm>
            <a:prstGeom prst="rect">
              <a:avLst/>
            </a:prstGeom>
          </p:spPr>
        </p:pic>
        <p:pic>
          <p:nvPicPr>
            <p:cNvPr id="36" name="图片 35">
              <a:extLst>
                <a:ext uri="{FF2B5EF4-FFF2-40B4-BE49-F238E27FC236}">
                  <a16:creationId xmlns:a16="http://schemas.microsoft.com/office/drawing/2014/main" id="{F452896D-E7B5-D392-5207-7B7BA7036B0C}"/>
                </a:ext>
              </a:extLst>
            </p:cNvPr>
            <p:cNvPicPr>
              <a:picLocks noChangeAspect="1"/>
            </p:cNvPicPr>
            <p:nvPr/>
          </p:nvPicPr>
          <p:blipFill>
            <a:blip r:embed="rId7"/>
            <a:stretch>
              <a:fillRect/>
            </a:stretch>
          </p:blipFill>
          <p:spPr>
            <a:xfrm>
              <a:off x="18970695" y="28924352"/>
              <a:ext cx="10328088" cy="6635253"/>
            </a:xfrm>
            <a:prstGeom prst="rect">
              <a:avLst/>
            </a:prstGeom>
          </p:spPr>
        </p:pic>
        <p:pic>
          <p:nvPicPr>
            <p:cNvPr id="38" name="图片 37">
              <a:extLst>
                <a:ext uri="{FF2B5EF4-FFF2-40B4-BE49-F238E27FC236}">
                  <a16:creationId xmlns:a16="http://schemas.microsoft.com/office/drawing/2014/main" id="{4EABDFAD-4D84-82CD-97DB-77790187F76C}"/>
                </a:ext>
              </a:extLst>
            </p:cNvPr>
            <p:cNvPicPr>
              <a:picLocks noChangeAspect="1"/>
            </p:cNvPicPr>
            <p:nvPr/>
          </p:nvPicPr>
          <p:blipFill>
            <a:blip r:embed="rId8"/>
            <a:stretch>
              <a:fillRect/>
            </a:stretch>
          </p:blipFill>
          <p:spPr>
            <a:xfrm>
              <a:off x="13848851" y="28924352"/>
              <a:ext cx="10328088" cy="6635253"/>
            </a:xfrm>
            <a:prstGeom prst="rect">
              <a:avLst/>
            </a:prstGeom>
          </p:spPr>
        </p:pic>
        <p:sp>
          <p:nvSpPr>
            <p:cNvPr id="39" name="文本框 38">
              <a:extLst>
                <a:ext uri="{FF2B5EF4-FFF2-40B4-BE49-F238E27FC236}">
                  <a16:creationId xmlns:a16="http://schemas.microsoft.com/office/drawing/2014/main" id="{30510601-8216-771B-584F-DFA498B11178}"/>
                </a:ext>
              </a:extLst>
            </p:cNvPr>
            <p:cNvSpPr txBox="1"/>
            <p:nvPr/>
          </p:nvSpPr>
          <p:spPr>
            <a:xfrm>
              <a:off x="22590084" y="29231378"/>
              <a:ext cx="2460943" cy="584775"/>
            </a:xfrm>
            <a:prstGeom prst="rect">
              <a:avLst/>
            </a:prstGeom>
            <a:noFill/>
          </p:spPr>
          <p:txBody>
            <a:bodyPr wrap="square" rtlCol="0">
              <a:spAutoFit/>
            </a:bodyPr>
            <a:lstStyle/>
            <a:p>
              <a:r>
                <a:rPr lang="en-US" altLang="zh-CN" sz="3200" dirty="0">
                  <a:latin typeface="Calibri" panose="020F0502020204030204" pitchFamily="34" charset="0"/>
                  <a:ea typeface="Calibri" panose="020F0502020204030204" pitchFamily="34" charset="0"/>
                  <a:cs typeface="Calibri" panose="020F0502020204030204" pitchFamily="34" charset="0"/>
                </a:rPr>
                <a:t>(b)</a:t>
              </a:r>
              <a:endParaRPr lang="zh-CN" altLang="en-US" sz="3200" dirty="0">
                <a:latin typeface="Calibri" panose="020F0502020204030204" pitchFamily="34" charset="0"/>
                <a:cs typeface="Calibri" panose="020F0502020204030204" pitchFamily="34" charset="0"/>
              </a:endParaRPr>
            </a:p>
          </p:txBody>
        </p:sp>
        <p:sp>
          <p:nvSpPr>
            <p:cNvPr id="40" name="文本框 39">
              <a:extLst>
                <a:ext uri="{FF2B5EF4-FFF2-40B4-BE49-F238E27FC236}">
                  <a16:creationId xmlns:a16="http://schemas.microsoft.com/office/drawing/2014/main" id="{85AD6A2E-0230-9BC8-19A6-40FC39F31305}"/>
                </a:ext>
              </a:extLst>
            </p:cNvPr>
            <p:cNvSpPr txBox="1"/>
            <p:nvPr/>
          </p:nvSpPr>
          <p:spPr>
            <a:xfrm>
              <a:off x="17622058" y="29231378"/>
              <a:ext cx="2460943" cy="584775"/>
            </a:xfrm>
            <a:prstGeom prst="rect">
              <a:avLst/>
            </a:prstGeom>
            <a:noFill/>
          </p:spPr>
          <p:txBody>
            <a:bodyPr wrap="square" rtlCol="0">
              <a:spAutoFit/>
            </a:bodyPr>
            <a:lstStyle/>
            <a:p>
              <a:r>
                <a:rPr lang="en-US" altLang="zh-CN" sz="3200" dirty="0">
                  <a:latin typeface="Calibri" panose="020F0502020204030204" pitchFamily="34" charset="0"/>
                  <a:ea typeface="Calibri" panose="020F0502020204030204" pitchFamily="34" charset="0"/>
                  <a:cs typeface="Calibri" panose="020F0502020204030204" pitchFamily="34" charset="0"/>
                </a:rPr>
                <a:t>(a)</a:t>
              </a:r>
              <a:endParaRPr lang="zh-CN" altLang="en-US" sz="3200" dirty="0">
                <a:latin typeface="Calibri" panose="020F0502020204030204" pitchFamily="34" charset="0"/>
                <a:cs typeface="Calibri" panose="020F0502020204030204" pitchFamily="34" charset="0"/>
              </a:endParaRPr>
            </a:p>
          </p:txBody>
        </p:sp>
        <p:sp>
          <p:nvSpPr>
            <p:cNvPr id="41" name="文本框 40">
              <a:extLst>
                <a:ext uri="{FF2B5EF4-FFF2-40B4-BE49-F238E27FC236}">
                  <a16:creationId xmlns:a16="http://schemas.microsoft.com/office/drawing/2014/main" id="{DED16021-C437-37F8-5DF4-5208F7F3F831}"/>
                </a:ext>
              </a:extLst>
            </p:cNvPr>
            <p:cNvSpPr txBox="1"/>
            <p:nvPr/>
          </p:nvSpPr>
          <p:spPr>
            <a:xfrm>
              <a:off x="27558110" y="29231378"/>
              <a:ext cx="2460943" cy="584775"/>
            </a:xfrm>
            <a:prstGeom prst="rect">
              <a:avLst/>
            </a:prstGeom>
            <a:noFill/>
          </p:spPr>
          <p:txBody>
            <a:bodyPr wrap="square" rtlCol="0">
              <a:spAutoFit/>
            </a:bodyPr>
            <a:lstStyle/>
            <a:p>
              <a:r>
                <a:rPr lang="en-US" altLang="zh-CN" sz="3200" dirty="0">
                  <a:latin typeface="Calibri" panose="020F0502020204030204" pitchFamily="34" charset="0"/>
                  <a:ea typeface="Calibri" panose="020F0502020204030204" pitchFamily="34" charset="0"/>
                  <a:cs typeface="Calibri" panose="020F0502020204030204" pitchFamily="34" charset="0"/>
                </a:rPr>
                <a:t>(c)</a:t>
              </a:r>
              <a:endParaRPr lang="zh-CN" altLang="en-US" sz="320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2019</TotalTime>
  <Words>554</Words>
  <Application>Microsoft Office PowerPoint</Application>
  <PresentationFormat>自定义</PresentationFormat>
  <Paragraphs>28</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Thermally Stable Multilevel Nanofiber Membranes with Gradient Architecture for High-Temperature Air Filtration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130</cp:revision>
  <cp:lastPrinted>2023-01-06T15:48:30Z</cp:lastPrinted>
  <dcterms:created xsi:type="dcterms:W3CDTF">2023-01-03T14:57:49Z</dcterms:created>
  <dcterms:modified xsi:type="dcterms:W3CDTF">2025-10-27T02:07:09Z</dcterms:modified>
</cp:coreProperties>
</file>