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19"/>
  </p:notesMasterIdLst>
  <p:handoutMasterIdLst>
    <p:handoutMasterId r:id="rId20"/>
  </p:handoutMasterIdLst>
  <p:sldIdLst>
    <p:sldId id="3863" r:id="rId2"/>
    <p:sldId id="3857" r:id="rId3"/>
    <p:sldId id="3839" r:id="rId4"/>
    <p:sldId id="4058" r:id="rId5"/>
    <p:sldId id="4051" r:id="rId6"/>
    <p:sldId id="3855" r:id="rId7"/>
    <p:sldId id="3866" r:id="rId8"/>
    <p:sldId id="3995" r:id="rId9"/>
    <p:sldId id="4057" r:id="rId10"/>
    <p:sldId id="4059" r:id="rId11"/>
    <p:sldId id="4060" r:id="rId12"/>
    <p:sldId id="4030" r:id="rId13"/>
    <p:sldId id="4049" r:id="rId14"/>
    <p:sldId id="4017" r:id="rId15"/>
    <p:sldId id="4037" r:id="rId16"/>
    <p:sldId id="4028" r:id="rId17"/>
    <p:sldId id="3837" r:id="rId18"/>
  </p:sldIdLst>
  <p:sldSz cx="12858750" cy="7232650"/>
  <p:notesSz cx="6858000" cy="9144000"/>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73" userDrawn="1">
          <p15:clr>
            <a:srgbClr val="A4A3A4"/>
          </p15:clr>
        </p15:guide>
        <p15:guide id="2" pos="4050">
          <p15:clr>
            <a:srgbClr val="A4A3A4"/>
          </p15:clr>
        </p15:guide>
        <p15:guide id="3" pos="557" userDrawn="1">
          <p15:clr>
            <a:srgbClr val="A4A3A4"/>
          </p15:clr>
        </p15:guide>
        <p15:guide id="4" orient="horz" pos="4183" userDrawn="1">
          <p15:clr>
            <a:srgbClr val="A4A3A4"/>
          </p15:clr>
        </p15:guide>
        <p15:guide id="5" pos="7497" userDrawn="1">
          <p15:clr>
            <a:srgbClr val="A4A3A4"/>
          </p15:clr>
        </p15:guide>
        <p15:guide id="6" pos="7044"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D697F"/>
    <a:srgbClr val="0084B4"/>
    <a:srgbClr val="0070C0"/>
    <a:srgbClr val="AD951E"/>
    <a:srgbClr val="FFFF00"/>
    <a:srgbClr val="341801"/>
    <a:srgbClr val="682F03"/>
    <a:srgbClr val="F08200"/>
    <a:srgbClr val="E91E21"/>
    <a:srgbClr val="01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67" autoAdjust="0"/>
    <p:restoredTop sz="95076" autoAdjust="0"/>
  </p:normalViewPr>
  <p:slideViewPr>
    <p:cSldViewPr>
      <p:cViewPr varScale="1">
        <p:scale>
          <a:sx n="80" d="100"/>
          <a:sy n="80" d="100"/>
        </p:scale>
        <p:origin x="171" y="62"/>
      </p:cViewPr>
      <p:guideLst>
        <p:guide orient="horz" pos="373"/>
        <p:guide pos="4050"/>
        <p:guide pos="557"/>
        <p:guide orient="horz" pos="4183"/>
        <p:guide pos="7497"/>
        <p:guide pos="7044"/>
      </p:guideLst>
    </p:cSldViewPr>
  </p:slideViewPr>
  <p:outlineViewPr>
    <p:cViewPr>
      <p:scale>
        <a:sx n="100" d="100"/>
        <a:sy n="100" d="100"/>
      </p:scale>
      <p:origin x="0" y="-864"/>
    </p:cViewPr>
  </p:outlineViewPr>
  <p:notesTextViewPr>
    <p:cViewPr>
      <p:scale>
        <a:sx n="1" d="1"/>
        <a:sy n="1" d="1"/>
      </p:scale>
      <p:origin x="0" y="0"/>
    </p:cViewPr>
  </p:notesTextViewPr>
  <p:sorterViewPr>
    <p:cViewPr>
      <p:scale>
        <a:sx n="33" d="100"/>
        <a:sy n="33" d="100"/>
      </p:scale>
      <p:origin x="0" y="0"/>
    </p:cViewPr>
  </p:sorterViewPr>
  <p:notesViewPr>
    <p:cSldViewPr>
      <p:cViewPr varScale="1">
        <p:scale>
          <a:sx n="87" d="100"/>
          <a:sy n="87" d="100"/>
        </p:scale>
        <p:origin x="384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2025/10/16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t>2025/10/16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3765" rtl="0" eaLnBrk="1" latinLnBrk="0" hangingPunct="1">
      <a:defRPr sz="1300" kern="1200">
        <a:solidFill>
          <a:schemeClr val="tx1"/>
        </a:solidFill>
        <a:latin typeface="+mn-lt"/>
        <a:ea typeface="+mn-ea"/>
        <a:cs typeface="+mn-cs"/>
      </a:defRPr>
    </a:lvl6pPr>
    <a:lvl7pPr marL="2742565" algn="l" defTabSz="913765" rtl="0" eaLnBrk="1" latinLnBrk="0" hangingPunct="1">
      <a:defRPr sz="1300" kern="1200">
        <a:solidFill>
          <a:schemeClr val="tx1"/>
        </a:solidFill>
        <a:latin typeface="+mn-lt"/>
        <a:ea typeface="+mn-ea"/>
        <a:cs typeface="+mn-cs"/>
      </a:defRPr>
    </a:lvl7pPr>
    <a:lvl8pPr marL="3199765" algn="l" defTabSz="913765" rtl="0" eaLnBrk="1" latinLnBrk="0" hangingPunct="1">
      <a:defRPr sz="1300" kern="1200">
        <a:solidFill>
          <a:schemeClr val="tx1"/>
        </a:solidFill>
        <a:latin typeface="+mn-lt"/>
        <a:ea typeface="+mn-ea"/>
        <a:cs typeface="+mn-cs"/>
      </a:defRPr>
    </a:lvl8pPr>
    <a:lvl9pPr marL="3656965" algn="l" defTabSz="913765"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2</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03F8BD-3BDF-76A2-B9AE-1059836C864B}"/>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354A3714-209F-D0A5-A27C-4BDEDDE20298}"/>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837ED9E9-6526-D1E1-0A8D-8265F86B0C0B}"/>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82C9B9C1-D75C-9BD6-33C9-504528F02E60}"/>
              </a:ext>
            </a:extLst>
          </p:cNvPr>
          <p:cNvSpPr>
            <a:spLocks noGrp="1"/>
          </p:cNvSpPr>
          <p:nvPr>
            <p:ph type="sldNum" sz="quarter" idx="5"/>
          </p:nvPr>
        </p:nvSpPr>
        <p:spPr/>
        <p:txBody>
          <a:bodyPr/>
          <a:lstStyle/>
          <a:p>
            <a:fld id="{418F03C3-53C1-4F10-8DAF-D1F318E96C6E}" type="slidenum">
              <a:rPr lang="zh-CN" altLang="en-US" smtClean="0"/>
              <a:t>4</a:t>
            </a:fld>
            <a:endParaRPr lang="zh-CN" altLang="en-US"/>
          </a:p>
        </p:txBody>
      </p:sp>
    </p:spTree>
    <p:extLst>
      <p:ext uri="{BB962C8B-B14F-4D97-AF65-F5344CB8AC3E}">
        <p14:creationId xmlns:p14="http://schemas.microsoft.com/office/powerpoint/2010/main" val="14664135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亮亮图文旗舰店</a:t>
            </a:r>
          </a:p>
          <a:p>
            <a:r>
              <a:rPr lang="en-US" altLang="zh-CN" dirty="0"/>
              <a:t>https://liangliangtuwen.tmall.com</a:t>
            </a:r>
          </a:p>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t>17</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238" y="6704013"/>
            <a:ext cx="2892425" cy="384175"/>
          </a:xfrm>
          <a:prstGeom prst="rect">
            <a:avLst/>
          </a:prstGeom>
        </p:spPr>
        <p:txBody>
          <a:bodyPr/>
          <a:lstStyle/>
          <a:p>
            <a:fld id="{D4605F42-41ED-4042-B35F-4A15FC2AF8BA}" type="datetime1">
              <a:rPr lang="zh-CN" altLang="en-US" smtClean="0"/>
              <a:t>2025/10/16</a:t>
            </a:fld>
            <a:endParaRPr lang="zh-CN" altLang="en-US"/>
          </a:p>
        </p:txBody>
      </p:sp>
      <p:sp>
        <p:nvSpPr>
          <p:cNvPr id="3" name="页脚占位符 2"/>
          <p:cNvSpPr>
            <a:spLocks noGrp="1"/>
          </p:cNvSpPr>
          <p:nvPr>
            <p:ph type="ftr" sz="quarter" idx="11"/>
          </p:nvPr>
        </p:nvSpPr>
        <p:spPr>
          <a:xfrm>
            <a:off x="4259263" y="6704013"/>
            <a:ext cx="4340225" cy="38417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9082088" y="6704013"/>
            <a:ext cx="2892425" cy="384175"/>
          </a:xfrm>
          <a:prstGeom prst="rect">
            <a:avLst/>
          </a:prstGeom>
        </p:spPr>
        <p:txBody>
          <a:bodyPr/>
          <a:lstStyle/>
          <a:p>
            <a:fld id="{3E01EE5D-26FB-46D5-A381-ECFB35BF1D34}"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圆角矩形 5"/>
          <p:cNvSpPr/>
          <p:nvPr userDrawn="1"/>
        </p:nvSpPr>
        <p:spPr>
          <a:xfrm>
            <a:off x="0" y="1888133"/>
            <a:ext cx="12858750" cy="2088232"/>
          </a:xfrm>
          <a:prstGeom prst="roundRect">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userDrawn="1"/>
        </p:nvSpPr>
        <p:spPr>
          <a:xfrm>
            <a:off x="1100783" y="1024037"/>
            <a:ext cx="3852428" cy="3852428"/>
          </a:xfrm>
          <a:prstGeom prst="ellipse">
            <a:avLst/>
          </a:prstGeom>
          <a:ln>
            <a:no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椭圆 7"/>
          <p:cNvSpPr/>
          <p:nvPr userDrawn="1"/>
        </p:nvSpPr>
        <p:spPr>
          <a:xfrm>
            <a:off x="1784859" y="1672109"/>
            <a:ext cx="2520280" cy="2520280"/>
          </a:xfrm>
          <a:prstGeom prst="ellipse">
            <a:avLst/>
          </a:prstGeom>
          <a:solidFill>
            <a:schemeClr val="bg1"/>
          </a:solidFill>
          <a:ln>
            <a:no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占位符 9"/>
          <p:cNvSpPr>
            <a:spLocks noGrp="1"/>
          </p:cNvSpPr>
          <p:nvPr>
            <p:ph type="body" sz="quarter" idx="10" hasCustomPrompt="1"/>
          </p:nvPr>
        </p:nvSpPr>
        <p:spPr>
          <a:xfrm>
            <a:off x="1981486" y="2140161"/>
            <a:ext cx="2127025" cy="1584176"/>
          </a:xfrm>
          <a:prstGeom prst="rect">
            <a:avLst/>
          </a:prstGeom>
          <a:effectLst>
            <a:outerShdw blurRad="419100" dist="419100" dir="5400000" algn="ctr" rotWithShape="0">
              <a:srgbClr val="000000">
                <a:alpha val="43137"/>
              </a:srgbClr>
            </a:outerShdw>
          </a:effectLst>
        </p:spPr>
        <p:txBody>
          <a:bodyPr anchor="ctr">
            <a:noAutofit/>
          </a:bodyPr>
          <a:lstStyle>
            <a:lvl1pPr marL="0" indent="0" algn="ctr">
              <a:buNone/>
              <a:defRPr sz="13800">
                <a:solidFill>
                  <a:srgbClr val="0070C0"/>
                </a:solidFill>
                <a:latin typeface="Impact" panose="020B0806030902050204" pitchFamily="34" charset="0"/>
              </a:defRPr>
            </a:lvl1pPr>
          </a:lstStyle>
          <a:p>
            <a:pPr lvl="0"/>
            <a:r>
              <a:rPr lang="en-US" altLang="zh-CN" dirty="0"/>
              <a:t>01</a:t>
            </a:r>
            <a:endParaRPr lang="zh-CN" altLang="en-US" dirty="0"/>
          </a:p>
        </p:txBody>
      </p:sp>
      <p:sp>
        <p:nvSpPr>
          <p:cNvPr id="12" name="文本占位符 9"/>
          <p:cNvSpPr>
            <a:spLocks noGrp="1"/>
          </p:cNvSpPr>
          <p:nvPr>
            <p:ph type="body" sz="quarter" idx="12" hasCustomPrompt="1"/>
          </p:nvPr>
        </p:nvSpPr>
        <p:spPr>
          <a:xfrm>
            <a:off x="5317392" y="2032149"/>
            <a:ext cx="7344188" cy="1584176"/>
          </a:xfrm>
          <a:prstGeom prst="rect">
            <a:avLst/>
          </a:prstGeom>
          <a:effectLst>
            <a:outerShdw blurRad="419100" dist="419100" dir="5400000" algn="ctr" rotWithShape="0">
              <a:srgbClr val="000000">
                <a:alpha val="43137"/>
              </a:srgbClr>
            </a:outerShdw>
          </a:effectLst>
        </p:spPr>
        <p:txBody>
          <a:bodyPr anchor="ctr">
            <a:noAutofit/>
          </a:bodyPr>
          <a:lstStyle>
            <a:lvl1pPr marL="0" indent="0" algn="ctr">
              <a:buNone/>
              <a:defRPr sz="6000">
                <a:solidFill>
                  <a:schemeClr val="bg1"/>
                </a:solidFill>
                <a:latin typeface="Impact" panose="020B0806030902050204" pitchFamily="34" charset="0"/>
              </a:defRPr>
            </a:lvl1pPr>
          </a:lstStyle>
          <a:p>
            <a:pPr lvl="0"/>
            <a:r>
              <a:rPr lang="zh-CN" altLang="en-US" dirty="0"/>
              <a:t>点击输入章节标题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15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10">
                                            <p:txEl>
                                              <p:pRg st="0" end="0"/>
                                            </p:txEl>
                                          </p:spTgt>
                                        </p:tgtEl>
                                        <p:attrNameLst>
                                          <p:attrName>style.visibility</p:attrName>
                                        </p:attrNameLst>
                                      </p:cBhvr>
                                      <p:to>
                                        <p:strVal val="visible"/>
                                      </p:to>
                                    </p:set>
                                    <p:anim by="(-#ppt_w*2)" calcmode="lin" valueType="num">
                                      <p:cBhvr rctx="PPT">
                                        <p:cTn id="23" dur="500" autoRev="1" fill="hold">
                                          <p:stCondLst>
                                            <p:cond delay="0"/>
                                          </p:stCondLst>
                                        </p:cTn>
                                        <p:tgtEl>
                                          <p:spTgt spid="10">
                                            <p:txEl>
                                              <p:pRg st="0" end="0"/>
                                            </p:txEl>
                                          </p:spTgt>
                                        </p:tgtEl>
                                        <p:attrNameLst>
                                          <p:attrName>ppt_w</p:attrName>
                                        </p:attrNameLst>
                                      </p:cBhvr>
                                    </p:anim>
                                    <p:anim by="(#ppt_w*0.50)" calcmode="lin" valueType="num">
                                      <p:cBhvr>
                                        <p:cTn id="24" dur="500" decel="50000" autoRev="1" fill="hold">
                                          <p:stCondLst>
                                            <p:cond delay="0"/>
                                          </p:stCondLst>
                                        </p:cTn>
                                        <p:tgtEl>
                                          <p:spTgt spid="10">
                                            <p:txEl>
                                              <p:pRg st="0" end="0"/>
                                            </p:txEl>
                                          </p:spTgt>
                                        </p:tgtEl>
                                        <p:attrNameLst>
                                          <p:attrName>ppt_x</p:attrName>
                                        </p:attrNameLst>
                                      </p:cBhvr>
                                    </p:anim>
                                    <p:anim from="(-#ppt_h/2)" to="(#ppt_y)" calcmode="lin" valueType="num">
                                      <p:cBhvr>
                                        <p:cTn id="25" dur="1000" fill="hold">
                                          <p:stCondLst>
                                            <p:cond delay="0"/>
                                          </p:stCondLst>
                                        </p:cTn>
                                        <p:tgtEl>
                                          <p:spTgt spid="10">
                                            <p:txEl>
                                              <p:pRg st="0" end="0"/>
                                            </p:txEl>
                                          </p:spTgt>
                                        </p:tgtEl>
                                        <p:attrNameLst>
                                          <p:attrName>ppt_y</p:attrName>
                                        </p:attrNameLst>
                                      </p:cBhvr>
                                    </p:anim>
                                    <p:animRot by="21600000">
                                      <p:cBhvr>
                                        <p:cTn id="26" dur="1000" fill="hold">
                                          <p:stCondLst>
                                            <p:cond delay="0"/>
                                          </p:stCondLst>
                                        </p:cTn>
                                        <p:tgtEl>
                                          <p:spTgt spid="10">
                                            <p:txEl>
                                              <p:pRg st="0" end="0"/>
                                            </p:txEl>
                                          </p:spTgt>
                                        </p:tgtEl>
                                        <p:attrNameLst>
                                          <p:attrName>r</p:attrName>
                                        </p:attrNameLst>
                                      </p:cBhvr>
                                    </p:animRot>
                                  </p:childTnLst>
                                </p:cTn>
                              </p:par>
                            </p:childTnLst>
                          </p:cTn>
                        </p:par>
                        <p:par>
                          <p:cTn id="27" fill="hold">
                            <p:stCondLst>
                              <p:cond delay="2599"/>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12">
                                            <p:txEl>
                                              <p:pRg st="0" end="0"/>
                                            </p:txEl>
                                          </p:spTgt>
                                        </p:tgtEl>
                                        <p:attrNameLst>
                                          <p:attrName>style.visibility</p:attrName>
                                        </p:attrNameLst>
                                      </p:cBhvr>
                                      <p:to>
                                        <p:strVal val="visible"/>
                                      </p:to>
                                    </p:set>
                                    <p:anim calcmode="lin" valueType="num">
                                      <p:cBhvr>
                                        <p:cTn id="30" dur="50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32" dur="50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build="p">
        <p:tmplLst>
          <p:tmpl lvl="1">
            <p:tnLst>
              <p:par>
                <p:cTn presetID="56" presetClass="entr" presetSubtype="0" fill="hold" nodeType="afterEffect">
                  <p:stCondLst>
                    <p:cond delay="0"/>
                  </p:stCondLst>
                  <p:iterate type="lt">
                    <p:tmPct val="10000"/>
                  </p:iterate>
                  <p:childTnLst>
                    <p:set>
                      <p:cBhvr>
                        <p:cTn dur="1" fill="hold">
                          <p:stCondLst>
                            <p:cond delay="0"/>
                          </p:stCondLst>
                        </p:cTn>
                        <p:tgtEl>
                          <p:spTgt spid="10"/>
                        </p:tgtEl>
                        <p:attrNameLst>
                          <p:attrName>style.visibility</p:attrName>
                        </p:attrNameLst>
                      </p:cBhvr>
                      <p:to>
                        <p:strVal val="visible"/>
                      </p:to>
                    </p:set>
                    <p:anim by="(-#ppt_w*2)" calcmode="lin" valueType="num">
                      <p:cBhvr rctx="PPT">
                        <p:cTn dur="500" autoRev="1" fill="hold">
                          <p:stCondLst>
                            <p:cond delay="0"/>
                          </p:stCondLst>
                        </p:cTn>
                        <p:tgtEl>
                          <p:spTgt spid="10"/>
                        </p:tgtEl>
                        <p:attrNameLst>
                          <p:attrName>ppt_w</p:attrName>
                        </p:attrNameLst>
                      </p:cBhvr>
                    </p:anim>
                    <p:anim by="(#ppt_w*0.50)" calcmode="lin" valueType="num">
                      <p:cBhvr>
                        <p:cTn dur="500" decel="50000" autoRev="1" fill="hold">
                          <p:stCondLst>
                            <p:cond delay="0"/>
                          </p:stCondLst>
                        </p:cTn>
                        <p:tgtEl>
                          <p:spTgt spid="10"/>
                        </p:tgtEl>
                        <p:attrNameLst>
                          <p:attrName>ppt_x</p:attrName>
                        </p:attrNameLst>
                      </p:cBhvr>
                    </p:anim>
                    <p:anim from="(-#ppt_h/2)" to="(#ppt_y)" calcmode="lin" valueType="num">
                      <p:cBhvr>
                        <p:cTn dur="1000" fill="hold">
                          <p:stCondLst>
                            <p:cond delay="0"/>
                          </p:stCondLst>
                        </p:cTn>
                        <p:tgtEl>
                          <p:spTgt spid="10"/>
                        </p:tgtEl>
                        <p:attrNameLst>
                          <p:attrName>ppt_y</p:attrName>
                        </p:attrNameLst>
                      </p:cBhvr>
                    </p:anim>
                    <p:animRot by="21600000">
                      <p:cBhvr>
                        <p:cTn dur="1000" fill="hold">
                          <p:stCondLst>
                            <p:cond delay="0"/>
                          </p:stCondLst>
                        </p:cTn>
                        <p:tgtEl>
                          <p:spTgt spid="10"/>
                        </p:tgtEl>
                        <p:attrNameLst>
                          <p:attrName>r</p:attrName>
                        </p:attrNameLst>
                      </p:cBhvr>
                    </p:animRot>
                  </p:childTnLst>
                </p:cTn>
              </p:par>
            </p:tnLst>
          </p:tmpl>
        </p:tmplLst>
      </p:bldP>
      <p:bldP spid="12" grpId="0" build="p">
        <p:tmplLst>
          <p:tmpl lvl="1">
            <p:tnLst>
              <p:par>
                <p:cTn presetID="41" presetClass="entr" presetSubtype="0" fill="hold" nodeType="afterEffect">
                  <p:stCondLst>
                    <p:cond delay="0"/>
                  </p:stCondLst>
                  <p:iterate type="lt">
                    <p:tmPct val="10000"/>
                  </p:iterate>
                  <p:childTnLst>
                    <p:set>
                      <p:cBhvr>
                        <p:cTn dur="1" fill="hold">
                          <p:stCondLst>
                            <p:cond delay="0"/>
                          </p:stCondLst>
                        </p:cTn>
                        <p:tgtEl>
                          <p:spTgt spid="12"/>
                        </p:tgtEl>
                        <p:attrNameLst>
                          <p:attrName>style.visibility</p:attrName>
                        </p:attrNameLst>
                      </p:cBhvr>
                      <p:to>
                        <p:strVal val="visible"/>
                      </p:to>
                    </p:set>
                    <p:anim calcmode="lin" valueType="num">
                      <p:cBhvr>
                        <p:cTn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dur="500" fill="hold"/>
                        <p:tgtEl>
                          <p:spTgt spid="12"/>
                        </p:tgtEl>
                        <p:attrNameLst>
                          <p:attrName>ppt_y</p:attrName>
                        </p:attrNameLst>
                      </p:cBhvr>
                      <p:tavLst>
                        <p:tav tm="0">
                          <p:val>
                            <p:strVal val="#ppt_y"/>
                          </p:val>
                        </p:tav>
                        <p:tav tm="100000">
                          <p:val>
                            <p:strVal val="#ppt_y"/>
                          </p:val>
                        </p:tav>
                      </p:tavLst>
                    </p:anim>
                    <p:anim calcmode="lin" valueType="num">
                      <p:cBhvr>
                        <p:cTn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dur="500" tmFilter="0,0; .5, 1; 1, 1"/>
                        <p:tgtEl>
                          <p:spTgt spid="12"/>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6" name="圆角矩形 5"/>
          <p:cNvSpPr/>
          <p:nvPr userDrawn="1"/>
        </p:nvSpPr>
        <p:spPr>
          <a:xfrm>
            <a:off x="0" y="375965"/>
            <a:ext cx="12858750" cy="698195"/>
          </a:xfrm>
          <a:prstGeom prst="roundRect">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userDrawn="1"/>
        </p:nvSpPr>
        <p:spPr>
          <a:xfrm>
            <a:off x="146156" y="55258"/>
            <a:ext cx="1260000" cy="1260000"/>
          </a:xfrm>
          <a:prstGeom prst="ellipse">
            <a:avLst/>
          </a:prstGeom>
          <a:ln>
            <a:no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椭圆 7"/>
          <p:cNvSpPr/>
          <p:nvPr userDrawn="1"/>
        </p:nvSpPr>
        <p:spPr>
          <a:xfrm>
            <a:off x="326156" y="235258"/>
            <a:ext cx="900000" cy="900000"/>
          </a:xfrm>
          <a:prstGeom prst="ellipse">
            <a:avLst/>
          </a:prstGeom>
          <a:solidFill>
            <a:schemeClr val="bg1"/>
          </a:solidFill>
          <a:ln>
            <a:no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dirty="0">
              <a:solidFill>
                <a:srgbClr val="0070C0"/>
              </a:solidFill>
            </a:endParaRPr>
          </a:p>
        </p:txBody>
      </p:sp>
      <p:sp>
        <p:nvSpPr>
          <p:cNvPr id="10" name="文本占位符 9"/>
          <p:cNvSpPr>
            <a:spLocks noGrp="1"/>
          </p:cNvSpPr>
          <p:nvPr>
            <p:ph type="body" sz="quarter" idx="13" hasCustomPrompt="1"/>
          </p:nvPr>
        </p:nvSpPr>
        <p:spPr>
          <a:xfrm>
            <a:off x="1768476" y="454672"/>
            <a:ext cx="3168922" cy="503560"/>
          </a:xfrm>
          <a:prstGeom prst="rect">
            <a:avLst/>
          </a:prstGeom>
        </p:spPr>
        <p:txBody>
          <a:bodyPr anchor="ctr">
            <a:normAutofit/>
          </a:bodyPr>
          <a:lstStyle>
            <a:lvl1pPr marL="0" indent="0">
              <a:buNone/>
              <a:defRPr sz="2400">
                <a:solidFill>
                  <a:schemeClr val="bg1"/>
                </a:solidFill>
              </a:defRPr>
            </a:lvl1pPr>
          </a:lstStyle>
          <a:p>
            <a:pPr lvl="0"/>
            <a:r>
              <a:rPr lang="zh-CN" altLang="en-US" dirty="0"/>
              <a:t>点击输入标题内容</a:t>
            </a:r>
          </a:p>
        </p:txBody>
      </p:sp>
      <p:pic>
        <p:nvPicPr>
          <p:cNvPr id="1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48615" y="257175"/>
            <a:ext cx="855345" cy="855345"/>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p:cNvSpPr txBox="1"/>
          <p:nvPr userDrawn="1"/>
        </p:nvSpPr>
        <p:spPr>
          <a:xfrm>
            <a:off x="668655" y="1456690"/>
            <a:ext cx="11510010" cy="1076325"/>
          </a:xfrm>
          <a:prstGeom prst="rect">
            <a:avLst/>
          </a:prstGeom>
          <a:noFill/>
        </p:spPr>
        <p:txBody>
          <a:bodyPr wrap="square" rtlCol="0">
            <a:spAutoFit/>
          </a:bodyPr>
          <a:lstStyle/>
          <a:p>
            <a:endParaRPr lang="en-US" altLang="zh-CN" sz="3200"/>
          </a:p>
          <a:p>
            <a:endParaRPr lang="en-US" altLang="zh-CN" sz="320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相关建议">
    <p:spTree>
      <p:nvGrpSpPr>
        <p:cNvPr id="1" name=""/>
        <p:cNvGrpSpPr/>
        <p:nvPr/>
      </p:nvGrpSpPr>
      <p:grpSpPr>
        <a:xfrm>
          <a:off x="0" y="0"/>
          <a:ext cx="0" cy="0"/>
          <a:chOff x="0" y="0"/>
          <a:chExt cx="0" cy="0"/>
        </a:xfrm>
      </p:grpSpPr>
      <p:sp>
        <p:nvSpPr>
          <p:cNvPr id="7" name="矩形 6"/>
          <p:cNvSpPr/>
          <p:nvPr userDrawn="1"/>
        </p:nvSpPr>
        <p:spPr>
          <a:xfrm>
            <a:off x="0" y="0"/>
            <a:ext cx="1784194" cy="72326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ea typeface="微软雅黑" panose="020B0503020204020204" pitchFamily="34" charset="-122"/>
            </a:endParaRPr>
          </a:p>
        </p:txBody>
      </p:sp>
      <p:graphicFrame>
        <p:nvGraphicFramePr>
          <p:cNvPr id="8" name="表格 7"/>
          <p:cNvGraphicFramePr>
            <a:graphicFrameLocks noGrp="1"/>
          </p:cNvGraphicFramePr>
          <p:nvPr userDrawn="1"/>
        </p:nvGraphicFramePr>
        <p:xfrm>
          <a:off x="0" y="1338072"/>
          <a:ext cx="1783715" cy="5017770"/>
        </p:xfrm>
        <a:graphic>
          <a:graphicData uri="http://schemas.openxmlformats.org/drawingml/2006/table">
            <a:tbl>
              <a:tblPr>
                <a:tableStyleId>{2D5ABB26-0587-4C30-8999-92F81FD0307C}</a:tableStyleId>
              </a:tblPr>
              <a:tblGrid>
                <a:gridCol w="1783715">
                  <a:extLst>
                    <a:ext uri="{9D8B030D-6E8A-4147-A177-3AD203B41FA5}">
                      <a16:colId xmlns:a16="http://schemas.microsoft.com/office/drawing/2014/main" val="20000"/>
                    </a:ext>
                  </a:extLst>
                </a:gridCol>
              </a:tblGrid>
              <a:tr h="836295">
                <a:tc>
                  <a:txBody>
                    <a:bodyPr/>
                    <a:lstStyle/>
                    <a:p>
                      <a:pPr algn="ctr">
                        <a:spcAft>
                          <a:spcPts val="0"/>
                        </a:spcAft>
                        <a:defRPr/>
                      </a:pPr>
                      <a:r>
                        <a:rPr lang="zh-CN" altLang="en-US" sz="1685" kern="1200" dirty="0">
                          <a:solidFill>
                            <a:schemeClr val="tx1">
                              <a:lumMod val="65000"/>
                              <a:lumOff val="35000"/>
                            </a:schemeClr>
                          </a:solidFill>
                          <a:latin typeface="微软雅黑" panose="020B0503020204020204" pitchFamily="34" charset="-122"/>
                          <a:ea typeface="微软雅黑" panose="020B0503020204020204" pitchFamily="34" charset="-122"/>
                          <a:cs typeface="+mn-cs"/>
                        </a:rPr>
                        <a:t>纳米技术与纳米纺织品简介</a:t>
                      </a:r>
                      <a:endParaRPr lang="zh-CN" altLang="zh-CN" sz="1685"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0"/>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纳米材料制备</a:t>
                      </a:r>
                      <a:endPar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技术</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1"/>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纤维织物中的</a:t>
                      </a:r>
                      <a:endPar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纳米技术</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2"/>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纳米智能</a:t>
                      </a:r>
                      <a:r>
                        <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rPr>
                        <a:t>&amp;</a:t>
                      </a: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功能纺织品</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3"/>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相关建议</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4"/>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纳米纺织产品</a:t>
                      </a:r>
                      <a:endPar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创新设计</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cxnSp>
        <p:nvCxnSpPr>
          <p:cNvPr id="13" name="直接连接符 12"/>
          <p:cNvCxnSpPr/>
          <p:nvPr userDrawn="1"/>
        </p:nvCxnSpPr>
        <p:spPr>
          <a:xfrm>
            <a:off x="2941508" y="1338072"/>
            <a:ext cx="876662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userDrawn="1"/>
        </p:nvGrpSpPr>
        <p:grpSpPr>
          <a:xfrm>
            <a:off x="0" y="4682536"/>
            <a:ext cx="1784194" cy="831244"/>
            <a:chOff x="0" y="1272662"/>
            <a:chExt cx="1691680" cy="788186"/>
          </a:xfrm>
        </p:grpSpPr>
        <p:sp>
          <p:nvSpPr>
            <p:cNvPr id="15" name="矩形 14"/>
            <p:cNvSpPr/>
            <p:nvPr userDrawn="1"/>
          </p:nvSpPr>
          <p:spPr>
            <a:xfrm>
              <a:off x="0" y="1272662"/>
              <a:ext cx="1691680" cy="788186"/>
            </a:xfrm>
            <a:prstGeom prst="rect">
              <a:avLst/>
            </a:prstGeom>
            <a:solidFill>
              <a:srgbClr val="15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85" dirty="0">
                  <a:solidFill>
                    <a:schemeClr val="bg1"/>
                  </a:solidFill>
                  <a:latin typeface="微软雅黑" panose="020B0503020204020204" pitchFamily="34" charset="-122"/>
                  <a:ea typeface="微软雅黑" panose="020B0503020204020204" pitchFamily="34" charset="-122"/>
                </a:rPr>
                <a:t>静电纺纳米</a:t>
              </a:r>
              <a:endParaRPr lang="en-US" altLang="zh-CN" sz="1685" dirty="0">
                <a:solidFill>
                  <a:schemeClr val="bg1"/>
                </a:solidFill>
                <a:latin typeface="微软雅黑" panose="020B0503020204020204" pitchFamily="34" charset="-122"/>
                <a:ea typeface="微软雅黑" panose="020B0503020204020204" pitchFamily="34" charset="-122"/>
              </a:endParaRPr>
            </a:p>
            <a:p>
              <a:pPr algn="ctr"/>
              <a:r>
                <a:rPr lang="zh-CN" altLang="en-US" sz="1685" dirty="0">
                  <a:solidFill>
                    <a:schemeClr val="bg1"/>
                  </a:solidFill>
                  <a:latin typeface="微软雅黑" panose="020B0503020204020204" pitchFamily="34" charset="-122"/>
                  <a:ea typeface="微软雅黑" panose="020B0503020204020204" pitchFamily="34" charset="-122"/>
                </a:rPr>
                <a:t>纺织品</a:t>
              </a:r>
            </a:p>
          </p:txBody>
        </p:sp>
        <p:sp>
          <p:nvSpPr>
            <p:cNvPr id="17" name="等腰三角形 16"/>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ea typeface="微软雅黑" panose="020B0503020204020204" pitchFamily="34" charset="-122"/>
              </a:endParaRPr>
            </a:p>
          </p:txBody>
        </p:sp>
      </p:grpSp>
      <p:sp>
        <p:nvSpPr>
          <p:cNvPr id="10" name="直角三角形 9"/>
          <p:cNvSpPr/>
          <p:nvPr userDrawn="1"/>
        </p:nvSpPr>
        <p:spPr>
          <a:xfrm flipH="1">
            <a:off x="11894344" y="6348660"/>
            <a:ext cx="1002263" cy="900049"/>
          </a:xfrm>
          <a:prstGeom prst="rtTriangle">
            <a:avLst/>
          </a:prstGeom>
          <a:solidFill>
            <a:srgbClr val="15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00" dirty="0">
              <a:ea typeface="微软雅黑" panose="020B0503020204020204" pitchFamily="34" charset="-122"/>
            </a:endParaRPr>
          </a:p>
        </p:txBody>
      </p:sp>
      <p:sp>
        <p:nvSpPr>
          <p:cNvPr id="11" name="五边形 10"/>
          <p:cNvSpPr/>
          <p:nvPr userDrawn="1"/>
        </p:nvSpPr>
        <p:spPr>
          <a:xfrm flipH="1">
            <a:off x="12004628" y="6717118"/>
            <a:ext cx="1040562" cy="531592"/>
          </a:xfrm>
          <a:prstGeom prst="homePlate">
            <a:avLst/>
          </a:prstGeom>
          <a:noFill/>
          <a:ln w="25400" cap="flat" cmpd="sng" algn="ctr">
            <a:noFill/>
            <a:prstDash val="solid"/>
          </a:ln>
          <a:effectLst/>
        </p:spPr>
        <p:txBody>
          <a:bodyPr rot="0" spcFirstLastPara="0" vertOverflow="overflow" horzOverflow="overflow" vert="horz" wrap="square" lIns="96435" tIns="48217" rIns="96435" bIns="48217" numCol="1" spcCol="0" rtlCol="0" fromWordArt="0" anchor="ctr" anchorCtr="0" forceAA="0" compatLnSpc="1">
            <a:noAutofit/>
          </a:bodyPr>
          <a:lstStyle/>
          <a:p>
            <a:pPr algn="ctr"/>
            <a:fld id="{170C0C04-E408-48A9-82A4-3716296300DE}" type="slidenum">
              <a:rPr lang="zh-CN" altLang="en-US" sz="19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sz="100" kern="0" dirty="0">
              <a:solidFill>
                <a:sysClr val="window" lastClr="FFFFFF"/>
              </a:solidFill>
              <a:latin typeface="Calibri" panose="020F0502020204030204"/>
              <a:ea typeface="微软雅黑" panose="020B0503020204020204" pitchFamily="34" charset="-122"/>
            </a:endParaRPr>
          </a:p>
        </p:txBody>
      </p:sp>
      <p:pic>
        <p:nvPicPr>
          <p:cNvPr id="16" name="图片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6873209"/>
            <a:ext cx="1784193" cy="34342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绪论">
    <p:spTree>
      <p:nvGrpSpPr>
        <p:cNvPr id="1" name=""/>
        <p:cNvGrpSpPr/>
        <p:nvPr/>
      </p:nvGrpSpPr>
      <p:grpSpPr>
        <a:xfrm>
          <a:off x="0" y="0"/>
          <a:ext cx="0" cy="0"/>
          <a:chOff x="0" y="0"/>
          <a:chExt cx="0" cy="0"/>
        </a:xfrm>
      </p:grpSpPr>
      <p:sp>
        <p:nvSpPr>
          <p:cNvPr id="7" name="矩形 6"/>
          <p:cNvSpPr/>
          <p:nvPr userDrawn="1"/>
        </p:nvSpPr>
        <p:spPr>
          <a:xfrm>
            <a:off x="0" y="0"/>
            <a:ext cx="1784194" cy="72326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ea typeface="微软雅黑" panose="020B0503020204020204" pitchFamily="34" charset="-122"/>
            </a:endParaRPr>
          </a:p>
        </p:txBody>
      </p:sp>
      <p:graphicFrame>
        <p:nvGraphicFramePr>
          <p:cNvPr id="8" name="表格 7"/>
          <p:cNvGraphicFramePr>
            <a:graphicFrameLocks noGrp="1"/>
          </p:cNvGraphicFramePr>
          <p:nvPr userDrawn="1"/>
        </p:nvGraphicFramePr>
        <p:xfrm>
          <a:off x="0" y="1338072"/>
          <a:ext cx="1783715" cy="5017770"/>
        </p:xfrm>
        <a:graphic>
          <a:graphicData uri="http://schemas.openxmlformats.org/drawingml/2006/table">
            <a:tbl>
              <a:tblPr>
                <a:tableStyleId>{2D5ABB26-0587-4C30-8999-92F81FD0307C}</a:tableStyleId>
              </a:tblPr>
              <a:tblGrid>
                <a:gridCol w="1783715">
                  <a:extLst>
                    <a:ext uri="{9D8B030D-6E8A-4147-A177-3AD203B41FA5}">
                      <a16:colId xmlns:a16="http://schemas.microsoft.com/office/drawing/2014/main" val="20000"/>
                    </a:ext>
                  </a:extLst>
                </a:gridCol>
              </a:tblGrid>
              <a:tr h="836295">
                <a:tc>
                  <a:txBody>
                    <a:bodyPr/>
                    <a:lstStyle/>
                    <a:p>
                      <a:pPr algn="ctr"/>
                      <a:endParaRPr lang="zh-CN" altLang="en-US" sz="1900" dirty="0">
                        <a:ea typeface="微软雅黑" panose="020B0503020204020204" pitchFamily="34" charset="-122"/>
                      </a:endParaRP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0"/>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纳米材料制备</a:t>
                      </a:r>
                      <a:endPar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技术</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1"/>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纤维织物中的</a:t>
                      </a:r>
                      <a:endPar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纳米技术</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2"/>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纳米智能</a:t>
                      </a:r>
                      <a:r>
                        <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rPr>
                        <a:t>&amp;</a:t>
                      </a: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功能纺织品</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3"/>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静电纺纳米</a:t>
                      </a:r>
                      <a:endPar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纺织品</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4"/>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纳米纺织产品</a:t>
                      </a:r>
                      <a:endPar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创新设计</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grpSp>
        <p:nvGrpSpPr>
          <p:cNvPr id="10" name="组合 9"/>
          <p:cNvGrpSpPr/>
          <p:nvPr userDrawn="1"/>
        </p:nvGrpSpPr>
        <p:grpSpPr>
          <a:xfrm>
            <a:off x="0" y="1342187"/>
            <a:ext cx="1784194" cy="831244"/>
            <a:chOff x="0" y="1272662"/>
            <a:chExt cx="1691680" cy="788186"/>
          </a:xfrm>
        </p:grpSpPr>
        <p:sp>
          <p:nvSpPr>
            <p:cNvPr id="11" name="矩形 10"/>
            <p:cNvSpPr/>
            <p:nvPr userDrawn="1"/>
          </p:nvSpPr>
          <p:spPr>
            <a:xfrm>
              <a:off x="0" y="1272662"/>
              <a:ext cx="1691680" cy="788186"/>
            </a:xfrm>
            <a:prstGeom prst="rect">
              <a:avLst/>
            </a:prstGeom>
            <a:solidFill>
              <a:srgbClr val="15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defRPr/>
              </a:pPr>
              <a:r>
                <a:rPr lang="zh-CN" altLang="en-US" sz="1685"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纳米技术与纳米纺织品简介</a:t>
              </a:r>
              <a:endParaRPr lang="zh-CN" altLang="zh-CN" sz="1685"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2" name="等腰三角形 11"/>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ea typeface="微软雅黑" panose="020B0503020204020204" pitchFamily="34" charset="-122"/>
              </a:endParaRPr>
            </a:p>
          </p:txBody>
        </p:sp>
      </p:grpSp>
      <p:cxnSp>
        <p:nvCxnSpPr>
          <p:cNvPr id="13" name="直接连接符 12"/>
          <p:cNvCxnSpPr/>
          <p:nvPr userDrawn="1"/>
        </p:nvCxnSpPr>
        <p:spPr>
          <a:xfrm>
            <a:off x="2941508" y="1338072"/>
            <a:ext cx="876662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直角三角形 17"/>
          <p:cNvSpPr/>
          <p:nvPr userDrawn="1"/>
        </p:nvSpPr>
        <p:spPr>
          <a:xfrm flipH="1">
            <a:off x="11894344" y="6348660"/>
            <a:ext cx="1002263" cy="900049"/>
          </a:xfrm>
          <a:prstGeom prst="rtTriangle">
            <a:avLst/>
          </a:prstGeom>
          <a:solidFill>
            <a:srgbClr val="15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00" dirty="0">
              <a:ea typeface="微软雅黑" panose="020B0503020204020204" pitchFamily="34" charset="-122"/>
            </a:endParaRPr>
          </a:p>
        </p:txBody>
      </p:sp>
      <p:sp>
        <p:nvSpPr>
          <p:cNvPr id="19" name="五边形 18"/>
          <p:cNvSpPr/>
          <p:nvPr userDrawn="1"/>
        </p:nvSpPr>
        <p:spPr>
          <a:xfrm flipH="1">
            <a:off x="12004628" y="6717118"/>
            <a:ext cx="1040562" cy="531592"/>
          </a:xfrm>
          <a:prstGeom prst="homePlate">
            <a:avLst/>
          </a:prstGeom>
          <a:noFill/>
          <a:ln w="25400" cap="flat" cmpd="sng" algn="ctr">
            <a:noFill/>
            <a:prstDash val="solid"/>
          </a:ln>
          <a:effectLst/>
        </p:spPr>
        <p:txBody>
          <a:bodyPr rot="0" spcFirstLastPara="0" vertOverflow="overflow" horzOverflow="overflow" vert="horz" wrap="square" lIns="96435" tIns="48217" rIns="96435" bIns="48217" numCol="1" spcCol="0" rtlCol="0" fromWordArt="0" anchor="ctr" anchorCtr="0" forceAA="0" compatLnSpc="1">
            <a:noAutofit/>
          </a:bodyPr>
          <a:lstStyle/>
          <a:p>
            <a:pPr algn="ctr"/>
            <a:fld id="{170C0C04-E408-48A9-82A4-3716296300DE}" type="slidenum">
              <a:rPr lang="zh-CN" altLang="en-US" sz="19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sz="100" kern="0" dirty="0">
              <a:solidFill>
                <a:sysClr val="window" lastClr="FFFFFF"/>
              </a:solidFill>
              <a:latin typeface="Calibri" panose="020F0502020204030204"/>
              <a:ea typeface="微软雅黑" panose="020B0503020204020204" pitchFamily="34" charset="-122"/>
            </a:endParaRPr>
          </a:p>
        </p:txBody>
      </p:sp>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6873209"/>
            <a:ext cx="1784193" cy="34342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论文总结">
    <p:spTree>
      <p:nvGrpSpPr>
        <p:cNvPr id="1" name=""/>
        <p:cNvGrpSpPr/>
        <p:nvPr/>
      </p:nvGrpSpPr>
      <p:grpSpPr>
        <a:xfrm>
          <a:off x="0" y="0"/>
          <a:ext cx="0" cy="0"/>
          <a:chOff x="0" y="0"/>
          <a:chExt cx="0" cy="0"/>
        </a:xfrm>
      </p:grpSpPr>
      <p:sp>
        <p:nvSpPr>
          <p:cNvPr id="7" name="矩形 6"/>
          <p:cNvSpPr/>
          <p:nvPr userDrawn="1"/>
        </p:nvSpPr>
        <p:spPr>
          <a:xfrm>
            <a:off x="0" y="0"/>
            <a:ext cx="1784194" cy="72326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ea typeface="微软雅黑" panose="020B0503020204020204" pitchFamily="34" charset="-122"/>
            </a:endParaRPr>
          </a:p>
        </p:txBody>
      </p:sp>
      <p:graphicFrame>
        <p:nvGraphicFramePr>
          <p:cNvPr id="8" name="表格 7"/>
          <p:cNvGraphicFramePr>
            <a:graphicFrameLocks noGrp="1"/>
          </p:cNvGraphicFramePr>
          <p:nvPr userDrawn="1"/>
        </p:nvGraphicFramePr>
        <p:xfrm>
          <a:off x="0" y="1338072"/>
          <a:ext cx="1783715" cy="5017770"/>
        </p:xfrm>
        <a:graphic>
          <a:graphicData uri="http://schemas.openxmlformats.org/drawingml/2006/table">
            <a:tbl>
              <a:tblPr>
                <a:tableStyleId>{2D5ABB26-0587-4C30-8999-92F81FD0307C}</a:tableStyleId>
              </a:tblPr>
              <a:tblGrid>
                <a:gridCol w="1783715">
                  <a:extLst>
                    <a:ext uri="{9D8B030D-6E8A-4147-A177-3AD203B41FA5}">
                      <a16:colId xmlns:a16="http://schemas.microsoft.com/office/drawing/2014/main" val="20000"/>
                    </a:ext>
                  </a:extLst>
                </a:gridCol>
              </a:tblGrid>
              <a:tr h="836295">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85" kern="1200" dirty="0">
                          <a:solidFill>
                            <a:schemeClr val="tx1">
                              <a:lumMod val="65000"/>
                              <a:lumOff val="35000"/>
                            </a:schemeClr>
                          </a:solidFill>
                          <a:latin typeface="微软雅黑" panose="020B0503020204020204" pitchFamily="34" charset="-122"/>
                          <a:ea typeface="微软雅黑" panose="020B0503020204020204" pitchFamily="34" charset="-122"/>
                          <a:cs typeface="+mn-cs"/>
                        </a:rPr>
                        <a:t>纳米技术与纳米纺织品简介</a:t>
                      </a:r>
                      <a:endParaRPr lang="zh-CN" altLang="zh-CN" sz="1685"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0"/>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纳米材料制备</a:t>
                      </a:r>
                      <a:endPar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技术</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1"/>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纤维织物中的</a:t>
                      </a:r>
                      <a:endPar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纳米技术</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2"/>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纳米智能</a:t>
                      </a:r>
                      <a:r>
                        <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rPr>
                        <a:t>&amp;</a:t>
                      </a: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功能纺织品</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3"/>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静电纺纳米</a:t>
                      </a:r>
                      <a:endPar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纺织品</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4"/>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论文总结</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cxnSp>
        <p:nvCxnSpPr>
          <p:cNvPr id="13" name="直接连接符 12"/>
          <p:cNvCxnSpPr/>
          <p:nvPr userDrawn="1"/>
        </p:nvCxnSpPr>
        <p:spPr>
          <a:xfrm>
            <a:off x="2941508" y="1338072"/>
            <a:ext cx="876662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userDrawn="1"/>
        </p:nvGrpSpPr>
        <p:grpSpPr>
          <a:xfrm>
            <a:off x="0" y="5517416"/>
            <a:ext cx="1784194" cy="831244"/>
            <a:chOff x="0" y="1272662"/>
            <a:chExt cx="1691680" cy="788186"/>
          </a:xfrm>
        </p:grpSpPr>
        <p:sp>
          <p:nvSpPr>
            <p:cNvPr id="15" name="矩形 14"/>
            <p:cNvSpPr/>
            <p:nvPr userDrawn="1"/>
          </p:nvSpPr>
          <p:spPr>
            <a:xfrm>
              <a:off x="0" y="1272662"/>
              <a:ext cx="1691680" cy="788186"/>
            </a:xfrm>
            <a:prstGeom prst="rect">
              <a:avLst/>
            </a:prstGeom>
            <a:solidFill>
              <a:srgbClr val="15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85" dirty="0">
                  <a:solidFill>
                    <a:schemeClr val="bg1"/>
                  </a:solidFill>
                  <a:latin typeface="微软雅黑" panose="020B0503020204020204" pitchFamily="34" charset="-122"/>
                  <a:ea typeface="微软雅黑" panose="020B0503020204020204" pitchFamily="34" charset="-122"/>
                </a:rPr>
                <a:t>纳米纺织产品</a:t>
              </a:r>
              <a:endParaRPr lang="en-US" altLang="zh-CN" sz="1685" dirty="0">
                <a:solidFill>
                  <a:schemeClr val="bg1"/>
                </a:solidFill>
                <a:latin typeface="微软雅黑" panose="020B0503020204020204" pitchFamily="34" charset="-122"/>
                <a:ea typeface="微软雅黑" panose="020B0503020204020204" pitchFamily="34" charset="-122"/>
              </a:endParaRPr>
            </a:p>
            <a:p>
              <a:pPr algn="ctr"/>
              <a:r>
                <a:rPr lang="zh-CN" altLang="en-US" sz="1685" dirty="0">
                  <a:solidFill>
                    <a:schemeClr val="bg1"/>
                  </a:solidFill>
                  <a:latin typeface="微软雅黑" panose="020B0503020204020204" pitchFamily="34" charset="-122"/>
                  <a:ea typeface="微软雅黑" panose="020B0503020204020204" pitchFamily="34" charset="-122"/>
                </a:rPr>
                <a:t>创新设计</a:t>
              </a:r>
            </a:p>
          </p:txBody>
        </p:sp>
        <p:sp>
          <p:nvSpPr>
            <p:cNvPr id="17" name="等腰三角形 16"/>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ea typeface="微软雅黑" panose="020B0503020204020204" pitchFamily="34" charset="-122"/>
              </a:endParaRPr>
            </a:p>
          </p:txBody>
        </p:sp>
      </p:grpSp>
      <p:sp>
        <p:nvSpPr>
          <p:cNvPr id="10" name="直角三角形 9"/>
          <p:cNvSpPr/>
          <p:nvPr userDrawn="1"/>
        </p:nvSpPr>
        <p:spPr>
          <a:xfrm flipH="1">
            <a:off x="11894344" y="6348660"/>
            <a:ext cx="1002263" cy="900049"/>
          </a:xfrm>
          <a:prstGeom prst="rtTriangle">
            <a:avLst/>
          </a:prstGeom>
          <a:solidFill>
            <a:srgbClr val="15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00" dirty="0">
              <a:ea typeface="微软雅黑" panose="020B0503020204020204" pitchFamily="34" charset="-122"/>
            </a:endParaRPr>
          </a:p>
        </p:txBody>
      </p:sp>
      <p:sp>
        <p:nvSpPr>
          <p:cNvPr id="11" name="五边形 10"/>
          <p:cNvSpPr/>
          <p:nvPr userDrawn="1"/>
        </p:nvSpPr>
        <p:spPr>
          <a:xfrm flipH="1">
            <a:off x="12004628" y="6717118"/>
            <a:ext cx="1040562" cy="531592"/>
          </a:xfrm>
          <a:prstGeom prst="homePlate">
            <a:avLst/>
          </a:prstGeom>
          <a:noFill/>
          <a:ln w="25400" cap="flat" cmpd="sng" algn="ctr">
            <a:noFill/>
            <a:prstDash val="solid"/>
          </a:ln>
          <a:effectLst/>
        </p:spPr>
        <p:txBody>
          <a:bodyPr rot="0" spcFirstLastPara="0" vertOverflow="overflow" horzOverflow="overflow" vert="horz" wrap="square" lIns="96435" tIns="48217" rIns="96435" bIns="48217" numCol="1" spcCol="0" rtlCol="0" fromWordArt="0" anchor="ctr" anchorCtr="0" forceAA="0" compatLnSpc="1">
            <a:noAutofit/>
          </a:bodyPr>
          <a:lstStyle/>
          <a:p>
            <a:pPr algn="ctr"/>
            <a:fld id="{170C0C04-E408-48A9-82A4-3716296300DE}" type="slidenum">
              <a:rPr lang="zh-CN" altLang="en-US" sz="19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sz="100" kern="0" dirty="0">
              <a:solidFill>
                <a:sysClr val="window" lastClr="FFFFFF"/>
              </a:solidFill>
              <a:latin typeface="Calibri" panose="020F0502020204030204"/>
              <a:ea typeface="微软雅黑" panose="020B0503020204020204" pitchFamily="34" charset="-122"/>
            </a:endParaRPr>
          </a:p>
        </p:txBody>
      </p:sp>
      <p:pic>
        <p:nvPicPr>
          <p:cNvPr id="16" name="图片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6873209"/>
            <a:ext cx="1784193" cy="343422"/>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69" y="0"/>
            <a:ext cx="12858750" cy="7232650"/>
          </a:xfrm>
          <a:prstGeom prst="rect">
            <a:avLst/>
          </a:prstGeom>
        </p:spPr>
      </p:pic>
      <p:sp>
        <p:nvSpPr>
          <p:cNvPr id="2" name="标题 1"/>
          <p:cNvSpPr>
            <a:spLocks noGrp="1"/>
          </p:cNvSpPr>
          <p:nvPr>
            <p:ph type="title"/>
          </p:nvPr>
        </p:nvSpPr>
        <p:spPr>
          <a:xfrm>
            <a:off x="852199" y="173631"/>
            <a:ext cx="3855735" cy="389711"/>
          </a:xfrm>
        </p:spPr>
        <p:txBody>
          <a:bodyPr/>
          <a:lstStyle>
            <a:lvl1pPr algn="l">
              <a:defRPr sz="2250" b="0">
                <a:solidFill>
                  <a:schemeClr val="bg1"/>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矩形 3"/>
          <p:cNvSpPr/>
          <p:nvPr userDrawn="1"/>
        </p:nvSpPr>
        <p:spPr>
          <a:xfrm>
            <a:off x="0" y="632229"/>
            <a:ext cx="12858750" cy="6600421"/>
          </a:xfrm>
          <a:prstGeom prst="rect">
            <a:avLst/>
          </a:prstGeom>
          <a:gradFill flip="none" rotWithShape="1">
            <a:gsLst>
              <a:gs pos="0">
                <a:srgbClr val="CCD0D1"/>
              </a:gs>
              <a:gs pos="49200">
                <a:srgbClr val="E8EAE9"/>
              </a:gs>
              <a:gs pos="100000">
                <a:srgbClr val="FCFCF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21" name="流程图: 离页连接符 20"/>
          <p:cNvSpPr/>
          <p:nvPr userDrawn="1"/>
        </p:nvSpPr>
        <p:spPr>
          <a:xfrm>
            <a:off x="300128" y="-1"/>
            <a:ext cx="536581" cy="790234"/>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灯片编号占位符 5"/>
          <p:cNvSpPr txBox="1"/>
          <p:nvPr userDrawn="1"/>
        </p:nvSpPr>
        <p:spPr>
          <a:xfrm>
            <a:off x="9234488" y="6856413"/>
            <a:ext cx="2892425" cy="384175"/>
          </a:xfrm>
          <a:prstGeom prst="rect">
            <a:avLst/>
          </a:prstGeom>
        </p:spPr>
        <p:txBody>
          <a:bodyPr vert="horz" lIns="91440" tIns="45720" rIns="91440" bIns="45720" rtlCol="0" anchor="ctr"/>
          <a:lstStyle>
            <a:defPPr>
              <a:defRPr lang="zh-CN"/>
            </a:defPPr>
            <a:lvl1pPr algn="r" rtl="0" fontAlgn="base">
              <a:spcBef>
                <a:spcPct val="0"/>
              </a:spcBef>
              <a:spcAft>
                <a:spcPct val="0"/>
              </a:spcAft>
              <a:defRPr sz="1200" kern="1200">
                <a:solidFill>
                  <a:schemeClr val="tx1">
                    <a:tint val="75000"/>
                  </a:schemeClr>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fld id="{3E01EE5D-26FB-46D5-A381-ECFB35BF1D34}" type="slidenum">
              <a:rPr lang="zh-CN" altLang="en-US" smtClean="0"/>
              <a:t>‹#›</a:t>
            </a:fld>
            <a:endParaRPr lang="zh-CN" altLang="en-US" dirty="0"/>
          </a:p>
        </p:txBody>
      </p:sp>
      <p:sp>
        <p:nvSpPr>
          <p:cNvPr id="9" name="灯片编号占位符 8"/>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6BFE558-7197-4E90-9A4A-096B05858404}"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image" Target="../media/image1.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tiff"/><Relationship Id="rId1" Type="http://schemas.openxmlformats.org/officeDocument/2006/relationships/slideLayout" Target="../slideLayouts/slideLayout4.xml"/><Relationship Id="rId5" Type="http://schemas.openxmlformats.org/officeDocument/2006/relationships/image" Target="../media/image32.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 Id="rId9" Type="http://schemas.openxmlformats.org/officeDocument/2006/relationships/image" Target="../media/image3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13.png"/><Relationship Id="rId7" Type="http://schemas.openxmlformats.org/officeDocument/2006/relationships/image" Target="../media/image42.png"/><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14.png"/><Relationship Id="rId9" Type="http://schemas.openxmlformats.org/officeDocument/2006/relationships/image" Target="../media/image4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7" Type="http://schemas.openxmlformats.org/officeDocument/2006/relationships/notesSlide" Target="../notesSlides/notesSlide1.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slideLayout" Target="../slideLayouts/slideLayout1.xml"/><Relationship Id="rId5" Type="http://schemas.openxmlformats.org/officeDocument/2006/relationships/tags" Target="../tags/tag7.xml"/><Relationship Id="rId4" Type="http://schemas.openxmlformats.org/officeDocument/2006/relationships/tags" Target="../tags/tag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image" Target="../media/image10.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9.png"/><Relationship Id="rId7" Type="http://schemas.openxmlformats.org/officeDocument/2006/relationships/image" Target="../media/image50.png"/><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image" Target="../media/image21.png"/><Relationship Id="rId10" Type="http://schemas.openxmlformats.org/officeDocument/2006/relationships/image" Target="../media/image25.png"/><Relationship Id="rId4" Type="http://schemas.openxmlformats.org/officeDocument/2006/relationships/image" Target="../media/image20.png"/><Relationship Id="rId9"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custDataLst>
              <p:tags r:id="rId1"/>
            </p:custDataLst>
          </p:nvPr>
        </p:nvPicPr>
        <p:blipFill rotWithShape="1">
          <a:blip r:embed="rId4">
            <a:extLst>
              <a:ext uri="{28A0092B-C50C-407E-A947-70E740481C1C}">
                <a14:useLocalDpi xmlns:a14="http://schemas.microsoft.com/office/drawing/2010/main" val="0"/>
              </a:ext>
            </a:extLst>
          </a:blip>
          <a:srcRect t="51820"/>
          <a:stretch>
            <a:fillRect/>
          </a:stretch>
        </p:blipFill>
        <p:spPr>
          <a:xfrm>
            <a:off x="353" y="5374163"/>
            <a:ext cx="12858044" cy="1858486"/>
          </a:xfrm>
          <a:prstGeom prst="rect">
            <a:avLst/>
          </a:prstGeom>
        </p:spPr>
      </p:pic>
      <p:sp>
        <p:nvSpPr>
          <p:cNvPr id="4" name="文本框 3"/>
          <p:cNvSpPr txBox="1"/>
          <p:nvPr/>
        </p:nvSpPr>
        <p:spPr>
          <a:xfrm>
            <a:off x="2252911" y="2032149"/>
            <a:ext cx="9158237" cy="769441"/>
          </a:xfrm>
          <a:prstGeom prst="rect">
            <a:avLst/>
          </a:prstGeom>
          <a:noFill/>
        </p:spPr>
        <p:txBody>
          <a:bodyPr wrap="square" rtlCol="0">
            <a:spAutoFit/>
          </a:bodyPr>
          <a:lstStyle/>
          <a:p>
            <a:r>
              <a:rPr lang="zh-CN" altLang="en-US" sz="4400" b="1" dirty="0">
                <a:solidFill>
                  <a:schemeClr val="tx1"/>
                </a:solidFill>
                <a:latin typeface="+mn-lt"/>
                <a:ea typeface="+mn-ea"/>
                <a:cs typeface="+mn-ea"/>
                <a:sym typeface="+mn-lt"/>
              </a:rPr>
              <a:t>纳米纤维空气过滤膜的多物理场模型</a:t>
            </a:r>
          </a:p>
        </p:txBody>
      </p:sp>
      <p:sp>
        <p:nvSpPr>
          <p:cNvPr id="2" name="矩形 1"/>
          <p:cNvSpPr/>
          <p:nvPr/>
        </p:nvSpPr>
        <p:spPr>
          <a:xfrm>
            <a:off x="-1905" y="5374005"/>
            <a:ext cx="12860655" cy="1858010"/>
          </a:xfrm>
          <a:prstGeom prst="rect">
            <a:avLst/>
          </a:prstGeom>
          <a:solidFill>
            <a:schemeClr val="accent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sym typeface="+mn-ea"/>
            </a:endParaRPr>
          </a:p>
        </p:txBody>
      </p:sp>
      <p:pic>
        <p:nvPicPr>
          <p:cNvPr id="16" name="Picture 2"/>
          <p:cNvPicPr>
            <a:picLocks noChangeAspect="1" noChangeArrowheads="1"/>
          </p:cNvPicPr>
          <p:nvPr>
            <p:custDataLst>
              <p:tags r:id="rId2"/>
            </p:custDataLst>
          </p:nvPr>
        </p:nvPicPr>
        <p:blipFill>
          <a:blip r:embed="rId5" cstate="print">
            <a:extLst>
              <a:ext uri="{28A0092B-C50C-407E-A947-70E740481C1C}">
                <a14:useLocalDpi xmlns:a14="http://schemas.microsoft.com/office/drawing/2010/main" val="0"/>
              </a:ext>
            </a:extLst>
          </a:blip>
          <a:srcRect/>
          <a:stretch>
            <a:fillRect/>
          </a:stretch>
        </p:blipFill>
        <p:spPr bwMode="auto">
          <a:xfrm>
            <a:off x="165100" y="87630"/>
            <a:ext cx="1263015" cy="1263015"/>
          </a:xfrm>
          <a:prstGeom prst="rect">
            <a:avLst/>
          </a:prstGeom>
          <a:noFill/>
          <a:extLst>
            <a:ext uri="{909E8E84-426E-40DD-AFC4-6F175D3DCCD1}">
              <a14:hiddenFill xmlns:a14="http://schemas.microsoft.com/office/drawing/2010/main">
                <a:solidFill>
                  <a:srgbClr val="FFFFFF"/>
                </a:solidFill>
              </a14:hiddenFill>
            </a:ext>
          </a:extLst>
        </p:spPr>
      </p:pic>
      <p:sp>
        <p:nvSpPr>
          <p:cNvPr id="11" name="矩形 259"/>
          <p:cNvSpPr>
            <a:spLocks noChangeArrowheads="1"/>
          </p:cNvSpPr>
          <p:nvPr/>
        </p:nvSpPr>
        <p:spPr bwMode="auto">
          <a:xfrm>
            <a:off x="3909060" y="3256280"/>
            <a:ext cx="5005705" cy="17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zh-CN" altLang="en-US" sz="2800" b="1" dirty="0">
                <a:solidFill>
                  <a:schemeClr val="bg1">
                    <a:lumMod val="50000"/>
                  </a:schemeClr>
                </a:solidFill>
                <a:latin typeface="+mn-lt"/>
                <a:ea typeface="+mn-ea"/>
                <a:cs typeface="+mn-ea"/>
                <a:sym typeface="+mn-lt"/>
              </a:rPr>
              <a:t>侯晨阳</a:t>
            </a:r>
            <a:endParaRPr lang="en-US" altLang="zh-CN" sz="2800" b="1" dirty="0">
              <a:solidFill>
                <a:schemeClr val="bg1">
                  <a:lumMod val="50000"/>
                </a:schemeClr>
              </a:solidFill>
              <a:latin typeface="+mn-lt"/>
              <a:ea typeface="+mn-ea"/>
              <a:cs typeface="+mn-ea"/>
              <a:sym typeface="+mn-lt"/>
            </a:endParaRPr>
          </a:p>
          <a:p>
            <a:pPr algn="ctr">
              <a:lnSpc>
                <a:spcPct val="150000"/>
              </a:lnSpc>
              <a:buNone/>
            </a:pPr>
            <a:r>
              <a:rPr lang="zh-CN" altLang="en-US" sz="2400" dirty="0">
                <a:solidFill>
                  <a:schemeClr val="bg1">
                    <a:lumMod val="50000"/>
                  </a:schemeClr>
                </a:solidFill>
                <a:latin typeface="Arial" panose="020B0604020202020204" pitchFamily="34" charset="0"/>
                <a:ea typeface="+mn-ea"/>
                <a:cs typeface="Arial" panose="020B0604020202020204" pitchFamily="34" charset="0"/>
                <a:sym typeface="+mn-lt"/>
              </a:rPr>
              <a:t>上海工程技术大学</a:t>
            </a:r>
            <a:r>
              <a:rPr lang="en-US" altLang="zh-CN" sz="2400" dirty="0">
                <a:solidFill>
                  <a:schemeClr val="bg1">
                    <a:lumMod val="50000"/>
                  </a:schemeClr>
                </a:solidFill>
                <a:latin typeface="Arial" panose="020B0604020202020204" pitchFamily="34" charset="0"/>
                <a:ea typeface="+mn-ea"/>
                <a:cs typeface="Arial" panose="020B0604020202020204" pitchFamily="34" charset="0"/>
                <a:sym typeface="+mn-lt"/>
              </a:rPr>
              <a:t> </a:t>
            </a:r>
            <a:r>
              <a:rPr lang="zh-CN" altLang="en-US" sz="2400" dirty="0">
                <a:solidFill>
                  <a:schemeClr val="bg1">
                    <a:lumMod val="50000"/>
                  </a:schemeClr>
                </a:solidFill>
                <a:latin typeface="Arial" panose="020B0604020202020204" pitchFamily="34" charset="0"/>
                <a:ea typeface="+mn-ea"/>
                <a:cs typeface="Arial" panose="020B0604020202020204" pitchFamily="34" charset="0"/>
                <a:sym typeface="+mn-lt"/>
              </a:rPr>
              <a:t>郑元生教授团队</a:t>
            </a:r>
          </a:p>
          <a:p>
            <a:pPr lvl="1" algn="ctr">
              <a:lnSpc>
                <a:spcPct val="150000"/>
              </a:lnSpc>
              <a:buNone/>
            </a:pPr>
            <a:r>
              <a:rPr lang="en-US" altLang="zh-CN" sz="2100" dirty="0">
                <a:solidFill>
                  <a:schemeClr val="bg1">
                    <a:lumMod val="50000"/>
                  </a:schemeClr>
                </a:solidFill>
                <a:latin typeface="Arial" panose="020B0604020202020204" pitchFamily="34" charset="0"/>
                <a:ea typeface="+mn-ea"/>
                <a:cs typeface="Arial" panose="020B0604020202020204" pitchFamily="34" charset="0"/>
                <a:sym typeface="+mn-lt"/>
              </a:rPr>
              <a:t>      </a:t>
            </a:r>
            <a:r>
              <a:rPr lang="en-US" sz="2100" dirty="0">
                <a:solidFill>
                  <a:schemeClr val="bg1">
                    <a:lumMod val="50000"/>
                  </a:schemeClr>
                </a:solidFill>
                <a:latin typeface="Arial" panose="020B0604020202020204" pitchFamily="34" charset="0"/>
                <a:ea typeface="+mn-ea"/>
                <a:cs typeface="Arial" panose="020B0604020202020204" pitchFamily="34" charset="0"/>
                <a:sym typeface="+mn-lt"/>
              </a:rPr>
              <a:t>yuansheng@sues.edu.cn  </a:t>
            </a:r>
          </a:p>
        </p:txBody>
      </p:sp>
      <p:pic>
        <p:nvPicPr>
          <p:cNvPr id="5" name="图片 4"/>
          <p:cNvPicPr>
            <a:picLocks noChangeAspect="1"/>
          </p:cNvPicPr>
          <p:nvPr/>
        </p:nvPicPr>
        <p:blipFill>
          <a:blip r:embed="rId6"/>
          <a:stretch>
            <a:fillRect/>
          </a:stretch>
        </p:blipFill>
        <p:spPr>
          <a:xfrm>
            <a:off x="4917440" y="4768215"/>
            <a:ext cx="326390" cy="24320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B284BC-026E-2410-63E1-DE4B7DCB0501}"/>
            </a:ext>
          </a:extLst>
        </p:cNvPr>
        <p:cNvGrpSpPr/>
        <p:nvPr/>
      </p:nvGrpSpPr>
      <p:grpSpPr>
        <a:xfrm>
          <a:off x="0" y="0"/>
          <a:ext cx="0" cy="0"/>
          <a:chOff x="0" y="0"/>
          <a:chExt cx="0" cy="0"/>
        </a:xfrm>
      </p:grpSpPr>
      <p:sp>
        <p:nvSpPr>
          <p:cNvPr id="2" name="文本占位符 1">
            <a:extLst>
              <a:ext uri="{FF2B5EF4-FFF2-40B4-BE49-F238E27FC236}">
                <a16:creationId xmlns:a16="http://schemas.microsoft.com/office/drawing/2014/main" id="{19B20248-615B-1993-AE8F-850896962E04}"/>
              </a:ext>
            </a:extLst>
          </p:cNvPr>
          <p:cNvSpPr>
            <a:spLocks noGrp="1"/>
          </p:cNvSpPr>
          <p:nvPr>
            <p:ph type="body" sz="quarter" idx="13"/>
          </p:nvPr>
        </p:nvSpPr>
        <p:spPr/>
        <p:txBody>
          <a:bodyPr>
            <a:normAutofit fontScale="92500"/>
          </a:bodyPr>
          <a:lstStyle/>
          <a:p>
            <a:r>
              <a:rPr lang="en-US" altLang="zh-CN" dirty="0"/>
              <a:t>3 </a:t>
            </a:r>
            <a:r>
              <a:rPr lang="zh-CN" altLang="en-US" b="1" dirty="0"/>
              <a:t>研究方法  </a:t>
            </a:r>
            <a:r>
              <a:rPr lang="en-US" altLang="zh-CN" b="1" dirty="0"/>
              <a:t>----  </a:t>
            </a:r>
            <a:r>
              <a:rPr lang="zh-CN" altLang="en-US" b="1" dirty="0"/>
              <a:t>气流模拟</a:t>
            </a:r>
          </a:p>
        </p:txBody>
      </p:sp>
      <p:sp>
        <p:nvSpPr>
          <p:cNvPr id="5" name="文本框 4">
            <a:extLst>
              <a:ext uri="{FF2B5EF4-FFF2-40B4-BE49-F238E27FC236}">
                <a16:creationId xmlns:a16="http://schemas.microsoft.com/office/drawing/2014/main" id="{FBAD080C-4C37-24FE-FE92-BCB5B82A1FCD}"/>
              </a:ext>
            </a:extLst>
          </p:cNvPr>
          <p:cNvSpPr txBox="1"/>
          <p:nvPr/>
        </p:nvSpPr>
        <p:spPr>
          <a:xfrm>
            <a:off x="308695" y="1744117"/>
            <a:ext cx="5904656" cy="2246769"/>
          </a:xfrm>
          <a:prstGeom prst="rect">
            <a:avLst/>
          </a:prstGeom>
          <a:noFill/>
        </p:spPr>
        <p:txBody>
          <a:bodyPr wrap="square">
            <a:spAutoFit/>
          </a:bodyPr>
          <a:lstStyle/>
          <a:p>
            <a:r>
              <a:rPr lang="zh-CN" altLang="en-US" sz="2000" b="0" i="0" u="none" strike="noStrike" baseline="0" dirty="0">
                <a:solidFill>
                  <a:srgbClr val="000000"/>
                </a:solidFill>
                <a:latin typeface="+mn-ea"/>
                <a:ea typeface="+mn-ea"/>
              </a:rPr>
              <a:t>      计算域的大小是根据</a:t>
            </a:r>
            <a:r>
              <a:rPr lang="en-US" altLang="zh-CN" sz="2000" b="0" i="0" u="none" strike="noStrike" baseline="0" dirty="0">
                <a:solidFill>
                  <a:srgbClr val="000000"/>
                </a:solidFill>
                <a:latin typeface="+mn-ea"/>
                <a:ea typeface="+mn-ea"/>
              </a:rPr>
              <a:t>Brinkmann</a:t>
            </a:r>
            <a:r>
              <a:rPr lang="zh-CN" altLang="en-US" sz="2000" b="0" i="0" u="none" strike="noStrike" baseline="0" dirty="0">
                <a:solidFill>
                  <a:srgbClr val="000000"/>
                </a:solidFill>
                <a:latin typeface="+mn-ea"/>
                <a:ea typeface="+mn-ea"/>
              </a:rPr>
              <a:t>筛分长度（</a:t>
            </a:r>
            <a:r>
              <a:rPr lang="en-US" altLang="zh-CN" sz="2000" b="0" i="1" u="none" strike="noStrike" baseline="0" dirty="0">
                <a:solidFill>
                  <a:srgbClr val="000000"/>
                </a:solidFill>
                <a:latin typeface="+mn-ea"/>
                <a:ea typeface="+mn-ea"/>
              </a:rPr>
              <a:t>k</a:t>
            </a:r>
            <a:r>
              <a:rPr lang="en-US" altLang="zh-CN" sz="2000" i="1" baseline="30000" dirty="0">
                <a:solidFill>
                  <a:srgbClr val="000000"/>
                </a:solidFill>
                <a:latin typeface="+mn-ea"/>
                <a:ea typeface="+mn-ea"/>
              </a:rPr>
              <a:t>1/2</a:t>
            </a:r>
            <a:r>
              <a:rPr lang="zh-CN" altLang="en-US" sz="2000" b="0" i="0" u="none" strike="noStrike" baseline="0" dirty="0">
                <a:solidFill>
                  <a:srgbClr val="000000"/>
                </a:solidFill>
                <a:latin typeface="+mn-ea"/>
                <a:ea typeface="+mn-ea"/>
              </a:rPr>
              <a:t>）来决定的，其中</a:t>
            </a:r>
            <a:r>
              <a:rPr lang="en-US" altLang="zh-CN" sz="2000" b="0" i="1" u="none" strike="noStrike" baseline="0" dirty="0">
                <a:solidFill>
                  <a:srgbClr val="000000"/>
                </a:solidFill>
                <a:latin typeface="+mn-ea"/>
                <a:ea typeface="+mn-ea"/>
              </a:rPr>
              <a:t>k</a:t>
            </a:r>
            <a:r>
              <a:rPr lang="zh-CN" altLang="en-US" sz="2000" b="0" i="0" u="none" strike="noStrike" baseline="0" dirty="0">
                <a:solidFill>
                  <a:srgbClr val="000000"/>
                </a:solidFill>
                <a:latin typeface="+mn-ea"/>
                <a:ea typeface="+mn-ea"/>
              </a:rPr>
              <a:t>为纤维过滤介质的渗透率，计算域的大小一般应大于</a:t>
            </a:r>
            <a:r>
              <a:rPr lang="en-US" altLang="zh-CN" sz="2000" b="0" i="0" u="none" strike="noStrike" baseline="0" dirty="0">
                <a:solidFill>
                  <a:srgbClr val="000000"/>
                </a:solidFill>
                <a:latin typeface="+mn-ea"/>
                <a:ea typeface="+mn-ea"/>
              </a:rPr>
              <a:t>14</a:t>
            </a:r>
            <a:r>
              <a:rPr lang="en-US" altLang="zh-CN" sz="2000" b="0" i="1" u="none" strike="noStrike" baseline="0" dirty="0">
                <a:solidFill>
                  <a:srgbClr val="000000"/>
                </a:solidFill>
                <a:latin typeface="+mn-ea"/>
                <a:ea typeface="+mn-ea"/>
              </a:rPr>
              <a:t>k</a:t>
            </a:r>
            <a:r>
              <a:rPr lang="en-US" altLang="zh-CN" sz="2000" b="0" i="1" u="none" strike="noStrike" baseline="30000" dirty="0">
                <a:solidFill>
                  <a:srgbClr val="000000"/>
                </a:solidFill>
                <a:latin typeface="+mn-ea"/>
                <a:ea typeface="+mn-ea"/>
              </a:rPr>
              <a:t>1/2</a:t>
            </a:r>
            <a:r>
              <a:rPr lang="zh-CN" altLang="en-US" sz="2000" b="0" i="0" u="none" strike="noStrike" baseline="0" dirty="0">
                <a:solidFill>
                  <a:srgbClr val="000000"/>
                </a:solidFill>
                <a:latin typeface="+mn-ea"/>
                <a:ea typeface="+mn-ea"/>
              </a:rPr>
              <a:t>，这个尺寸的</a:t>
            </a:r>
            <a:r>
              <a:rPr lang="en-US" altLang="zh-CN" sz="2000" b="0" i="0" u="none" strike="noStrike" baseline="0" dirty="0">
                <a:solidFill>
                  <a:srgbClr val="000000"/>
                </a:solidFill>
                <a:latin typeface="+mn-ea"/>
                <a:ea typeface="+mn-ea"/>
              </a:rPr>
              <a:t>3D</a:t>
            </a:r>
            <a:r>
              <a:rPr lang="zh-CN" altLang="en-US" sz="2000" b="0" i="0" u="none" strike="noStrike" baseline="0" dirty="0">
                <a:solidFill>
                  <a:srgbClr val="000000"/>
                </a:solidFill>
                <a:latin typeface="+mn-ea"/>
                <a:ea typeface="+mn-ea"/>
              </a:rPr>
              <a:t>模型可以充分代表纤维过滤介质的宏观特征尺寸。</a:t>
            </a:r>
            <a:r>
              <a:rPr lang="en-US" altLang="zh-CN" sz="2000" b="0" i="0" u="none" strike="noStrike" baseline="0" dirty="0">
                <a:solidFill>
                  <a:srgbClr val="000000"/>
                </a:solidFill>
                <a:latin typeface="+mn-ea"/>
                <a:ea typeface="+mn-ea"/>
              </a:rPr>
              <a:t>k</a:t>
            </a:r>
            <a:r>
              <a:rPr lang="zh-CN" altLang="en-US" sz="2000" b="0" i="0" u="none" strike="noStrike" baseline="0" dirty="0">
                <a:solidFill>
                  <a:srgbClr val="000000"/>
                </a:solidFill>
                <a:latin typeface="+mn-ea"/>
                <a:ea typeface="+mn-ea"/>
              </a:rPr>
              <a:t>值大小由下式计算得出： </a:t>
            </a:r>
          </a:p>
          <a:p>
            <a:endParaRPr lang="en-US" altLang="zh-CN" sz="2000" b="0" i="0" u="none" strike="noStrike" baseline="0" dirty="0">
              <a:solidFill>
                <a:srgbClr val="000000"/>
              </a:solidFill>
              <a:latin typeface="宋体" panose="02010600030101010101" pitchFamily="2" charset="-122"/>
              <a:ea typeface="宋体" panose="02010600030101010101" pitchFamily="2" charset="-122"/>
            </a:endParaRPr>
          </a:p>
          <a:p>
            <a:endParaRPr lang="en-US" altLang="zh-CN" sz="2000" dirty="0">
              <a:solidFill>
                <a:srgbClr val="000000"/>
              </a:solidFill>
              <a:latin typeface="宋体" panose="02010600030101010101" pitchFamily="2" charset="-122"/>
            </a:endParaRPr>
          </a:p>
        </p:txBody>
      </p:sp>
      <p:pic>
        <p:nvPicPr>
          <p:cNvPr id="7" name="图片 6">
            <a:extLst>
              <a:ext uri="{FF2B5EF4-FFF2-40B4-BE49-F238E27FC236}">
                <a16:creationId xmlns:a16="http://schemas.microsoft.com/office/drawing/2014/main" id="{4370D276-3390-0258-6A23-EB612EDAB4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0823" y="3567775"/>
            <a:ext cx="2981184" cy="846221"/>
          </a:xfrm>
          <a:prstGeom prst="rect">
            <a:avLst/>
          </a:prstGeom>
        </p:spPr>
      </p:pic>
      <p:sp>
        <p:nvSpPr>
          <p:cNvPr id="8" name="文本框 7">
            <a:extLst>
              <a:ext uri="{FF2B5EF4-FFF2-40B4-BE49-F238E27FC236}">
                <a16:creationId xmlns:a16="http://schemas.microsoft.com/office/drawing/2014/main" id="{D8CB3CE3-FBA7-F946-61E6-7BD07E7DE48E}"/>
              </a:ext>
            </a:extLst>
          </p:cNvPr>
          <p:cNvSpPr txBox="1"/>
          <p:nvPr/>
        </p:nvSpPr>
        <p:spPr>
          <a:xfrm>
            <a:off x="452711" y="4689315"/>
            <a:ext cx="5616624" cy="1015663"/>
          </a:xfrm>
          <a:prstGeom prst="rect">
            <a:avLst/>
          </a:prstGeom>
          <a:noFill/>
        </p:spPr>
        <p:txBody>
          <a:bodyPr wrap="square" rtlCol="0">
            <a:spAutoFit/>
          </a:bodyPr>
          <a:lstStyle/>
          <a:p>
            <a:r>
              <a:rPr lang="zh-CN" altLang="en-US" sz="2000" b="0" i="0" u="none" strike="noStrike" baseline="0" dirty="0">
                <a:solidFill>
                  <a:srgbClr val="000000"/>
                </a:solidFill>
                <a:latin typeface="+mn-ea"/>
                <a:ea typeface="+mn-ea"/>
              </a:rPr>
              <a:t>     式中，</a:t>
            </a:r>
            <a:r>
              <a:rPr lang="en-US" altLang="zh-CN" sz="2000" b="0" i="1" u="none" strike="noStrike" baseline="0" dirty="0">
                <a:solidFill>
                  <a:srgbClr val="000000"/>
                </a:solidFill>
                <a:latin typeface="+mn-ea"/>
                <a:ea typeface="+mn-ea"/>
              </a:rPr>
              <a:t>r </a:t>
            </a:r>
            <a:r>
              <a:rPr lang="zh-CN" altLang="en-US" sz="2000" b="0" i="0" u="none" strike="noStrike" baseline="0" dirty="0">
                <a:solidFill>
                  <a:srgbClr val="000000"/>
                </a:solidFill>
                <a:latin typeface="+mn-ea"/>
                <a:ea typeface="+mn-ea"/>
              </a:rPr>
              <a:t>表示纤维半径，</a:t>
            </a:r>
            <a:r>
              <a:rPr lang="en-US" altLang="zh-CN" sz="2000" b="0" i="0" u="none" strike="noStrike" baseline="0" dirty="0">
                <a:solidFill>
                  <a:srgbClr val="000000"/>
                </a:solidFill>
                <a:latin typeface="+mn-ea"/>
                <a:ea typeface="+mn-ea"/>
              </a:rPr>
              <a:t>φ </a:t>
            </a:r>
            <a:r>
              <a:rPr lang="zh-CN" altLang="en-US" sz="2000" b="0" i="0" u="none" strike="noStrike" baseline="0" dirty="0">
                <a:solidFill>
                  <a:srgbClr val="000000"/>
                </a:solidFill>
                <a:latin typeface="+mn-ea"/>
                <a:ea typeface="+mn-ea"/>
              </a:rPr>
              <a:t>表示固体体积分数。非织造材料的固体体积分数是根据其孔隙率（</a:t>
            </a:r>
            <a:r>
              <a:rPr lang="en-US" altLang="zh-CN" sz="2000" b="0" i="1" u="none" strike="noStrike" baseline="0" dirty="0">
                <a:solidFill>
                  <a:srgbClr val="000000"/>
                </a:solidFill>
                <a:latin typeface="+mn-ea"/>
                <a:ea typeface="+mn-ea"/>
              </a:rPr>
              <a:t>P </a:t>
            </a:r>
            <a:r>
              <a:rPr lang="zh-CN" altLang="en-US" sz="2000" b="0" i="0" u="none" strike="noStrike" baseline="0" dirty="0">
                <a:solidFill>
                  <a:srgbClr val="000000"/>
                </a:solidFill>
                <a:latin typeface="+mn-ea"/>
                <a:ea typeface="+mn-ea"/>
              </a:rPr>
              <a:t>）得出，其大小为</a:t>
            </a:r>
            <a:r>
              <a:rPr lang="en-US" altLang="zh-CN" sz="2000" b="0" i="0" u="none" strike="noStrike" baseline="0" dirty="0">
                <a:solidFill>
                  <a:srgbClr val="000000"/>
                </a:solidFill>
                <a:latin typeface="+mn-ea"/>
                <a:ea typeface="+mn-ea"/>
              </a:rPr>
              <a:t>1-</a:t>
            </a:r>
            <a:r>
              <a:rPr lang="en-US" altLang="zh-CN" sz="2000" b="0" i="1" u="none" strike="noStrike" baseline="0" dirty="0">
                <a:solidFill>
                  <a:srgbClr val="000000"/>
                </a:solidFill>
                <a:latin typeface="+mn-ea"/>
                <a:ea typeface="+mn-ea"/>
              </a:rPr>
              <a:t>P</a:t>
            </a:r>
            <a:r>
              <a:rPr lang="zh-CN" altLang="en-US" sz="2000" b="0" i="0" u="none" strike="noStrike" baseline="0" dirty="0">
                <a:solidFill>
                  <a:srgbClr val="000000"/>
                </a:solidFill>
                <a:latin typeface="+mn-ea"/>
                <a:ea typeface="+mn-ea"/>
              </a:rPr>
              <a:t>。</a:t>
            </a:r>
            <a:endParaRPr lang="zh-CN" altLang="en-US" sz="2000" dirty="0">
              <a:latin typeface="+mn-ea"/>
              <a:ea typeface="+mn-ea"/>
            </a:endParaRPr>
          </a:p>
        </p:txBody>
      </p:sp>
      <p:pic>
        <p:nvPicPr>
          <p:cNvPr id="10" name="图片 9">
            <a:extLst>
              <a:ext uri="{FF2B5EF4-FFF2-40B4-BE49-F238E27FC236}">
                <a16:creationId xmlns:a16="http://schemas.microsoft.com/office/drawing/2014/main" id="{39B634D5-8AD1-B60D-EF5D-2F9643C13D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77447" y="1240061"/>
            <a:ext cx="4536951" cy="3527189"/>
          </a:xfrm>
          <a:prstGeom prst="rect">
            <a:avLst/>
          </a:prstGeom>
        </p:spPr>
      </p:pic>
      <p:pic>
        <p:nvPicPr>
          <p:cNvPr id="12" name="图片 11">
            <a:extLst>
              <a:ext uri="{FF2B5EF4-FFF2-40B4-BE49-F238E27FC236}">
                <a16:creationId xmlns:a16="http://schemas.microsoft.com/office/drawing/2014/main" id="{4A3B3728-4793-E26B-B566-77BB677B79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3351" y="4848100"/>
            <a:ext cx="6337558" cy="1713756"/>
          </a:xfrm>
          <a:prstGeom prst="rect">
            <a:avLst/>
          </a:prstGeom>
        </p:spPr>
      </p:pic>
    </p:spTree>
    <p:extLst>
      <p:ext uri="{BB962C8B-B14F-4D97-AF65-F5344CB8AC3E}">
        <p14:creationId xmlns:p14="http://schemas.microsoft.com/office/powerpoint/2010/main" val="723989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0D5BE9-A92D-8ACC-2624-3BCFDF617FD9}"/>
            </a:ext>
          </a:extLst>
        </p:cNvPr>
        <p:cNvGrpSpPr/>
        <p:nvPr/>
      </p:nvGrpSpPr>
      <p:grpSpPr>
        <a:xfrm>
          <a:off x="0" y="0"/>
          <a:ext cx="0" cy="0"/>
          <a:chOff x="0" y="0"/>
          <a:chExt cx="0" cy="0"/>
        </a:xfrm>
      </p:grpSpPr>
      <p:sp>
        <p:nvSpPr>
          <p:cNvPr id="2" name="文本占位符 1">
            <a:extLst>
              <a:ext uri="{FF2B5EF4-FFF2-40B4-BE49-F238E27FC236}">
                <a16:creationId xmlns:a16="http://schemas.microsoft.com/office/drawing/2014/main" id="{AC790F43-60E0-647A-8C90-0F43A8A06458}"/>
              </a:ext>
            </a:extLst>
          </p:cNvPr>
          <p:cNvSpPr>
            <a:spLocks noGrp="1"/>
          </p:cNvSpPr>
          <p:nvPr>
            <p:ph type="body" sz="quarter" idx="13"/>
          </p:nvPr>
        </p:nvSpPr>
        <p:spPr/>
        <p:txBody>
          <a:bodyPr>
            <a:normAutofit fontScale="92500"/>
          </a:bodyPr>
          <a:lstStyle/>
          <a:p>
            <a:r>
              <a:rPr lang="en-US" altLang="zh-CN" dirty="0"/>
              <a:t>3 </a:t>
            </a:r>
            <a:r>
              <a:rPr lang="zh-CN" altLang="en-US" b="1" dirty="0"/>
              <a:t>研究方法  </a:t>
            </a:r>
            <a:r>
              <a:rPr lang="en-US" altLang="zh-CN" b="1" dirty="0"/>
              <a:t>----  </a:t>
            </a:r>
            <a:r>
              <a:rPr lang="zh-CN" altLang="en-US" b="1" dirty="0"/>
              <a:t>气流模拟</a:t>
            </a:r>
          </a:p>
        </p:txBody>
      </p:sp>
      <p:pic>
        <p:nvPicPr>
          <p:cNvPr id="3" name="图片 2">
            <a:extLst>
              <a:ext uri="{FF2B5EF4-FFF2-40B4-BE49-F238E27FC236}">
                <a16:creationId xmlns:a16="http://schemas.microsoft.com/office/drawing/2014/main" id="{0BFCCF7F-1F85-71A9-D0E1-A314102329B0}"/>
              </a:ext>
            </a:extLst>
          </p:cNvPr>
          <p:cNvPicPr>
            <a:picLocks noChangeAspect="1"/>
          </p:cNvPicPr>
          <p:nvPr/>
        </p:nvPicPr>
        <p:blipFill>
          <a:blip r:embed="rId2" cstate="print">
            <a:extLst>
              <a:ext uri="{28A0092B-C50C-407E-A947-70E740481C1C}">
                <a14:useLocalDpi xmlns:a14="http://schemas.microsoft.com/office/drawing/2010/main" val="0"/>
              </a:ext>
            </a:extLst>
          </a:blip>
          <a:srcRect l="1" r="-1766" b="6233"/>
          <a:stretch/>
        </p:blipFill>
        <p:spPr>
          <a:xfrm>
            <a:off x="3693071" y="2104157"/>
            <a:ext cx="2736304" cy="1890922"/>
          </a:xfrm>
          <a:prstGeom prst="rect">
            <a:avLst/>
          </a:prstGeom>
        </p:spPr>
      </p:pic>
      <p:pic>
        <p:nvPicPr>
          <p:cNvPr id="4" name="图片 3">
            <a:extLst>
              <a:ext uri="{FF2B5EF4-FFF2-40B4-BE49-F238E27FC236}">
                <a16:creationId xmlns:a16="http://schemas.microsoft.com/office/drawing/2014/main" id="{D8376938-8558-8015-86CE-2C11B811808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05162" y="2095680"/>
            <a:ext cx="2978304" cy="1941271"/>
          </a:xfrm>
          <a:prstGeom prst="rect">
            <a:avLst/>
          </a:prstGeom>
        </p:spPr>
      </p:pic>
      <p:pic>
        <p:nvPicPr>
          <p:cNvPr id="6" name="图片 5">
            <a:extLst>
              <a:ext uri="{FF2B5EF4-FFF2-40B4-BE49-F238E27FC236}">
                <a16:creationId xmlns:a16="http://schemas.microsoft.com/office/drawing/2014/main" id="{D15AAA7F-8295-B482-FEC4-371C8197E30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45398" y="4287241"/>
            <a:ext cx="2886273" cy="1881286"/>
          </a:xfrm>
          <a:prstGeom prst="rect">
            <a:avLst/>
          </a:prstGeom>
        </p:spPr>
      </p:pic>
      <p:pic>
        <p:nvPicPr>
          <p:cNvPr id="9" name="图片 8">
            <a:extLst>
              <a:ext uri="{FF2B5EF4-FFF2-40B4-BE49-F238E27FC236}">
                <a16:creationId xmlns:a16="http://schemas.microsoft.com/office/drawing/2014/main" id="{22C6E6B1-3A58-96EA-EB2F-09DBD9632A9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48314" y="4277158"/>
            <a:ext cx="2918789" cy="1902480"/>
          </a:xfrm>
          <a:prstGeom prst="rect">
            <a:avLst/>
          </a:prstGeom>
        </p:spPr>
      </p:pic>
      <p:sp>
        <p:nvSpPr>
          <p:cNvPr id="11" name="文本框 10">
            <a:extLst>
              <a:ext uri="{FF2B5EF4-FFF2-40B4-BE49-F238E27FC236}">
                <a16:creationId xmlns:a16="http://schemas.microsoft.com/office/drawing/2014/main" id="{B523A6E8-B5E7-264B-02E5-403B290C4EF2}"/>
              </a:ext>
            </a:extLst>
          </p:cNvPr>
          <p:cNvSpPr txBox="1"/>
          <p:nvPr/>
        </p:nvSpPr>
        <p:spPr>
          <a:xfrm>
            <a:off x="1316807" y="2392189"/>
            <a:ext cx="2160240" cy="923330"/>
          </a:xfrm>
          <a:prstGeom prst="rect">
            <a:avLst/>
          </a:prstGeom>
          <a:noFill/>
        </p:spPr>
        <p:txBody>
          <a:bodyPr wrap="square" rtlCol="0">
            <a:spAutoFit/>
          </a:bodyPr>
          <a:lstStyle/>
          <a:p>
            <a:r>
              <a:rPr lang="en-US" altLang="zh-CN" dirty="0">
                <a:latin typeface="+mn-ea"/>
                <a:ea typeface="+mn-ea"/>
              </a:rPr>
              <a:t>1. </a:t>
            </a:r>
            <a:r>
              <a:rPr lang="zh-CN" altLang="en-US" dirty="0">
                <a:latin typeface="+mn-ea"/>
                <a:ea typeface="+mn-ea"/>
              </a:rPr>
              <a:t>拍摄</a:t>
            </a:r>
            <a:r>
              <a:rPr lang="en-US" altLang="zh-CN" dirty="0">
                <a:latin typeface="+mn-ea"/>
                <a:ea typeface="+mn-ea"/>
              </a:rPr>
              <a:t>SEM</a:t>
            </a:r>
            <a:r>
              <a:rPr lang="zh-CN" altLang="en-US" dirty="0">
                <a:latin typeface="+mn-ea"/>
                <a:ea typeface="+mn-ea"/>
              </a:rPr>
              <a:t>图，测量</a:t>
            </a:r>
            <a:r>
              <a:rPr lang="zh-CN" altLang="en-US" b="1" dirty="0">
                <a:solidFill>
                  <a:srgbClr val="FF0000"/>
                </a:solidFill>
                <a:latin typeface="+mn-ea"/>
                <a:ea typeface="+mn-ea"/>
              </a:rPr>
              <a:t>纤维直径</a:t>
            </a:r>
            <a:r>
              <a:rPr lang="zh-CN" altLang="en-US" b="1" dirty="0">
                <a:latin typeface="+mn-ea"/>
                <a:ea typeface="+mn-ea"/>
              </a:rPr>
              <a:t>、</a:t>
            </a:r>
            <a:r>
              <a:rPr lang="zh-CN" altLang="en-US" b="1" dirty="0">
                <a:solidFill>
                  <a:srgbClr val="FF0000"/>
                </a:solidFill>
                <a:latin typeface="+mn-ea"/>
                <a:ea typeface="+mn-ea"/>
              </a:rPr>
              <a:t>纤维厚度</a:t>
            </a:r>
            <a:r>
              <a:rPr lang="zh-CN" altLang="en-US" dirty="0">
                <a:latin typeface="+mn-ea"/>
                <a:ea typeface="+mn-ea"/>
              </a:rPr>
              <a:t>和</a:t>
            </a:r>
            <a:r>
              <a:rPr lang="zh-CN" altLang="en-US" b="1" dirty="0">
                <a:solidFill>
                  <a:srgbClr val="FF0000"/>
                </a:solidFill>
                <a:latin typeface="+mn-ea"/>
                <a:ea typeface="+mn-ea"/>
              </a:rPr>
              <a:t>孔隙率</a:t>
            </a:r>
            <a:r>
              <a:rPr lang="zh-CN" altLang="en-US" dirty="0">
                <a:latin typeface="+mn-ea"/>
                <a:ea typeface="+mn-ea"/>
              </a:rPr>
              <a:t>。</a:t>
            </a:r>
          </a:p>
        </p:txBody>
      </p:sp>
      <p:sp>
        <p:nvSpPr>
          <p:cNvPr id="13" name="文本框 12">
            <a:extLst>
              <a:ext uri="{FF2B5EF4-FFF2-40B4-BE49-F238E27FC236}">
                <a16:creationId xmlns:a16="http://schemas.microsoft.com/office/drawing/2014/main" id="{B068DF8A-90FC-978A-97CF-4FFCD668A79B}"/>
              </a:ext>
            </a:extLst>
          </p:cNvPr>
          <p:cNvSpPr txBox="1"/>
          <p:nvPr/>
        </p:nvSpPr>
        <p:spPr>
          <a:xfrm>
            <a:off x="9856104" y="2095922"/>
            <a:ext cx="2160240" cy="923330"/>
          </a:xfrm>
          <a:prstGeom prst="rect">
            <a:avLst/>
          </a:prstGeom>
          <a:noFill/>
        </p:spPr>
        <p:txBody>
          <a:bodyPr wrap="square" rtlCol="0">
            <a:spAutoFit/>
          </a:bodyPr>
          <a:lstStyle/>
          <a:p>
            <a:r>
              <a:rPr lang="en-US" altLang="zh-CN" dirty="0">
                <a:latin typeface="+mn-ea"/>
                <a:ea typeface="+mn-ea"/>
              </a:rPr>
              <a:t>2. </a:t>
            </a:r>
            <a:r>
              <a:rPr lang="zh-CN" altLang="en-US" dirty="0">
                <a:latin typeface="+mn-ea"/>
                <a:ea typeface="+mn-ea"/>
              </a:rPr>
              <a:t>根据测量的纤维膜参数，建立纤维膜三维模型。</a:t>
            </a:r>
          </a:p>
        </p:txBody>
      </p:sp>
      <p:sp>
        <p:nvSpPr>
          <p:cNvPr id="14" name="文本框 13">
            <a:extLst>
              <a:ext uri="{FF2B5EF4-FFF2-40B4-BE49-F238E27FC236}">
                <a16:creationId xmlns:a16="http://schemas.microsoft.com/office/drawing/2014/main" id="{2D1153CB-841D-11E4-CB0B-151DFC4758F3}"/>
              </a:ext>
            </a:extLst>
          </p:cNvPr>
          <p:cNvSpPr txBox="1"/>
          <p:nvPr/>
        </p:nvSpPr>
        <p:spPr>
          <a:xfrm>
            <a:off x="1316807" y="4624437"/>
            <a:ext cx="2160240" cy="646331"/>
          </a:xfrm>
          <a:prstGeom prst="rect">
            <a:avLst/>
          </a:prstGeom>
          <a:noFill/>
        </p:spPr>
        <p:txBody>
          <a:bodyPr wrap="square" rtlCol="0">
            <a:spAutoFit/>
          </a:bodyPr>
          <a:lstStyle/>
          <a:p>
            <a:r>
              <a:rPr lang="en-US" altLang="zh-CN" dirty="0">
                <a:latin typeface="+mn-ea"/>
                <a:ea typeface="+mn-ea"/>
              </a:rPr>
              <a:t>3. </a:t>
            </a:r>
            <a:r>
              <a:rPr lang="zh-CN" altLang="en-US" dirty="0">
                <a:latin typeface="+mn-ea"/>
                <a:ea typeface="+mn-ea"/>
              </a:rPr>
              <a:t>选择其中一处插入长方体。</a:t>
            </a:r>
          </a:p>
        </p:txBody>
      </p:sp>
      <p:sp>
        <p:nvSpPr>
          <p:cNvPr id="15" name="文本框 14">
            <a:extLst>
              <a:ext uri="{FF2B5EF4-FFF2-40B4-BE49-F238E27FC236}">
                <a16:creationId xmlns:a16="http://schemas.microsoft.com/office/drawing/2014/main" id="{FBA56ED7-18C5-FA52-B759-65BCC77A4FA2}"/>
              </a:ext>
            </a:extLst>
          </p:cNvPr>
          <p:cNvSpPr txBox="1"/>
          <p:nvPr/>
        </p:nvSpPr>
        <p:spPr>
          <a:xfrm>
            <a:off x="9726960" y="4624437"/>
            <a:ext cx="2160240" cy="646331"/>
          </a:xfrm>
          <a:prstGeom prst="rect">
            <a:avLst/>
          </a:prstGeom>
          <a:noFill/>
        </p:spPr>
        <p:txBody>
          <a:bodyPr wrap="square" rtlCol="0">
            <a:spAutoFit/>
          </a:bodyPr>
          <a:lstStyle/>
          <a:p>
            <a:r>
              <a:rPr lang="en-US" altLang="zh-CN" dirty="0">
                <a:latin typeface="+mn-ea"/>
                <a:ea typeface="+mn-ea"/>
              </a:rPr>
              <a:t>4. </a:t>
            </a:r>
            <a:r>
              <a:rPr lang="zh-CN" altLang="en-US" dirty="0">
                <a:latin typeface="+mn-ea"/>
                <a:ea typeface="+mn-ea"/>
              </a:rPr>
              <a:t>完成模拟用模型建立。</a:t>
            </a:r>
          </a:p>
        </p:txBody>
      </p:sp>
      <p:cxnSp>
        <p:nvCxnSpPr>
          <p:cNvPr id="16" name="直接连接符 15">
            <a:extLst>
              <a:ext uri="{FF2B5EF4-FFF2-40B4-BE49-F238E27FC236}">
                <a16:creationId xmlns:a16="http://schemas.microsoft.com/office/drawing/2014/main" id="{7314903A-E0C4-BD31-7C6E-15A27C784CD4}"/>
              </a:ext>
            </a:extLst>
          </p:cNvPr>
          <p:cNvCxnSpPr>
            <a:cxnSpLocks/>
            <a:stCxn id="23" idx="1"/>
            <a:endCxn id="23" idx="3"/>
          </p:cNvCxnSpPr>
          <p:nvPr/>
        </p:nvCxnSpPr>
        <p:spPr>
          <a:xfrm>
            <a:off x="3540589" y="4120381"/>
            <a:ext cx="6129146" cy="0"/>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id="{BFA48756-0513-80FA-4CB6-DA4CDA5F85D4}"/>
              </a:ext>
            </a:extLst>
          </p:cNvPr>
          <p:cNvCxnSpPr>
            <a:cxnSpLocks/>
            <a:stCxn id="23" idx="0"/>
            <a:endCxn id="23" idx="2"/>
          </p:cNvCxnSpPr>
          <p:nvPr/>
        </p:nvCxnSpPr>
        <p:spPr>
          <a:xfrm>
            <a:off x="6605162" y="1960141"/>
            <a:ext cx="0" cy="4320480"/>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sp>
        <p:nvSpPr>
          <p:cNvPr id="22" name="文本框 21">
            <a:extLst>
              <a:ext uri="{FF2B5EF4-FFF2-40B4-BE49-F238E27FC236}">
                <a16:creationId xmlns:a16="http://schemas.microsoft.com/office/drawing/2014/main" id="{DA477A0A-4DC8-4449-5DA6-F157AE0F1AE6}"/>
              </a:ext>
            </a:extLst>
          </p:cNvPr>
          <p:cNvSpPr txBox="1"/>
          <p:nvPr/>
        </p:nvSpPr>
        <p:spPr>
          <a:xfrm>
            <a:off x="5259824" y="1312069"/>
            <a:ext cx="2339102" cy="461665"/>
          </a:xfrm>
          <a:prstGeom prst="rect">
            <a:avLst/>
          </a:prstGeom>
          <a:noFill/>
        </p:spPr>
        <p:txBody>
          <a:bodyPr wrap="none" rtlCol="0">
            <a:spAutoFit/>
          </a:bodyPr>
          <a:lstStyle/>
          <a:p>
            <a:r>
              <a:rPr lang="zh-CN" altLang="en-US" sz="2400" b="1" dirty="0">
                <a:latin typeface="+mj-ea"/>
                <a:ea typeface="+mj-ea"/>
              </a:rPr>
              <a:t>三维模型的建立</a:t>
            </a:r>
          </a:p>
        </p:txBody>
      </p:sp>
      <p:sp>
        <p:nvSpPr>
          <p:cNvPr id="23" name="矩形 22">
            <a:extLst>
              <a:ext uri="{FF2B5EF4-FFF2-40B4-BE49-F238E27FC236}">
                <a16:creationId xmlns:a16="http://schemas.microsoft.com/office/drawing/2014/main" id="{54F7C86A-134C-BD1A-992D-9DD3AEAC5097}"/>
              </a:ext>
            </a:extLst>
          </p:cNvPr>
          <p:cNvSpPr/>
          <p:nvPr/>
        </p:nvSpPr>
        <p:spPr>
          <a:xfrm>
            <a:off x="3540589" y="1960141"/>
            <a:ext cx="6129146" cy="4320480"/>
          </a:xfrm>
          <a:prstGeom prst="rect">
            <a:avLst/>
          </a:prstGeom>
          <a:noFill/>
          <a:ln>
            <a:solidFill>
              <a:srgbClr val="0070C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09761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Untitled2">
            <a:extLst>
              <a:ext uri="{FF2B5EF4-FFF2-40B4-BE49-F238E27FC236}">
                <a16:creationId xmlns:a16="http://schemas.microsoft.com/office/drawing/2014/main" id="{129D069F-4812-00CA-CE3A-EEA2B9347F8E}"/>
              </a:ext>
            </a:extLst>
          </p:cNvPr>
          <p:cNvPicPr>
            <a:picLocks noChangeAspect="1"/>
          </p:cNvPicPr>
          <p:nvPr/>
        </p:nvPicPr>
        <p:blipFill>
          <a:blip r:embed="rId3"/>
          <a:stretch>
            <a:fillRect/>
          </a:stretch>
        </p:blipFill>
        <p:spPr>
          <a:xfrm>
            <a:off x="1316807" y="1384077"/>
            <a:ext cx="2394615" cy="1548000"/>
          </a:xfrm>
          <a:prstGeom prst="rect">
            <a:avLst/>
          </a:prstGeom>
        </p:spPr>
      </p:pic>
      <p:sp>
        <p:nvSpPr>
          <p:cNvPr id="2" name="文本占位符 1"/>
          <p:cNvSpPr>
            <a:spLocks noGrp="1"/>
          </p:cNvSpPr>
          <p:nvPr>
            <p:ph type="body" sz="quarter" idx="13"/>
          </p:nvPr>
        </p:nvSpPr>
        <p:spPr>
          <a:xfrm>
            <a:off x="1768475" y="454660"/>
            <a:ext cx="3829050" cy="560070"/>
          </a:xfrm>
        </p:spPr>
        <p:txBody>
          <a:bodyPr>
            <a:normAutofit/>
          </a:bodyPr>
          <a:lstStyle/>
          <a:p>
            <a:r>
              <a:rPr lang="en-US" altLang="zh-CN" b="1" dirty="0">
                <a:sym typeface="+mn-ea"/>
              </a:rPr>
              <a:t>3 </a:t>
            </a:r>
            <a:r>
              <a:rPr lang="zh-CN" altLang="en-US" b="1" dirty="0">
                <a:sym typeface="+mn-ea"/>
              </a:rPr>
              <a:t>研究方法</a:t>
            </a:r>
            <a:r>
              <a:rPr lang="en-US" altLang="zh-CN" b="1" dirty="0">
                <a:sym typeface="+mn-ea"/>
              </a:rPr>
              <a:t> –</a:t>
            </a:r>
            <a:r>
              <a:rPr lang="zh-CN" altLang="en-US" b="1" dirty="0">
                <a:sym typeface="+mn-ea"/>
              </a:rPr>
              <a:t>气流模拟</a:t>
            </a:r>
            <a:endParaRPr lang="en-US" altLang="zh-CN" dirty="0"/>
          </a:p>
        </p:txBody>
      </p:sp>
      <p:pic>
        <p:nvPicPr>
          <p:cNvPr id="11" name="图片 10" descr="Untitled3">
            <a:extLst>
              <a:ext uri="{FF2B5EF4-FFF2-40B4-BE49-F238E27FC236}">
                <a16:creationId xmlns:a16="http://schemas.microsoft.com/office/drawing/2014/main" id="{3034B5E0-8EB4-2548-B279-7C8E5E704119}"/>
              </a:ext>
            </a:extLst>
          </p:cNvPr>
          <p:cNvPicPr>
            <a:picLocks noChangeAspect="1"/>
          </p:cNvPicPr>
          <p:nvPr/>
        </p:nvPicPr>
        <p:blipFill>
          <a:blip r:embed="rId4"/>
          <a:stretch>
            <a:fillRect/>
          </a:stretch>
        </p:blipFill>
        <p:spPr>
          <a:xfrm>
            <a:off x="4286848" y="1409278"/>
            <a:ext cx="2395438" cy="1548000"/>
          </a:xfrm>
          <a:prstGeom prst="rect">
            <a:avLst/>
          </a:prstGeom>
        </p:spPr>
      </p:pic>
      <p:pic>
        <p:nvPicPr>
          <p:cNvPr id="12" name="图片 11" descr="Untitled4">
            <a:extLst>
              <a:ext uri="{FF2B5EF4-FFF2-40B4-BE49-F238E27FC236}">
                <a16:creationId xmlns:a16="http://schemas.microsoft.com/office/drawing/2014/main" id="{3D4DC569-8DAF-D1FA-BD75-D452D939467F}"/>
              </a:ext>
            </a:extLst>
          </p:cNvPr>
          <p:cNvPicPr>
            <a:picLocks noChangeAspect="1"/>
          </p:cNvPicPr>
          <p:nvPr/>
        </p:nvPicPr>
        <p:blipFill>
          <a:blip r:embed="rId5"/>
          <a:stretch>
            <a:fillRect/>
          </a:stretch>
        </p:blipFill>
        <p:spPr>
          <a:xfrm>
            <a:off x="7149455" y="1456085"/>
            <a:ext cx="2394900" cy="1548000"/>
          </a:xfrm>
          <a:prstGeom prst="rect">
            <a:avLst/>
          </a:prstGeom>
        </p:spPr>
      </p:pic>
      <p:pic>
        <p:nvPicPr>
          <p:cNvPr id="13" name="图片 12" descr="Untitled5">
            <a:extLst>
              <a:ext uri="{FF2B5EF4-FFF2-40B4-BE49-F238E27FC236}">
                <a16:creationId xmlns:a16="http://schemas.microsoft.com/office/drawing/2014/main" id="{2E6D1959-EEFF-C769-7676-23BC7A19953A}"/>
              </a:ext>
            </a:extLst>
          </p:cNvPr>
          <p:cNvPicPr>
            <a:picLocks noChangeAspect="1"/>
          </p:cNvPicPr>
          <p:nvPr/>
        </p:nvPicPr>
        <p:blipFill>
          <a:blip r:embed="rId6"/>
          <a:stretch>
            <a:fillRect/>
          </a:stretch>
        </p:blipFill>
        <p:spPr>
          <a:xfrm>
            <a:off x="10024107" y="1404151"/>
            <a:ext cx="2395018" cy="1548000"/>
          </a:xfrm>
          <a:prstGeom prst="rect">
            <a:avLst/>
          </a:prstGeom>
        </p:spPr>
      </p:pic>
      <p:pic>
        <p:nvPicPr>
          <p:cNvPr id="14" name="图片 13">
            <a:extLst>
              <a:ext uri="{FF2B5EF4-FFF2-40B4-BE49-F238E27FC236}">
                <a16:creationId xmlns:a16="http://schemas.microsoft.com/office/drawing/2014/main" id="{189C5A19-4825-A415-680F-73FC5A7BA69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61423" y="3328293"/>
            <a:ext cx="2319558" cy="1548000"/>
          </a:xfrm>
          <a:prstGeom prst="rect">
            <a:avLst/>
          </a:prstGeom>
        </p:spPr>
      </p:pic>
      <p:pic>
        <p:nvPicPr>
          <p:cNvPr id="15" name="图片 14">
            <a:extLst>
              <a:ext uri="{FF2B5EF4-FFF2-40B4-BE49-F238E27FC236}">
                <a16:creationId xmlns:a16="http://schemas.microsoft.com/office/drawing/2014/main" id="{6C3776AE-2AEF-3FFC-1F3A-D4F10DF52D2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071763" y="4279327"/>
            <a:ext cx="2395114" cy="1548000"/>
          </a:xfrm>
          <a:prstGeom prst="rect">
            <a:avLst/>
          </a:prstGeom>
        </p:spPr>
      </p:pic>
      <p:pic>
        <p:nvPicPr>
          <p:cNvPr id="16" name="图片 15">
            <a:extLst>
              <a:ext uri="{FF2B5EF4-FFF2-40B4-BE49-F238E27FC236}">
                <a16:creationId xmlns:a16="http://schemas.microsoft.com/office/drawing/2014/main" id="{018AF37A-230B-239D-E70B-07D025C1C68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005439" y="5272509"/>
            <a:ext cx="2300025" cy="1548000"/>
          </a:xfrm>
          <a:prstGeom prst="rect">
            <a:avLst/>
          </a:prstGeom>
        </p:spPr>
      </p:pic>
      <p:sp>
        <p:nvSpPr>
          <p:cNvPr id="17" name="箭头: 右 16">
            <a:extLst>
              <a:ext uri="{FF2B5EF4-FFF2-40B4-BE49-F238E27FC236}">
                <a16:creationId xmlns:a16="http://schemas.microsoft.com/office/drawing/2014/main" id="{618CD3E2-EE20-5FBA-227B-6C2A8F3A6564}"/>
              </a:ext>
            </a:extLst>
          </p:cNvPr>
          <p:cNvSpPr/>
          <p:nvPr/>
        </p:nvSpPr>
        <p:spPr>
          <a:xfrm>
            <a:off x="3872070" y="2000398"/>
            <a:ext cx="541081" cy="319783"/>
          </a:xfrm>
          <a:prstGeom prst="rightArrow">
            <a:avLst/>
          </a:prstGeom>
          <a:solidFill>
            <a:schemeClr val="accent4">
              <a:lumMod val="75000"/>
            </a:schemeClr>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8" name="箭头: 右 17">
            <a:extLst>
              <a:ext uri="{FF2B5EF4-FFF2-40B4-BE49-F238E27FC236}">
                <a16:creationId xmlns:a16="http://schemas.microsoft.com/office/drawing/2014/main" id="{3365CC6D-755A-62AD-6078-7F7B884A4677}"/>
              </a:ext>
            </a:extLst>
          </p:cNvPr>
          <p:cNvSpPr/>
          <p:nvPr/>
        </p:nvSpPr>
        <p:spPr>
          <a:xfrm>
            <a:off x="6762956" y="2001969"/>
            <a:ext cx="541081" cy="319783"/>
          </a:xfrm>
          <a:prstGeom prst="rightArrow">
            <a:avLst/>
          </a:prstGeom>
          <a:solidFill>
            <a:schemeClr val="accent4">
              <a:lumMod val="75000"/>
            </a:schemeClr>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9" name="箭头: 右 18">
            <a:extLst>
              <a:ext uri="{FF2B5EF4-FFF2-40B4-BE49-F238E27FC236}">
                <a16:creationId xmlns:a16="http://schemas.microsoft.com/office/drawing/2014/main" id="{3760192A-2755-5DF9-5712-80E3FC206458}"/>
              </a:ext>
            </a:extLst>
          </p:cNvPr>
          <p:cNvSpPr/>
          <p:nvPr/>
        </p:nvSpPr>
        <p:spPr>
          <a:xfrm>
            <a:off x="9592569" y="2003541"/>
            <a:ext cx="541081" cy="319783"/>
          </a:xfrm>
          <a:prstGeom prst="rightArrow">
            <a:avLst/>
          </a:prstGeom>
          <a:solidFill>
            <a:schemeClr val="accent4">
              <a:lumMod val="75000"/>
            </a:schemeClr>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0" name="箭头: 右 19">
            <a:extLst>
              <a:ext uri="{FF2B5EF4-FFF2-40B4-BE49-F238E27FC236}">
                <a16:creationId xmlns:a16="http://schemas.microsoft.com/office/drawing/2014/main" id="{30AE00D9-487E-ABAC-D0AA-0DB3E9A2A4A8}"/>
              </a:ext>
            </a:extLst>
          </p:cNvPr>
          <p:cNvSpPr/>
          <p:nvPr/>
        </p:nvSpPr>
        <p:spPr>
          <a:xfrm rot="5400000">
            <a:off x="11066069" y="3464917"/>
            <a:ext cx="485598" cy="356321"/>
          </a:xfrm>
          <a:prstGeom prst="rightArrow">
            <a:avLst/>
          </a:prstGeom>
          <a:solidFill>
            <a:schemeClr val="accent4">
              <a:lumMod val="75000"/>
            </a:schemeClr>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1" name="箭头: 右 20">
            <a:extLst>
              <a:ext uri="{FF2B5EF4-FFF2-40B4-BE49-F238E27FC236}">
                <a16:creationId xmlns:a16="http://schemas.microsoft.com/office/drawing/2014/main" id="{8D109790-8E00-4259-C108-42D650290BFF}"/>
              </a:ext>
            </a:extLst>
          </p:cNvPr>
          <p:cNvSpPr/>
          <p:nvPr/>
        </p:nvSpPr>
        <p:spPr>
          <a:xfrm rot="12209941">
            <a:off x="9482019" y="4080411"/>
            <a:ext cx="541082" cy="319783"/>
          </a:xfrm>
          <a:prstGeom prst="rightArrow">
            <a:avLst/>
          </a:prstGeom>
          <a:solidFill>
            <a:schemeClr val="accent4">
              <a:lumMod val="75000"/>
            </a:schemeClr>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2" name="箭头: 右 21">
            <a:extLst>
              <a:ext uri="{FF2B5EF4-FFF2-40B4-BE49-F238E27FC236}">
                <a16:creationId xmlns:a16="http://schemas.microsoft.com/office/drawing/2014/main" id="{0C03BF14-3697-A0F6-DC53-92A952180C5D}"/>
              </a:ext>
            </a:extLst>
          </p:cNvPr>
          <p:cNvSpPr/>
          <p:nvPr/>
        </p:nvSpPr>
        <p:spPr>
          <a:xfrm rot="8716415">
            <a:off x="9488979" y="5795122"/>
            <a:ext cx="541081" cy="319783"/>
          </a:xfrm>
          <a:prstGeom prst="rightArrow">
            <a:avLst/>
          </a:prstGeom>
          <a:solidFill>
            <a:schemeClr val="accent4">
              <a:lumMod val="75000"/>
            </a:schemeClr>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4" name="矩形: 圆角 23">
            <a:extLst>
              <a:ext uri="{FF2B5EF4-FFF2-40B4-BE49-F238E27FC236}">
                <a16:creationId xmlns:a16="http://schemas.microsoft.com/office/drawing/2014/main" id="{B5011DDC-FC66-6F35-5F91-5EE26F305177}"/>
              </a:ext>
            </a:extLst>
          </p:cNvPr>
          <p:cNvSpPr/>
          <p:nvPr/>
        </p:nvSpPr>
        <p:spPr>
          <a:xfrm>
            <a:off x="706474" y="3190583"/>
            <a:ext cx="2016224"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物理场选择</a:t>
            </a:r>
            <a:r>
              <a:rPr lang="en-US" altLang="zh-CN" dirty="0"/>
              <a:t>-</a:t>
            </a:r>
            <a:r>
              <a:rPr lang="zh-CN" altLang="en-US" dirty="0"/>
              <a:t>层流</a:t>
            </a:r>
          </a:p>
        </p:txBody>
      </p:sp>
      <p:sp>
        <p:nvSpPr>
          <p:cNvPr id="25" name="矩形: 圆角 24">
            <a:extLst>
              <a:ext uri="{FF2B5EF4-FFF2-40B4-BE49-F238E27FC236}">
                <a16:creationId xmlns:a16="http://schemas.microsoft.com/office/drawing/2014/main" id="{763C560E-F2C5-BB8C-C834-E59BD064CDCD}"/>
              </a:ext>
            </a:extLst>
          </p:cNvPr>
          <p:cNvSpPr/>
          <p:nvPr/>
        </p:nvSpPr>
        <p:spPr>
          <a:xfrm>
            <a:off x="850490" y="4000836"/>
            <a:ext cx="1656184"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全局参数设定</a:t>
            </a:r>
          </a:p>
        </p:txBody>
      </p:sp>
      <p:sp>
        <p:nvSpPr>
          <p:cNvPr id="26" name="矩形: 圆角 25">
            <a:extLst>
              <a:ext uri="{FF2B5EF4-FFF2-40B4-BE49-F238E27FC236}">
                <a16:creationId xmlns:a16="http://schemas.microsoft.com/office/drawing/2014/main" id="{3E8353F3-ED55-FB07-186E-5DC88250098C}"/>
              </a:ext>
            </a:extLst>
          </p:cNvPr>
          <p:cNvSpPr/>
          <p:nvPr/>
        </p:nvSpPr>
        <p:spPr>
          <a:xfrm>
            <a:off x="1102517" y="4796177"/>
            <a:ext cx="1224136"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模型导入</a:t>
            </a:r>
          </a:p>
        </p:txBody>
      </p:sp>
      <p:sp>
        <p:nvSpPr>
          <p:cNvPr id="27" name="矩形: 圆角 26">
            <a:extLst>
              <a:ext uri="{FF2B5EF4-FFF2-40B4-BE49-F238E27FC236}">
                <a16:creationId xmlns:a16="http://schemas.microsoft.com/office/drawing/2014/main" id="{3639E400-6FA9-CBF3-2687-6F8EDD247072}"/>
              </a:ext>
            </a:extLst>
          </p:cNvPr>
          <p:cNvSpPr/>
          <p:nvPr/>
        </p:nvSpPr>
        <p:spPr>
          <a:xfrm>
            <a:off x="872337" y="5660273"/>
            <a:ext cx="1728192"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材料属性</a:t>
            </a:r>
            <a:r>
              <a:rPr lang="en-US" altLang="zh-CN" dirty="0"/>
              <a:t>-</a:t>
            </a:r>
            <a:r>
              <a:rPr lang="zh-CN" altLang="en-US" dirty="0"/>
              <a:t>空气</a:t>
            </a:r>
          </a:p>
        </p:txBody>
      </p:sp>
      <p:sp>
        <p:nvSpPr>
          <p:cNvPr id="28" name="矩形: 圆角 27">
            <a:extLst>
              <a:ext uri="{FF2B5EF4-FFF2-40B4-BE49-F238E27FC236}">
                <a16:creationId xmlns:a16="http://schemas.microsoft.com/office/drawing/2014/main" id="{89D7A625-523A-25FF-4081-8BFA2799C712}"/>
              </a:ext>
            </a:extLst>
          </p:cNvPr>
          <p:cNvSpPr/>
          <p:nvPr/>
        </p:nvSpPr>
        <p:spPr>
          <a:xfrm>
            <a:off x="3442713" y="5660273"/>
            <a:ext cx="1296144"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边界条件</a:t>
            </a:r>
          </a:p>
        </p:txBody>
      </p:sp>
      <p:sp>
        <p:nvSpPr>
          <p:cNvPr id="29" name="矩形: 圆角 28">
            <a:extLst>
              <a:ext uri="{FF2B5EF4-FFF2-40B4-BE49-F238E27FC236}">
                <a16:creationId xmlns:a16="http://schemas.microsoft.com/office/drawing/2014/main" id="{B0B9D467-B3D3-1AA4-CEF3-028E276AEEEE}"/>
              </a:ext>
            </a:extLst>
          </p:cNvPr>
          <p:cNvSpPr/>
          <p:nvPr/>
        </p:nvSpPr>
        <p:spPr>
          <a:xfrm>
            <a:off x="3010729" y="4803861"/>
            <a:ext cx="2376264"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网格划分</a:t>
            </a:r>
            <a:r>
              <a:rPr lang="en-US" altLang="zh-CN" dirty="0"/>
              <a:t>-</a:t>
            </a:r>
            <a:r>
              <a:rPr lang="zh-CN" altLang="en-US" dirty="0"/>
              <a:t>流体动力学</a:t>
            </a:r>
          </a:p>
        </p:txBody>
      </p:sp>
      <p:sp>
        <p:nvSpPr>
          <p:cNvPr id="30" name="椭圆 29">
            <a:extLst>
              <a:ext uri="{FF2B5EF4-FFF2-40B4-BE49-F238E27FC236}">
                <a16:creationId xmlns:a16="http://schemas.microsoft.com/office/drawing/2014/main" id="{87B33217-6A4B-A99A-C97E-4EE9D5D3A084}"/>
              </a:ext>
            </a:extLst>
          </p:cNvPr>
          <p:cNvSpPr/>
          <p:nvPr/>
        </p:nvSpPr>
        <p:spPr>
          <a:xfrm>
            <a:off x="5145542" y="5691140"/>
            <a:ext cx="1008112" cy="705644"/>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sz="1200" dirty="0"/>
              <a:t>入口气流速度：</a:t>
            </a:r>
            <a:r>
              <a:rPr lang="en-US" altLang="zh-CN" sz="1200" dirty="0"/>
              <a:t>0.1m/s</a:t>
            </a:r>
            <a:endParaRPr lang="zh-CN" altLang="en-US" sz="1200" dirty="0"/>
          </a:p>
        </p:txBody>
      </p:sp>
      <p:sp>
        <p:nvSpPr>
          <p:cNvPr id="31" name="椭圆 30">
            <a:extLst>
              <a:ext uri="{FF2B5EF4-FFF2-40B4-BE49-F238E27FC236}">
                <a16:creationId xmlns:a16="http://schemas.microsoft.com/office/drawing/2014/main" id="{D029F424-2F33-40F7-6A3A-2F09544A21F6}"/>
              </a:ext>
            </a:extLst>
          </p:cNvPr>
          <p:cNvSpPr/>
          <p:nvPr/>
        </p:nvSpPr>
        <p:spPr>
          <a:xfrm>
            <a:off x="6160998" y="4998763"/>
            <a:ext cx="1008112" cy="705644"/>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sz="1200" dirty="0"/>
              <a:t>出口压力</a:t>
            </a:r>
            <a:r>
              <a:rPr lang="en-US" altLang="zh-CN" sz="1200" dirty="0"/>
              <a:t>0pa</a:t>
            </a:r>
            <a:endParaRPr lang="zh-CN" altLang="en-US" sz="1200" dirty="0"/>
          </a:p>
        </p:txBody>
      </p:sp>
      <p:sp>
        <p:nvSpPr>
          <p:cNvPr id="32" name="箭头: 右 31">
            <a:extLst>
              <a:ext uri="{FF2B5EF4-FFF2-40B4-BE49-F238E27FC236}">
                <a16:creationId xmlns:a16="http://schemas.microsoft.com/office/drawing/2014/main" id="{C8D31CC3-C618-DF0B-10F9-08FA32561640}"/>
              </a:ext>
            </a:extLst>
          </p:cNvPr>
          <p:cNvSpPr/>
          <p:nvPr/>
        </p:nvSpPr>
        <p:spPr>
          <a:xfrm rot="5400000">
            <a:off x="1534565" y="3783402"/>
            <a:ext cx="288032"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4B4"/>
              </a:solidFill>
            </a:endParaRPr>
          </a:p>
        </p:txBody>
      </p:sp>
      <p:sp>
        <p:nvSpPr>
          <p:cNvPr id="33" name="箭头: 右 32">
            <a:extLst>
              <a:ext uri="{FF2B5EF4-FFF2-40B4-BE49-F238E27FC236}">
                <a16:creationId xmlns:a16="http://schemas.microsoft.com/office/drawing/2014/main" id="{2F2FD23F-6D34-F7CD-FC14-EA5252BD3EFD}"/>
              </a:ext>
            </a:extLst>
          </p:cNvPr>
          <p:cNvSpPr/>
          <p:nvPr/>
        </p:nvSpPr>
        <p:spPr>
          <a:xfrm rot="5400000">
            <a:off x="1534565" y="4611665"/>
            <a:ext cx="288032"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4B4"/>
              </a:solidFill>
            </a:endParaRPr>
          </a:p>
        </p:txBody>
      </p:sp>
      <p:sp>
        <p:nvSpPr>
          <p:cNvPr id="34" name="箭头: 右 33">
            <a:extLst>
              <a:ext uri="{FF2B5EF4-FFF2-40B4-BE49-F238E27FC236}">
                <a16:creationId xmlns:a16="http://schemas.microsoft.com/office/drawing/2014/main" id="{A354774A-A0DD-695F-FA06-6E37605CF164}"/>
              </a:ext>
            </a:extLst>
          </p:cNvPr>
          <p:cNvSpPr/>
          <p:nvPr/>
        </p:nvSpPr>
        <p:spPr>
          <a:xfrm rot="5400000">
            <a:off x="1538029" y="5448750"/>
            <a:ext cx="288032"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4B4"/>
              </a:solidFill>
            </a:endParaRPr>
          </a:p>
        </p:txBody>
      </p:sp>
      <p:sp>
        <p:nvSpPr>
          <p:cNvPr id="35" name="箭头: 右 34">
            <a:extLst>
              <a:ext uri="{FF2B5EF4-FFF2-40B4-BE49-F238E27FC236}">
                <a16:creationId xmlns:a16="http://schemas.microsoft.com/office/drawing/2014/main" id="{DBE37D25-C89E-026C-006C-B55098242D10}"/>
              </a:ext>
            </a:extLst>
          </p:cNvPr>
          <p:cNvSpPr/>
          <p:nvPr/>
        </p:nvSpPr>
        <p:spPr>
          <a:xfrm>
            <a:off x="2761732" y="5849936"/>
            <a:ext cx="604129" cy="26867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4B4"/>
              </a:solidFill>
            </a:endParaRPr>
          </a:p>
        </p:txBody>
      </p:sp>
      <p:sp>
        <p:nvSpPr>
          <p:cNvPr id="36" name="箭头: 右 35">
            <a:extLst>
              <a:ext uri="{FF2B5EF4-FFF2-40B4-BE49-F238E27FC236}">
                <a16:creationId xmlns:a16="http://schemas.microsoft.com/office/drawing/2014/main" id="{F158C68A-7E76-04DA-1CC3-C29A4648F442}"/>
              </a:ext>
            </a:extLst>
          </p:cNvPr>
          <p:cNvSpPr/>
          <p:nvPr/>
        </p:nvSpPr>
        <p:spPr>
          <a:xfrm rot="16200000">
            <a:off x="3998572" y="5428805"/>
            <a:ext cx="288032"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4B4"/>
              </a:solidFill>
            </a:endParaRPr>
          </a:p>
        </p:txBody>
      </p:sp>
      <p:cxnSp>
        <p:nvCxnSpPr>
          <p:cNvPr id="38" name="直接箭头连接符 37">
            <a:extLst>
              <a:ext uri="{FF2B5EF4-FFF2-40B4-BE49-F238E27FC236}">
                <a16:creationId xmlns:a16="http://schemas.microsoft.com/office/drawing/2014/main" id="{903D0380-C814-9178-36CE-1DBCA7299F9C}"/>
              </a:ext>
            </a:extLst>
          </p:cNvPr>
          <p:cNvCxnSpPr>
            <a:cxnSpLocks/>
            <a:stCxn id="28" idx="3"/>
            <a:endCxn id="30" idx="2"/>
          </p:cNvCxnSpPr>
          <p:nvPr/>
        </p:nvCxnSpPr>
        <p:spPr>
          <a:xfrm>
            <a:off x="4738857" y="5984273"/>
            <a:ext cx="406685" cy="596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直接箭头连接符 40">
            <a:extLst>
              <a:ext uri="{FF2B5EF4-FFF2-40B4-BE49-F238E27FC236}">
                <a16:creationId xmlns:a16="http://schemas.microsoft.com/office/drawing/2014/main" id="{0269043E-76B4-204F-5D83-401FF07BE709}"/>
              </a:ext>
            </a:extLst>
          </p:cNvPr>
          <p:cNvCxnSpPr>
            <a:cxnSpLocks/>
            <a:endCxn id="31" idx="3"/>
          </p:cNvCxnSpPr>
          <p:nvPr/>
        </p:nvCxnSpPr>
        <p:spPr>
          <a:xfrm flipV="1">
            <a:off x="6153654" y="5601068"/>
            <a:ext cx="154979" cy="3579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矩形: 圆角 42">
            <a:extLst>
              <a:ext uri="{FF2B5EF4-FFF2-40B4-BE49-F238E27FC236}">
                <a16:creationId xmlns:a16="http://schemas.microsoft.com/office/drawing/2014/main" id="{F81D7440-6280-28D6-E9DF-33A77E1292DF}"/>
              </a:ext>
            </a:extLst>
          </p:cNvPr>
          <p:cNvSpPr/>
          <p:nvPr/>
        </p:nvSpPr>
        <p:spPr>
          <a:xfrm>
            <a:off x="3409270" y="3998829"/>
            <a:ext cx="1440160"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运算结果</a:t>
            </a:r>
          </a:p>
        </p:txBody>
      </p:sp>
      <p:sp>
        <p:nvSpPr>
          <p:cNvPr id="44" name="箭头: 右 43">
            <a:extLst>
              <a:ext uri="{FF2B5EF4-FFF2-40B4-BE49-F238E27FC236}">
                <a16:creationId xmlns:a16="http://schemas.microsoft.com/office/drawing/2014/main" id="{9964B425-CEF7-B84D-A4F7-52A0C1842D97}"/>
              </a:ext>
            </a:extLst>
          </p:cNvPr>
          <p:cNvSpPr/>
          <p:nvPr/>
        </p:nvSpPr>
        <p:spPr>
          <a:xfrm rot="16200000">
            <a:off x="3964841" y="4611666"/>
            <a:ext cx="288032"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4B4"/>
              </a:solidFill>
            </a:endParaRPr>
          </a:p>
        </p:txBody>
      </p:sp>
      <p:sp>
        <p:nvSpPr>
          <p:cNvPr id="45" name="矩形: 圆角 44">
            <a:extLst>
              <a:ext uri="{FF2B5EF4-FFF2-40B4-BE49-F238E27FC236}">
                <a16:creationId xmlns:a16="http://schemas.microsoft.com/office/drawing/2014/main" id="{72114377-A3E0-D797-CBC5-AEEF540D09BE}"/>
              </a:ext>
            </a:extLst>
          </p:cNvPr>
          <p:cNvSpPr/>
          <p:nvPr/>
        </p:nvSpPr>
        <p:spPr>
          <a:xfrm>
            <a:off x="3027901" y="3190583"/>
            <a:ext cx="2304256"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压力场图、速度场图</a:t>
            </a:r>
          </a:p>
        </p:txBody>
      </p:sp>
      <p:sp>
        <p:nvSpPr>
          <p:cNvPr id="46" name="箭头: 右 45">
            <a:extLst>
              <a:ext uri="{FF2B5EF4-FFF2-40B4-BE49-F238E27FC236}">
                <a16:creationId xmlns:a16="http://schemas.microsoft.com/office/drawing/2014/main" id="{BD698A70-26D5-D166-CF82-B55D321600F2}"/>
              </a:ext>
            </a:extLst>
          </p:cNvPr>
          <p:cNvSpPr/>
          <p:nvPr/>
        </p:nvSpPr>
        <p:spPr>
          <a:xfrm rot="16200000">
            <a:off x="3965185" y="3740567"/>
            <a:ext cx="288032"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4B4"/>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E6996694-2590-E0F5-6226-15A7B8E18FE4}"/>
              </a:ext>
            </a:extLst>
          </p:cNvPr>
          <p:cNvSpPr/>
          <p:nvPr/>
        </p:nvSpPr>
        <p:spPr>
          <a:xfrm>
            <a:off x="0" y="1883536"/>
            <a:ext cx="12858750" cy="20882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椭圆 2">
            <a:extLst>
              <a:ext uri="{FF2B5EF4-FFF2-40B4-BE49-F238E27FC236}">
                <a16:creationId xmlns:a16="http://schemas.microsoft.com/office/drawing/2014/main" id="{ADB3AFC2-E9CD-1364-AF74-B264E9E00711}"/>
              </a:ext>
            </a:extLst>
          </p:cNvPr>
          <p:cNvSpPr/>
          <p:nvPr/>
        </p:nvSpPr>
        <p:spPr>
          <a:xfrm>
            <a:off x="1059234" y="1001438"/>
            <a:ext cx="3916131" cy="3852428"/>
          </a:xfrm>
          <a:prstGeom prst="ellipse">
            <a:avLst/>
          </a:prstGeom>
          <a:ln>
            <a:noFill/>
          </a:ln>
          <a:effectLst>
            <a:outerShdw blurRad="381000" dist="444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3">
            <a:extLst>
              <a:ext uri="{FF2B5EF4-FFF2-40B4-BE49-F238E27FC236}">
                <a16:creationId xmlns:a16="http://schemas.microsoft.com/office/drawing/2014/main" id="{93AA3EFE-5A8A-DB1F-1558-6CF288639D38}"/>
              </a:ext>
            </a:extLst>
          </p:cNvPr>
          <p:cNvSpPr txBox="1"/>
          <p:nvPr/>
        </p:nvSpPr>
        <p:spPr>
          <a:xfrm>
            <a:off x="5421947" y="2319841"/>
            <a:ext cx="7077944" cy="1014730"/>
          </a:xfrm>
          <a:prstGeom prst="rect">
            <a:avLst/>
          </a:prstGeom>
          <a:noFill/>
          <a:effectLst>
            <a:outerShdw blurRad="254000" dist="317500" dir="5400000" algn="t" rotWithShape="0">
              <a:prstClr val="black">
                <a:alpha val="40000"/>
              </a:prstClr>
            </a:outerShdw>
          </a:effectLst>
        </p:spPr>
        <p:txBody>
          <a:bodyPr wrap="square" rtlCol="0">
            <a:spAutoFit/>
          </a:bodyPr>
          <a:lstStyle/>
          <a:p>
            <a:pPr algn="ctr"/>
            <a:r>
              <a:rPr lang="zh-CN" altLang="en-US" sz="6000" b="1" dirty="0">
                <a:solidFill>
                  <a:schemeClr val="bg1"/>
                </a:solidFill>
                <a:latin typeface="+mj-lt"/>
                <a:ea typeface="+mj-lt"/>
                <a:cs typeface="Arial" panose="020B0604020202020204" pitchFamily="34" charset="0"/>
                <a:sym typeface="+mn-lt"/>
              </a:rPr>
              <a:t>仿真结果</a:t>
            </a:r>
            <a:endParaRPr lang="zh-CN" altLang="en-US" sz="6000" b="1" dirty="0">
              <a:solidFill>
                <a:schemeClr val="bg1"/>
              </a:solidFill>
              <a:latin typeface="+mj-lt"/>
              <a:ea typeface="+mj-lt"/>
              <a:cs typeface="Arial" panose="020B0604020202020204" pitchFamily="34" charset="0"/>
            </a:endParaRPr>
          </a:p>
        </p:txBody>
      </p:sp>
      <p:sp>
        <p:nvSpPr>
          <p:cNvPr id="5" name="椭圆 4">
            <a:extLst>
              <a:ext uri="{FF2B5EF4-FFF2-40B4-BE49-F238E27FC236}">
                <a16:creationId xmlns:a16="http://schemas.microsoft.com/office/drawing/2014/main" id="{0DE7CF17-69FD-B900-077A-0333279B7F87}"/>
              </a:ext>
            </a:extLst>
          </p:cNvPr>
          <p:cNvSpPr/>
          <p:nvPr/>
        </p:nvSpPr>
        <p:spPr>
          <a:xfrm>
            <a:off x="1721156" y="1672109"/>
            <a:ext cx="2592288" cy="2520280"/>
          </a:xfrm>
          <a:prstGeom prst="ellipse">
            <a:avLst/>
          </a:prstGeom>
          <a:solidFill>
            <a:schemeClr val="bg1"/>
          </a:solidFill>
          <a:ln>
            <a:noFill/>
          </a:ln>
          <a:effectLst>
            <a:outerShdw blurRad="381000" dist="317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id="{7E6F9596-F86C-6F41-F87E-0C3394FBFE59}"/>
              </a:ext>
            </a:extLst>
          </p:cNvPr>
          <p:cNvSpPr txBox="1"/>
          <p:nvPr/>
        </p:nvSpPr>
        <p:spPr>
          <a:xfrm>
            <a:off x="1901175" y="1819656"/>
            <a:ext cx="2232248" cy="2214880"/>
          </a:xfrm>
          <a:prstGeom prst="rect">
            <a:avLst/>
          </a:prstGeom>
          <a:noFill/>
          <a:effectLst>
            <a:outerShdw blurRad="381000" dist="317500" dir="5400000" algn="t" rotWithShape="0">
              <a:prstClr val="black">
                <a:alpha val="43000"/>
              </a:prstClr>
            </a:outerShdw>
          </a:effectLst>
        </p:spPr>
        <p:txBody>
          <a:bodyPr wrap="square" rtlCol="0">
            <a:spAutoFit/>
          </a:bodyPr>
          <a:lstStyle/>
          <a:p>
            <a:pPr algn="ctr"/>
            <a:r>
              <a:rPr lang="en-US" altLang="zh-CN" sz="13800" dirty="0">
                <a:solidFill>
                  <a:srgbClr val="0070C0"/>
                </a:solidFill>
                <a:latin typeface="Impact" panose="020B0806030902050204" pitchFamily="34" charset="0"/>
              </a:rPr>
              <a:t>04</a:t>
            </a:r>
            <a:endParaRPr lang="zh-CN" altLang="en-US" sz="13800" dirty="0">
              <a:solidFill>
                <a:srgbClr val="0070C0"/>
              </a:solidFill>
              <a:latin typeface="Impact" panose="020B0806030902050204" pitchFamily="34" charset="0"/>
            </a:endParaRPr>
          </a:p>
        </p:txBody>
      </p:sp>
    </p:spTree>
    <p:extLst>
      <p:ext uri="{BB962C8B-B14F-4D97-AF65-F5344CB8AC3E}">
        <p14:creationId xmlns:p14="http://schemas.microsoft.com/office/powerpoint/2010/main" val="35169207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a:xfrm>
            <a:off x="1768475" y="454660"/>
            <a:ext cx="7867015" cy="503555"/>
          </a:xfrm>
        </p:spPr>
        <p:txBody>
          <a:bodyPr/>
          <a:lstStyle/>
          <a:p>
            <a:r>
              <a:rPr lang="en-US" altLang="zh-CN" b="1" dirty="0">
                <a:sym typeface="+mn-ea"/>
              </a:rPr>
              <a:t>4  </a:t>
            </a:r>
            <a:r>
              <a:rPr lang="zh-CN" altLang="en-US" b="1" dirty="0">
                <a:sym typeface="+mn-ea"/>
              </a:rPr>
              <a:t>仿真结果 </a:t>
            </a:r>
            <a:r>
              <a:rPr lang="en-US" altLang="zh-CN" b="1" dirty="0">
                <a:sym typeface="+mn-ea"/>
              </a:rPr>
              <a:t>---- </a:t>
            </a:r>
            <a:r>
              <a:rPr lang="zh-CN" altLang="en-US" b="1" dirty="0">
                <a:sym typeface="+mn-ea"/>
              </a:rPr>
              <a:t>压降模拟</a:t>
            </a:r>
            <a:r>
              <a:rPr lang="en-US" altLang="zh-CN" b="1" dirty="0">
                <a:sym typeface="+mn-ea"/>
              </a:rPr>
              <a:t>/</a:t>
            </a:r>
            <a:r>
              <a:rPr lang="zh-CN" altLang="en-US" b="1" dirty="0">
                <a:sym typeface="+mn-ea"/>
              </a:rPr>
              <a:t>粒子模拟</a:t>
            </a:r>
            <a:endParaRPr lang="en-US" altLang="zh-CN" b="1" dirty="0">
              <a:sym typeface="+mn-ea"/>
            </a:endParaRPr>
          </a:p>
        </p:txBody>
      </p:sp>
      <p:sp>
        <p:nvSpPr>
          <p:cNvPr id="30" name="文本框 29">
            <a:extLst>
              <a:ext uri="{FF2B5EF4-FFF2-40B4-BE49-F238E27FC236}">
                <a16:creationId xmlns:a16="http://schemas.microsoft.com/office/drawing/2014/main" id="{1F18F412-938D-4BF3-BCAF-ADCC8D3EC335}"/>
              </a:ext>
            </a:extLst>
          </p:cNvPr>
          <p:cNvSpPr txBox="1"/>
          <p:nvPr/>
        </p:nvSpPr>
        <p:spPr>
          <a:xfrm>
            <a:off x="626152" y="3688333"/>
            <a:ext cx="7416824" cy="646331"/>
          </a:xfrm>
          <a:prstGeom prst="rect">
            <a:avLst/>
          </a:prstGeom>
          <a:noFill/>
        </p:spPr>
        <p:txBody>
          <a:bodyPr wrap="square" rtlCol="0">
            <a:spAutoFit/>
          </a:bodyPr>
          <a:lstStyle/>
          <a:p>
            <a:r>
              <a:rPr lang="zh-CN" altLang="en-US" b="1" dirty="0">
                <a:solidFill>
                  <a:schemeClr val="accent5">
                    <a:lumMod val="40000"/>
                    <a:lumOff val="60000"/>
                  </a:schemeClr>
                </a:solidFill>
                <a:latin typeface="+mn-ea"/>
                <a:ea typeface="+mn-ea"/>
              </a:rPr>
              <a:t>浅蓝色</a:t>
            </a:r>
            <a:r>
              <a:rPr lang="zh-CN" altLang="en-US" b="1" i="0" dirty="0">
                <a:solidFill>
                  <a:srgbClr val="2A2F45"/>
                </a:solidFill>
                <a:effectLst/>
                <a:latin typeface="+mn-ea"/>
                <a:ea typeface="+mn-ea"/>
              </a:rPr>
              <a:t>代表高压区域，由</a:t>
            </a:r>
            <a:r>
              <a:rPr lang="zh-CN" altLang="en-US" b="1" i="0" dirty="0">
                <a:solidFill>
                  <a:schemeClr val="accent5">
                    <a:lumMod val="75000"/>
                  </a:schemeClr>
                </a:solidFill>
                <a:effectLst/>
                <a:latin typeface="+mn-ea"/>
                <a:ea typeface="+mn-ea"/>
              </a:rPr>
              <a:t>深蓝色</a:t>
            </a:r>
            <a:r>
              <a:rPr lang="zh-CN" altLang="en-US" b="1" i="0" dirty="0">
                <a:solidFill>
                  <a:srgbClr val="2A2F45"/>
                </a:solidFill>
                <a:effectLst/>
                <a:latin typeface="+mn-ea"/>
                <a:ea typeface="+mn-ea"/>
              </a:rPr>
              <a:t>过渡到</a:t>
            </a:r>
            <a:r>
              <a:rPr lang="zh-CN" altLang="en-US" b="1" i="0" dirty="0">
                <a:solidFill>
                  <a:srgbClr val="9D697F"/>
                </a:solidFill>
                <a:effectLst/>
                <a:latin typeface="+mn-ea"/>
                <a:ea typeface="+mn-ea"/>
              </a:rPr>
              <a:t>红紫色</a:t>
            </a:r>
            <a:r>
              <a:rPr lang="zh-CN" altLang="en-US" b="1" i="0" dirty="0">
                <a:solidFill>
                  <a:srgbClr val="2A2F45"/>
                </a:solidFill>
                <a:effectLst/>
                <a:latin typeface="+mn-ea"/>
                <a:ea typeface="+mn-ea"/>
              </a:rPr>
              <a:t>代表低压区域。在所有三个样品中，压力都集中在顶表面，纤维交接处的压力较高。</a:t>
            </a:r>
            <a:endParaRPr lang="zh-CN" altLang="en-US" b="1" dirty="0">
              <a:latin typeface="+mn-ea"/>
              <a:ea typeface="+mn-ea"/>
            </a:endParaRPr>
          </a:p>
        </p:txBody>
      </p:sp>
      <p:sp>
        <p:nvSpPr>
          <p:cNvPr id="31" name="文本框 30">
            <a:extLst>
              <a:ext uri="{FF2B5EF4-FFF2-40B4-BE49-F238E27FC236}">
                <a16:creationId xmlns:a16="http://schemas.microsoft.com/office/drawing/2014/main" id="{6675A0EB-7E69-1403-1B85-A83C42231244}"/>
              </a:ext>
            </a:extLst>
          </p:cNvPr>
          <p:cNvSpPr txBox="1"/>
          <p:nvPr/>
        </p:nvSpPr>
        <p:spPr>
          <a:xfrm>
            <a:off x="1126226" y="3283732"/>
            <a:ext cx="668709" cy="369332"/>
          </a:xfrm>
          <a:prstGeom prst="rect">
            <a:avLst/>
          </a:prstGeom>
          <a:noFill/>
        </p:spPr>
        <p:txBody>
          <a:bodyPr wrap="none" rtlCol="0">
            <a:spAutoFit/>
          </a:bodyPr>
          <a:lstStyle/>
          <a:p>
            <a:r>
              <a:rPr lang="en-US" altLang="zh-CN" dirty="0"/>
              <a:t>I-PSA</a:t>
            </a:r>
            <a:endParaRPr lang="zh-CN" altLang="en-US" dirty="0"/>
          </a:p>
        </p:txBody>
      </p:sp>
      <p:sp>
        <p:nvSpPr>
          <p:cNvPr id="32" name="文本框 31">
            <a:extLst>
              <a:ext uri="{FF2B5EF4-FFF2-40B4-BE49-F238E27FC236}">
                <a16:creationId xmlns:a16="http://schemas.microsoft.com/office/drawing/2014/main" id="{0D1C9A03-51F0-BA42-BE83-CDE4F93066CA}"/>
              </a:ext>
            </a:extLst>
          </p:cNvPr>
          <p:cNvSpPr txBox="1"/>
          <p:nvPr/>
        </p:nvSpPr>
        <p:spPr>
          <a:xfrm>
            <a:off x="6199809" y="3283732"/>
            <a:ext cx="750526" cy="369332"/>
          </a:xfrm>
          <a:prstGeom prst="rect">
            <a:avLst/>
          </a:prstGeom>
          <a:noFill/>
        </p:spPr>
        <p:txBody>
          <a:bodyPr wrap="none" rtlCol="0">
            <a:spAutoFit/>
          </a:bodyPr>
          <a:lstStyle/>
          <a:p>
            <a:r>
              <a:rPr lang="en-US" altLang="zh-CN" dirty="0"/>
              <a:t>O-PPS</a:t>
            </a:r>
            <a:endParaRPr lang="zh-CN" altLang="en-US" dirty="0"/>
          </a:p>
        </p:txBody>
      </p:sp>
      <p:sp>
        <p:nvSpPr>
          <p:cNvPr id="33" name="文本框 32">
            <a:extLst>
              <a:ext uri="{FF2B5EF4-FFF2-40B4-BE49-F238E27FC236}">
                <a16:creationId xmlns:a16="http://schemas.microsoft.com/office/drawing/2014/main" id="{4E17BCCB-0A78-99FF-8700-D31EFE74FCC4}"/>
              </a:ext>
            </a:extLst>
          </p:cNvPr>
          <p:cNvSpPr txBox="1"/>
          <p:nvPr/>
        </p:nvSpPr>
        <p:spPr>
          <a:xfrm>
            <a:off x="3599666" y="3283732"/>
            <a:ext cx="795411" cy="369332"/>
          </a:xfrm>
          <a:prstGeom prst="rect">
            <a:avLst/>
          </a:prstGeom>
          <a:noFill/>
        </p:spPr>
        <p:txBody>
          <a:bodyPr wrap="none" rtlCol="0">
            <a:spAutoFit/>
          </a:bodyPr>
          <a:lstStyle/>
          <a:p>
            <a:r>
              <a:rPr lang="en-US" altLang="zh-CN" dirty="0"/>
              <a:t>M-PPS</a:t>
            </a:r>
            <a:endParaRPr lang="zh-CN" altLang="en-US" dirty="0"/>
          </a:p>
        </p:txBody>
      </p:sp>
      <p:sp>
        <p:nvSpPr>
          <p:cNvPr id="34" name="文本框 33">
            <a:extLst>
              <a:ext uri="{FF2B5EF4-FFF2-40B4-BE49-F238E27FC236}">
                <a16:creationId xmlns:a16="http://schemas.microsoft.com/office/drawing/2014/main" id="{E7781AED-890F-6961-AF18-0A0D6F24E0AA}"/>
              </a:ext>
            </a:extLst>
          </p:cNvPr>
          <p:cNvSpPr txBox="1"/>
          <p:nvPr/>
        </p:nvSpPr>
        <p:spPr>
          <a:xfrm>
            <a:off x="9381703" y="6354370"/>
            <a:ext cx="2864633" cy="646331"/>
          </a:xfrm>
          <a:prstGeom prst="rect">
            <a:avLst/>
          </a:prstGeom>
          <a:noFill/>
        </p:spPr>
        <p:txBody>
          <a:bodyPr wrap="square" rtlCol="0">
            <a:spAutoFit/>
          </a:bodyPr>
          <a:lstStyle/>
          <a:p>
            <a:r>
              <a:rPr lang="zh-CN" altLang="en-US" b="1" i="0" dirty="0">
                <a:solidFill>
                  <a:srgbClr val="2A2F45"/>
                </a:solidFill>
                <a:effectLst/>
                <a:latin typeface="+mn-ea"/>
                <a:ea typeface="+mn-ea"/>
              </a:rPr>
              <a:t>模拟和实验结果在压降大小上表现出一致的趋势</a:t>
            </a:r>
            <a:r>
              <a:rPr lang="zh-CN" altLang="en-US" b="1" dirty="0">
                <a:solidFill>
                  <a:srgbClr val="2A2F45"/>
                </a:solidFill>
                <a:latin typeface="+mn-ea"/>
                <a:ea typeface="+mn-ea"/>
              </a:rPr>
              <a:t>。</a:t>
            </a:r>
            <a:endParaRPr lang="zh-CN" altLang="en-US" b="1" dirty="0">
              <a:latin typeface="+mn-ea"/>
              <a:ea typeface="+mn-ea"/>
            </a:endParaRPr>
          </a:p>
        </p:txBody>
      </p:sp>
      <p:sp>
        <p:nvSpPr>
          <p:cNvPr id="35" name="文本框 34">
            <a:extLst>
              <a:ext uri="{FF2B5EF4-FFF2-40B4-BE49-F238E27FC236}">
                <a16:creationId xmlns:a16="http://schemas.microsoft.com/office/drawing/2014/main" id="{F197F9EE-CF76-3849-D636-96EDEF4C2645}"/>
              </a:ext>
            </a:extLst>
          </p:cNvPr>
          <p:cNvSpPr txBox="1"/>
          <p:nvPr/>
        </p:nvSpPr>
        <p:spPr>
          <a:xfrm>
            <a:off x="2616683" y="6670113"/>
            <a:ext cx="3461924" cy="369332"/>
          </a:xfrm>
          <a:prstGeom prst="rect">
            <a:avLst/>
          </a:prstGeom>
          <a:noFill/>
        </p:spPr>
        <p:txBody>
          <a:bodyPr wrap="square" rtlCol="0">
            <a:spAutoFit/>
          </a:bodyPr>
          <a:lstStyle/>
          <a:p>
            <a:r>
              <a:rPr lang="zh-CN" altLang="en-US" b="1" i="0" dirty="0">
                <a:effectLst/>
                <a:latin typeface="+mn-ea"/>
                <a:ea typeface="+mn-ea"/>
              </a:rPr>
              <a:t>三</a:t>
            </a:r>
            <a:r>
              <a:rPr lang="zh-CN" altLang="en-US" b="1" dirty="0">
                <a:latin typeface="+mn-ea"/>
                <a:ea typeface="+mn-ea"/>
              </a:rPr>
              <a:t>层</a:t>
            </a:r>
            <a:r>
              <a:rPr lang="zh-CN" altLang="en-US" b="1" i="0" dirty="0">
                <a:effectLst/>
                <a:latin typeface="+mn-ea"/>
                <a:ea typeface="+mn-ea"/>
              </a:rPr>
              <a:t>纤维膜粒子运动轨迹变化</a:t>
            </a:r>
            <a:endParaRPr lang="zh-CN" altLang="en-US" b="1" dirty="0">
              <a:latin typeface="+mn-ea"/>
              <a:ea typeface="+mn-ea"/>
            </a:endParaRPr>
          </a:p>
        </p:txBody>
      </p:sp>
      <p:sp>
        <p:nvSpPr>
          <p:cNvPr id="3" name="文本框 2">
            <a:extLst>
              <a:ext uri="{FF2B5EF4-FFF2-40B4-BE49-F238E27FC236}">
                <a16:creationId xmlns:a16="http://schemas.microsoft.com/office/drawing/2014/main" id="{2AD285EA-461C-A298-D151-DB02B89CDE12}"/>
              </a:ext>
            </a:extLst>
          </p:cNvPr>
          <p:cNvSpPr txBox="1"/>
          <p:nvPr/>
        </p:nvSpPr>
        <p:spPr>
          <a:xfrm>
            <a:off x="2289826" y="1254272"/>
            <a:ext cx="1007007" cy="246221"/>
          </a:xfrm>
          <a:prstGeom prst="rect">
            <a:avLst/>
          </a:prstGeom>
          <a:noFill/>
        </p:spPr>
        <p:txBody>
          <a:bodyPr wrap="none" rtlCol="0">
            <a:spAutoFit/>
          </a:bodyPr>
          <a:lstStyle/>
          <a:p>
            <a:r>
              <a:rPr lang="en-US" altLang="zh-CN" sz="1000" b="1" dirty="0">
                <a:latin typeface="Arial" panose="020B0604020202020204" pitchFamily="34" charset="0"/>
                <a:cs typeface="Arial" panose="020B0604020202020204" pitchFamily="34" charset="0"/>
              </a:rPr>
              <a:t>Pressure (Pa)</a:t>
            </a:r>
            <a:endParaRPr lang="zh-CN" altLang="en-US" sz="1000" b="1" dirty="0">
              <a:latin typeface="Arial" panose="020B0604020202020204" pitchFamily="34" charset="0"/>
              <a:cs typeface="Arial" panose="020B0604020202020204" pitchFamily="34" charset="0"/>
            </a:endParaRPr>
          </a:p>
        </p:txBody>
      </p:sp>
      <p:sp>
        <p:nvSpPr>
          <p:cNvPr id="4" name="文本框 3">
            <a:extLst>
              <a:ext uri="{FF2B5EF4-FFF2-40B4-BE49-F238E27FC236}">
                <a16:creationId xmlns:a16="http://schemas.microsoft.com/office/drawing/2014/main" id="{37546B7E-D4E8-4BA4-895E-81A8C43AAA53}"/>
              </a:ext>
            </a:extLst>
          </p:cNvPr>
          <p:cNvSpPr txBox="1"/>
          <p:nvPr/>
        </p:nvSpPr>
        <p:spPr>
          <a:xfrm>
            <a:off x="4824471" y="1254271"/>
            <a:ext cx="1007007" cy="246221"/>
          </a:xfrm>
          <a:prstGeom prst="rect">
            <a:avLst/>
          </a:prstGeom>
          <a:noFill/>
        </p:spPr>
        <p:txBody>
          <a:bodyPr wrap="none" rtlCol="0">
            <a:spAutoFit/>
          </a:bodyPr>
          <a:lstStyle/>
          <a:p>
            <a:r>
              <a:rPr lang="en-US" altLang="zh-CN" sz="1000" b="1" dirty="0">
                <a:latin typeface="Arial" panose="020B0604020202020204" pitchFamily="34" charset="0"/>
                <a:cs typeface="Arial" panose="020B0604020202020204" pitchFamily="34" charset="0"/>
              </a:rPr>
              <a:t>Pressure (Pa)</a:t>
            </a:r>
            <a:endParaRPr lang="zh-CN" altLang="en-US" sz="1000" b="1" dirty="0">
              <a:latin typeface="Arial" panose="020B0604020202020204" pitchFamily="34" charset="0"/>
              <a:cs typeface="Arial" panose="020B0604020202020204" pitchFamily="34" charset="0"/>
            </a:endParaRPr>
          </a:p>
        </p:txBody>
      </p:sp>
      <p:sp>
        <p:nvSpPr>
          <p:cNvPr id="5" name="文本框 4">
            <a:extLst>
              <a:ext uri="{FF2B5EF4-FFF2-40B4-BE49-F238E27FC236}">
                <a16:creationId xmlns:a16="http://schemas.microsoft.com/office/drawing/2014/main" id="{E6AAD248-CF44-EE47-BD8D-B8A631754300}"/>
              </a:ext>
            </a:extLst>
          </p:cNvPr>
          <p:cNvSpPr txBox="1"/>
          <p:nvPr/>
        </p:nvSpPr>
        <p:spPr>
          <a:xfrm>
            <a:off x="7267782" y="1252955"/>
            <a:ext cx="1007007" cy="246221"/>
          </a:xfrm>
          <a:prstGeom prst="rect">
            <a:avLst/>
          </a:prstGeom>
          <a:noFill/>
        </p:spPr>
        <p:txBody>
          <a:bodyPr wrap="none" rtlCol="0">
            <a:spAutoFit/>
          </a:bodyPr>
          <a:lstStyle/>
          <a:p>
            <a:r>
              <a:rPr lang="en-US" altLang="zh-CN" sz="1000" b="1" dirty="0">
                <a:latin typeface="Arial" panose="020B0604020202020204" pitchFamily="34" charset="0"/>
                <a:cs typeface="Arial" panose="020B0604020202020204" pitchFamily="34" charset="0"/>
              </a:rPr>
              <a:t>Pressure (Pa)</a:t>
            </a:r>
            <a:endParaRPr lang="zh-CN" altLang="en-US" sz="1000" b="1" dirty="0">
              <a:latin typeface="Arial" panose="020B0604020202020204" pitchFamily="34" charset="0"/>
              <a:cs typeface="Arial" panose="020B0604020202020204" pitchFamily="34" charset="0"/>
            </a:endParaRPr>
          </a:p>
        </p:txBody>
      </p:sp>
      <p:pic>
        <p:nvPicPr>
          <p:cNvPr id="6" name="图片 5">
            <a:extLst>
              <a:ext uri="{FF2B5EF4-FFF2-40B4-BE49-F238E27FC236}">
                <a16:creationId xmlns:a16="http://schemas.microsoft.com/office/drawing/2014/main" id="{50FDC72C-7396-CD46-5C59-9FDA51836F0F}"/>
              </a:ext>
            </a:extLst>
          </p:cNvPr>
          <p:cNvPicPr>
            <a:picLocks noChangeAspect="1"/>
          </p:cNvPicPr>
          <p:nvPr/>
        </p:nvPicPr>
        <p:blipFill>
          <a:blip r:embed="rId2"/>
          <a:stretch>
            <a:fillRect/>
          </a:stretch>
        </p:blipFill>
        <p:spPr>
          <a:xfrm>
            <a:off x="192945" y="1416302"/>
            <a:ext cx="2880320" cy="1850454"/>
          </a:xfrm>
          <a:prstGeom prst="rect">
            <a:avLst/>
          </a:prstGeom>
        </p:spPr>
      </p:pic>
      <p:pic>
        <p:nvPicPr>
          <p:cNvPr id="7" name="图片 6">
            <a:extLst>
              <a:ext uri="{FF2B5EF4-FFF2-40B4-BE49-F238E27FC236}">
                <a16:creationId xmlns:a16="http://schemas.microsoft.com/office/drawing/2014/main" id="{8FD31141-B141-A939-A1E4-4CC67F4398D2}"/>
              </a:ext>
            </a:extLst>
          </p:cNvPr>
          <p:cNvPicPr>
            <a:picLocks noChangeAspect="1"/>
          </p:cNvPicPr>
          <p:nvPr/>
        </p:nvPicPr>
        <p:blipFill>
          <a:blip r:embed="rId3"/>
          <a:stretch>
            <a:fillRect/>
          </a:stretch>
        </p:blipFill>
        <p:spPr>
          <a:xfrm>
            <a:off x="2602471" y="1416302"/>
            <a:ext cx="2880320" cy="1850454"/>
          </a:xfrm>
          <a:prstGeom prst="rect">
            <a:avLst/>
          </a:prstGeom>
        </p:spPr>
      </p:pic>
      <p:pic>
        <p:nvPicPr>
          <p:cNvPr id="8" name="图片 7">
            <a:extLst>
              <a:ext uri="{FF2B5EF4-FFF2-40B4-BE49-F238E27FC236}">
                <a16:creationId xmlns:a16="http://schemas.microsoft.com/office/drawing/2014/main" id="{5414A016-B093-4B7A-0B8A-F9364DF1ADDB}"/>
              </a:ext>
            </a:extLst>
          </p:cNvPr>
          <p:cNvPicPr>
            <a:picLocks noChangeAspect="1"/>
          </p:cNvPicPr>
          <p:nvPr/>
        </p:nvPicPr>
        <p:blipFill>
          <a:blip r:embed="rId4"/>
          <a:stretch>
            <a:fillRect/>
          </a:stretch>
        </p:blipFill>
        <p:spPr>
          <a:xfrm>
            <a:off x="5050743" y="1416302"/>
            <a:ext cx="2880320" cy="1850454"/>
          </a:xfrm>
          <a:prstGeom prst="rect">
            <a:avLst/>
          </a:prstGeom>
        </p:spPr>
      </p:pic>
      <p:pic>
        <p:nvPicPr>
          <p:cNvPr id="9" name="图片 8">
            <a:extLst>
              <a:ext uri="{FF2B5EF4-FFF2-40B4-BE49-F238E27FC236}">
                <a16:creationId xmlns:a16="http://schemas.microsoft.com/office/drawing/2014/main" id="{06E6F5BF-5024-2735-14BD-150FE309480E}"/>
              </a:ext>
            </a:extLst>
          </p:cNvPr>
          <p:cNvPicPr>
            <a:picLocks noChangeAspect="1"/>
          </p:cNvPicPr>
          <p:nvPr/>
        </p:nvPicPr>
        <p:blipFill>
          <a:blip r:embed="rId5"/>
          <a:stretch>
            <a:fillRect/>
          </a:stretch>
        </p:blipFill>
        <p:spPr>
          <a:xfrm>
            <a:off x="4663080" y="4303114"/>
            <a:ext cx="3638503" cy="2337547"/>
          </a:xfrm>
          <a:prstGeom prst="rect">
            <a:avLst/>
          </a:prstGeom>
        </p:spPr>
      </p:pic>
      <p:pic>
        <p:nvPicPr>
          <p:cNvPr id="10" name="图片 9">
            <a:extLst>
              <a:ext uri="{FF2B5EF4-FFF2-40B4-BE49-F238E27FC236}">
                <a16:creationId xmlns:a16="http://schemas.microsoft.com/office/drawing/2014/main" id="{49FAE2DB-197E-800B-924D-6528A561BECA}"/>
              </a:ext>
            </a:extLst>
          </p:cNvPr>
          <p:cNvPicPr>
            <a:picLocks noChangeAspect="1"/>
          </p:cNvPicPr>
          <p:nvPr/>
        </p:nvPicPr>
        <p:blipFill>
          <a:blip r:embed="rId6"/>
          <a:stretch>
            <a:fillRect/>
          </a:stretch>
        </p:blipFill>
        <p:spPr>
          <a:xfrm>
            <a:off x="2425892" y="4303114"/>
            <a:ext cx="3638503" cy="2337547"/>
          </a:xfrm>
          <a:prstGeom prst="rect">
            <a:avLst/>
          </a:prstGeom>
        </p:spPr>
      </p:pic>
      <p:pic>
        <p:nvPicPr>
          <p:cNvPr id="11" name="图片 10">
            <a:extLst>
              <a:ext uri="{FF2B5EF4-FFF2-40B4-BE49-F238E27FC236}">
                <a16:creationId xmlns:a16="http://schemas.microsoft.com/office/drawing/2014/main" id="{969F1036-CE73-C446-F015-6FE5500330B1}"/>
              </a:ext>
            </a:extLst>
          </p:cNvPr>
          <p:cNvPicPr>
            <a:picLocks noChangeAspect="1"/>
          </p:cNvPicPr>
          <p:nvPr/>
        </p:nvPicPr>
        <p:blipFill>
          <a:blip r:embed="rId7"/>
          <a:stretch>
            <a:fillRect/>
          </a:stretch>
        </p:blipFill>
        <p:spPr>
          <a:xfrm>
            <a:off x="663336" y="4273662"/>
            <a:ext cx="3638503" cy="2337547"/>
          </a:xfrm>
          <a:prstGeom prst="rect">
            <a:avLst/>
          </a:prstGeom>
        </p:spPr>
      </p:pic>
      <p:pic>
        <p:nvPicPr>
          <p:cNvPr id="12" name="图片 11">
            <a:extLst>
              <a:ext uri="{FF2B5EF4-FFF2-40B4-BE49-F238E27FC236}">
                <a16:creationId xmlns:a16="http://schemas.microsoft.com/office/drawing/2014/main" id="{688563B3-7E04-D7BD-2A3F-60C487F91641}"/>
              </a:ext>
            </a:extLst>
          </p:cNvPr>
          <p:cNvPicPr>
            <a:picLocks noChangeAspect="1"/>
          </p:cNvPicPr>
          <p:nvPr/>
        </p:nvPicPr>
        <p:blipFill>
          <a:blip r:embed="rId8"/>
          <a:stretch>
            <a:fillRect/>
          </a:stretch>
        </p:blipFill>
        <p:spPr>
          <a:xfrm>
            <a:off x="8901999" y="3653064"/>
            <a:ext cx="3527605" cy="2700000"/>
          </a:xfrm>
          <a:prstGeom prst="rect">
            <a:avLst/>
          </a:prstGeom>
        </p:spPr>
      </p:pic>
      <p:pic>
        <p:nvPicPr>
          <p:cNvPr id="13" name="图片 12">
            <a:extLst>
              <a:ext uri="{FF2B5EF4-FFF2-40B4-BE49-F238E27FC236}">
                <a16:creationId xmlns:a16="http://schemas.microsoft.com/office/drawing/2014/main" id="{95D6DF86-F5EC-D8CB-D2F2-5F4DB8067A16}"/>
              </a:ext>
            </a:extLst>
          </p:cNvPr>
          <p:cNvPicPr>
            <a:picLocks noChangeAspect="1"/>
          </p:cNvPicPr>
          <p:nvPr/>
        </p:nvPicPr>
        <p:blipFill>
          <a:blip r:embed="rId9"/>
          <a:stretch>
            <a:fillRect/>
          </a:stretch>
        </p:blipFill>
        <p:spPr>
          <a:xfrm>
            <a:off x="8863015" y="1024595"/>
            <a:ext cx="3527605" cy="2700000"/>
          </a:xfrm>
          <a:prstGeom prst="rect">
            <a:avLst/>
          </a:prstGeom>
        </p:spPr>
      </p:pic>
      <p:cxnSp>
        <p:nvCxnSpPr>
          <p:cNvPr id="15" name="直接连接符 14">
            <a:extLst>
              <a:ext uri="{FF2B5EF4-FFF2-40B4-BE49-F238E27FC236}">
                <a16:creationId xmlns:a16="http://schemas.microsoft.com/office/drawing/2014/main" id="{7E937503-806C-D295-99C0-25F86AF2C36F}"/>
              </a:ext>
            </a:extLst>
          </p:cNvPr>
          <p:cNvCxnSpPr>
            <a:cxnSpLocks/>
          </p:cNvCxnSpPr>
          <p:nvPr/>
        </p:nvCxnSpPr>
        <p:spPr>
          <a:xfrm>
            <a:off x="8517607" y="1326869"/>
            <a:ext cx="0" cy="5601824"/>
          </a:xfrm>
          <a:prstGeom prst="line">
            <a:avLst/>
          </a:prstGeom>
          <a:ln w="12700">
            <a:solidFill>
              <a:schemeClr val="accent5">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1883536"/>
            <a:ext cx="12858750" cy="20882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椭圆 8"/>
          <p:cNvSpPr/>
          <p:nvPr/>
        </p:nvSpPr>
        <p:spPr>
          <a:xfrm>
            <a:off x="1059234" y="1001438"/>
            <a:ext cx="3916131" cy="3852428"/>
          </a:xfrm>
          <a:prstGeom prst="ellipse">
            <a:avLst/>
          </a:prstGeom>
          <a:ln>
            <a:noFill/>
          </a:ln>
          <a:effectLst>
            <a:outerShdw blurRad="381000" dist="444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11"/>
          <p:cNvSpPr txBox="1"/>
          <p:nvPr/>
        </p:nvSpPr>
        <p:spPr>
          <a:xfrm>
            <a:off x="5277247" y="2248173"/>
            <a:ext cx="7077944" cy="1015663"/>
          </a:xfrm>
          <a:prstGeom prst="rect">
            <a:avLst/>
          </a:prstGeom>
          <a:noFill/>
          <a:effectLst>
            <a:outerShdw blurRad="254000" dist="317500" dir="5400000" algn="t" rotWithShape="0">
              <a:prstClr val="black">
                <a:alpha val="40000"/>
              </a:prstClr>
            </a:outerShdw>
          </a:effectLst>
        </p:spPr>
        <p:txBody>
          <a:bodyPr wrap="square" rtlCol="0">
            <a:spAutoFit/>
          </a:bodyPr>
          <a:lstStyle/>
          <a:p>
            <a:pPr algn="ctr"/>
            <a:r>
              <a:rPr lang="zh-CN" altLang="en-US" sz="6000" b="1" dirty="0">
                <a:solidFill>
                  <a:schemeClr val="bg1"/>
                </a:solidFill>
                <a:latin typeface="Arial" panose="020B0604020202020204" pitchFamily="34" charset="0"/>
                <a:cs typeface="Arial" panose="020B0604020202020204" pitchFamily="34" charset="0"/>
                <a:sym typeface="+mn-lt"/>
              </a:rPr>
              <a:t>结论</a:t>
            </a:r>
          </a:p>
        </p:txBody>
      </p:sp>
      <p:sp>
        <p:nvSpPr>
          <p:cNvPr id="13" name="椭圆 12"/>
          <p:cNvSpPr/>
          <p:nvPr/>
        </p:nvSpPr>
        <p:spPr>
          <a:xfrm>
            <a:off x="1721156" y="1672109"/>
            <a:ext cx="2592288" cy="2520280"/>
          </a:xfrm>
          <a:prstGeom prst="ellipse">
            <a:avLst/>
          </a:prstGeom>
          <a:solidFill>
            <a:schemeClr val="bg1"/>
          </a:solidFill>
          <a:ln>
            <a:noFill/>
          </a:ln>
          <a:effectLst>
            <a:outerShdw blurRad="381000" dist="317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901175" y="1819656"/>
            <a:ext cx="2232248" cy="2214880"/>
          </a:xfrm>
          <a:prstGeom prst="rect">
            <a:avLst/>
          </a:prstGeom>
          <a:noFill/>
          <a:effectLst>
            <a:outerShdw blurRad="381000" dist="317500" dir="5400000" algn="t" rotWithShape="0">
              <a:prstClr val="black">
                <a:alpha val="43000"/>
              </a:prstClr>
            </a:outerShdw>
          </a:effectLst>
        </p:spPr>
        <p:txBody>
          <a:bodyPr wrap="square" rtlCol="0">
            <a:spAutoFit/>
          </a:bodyPr>
          <a:lstStyle/>
          <a:p>
            <a:pPr algn="ctr"/>
            <a:r>
              <a:rPr lang="en-US" altLang="zh-CN" sz="13800" dirty="0">
                <a:solidFill>
                  <a:srgbClr val="0070C0"/>
                </a:solidFill>
                <a:latin typeface="Impact" panose="020B0806030902050204" pitchFamily="34" charset="0"/>
              </a:rPr>
              <a:t>05</a:t>
            </a:r>
            <a:endParaRPr lang="zh-CN" altLang="en-US" sz="13800" dirty="0">
              <a:solidFill>
                <a:srgbClr val="0070C0"/>
              </a:solidFill>
              <a:latin typeface="Impact" panose="020B0806030902050204"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a:xfrm>
            <a:off x="1768475" y="454660"/>
            <a:ext cx="7867015" cy="503555"/>
          </a:xfrm>
        </p:spPr>
        <p:txBody>
          <a:bodyPr/>
          <a:lstStyle/>
          <a:p>
            <a:r>
              <a:rPr lang="en-US" altLang="zh-CN" b="1" dirty="0">
                <a:sym typeface="+mn-ea"/>
              </a:rPr>
              <a:t>5</a:t>
            </a:r>
            <a:r>
              <a:rPr lang="zh-CN" altLang="en-US" b="1" dirty="0">
                <a:sym typeface="+mn-ea"/>
              </a:rPr>
              <a:t>结论</a:t>
            </a:r>
          </a:p>
        </p:txBody>
      </p:sp>
      <p:sp>
        <p:nvSpPr>
          <p:cNvPr id="4" name="文本框 3">
            <a:extLst>
              <a:ext uri="{FF2B5EF4-FFF2-40B4-BE49-F238E27FC236}">
                <a16:creationId xmlns:a16="http://schemas.microsoft.com/office/drawing/2014/main" id="{5508362B-9E39-87C0-5A0B-C61F11F18A73}"/>
              </a:ext>
            </a:extLst>
          </p:cNvPr>
          <p:cNvSpPr txBox="1"/>
          <p:nvPr/>
        </p:nvSpPr>
        <p:spPr>
          <a:xfrm>
            <a:off x="884238" y="1600101"/>
            <a:ext cx="1723549" cy="461665"/>
          </a:xfrm>
          <a:prstGeom prst="rect">
            <a:avLst/>
          </a:prstGeom>
          <a:noFill/>
        </p:spPr>
        <p:txBody>
          <a:bodyPr wrap="none" rtlCol="0">
            <a:spAutoFit/>
          </a:bodyPr>
          <a:lstStyle/>
          <a:p>
            <a:r>
              <a:rPr lang="zh-CN" altLang="en-US" sz="2400" dirty="0">
                <a:latin typeface="+mn-ea"/>
                <a:ea typeface="+mn-ea"/>
              </a:rPr>
              <a:t>气流场模拟</a:t>
            </a:r>
          </a:p>
        </p:txBody>
      </p:sp>
      <p:sp>
        <p:nvSpPr>
          <p:cNvPr id="8" name="文本框 7">
            <a:extLst>
              <a:ext uri="{FF2B5EF4-FFF2-40B4-BE49-F238E27FC236}">
                <a16:creationId xmlns:a16="http://schemas.microsoft.com/office/drawing/2014/main" id="{9D4C3580-F3F7-F71B-8324-69ED554387A7}"/>
              </a:ext>
            </a:extLst>
          </p:cNvPr>
          <p:cNvSpPr txBox="1"/>
          <p:nvPr/>
        </p:nvSpPr>
        <p:spPr>
          <a:xfrm>
            <a:off x="812751" y="2519121"/>
            <a:ext cx="10965879" cy="2959977"/>
          </a:xfrm>
          <a:prstGeom prst="rect">
            <a:avLst/>
          </a:prstGeom>
          <a:noFill/>
        </p:spPr>
        <p:txBody>
          <a:bodyPr wrap="square" rtlCol="0">
            <a:spAutoFit/>
          </a:bodyPr>
          <a:lstStyle/>
          <a:p>
            <a:pPr>
              <a:lnSpc>
                <a:spcPct val="150000"/>
              </a:lnSpc>
            </a:pPr>
            <a:r>
              <a:rPr lang="zh-CN" altLang="en-US" sz="3200" b="0" i="0" u="none" strike="noStrike" baseline="0" dirty="0">
                <a:solidFill>
                  <a:srgbClr val="000000"/>
                </a:solidFill>
                <a:latin typeface="+mn-ea"/>
                <a:ea typeface="+mn-ea"/>
              </a:rPr>
              <a:t>       采用</a:t>
            </a:r>
            <a:r>
              <a:rPr lang="en-US" altLang="zh-CN" sz="3200" b="0" i="0" u="none" strike="noStrike" baseline="0" dirty="0">
                <a:solidFill>
                  <a:srgbClr val="000000"/>
                </a:solidFill>
                <a:latin typeface="+mn-ea"/>
                <a:ea typeface="+mn-ea"/>
              </a:rPr>
              <a:t>CFD</a:t>
            </a:r>
            <a:r>
              <a:rPr lang="zh-CN" altLang="en-US" sz="3200" b="0" i="0" u="none" strike="noStrike" baseline="0" dirty="0">
                <a:solidFill>
                  <a:srgbClr val="000000"/>
                </a:solidFill>
                <a:latin typeface="+mn-ea"/>
                <a:ea typeface="+mn-ea"/>
              </a:rPr>
              <a:t>方法对纤维集合体的气流场进行了数值模拟。模拟结果印证了纳米纤维在空气过滤领域的优越性，且该模拟结果和实验数据吻合良好，证明该模拟方法对纤维基空气过滤材料的设计具有一定理论指导意义。 </a:t>
            </a:r>
            <a:endParaRPr lang="zh-CN" altLang="en-US" sz="3200" dirty="0">
              <a:latin typeface="+mn-ea"/>
              <a:ea typeface="+mn-ea"/>
            </a:endParaRPr>
          </a:p>
        </p:txBody>
      </p:sp>
      <p:sp>
        <p:nvSpPr>
          <p:cNvPr id="9" name="矩形 8">
            <a:extLst>
              <a:ext uri="{FF2B5EF4-FFF2-40B4-BE49-F238E27FC236}">
                <a16:creationId xmlns:a16="http://schemas.microsoft.com/office/drawing/2014/main" id="{D599CAB1-7536-B3D5-4517-35E0F9624B98}"/>
              </a:ext>
            </a:extLst>
          </p:cNvPr>
          <p:cNvSpPr/>
          <p:nvPr/>
        </p:nvSpPr>
        <p:spPr>
          <a:xfrm>
            <a:off x="895434" y="2032149"/>
            <a:ext cx="632567" cy="42713"/>
          </a:xfrm>
          <a:prstGeom prst="rect">
            <a:avLst/>
          </a:prstGeom>
          <a:solidFill>
            <a:srgbClr val="21AB82"/>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endParaRPr lang="zh-CN" altLang="en-US" sz="300" dirty="0">
              <a:ea typeface="微软雅黑" panose="020B0503020204020204" pitchFamily="34" charset="-122"/>
            </a:endParaRPr>
          </a:p>
        </p:txBody>
      </p:sp>
      <p:sp>
        <p:nvSpPr>
          <p:cNvPr id="10" name="矩形 9">
            <a:extLst>
              <a:ext uri="{FF2B5EF4-FFF2-40B4-BE49-F238E27FC236}">
                <a16:creationId xmlns:a16="http://schemas.microsoft.com/office/drawing/2014/main" id="{8D7262EA-7710-7863-72C5-42BF0A17F69E}"/>
              </a:ext>
            </a:extLst>
          </p:cNvPr>
          <p:cNvSpPr/>
          <p:nvPr/>
        </p:nvSpPr>
        <p:spPr>
          <a:xfrm>
            <a:off x="1532831" y="2032149"/>
            <a:ext cx="1281375" cy="42713"/>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r>
              <a:rPr lang="en-US" altLang="zh-CN" sz="300" dirty="0">
                <a:ea typeface="微软雅黑" panose="020B0503020204020204" pitchFamily="34" charset="-122"/>
              </a:rPr>
              <a:t>v</a:t>
            </a:r>
            <a:endParaRPr lang="zh-CN" altLang="en-US" sz="300" dirty="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bwMode="auto">
          <a:xfrm>
            <a:off x="0" y="1"/>
            <a:ext cx="8805639" cy="7232649"/>
          </a:xfrm>
          <a:custGeom>
            <a:avLst/>
            <a:gdLst>
              <a:gd name="connsiteX0" fmla="*/ 0 w 9922865"/>
              <a:gd name="connsiteY0" fmla="*/ 0 h 7492075"/>
              <a:gd name="connsiteX1" fmla="*/ 9922865 w 9922865"/>
              <a:gd name="connsiteY1" fmla="*/ 0 h 7492075"/>
              <a:gd name="connsiteX2" fmla="*/ 1647718 w 9922865"/>
              <a:gd name="connsiteY2" fmla="*/ 7492075 h 7492075"/>
              <a:gd name="connsiteX3" fmla="*/ 0 w 9922865"/>
              <a:gd name="connsiteY3" fmla="*/ 7492075 h 7492075"/>
            </a:gdLst>
            <a:ahLst/>
            <a:cxnLst>
              <a:cxn ang="0">
                <a:pos x="connsiteX0" y="connsiteY0"/>
              </a:cxn>
              <a:cxn ang="0">
                <a:pos x="connsiteX1" y="connsiteY1"/>
              </a:cxn>
              <a:cxn ang="0">
                <a:pos x="connsiteX2" y="connsiteY2"/>
              </a:cxn>
              <a:cxn ang="0">
                <a:pos x="connsiteX3" y="connsiteY3"/>
              </a:cxn>
            </a:cxnLst>
            <a:rect l="l" t="t" r="r" b="b"/>
            <a:pathLst>
              <a:path w="9922865" h="7492075">
                <a:moveTo>
                  <a:pt x="0" y="0"/>
                </a:moveTo>
                <a:lnTo>
                  <a:pt x="9922865" y="0"/>
                </a:lnTo>
                <a:lnTo>
                  <a:pt x="1647718" y="7492075"/>
                </a:lnTo>
                <a:lnTo>
                  <a:pt x="0" y="7492075"/>
                </a:lnTo>
                <a:close/>
              </a:path>
            </a:pathLst>
          </a:custGeom>
          <a:solidFill>
            <a:schemeClr val="tx1">
              <a:lumMod val="50000"/>
              <a:lumOff val="50000"/>
            </a:schemeClr>
          </a:solidFill>
          <a:ln w="0">
            <a:noFill/>
            <a:prstDash val="solid"/>
            <a:round/>
          </a:ln>
        </p:spPr>
        <p:txBody>
          <a:bodyPr vert="horz" wrap="square" lIns="128580" tIns="64290" rIns="128580" bIns="64290" numCol="1" anchor="t" anchorCtr="0" compatLnSpc="1">
            <a:noAutofit/>
          </a:bodyPr>
          <a:lstStyle/>
          <a:p>
            <a:endParaRPr lang="zh-CN" altLang="en-US">
              <a:latin typeface="+mn-lt"/>
              <a:ea typeface="+mn-ea"/>
              <a:cs typeface="+mn-ea"/>
              <a:sym typeface="+mn-lt"/>
            </a:endParaRPr>
          </a:p>
        </p:txBody>
      </p:sp>
      <p:sp>
        <p:nvSpPr>
          <p:cNvPr id="25" name="任意多边形 24"/>
          <p:cNvSpPr/>
          <p:nvPr/>
        </p:nvSpPr>
        <p:spPr bwMode="auto">
          <a:xfrm>
            <a:off x="-218" y="15876"/>
            <a:ext cx="8181122" cy="7232650"/>
          </a:xfrm>
          <a:custGeom>
            <a:avLst/>
            <a:gdLst>
              <a:gd name="connsiteX0" fmla="*/ 0 w 9219111"/>
              <a:gd name="connsiteY0" fmla="*/ 0 h 7492076"/>
              <a:gd name="connsiteX1" fmla="*/ 9219111 w 9219111"/>
              <a:gd name="connsiteY1" fmla="*/ 0 h 7492076"/>
              <a:gd name="connsiteX2" fmla="*/ 948639 w 9219111"/>
              <a:gd name="connsiteY2" fmla="*/ 7492076 h 7492076"/>
              <a:gd name="connsiteX3" fmla="*/ 0 w 9219111"/>
              <a:gd name="connsiteY3" fmla="*/ 7492076 h 7492076"/>
            </a:gdLst>
            <a:ahLst/>
            <a:cxnLst>
              <a:cxn ang="0">
                <a:pos x="connsiteX0" y="connsiteY0"/>
              </a:cxn>
              <a:cxn ang="0">
                <a:pos x="connsiteX1" y="connsiteY1"/>
              </a:cxn>
              <a:cxn ang="0">
                <a:pos x="connsiteX2" y="connsiteY2"/>
              </a:cxn>
              <a:cxn ang="0">
                <a:pos x="connsiteX3" y="connsiteY3"/>
              </a:cxn>
            </a:cxnLst>
            <a:rect l="l" t="t" r="r" b="b"/>
            <a:pathLst>
              <a:path w="9219111" h="7492076">
                <a:moveTo>
                  <a:pt x="0" y="0"/>
                </a:moveTo>
                <a:lnTo>
                  <a:pt x="9219111" y="0"/>
                </a:lnTo>
                <a:lnTo>
                  <a:pt x="948639" y="7492076"/>
                </a:lnTo>
                <a:lnTo>
                  <a:pt x="0" y="7492076"/>
                </a:lnTo>
                <a:close/>
              </a:path>
            </a:pathLst>
          </a:custGeom>
          <a:solidFill>
            <a:srgbClr val="0070C0"/>
          </a:solidFill>
          <a:ln w="0">
            <a:noFill/>
            <a:prstDash val="solid"/>
            <a:round/>
          </a:ln>
          <a:effectLst>
            <a:outerShdw blurRad="50800" dist="38100" dir="2700000" algn="tl" rotWithShape="0">
              <a:prstClr val="black">
                <a:alpha val="40000"/>
              </a:prstClr>
            </a:outerShdw>
          </a:effectLst>
        </p:spPr>
        <p:txBody>
          <a:bodyPr vert="horz" wrap="square" lIns="128580" tIns="64290" rIns="128580" bIns="64290" numCol="1" anchor="t" anchorCtr="0" compatLnSpc="1">
            <a:noAutofit/>
          </a:bodyPr>
          <a:lstStyle/>
          <a:p>
            <a:endParaRPr lang="zh-CN" altLang="en-US">
              <a:latin typeface="+mn-lt"/>
              <a:ea typeface="+mn-ea"/>
              <a:cs typeface="+mn-ea"/>
              <a:sym typeface="+mn-lt"/>
            </a:endParaRPr>
          </a:p>
        </p:txBody>
      </p:sp>
      <p:sp>
        <p:nvSpPr>
          <p:cNvPr id="12" name="Freeform 8"/>
          <p:cNvSpPr/>
          <p:nvPr/>
        </p:nvSpPr>
        <p:spPr bwMode="auto">
          <a:xfrm>
            <a:off x="3438871" y="523245"/>
            <a:ext cx="3787556" cy="3785769"/>
          </a:xfrm>
          <a:custGeom>
            <a:avLst/>
            <a:gdLst>
              <a:gd name="T0" fmla="*/ 1168 w 2120"/>
              <a:gd name="T1" fmla="*/ 5 h 2119"/>
              <a:gd name="T2" fmla="*/ 1374 w 2120"/>
              <a:gd name="T3" fmla="*/ 47 h 2119"/>
              <a:gd name="T4" fmla="*/ 1564 w 2120"/>
              <a:gd name="T5" fmla="*/ 127 h 2119"/>
              <a:gd name="T6" fmla="*/ 1734 w 2120"/>
              <a:gd name="T7" fmla="*/ 243 h 2119"/>
              <a:gd name="T8" fmla="*/ 1877 w 2120"/>
              <a:gd name="T9" fmla="*/ 386 h 2119"/>
              <a:gd name="T10" fmla="*/ 1991 w 2120"/>
              <a:gd name="T11" fmla="*/ 555 h 2119"/>
              <a:gd name="T12" fmla="*/ 2071 w 2120"/>
              <a:gd name="T13" fmla="*/ 743 h 2119"/>
              <a:gd name="T14" fmla="*/ 2114 w 2120"/>
              <a:gd name="T15" fmla="*/ 951 h 2119"/>
              <a:gd name="T16" fmla="*/ 2114 w 2120"/>
              <a:gd name="T17" fmla="*/ 1167 h 2119"/>
              <a:gd name="T18" fmla="*/ 2071 w 2120"/>
              <a:gd name="T19" fmla="*/ 1373 h 2119"/>
              <a:gd name="T20" fmla="*/ 1991 w 2120"/>
              <a:gd name="T21" fmla="*/ 1564 h 2119"/>
              <a:gd name="T22" fmla="*/ 1877 w 2120"/>
              <a:gd name="T23" fmla="*/ 1733 h 2119"/>
              <a:gd name="T24" fmla="*/ 1734 w 2120"/>
              <a:gd name="T25" fmla="*/ 1876 h 2119"/>
              <a:gd name="T26" fmla="*/ 1564 w 2120"/>
              <a:gd name="T27" fmla="*/ 1989 h 2119"/>
              <a:gd name="T28" fmla="*/ 1374 w 2120"/>
              <a:gd name="T29" fmla="*/ 2070 h 2119"/>
              <a:gd name="T30" fmla="*/ 1168 w 2120"/>
              <a:gd name="T31" fmla="*/ 2112 h 2119"/>
              <a:gd name="T32" fmla="*/ 952 w 2120"/>
              <a:gd name="T33" fmla="*/ 2112 h 2119"/>
              <a:gd name="T34" fmla="*/ 744 w 2120"/>
              <a:gd name="T35" fmla="*/ 2070 h 2119"/>
              <a:gd name="T36" fmla="*/ 555 w 2120"/>
              <a:gd name="T37" fmla="*/ 1989 h 2119"/>
              <a:gd name="T38" fmla="*/ 386 w 2120"/>
              <a:gd name="T39" fmla="*/ 1876 h 2119"/>
              <a:gd name="T40" fmla="*/ 243 w 2120"/>
              <a:gd name="T41" fmla="*/ 1733 h 2119"/>
              <a:gd name="T42" fmla="*/ 128 w 2120"/>
              <a:gd name="T43" fmla="*/ 1564 h 2119"/>
              <a:gd name="T44" fmla="*/ 47 w 2120"/>
              <a:gd name="T45" fmla="*/ 1373 h 2119"/>
              <a:gd name="T46" fmla="*/ 5 w 2120"/>
              <a:gd name="T47" fmla="*/ 1167 h 2119"/>
              <a:gd name="T48" fmla="*/ 5 w 2120"/>
              <a:gd name="T49" fmla="*/ 951 h 2119"/>
              <a:gd name="T50" fmla="*/ 47 w 2120"/>
              <a:gd name="T51" fmla="*/ 743 h 2119"/>
              <a:gd name="T52" fmla="*/ 128 w 2120"/>
              <a:gd name="T53" fmla="*/ 555 h 2119"/>
              <a:gd name="T54" fmla="*/ 243 w 2120"/>
              <a:gd name="T55" fmla="*/ 386 h 2119"/>
              <a:gd name="T56" fmla="*/ 386 w 2120"/>
              <a:gd name="T57" fmla="*/ 243 h 2119"/>
              <a:gd name="T58" fmla="*/ 555 w 2120"/>
              <a:gd name="T59" fmla="*/ 127 h 2119"/>
              <a:gd name="T60" fmla="*/ 744 w 2120"/>
              <a:gd name="T61" fmla="*/ 47 h 2119"/>
              <a:gd name="T62" fmla="*/ 952 w 2120"/>
              <a:gd name="T63" fmla="*/ 5 h 2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20" h="2119">
                <a:moveTo>
                  <a:pt x="1060" y="0"/>
                </a:moveTo>
                <a:lnTo>
                  <a:pt x="1168" y="5"/>
                </a:lnTo>
                <a:lnTo>
                  <a:pt x="1273" y="21"/>
                </a:lnTo>
                <a:lnTo>
                  <a:pt x="1374" y="47"/>
                </a:lnTo>
                <a:lnTo>
                  <a:pt x="1472" y="84"/>
                </a:lnTo>
                <a:lnTo>
                  <a:pt x="1564" y="127"/>
                </a:lnTo>
                <a:lnTo>
                  <a:pt x="1652" y="181"/>
                </a:lnTo>
                <a:lnTo>
                  <a:pt x="1734" y="243"/>
                </a:lnTo>
                <a:lnTo>
                  <a:pt x="1809" y="311"/>
                </a:lnTo>
                <a:lnTo>
                  <a:pt x="1877" y="386"/>
                </a:lnTo>
                <a:lnTo>
                  <a:pt x="1938" y="466"/>
                </a:lnTo>
                <a:lnTo>
                  <a:pt x="1991" y="555"/>
                </a:lnTo>
                <a:lnTo>
                  <a:pt x="2036" y="647"/>
                </a:lnTo>
                <a:lnTo>
                  <a:pt x="2071" y="743"/>
                </a:lnTo>
                <a:lnTo>
                  <a:pt x="2097" y="845"/>
                </a:lnTo>
                <a:lnTo>
                  <a:pt x="2114" y="951"/>
                </a:lnTo>
                <a:lnTo>
                  <a:pt x="2120" y="1059"/>
                </a:lnTo>
                <a:lnTo>
                  <a:pt x="2114" y="1167"/>
                </a:lnTo>
                <a:lnTo>
                  <a:pt x="2097" y="1272"/>
                </a:lnTo>
                <a:lnTo>
                  <a:pt x="2071" y="1373"/>
                </a:lnTo>
                <a:lnTo>
                  <a:pt x="2036" y="1471"/>
                </a:lnTo>
                <a:lnTo>
                  <a:pt x="1991" y="1564"/>
                </a:lnTo>
                <a:lnTo>
                  <a:pt x="1938" y="1651"/>
                </a:lnTo>
                <a:lnTo>
                  <a:pt x="1877" y="1733"/>
                </a:lnTo>
                <a:lnTo>
                  <a:pt x="1809" y="1808"/>
                </a:lnTo>
                <a:lnTo>
                  <a:pt x="1734" y="1876"/>
                </a:lnTo>
                <a:lnTo>
                  <a:pt x="1652" y="1937"/>
                </a:lnTo>
                <a:lnTo>
                  <a:pt x="1564" y="1989"/>
                </a:lnTo>
                <a:lnTo>
                  <a:pt x="1472" y="2035"/>
                </a:lnTo>
                <a:lnTo>
                  <a:pt x="1374" y="2070"/>
                </a:lnTo>
                <a:lnTo>
                  <a:pt x="1273" y="2096"/>
                </a:lnTo>
                <a:lnTo>
                  <a:pt x="1168" y="2112"/>
                </a:lnTo>
                <a:lnTo>
                  <a:pt x="1060" y="2119"/>
                </a:lnTo>
                <a:lnTo>
                  <a:pt x="952" y="2112"/>
                </a:lnTo>
                <a:lnTo>
                  <a:pt x="847" y="2096"/>
                </a:lnTo>
                <a:lnTo>
                  <a:pt x="744" y="2070"/>
                </a:lnTo>
                <a:lnTo>
                  <a:pt x="648" y="2035"/>
                </a:lnTo>
                <a:lnTo>
                  <a:pt x="555" y="1989"/>
                </a:lnTo>
                <a:lnTo>
                  <a:pt x="468" y="1937"/>
                </a:lnTo>
                <a:lnTo>
                  <a:pt x="386" y="1876"/>
                </a:lnTo>
                <a:lnTo>
                  <a:pt x="311" y="1808"/>
                </a:lnTo>
                <a:lnTo>
                  <a:pt x="243" y="1733"/>
                </a:lnTo>
                <a:lnTo>
                  <a:pt x="182" y="1651"/>
                </a:lnTo>
                <a:lnTo>
                  <a:pt x="128" y="1564"/>
                </a:lnTo>
                <a:lnTo>
                  <a:pt x="84" y="1471"/>
                </a:lnTo>
                <a:lnTo>
                  <a:pt x="47" y="1373"/>
                </a:lnTo>
                <a:lnTo>
                  <a:pt x="21" y="1272"/>
                </a:lnTo>
                <a:lnTo>
                  <a:pt x="5" y="1167"/>
                </a:lnTo>
                <a:lnTo>
                  <a:pt x="0" y="1059"/>
                </a:lnTo>
                <a:lnTo>
                  <a:pt x="5" y="951"/>
                </a:lnTo>
                <a:lnTo>
                  <a:pt x="21" y="845"/>
                </a:lnTo>
                <a:lnTo>
                  <a:pt x="47" y="743"/>
                </a:lnTo>
                <a:lnTo>
                  <a:pt x="84" y="647"/>
                </a:lnTo>
                <a:lnTo>
                  <a:pt x="128" y="555"/>
                </a:lnTo>
                <a:lnTo>
                  <a:pt x="182" y="466"/>
                </a:lnTo>
                <a:lnTo>
                  <a:pt x="243" y="386"/>
                </a:lnTo>
                <a:lnTo>
                  <a:pt x="311" y="311"/>
                </a:lnTo>
                <a:lnTo>
                  <a:pt x="386" y="243"/>
                </a:lnTo>
                <a:lnTo>
                  <a:pt x="468" y="181"/>
                </a:lnTo>
                <a:lnTo>
                  <a:pt x="555" y="127"/>
                </a:lnTo>
                <a:lnTo>
                  <a:pt x="648" y="84"/>
                </a:lnTo>
                <a:lnTo>
                  <a:pt x="744" y="47"/>
                </a:lnTo>
                <a:lnTo>
                  <a:pt x="847" y="21"/>
                </a:lnTo>
                <a:lnTo>
                  <a:pt x="952" y="5"/>
                </a:lnTo>
                <a:lnTo>
                  <a:pt x="1060" y="0"/>
                </a:lnTo>
                <a:close/>
              </a:path>
            </a:pathLst>
          </a:custGeom>
          <a:solidFill>
            <a:schemeClr val="bg1"/>
          </a:solidFill>
          <a:ln w="0">
            <a:noFill/>
            <a:prstDash val="solid"/>
            <a:round/>
          </a:ln>
          <a:effectLst>
            <a:outerShdw blurRad="444500" dist="127000" dir="2700000" algn="tl" rotWithShape="0">
              <a:prstClr val="black">
                <a:alpha val="40000"/>
              </a:prstClr>
            </a:outerShdw>
          </a:effectLst>
        </p:spPr>
        <p:txBody>
          <a:bodyPr vert="horz" wrap="square" lIns="128580" tIns="64290" rIns="128580" bIns="64290" numCol="1" anchor="t" anchorCtr="0" compatLnSpc="1"/>
          <a:lstStyle/>
          <a:p>
            <a:endParaRPr lang="zh-CN" altLang="en-US">
              <a:latin typeface="+mn-lt"/>
              <a:ea typeface="+mn-ea"/>
              <a:cs typeface="+mn-ea"/>
              <a:sym typeface="+mn-lt"/>
            </a:endParaRPr>
          </a:p>
        </p:txBody>
      </p:sp>
      <p:sp>
        <p:nvSpPr>
          <p:cNvPr id="13" name="Freeform 9"/>
          <p:cNvSpPr/>
          <p:nvPr/>
        </p:nvSpPr>
        <p:spPr bwMode="auto">
          <a:xfrm>
            <a:off x="3694351" y="798856"/>
            <a:ext cx="3276595" cy="3273021"/>
          </a:xfrm>
          <a:custGeom>
            <a:avLst/>
            <a:gdLst>
              <a:gd name="T0" fmla="*/ 917 w 1834"/>
              <a:gd name="T1" fmla="*/ 0 h 1832"/>
              <a:gd name="T2" fmla="*/ 1016 w 1834"/>
              <a:gd name="T3" fmla="*/ 5 h 1832"/>
              <a:gd name="T4" fmla="*/ 1112 w 1834"/>
              <a:gd name="T5" fmla="*/ 21 h 1832"/>
              <a:gd name="T6" fmla="*/ 1207 w 1834"/>
              <a:gd name="T7" fmla="*/ 47 h 1832"/>
              <a:gd name="T8" fmla="*/ 1296 w 1834"/>
              <a:gd name="T9" fmla="*/ 80 h 1832"/>
              <a:gd name="T10" fmla="*/ 1380 w 1834"/>
              <a:gd name="T11" fmla="*/ 124 h 1832"/>
              <a:gd name="T12" fmla="*/ 1458 w 1834"/>
              <a:gd name="T13" fmla="*/ 176 h 1832"/>
              <a:gd name="T14" fmla="*/ 1531 w 1834"/>
              <a:gd name="T15" fmla="*/ 236 h 1832"/>
              <a:gd name="T16" fmla="*/ 1598 w 1834"/>
              <a:gd name="T17" fmla="*/ 302 h 1832"/>
              <a:gd name="T18" fmla="*/ 1657 w 1834"/>
              <a:gd name="T19" fmla="*/ 375 h 1832"/>
              <a:gd name="T20" fmla="*/ 1708 w 1834"/>
              <a:gd name="T21" fmla="*/ 454 h 1832"/>
              <a:gd name="T22" fmla="*/ 1751 w 1834"/>
              <a:gd name="T23" fmla="*/ 538 h 1832"/>
              <a:gd name="T24" fmla="*/ 1786 w 1834"/>
              <a:gd name="T25" fmla="*/ 627 h 1832"/>
              <a:gd name="T26" fmla="*/ 1813 w 1834"/>
              <a:gd name="T27" fmla="*/ 719 h 1832"/>
              <a:gd name="T28" fmla="*/ 1828 w 1834"/>
              <a:gd name="T29" fmla="*/ 817 h 1832"/>
              <a:gd name="T30" fmla="*/ 1834 w 1834"/>
              <a:gd name="T31" fmla="*/ 916 h 1832"/>
              <a:gd name="T32" fmla="*/ 1828 w 1834"/>
              <a:gd name="T33" fmla="*/ 1016 h 1832"/>
              <a:gd name="T34" fmla="*/ 1813 w 1834"/>
              <a:gd name="T35" fmla="*/ 1112 h 1832"/>
              <a:gd name="T36" fmla="*/ 1786 w 1834"/>
              <a:gd name="T37" fmla="*/ 1206 h 1832"/>
              <a:gd name="T38" fmla="*/ 1751 w 1834"/>
              <a:gd name="T39" fmla="*/ 1295 h 1832"/>
              <a:gd name="T40" fmla="*/ 1708 w 1834"/>
              <a:gd name="T41" fmla="*/ 1379 h 1832"/>
              <a:gd name="T42" fmla="*/ 1657 w 1834"/>
              <a:gd name="T43" fmla="*/ 1457 h 1832"/>
              <a:gd name="T44" fmla="*/ 1598 w 1834"/>
              <a:gd name="T45" fmla="*/ 1529 h 1832"/>
              <a:gd name="T46" fmla="*/ 1531 w 1834"/>
              <a:gd name="T47" fmla="*/ 1595 h 1832"/>
              <a:gd name="T48" fmla="*/ 1458 w 1834"/>
              <a:gd name="T49" fmla="*/ 1654 h 1832"/>
              <a:gd name="T50" fmla="*/ 1380 w 1834"/>
              <a:gd name="T51" fmla="*/ 1707 h 1832"/>
              <a:gd name="T52" fmla="*/ 1296 w 1834"/>
              <a:gd name="T53" fmla="*/ 1750 h 1832"/>
              <a:gd name="T54" fmla="*/ 1207 w 1834"/>
              <a:gd name="T55" fmla="*/ 1785 h 1832"/>
              <a:gd name="T56" fmla="*/ 1112 w 1834"/>
              <a:gd name="T57" fmla="*/ 1811 h 1832"/>
              <a:gd name="T58" fmla="*/ 1016 w 1834"/>
              <a:gd name="T59" fmla="*/ 1827 h 1832"/>
              <a:gd name="T60" fmla="*/ 917 w 1834"/>
              <a:gd name="T61" fmla="*/ 1832 h 1832"/>
              <a:gd name="T62" fmla="*/ 817 w 1834"/>
              <a:gd name="T63" fmla="*/ 1827 h 1832"/>
              <a:gd name="T64" fmla="*/ 720 w 1834"/>
              <a:gd name="T65" fmla="*/ 1811 h 1832"/>
              <a:gd name="T66" fmla="*/ 627 w 1834"/>
              <a:gd name="T67" fmla="*/ 1785 h 1832"/>
              <a:gd name="T68" fmla="*/ 538 w 1834"/>
              <a:gd name="T69" fmla="*/ 1750 h 1832"/>
              <a:gd name="T70" fmla="*/ 454 w 1834"/>
              <a:gd name="T71" fmla="*/ 1707 h 1832"/>
              <a:gd name="T72" fmla="*/ 376 w 1834"/>
              <a:gd name="T73" fmla="*/ 1654 h 1832"/>
              <a:gd name="T74" fmla="*/ 302 w 1834"/>
              <a:gd name="T75" fmla="*/ 1595 h 1832"/>
              <a:gd name="T76" fmla="*/ 236 w 1834"/>
              <a:gd name="T77" fmla="*/ 1529 h 1832"/>
              <a:gd name="T78" fmla="*/ 177 w 1834"/>
              <a:gd name="T79" fmla="*/ 1457 h 1832"/>
              <a:gd name="T80" fmla="*/ 126 w 1834"/>
              <a:gd name="T81" fmla="*/ 1379 h 1832"/>
              <a:gd name="T82" fmla="*/ 82 w 1834"/>
              <a:gd name="T83" fmla="*/ 1295 h 1832"/>
              <a:gd name="T84" fmla="*/ 47 w 1834"/>
              <a:gd name="T85" fmla="*/ 1206 h 1832"/>
              <a:gd name="T86" fmla="*/ 21 w 1834"/>
              <a:gd name="T87" fmla="*/ 1112 h 1832"/>
              <a:gd name="T88" fmla="*/ 6 w 1834"/>
              <a:gd name="T89" fmla="*/ 1016 h 1832"/>
              <a:gd name="T90" fmla="*/ 0 w 1834"/>
              <a:gd name="T91" fmla="*/ 916 h 1832"/>
              <a:gd name="T92" fmla="*/ 6 w 1834"/>
              <a:gd name="T93" fmla="*/ 817 h 1832"/>
              <a:gd name="T94" fmla="*/ 21 w 1834"/>
              <a:gd name="T95" fmla="*/ 719 h 1832"/>
              <a:gd name="T96" fmla="*/ 47 w 1834"/>
              <a:gd name="T97" fmla="*/ 627 h 1832"/>
              <a:gd name="T98" fmla="*/ 82 w 1834"/>
              <a:gd name="T99" fmla="*/ 538 h 1832"/>
              <a:gd name="T100" fmla="*/ 126 w 1834"/>
              <a:gd name="T101" fmla="*/ 454 h 1832"/>
              <a:gd name="T102" fmla="*/ 177 w 1834"/>
              <a:gd name="T103" fmla="*/ 375 h 1832"/>
              <a:gd name="T104" fmla="*/ 236 w 1834"/>
              <a:gd name="T105" fmla="*/ 302 h 1832"/>
              <a:gd name="T106" fmla="*/ 302 w 1834"/>
              <a:gd name="T107" fmla="*/ 236 h 1832"/>
              <a:gd name="T108" fmla="*/ 376 w 1834"/>
              <a:gd name="T109" fmla="*/ 176 h 1832"/>
              <a:gd name="T110" fmla="*/ 454 w 1834"/>
              <a:gd name="T111" fmla="*/ 124 h 1832"/>
              <a:gd name="T112" fmla="*/ 538 w 1834"/>
              <a:gd name="T113" fmla="*/ 80 h 1832"/>
              <a:gd name="T114" fmla="*/ 627 w 1834"/>
              <a:gd name="T115" fmla="*/ 47 h 1832"/>
              <a:gd name="T116" fmla="*/ 720 w 1834"/>
              <a:gd name="T117" fmla="*/ 21 h 1832"/>
              <a:gd name="T118" fmla="*/ 817 w 1834"/>
              <a:gd name="T119" fmla="*/ 5 h 1832"/>
              <a:gd name="T120" fmla="*/ 917 w 1834"/>
              <a:gd name="T121" fmla="*/ 0 h 1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34" h="1832">
                <a:moveTo>
                  <a:pt x="917" y="0"/>
                </a:moveTo>
                <a:lnTo>
                  <a:pt x="1016" y="5"/>
                </a:lnTo>
                <a:lnTo>
                  <a:pt x="1112" y="21"/>
                </a:lnTo>
                <a:lnTo>
                  <a:pt x="1207" y="47"/>
                </a:lnTo>
                <a:lnTo>
                  <a:pt x="1296" y="80"/>
                </a:lnTo>
                <a:lnTo>
                  <a:pt x="1380" y="124"/>
                </a:lnTo>
                <a:lnTo>
                  <a:pt x="1458" y="176"/>
                </a:lnTo>
                <a:lnTo>
                  <a:pt x="1531" y="236"/>
                </a:lnTo>
                <a:lnTo>
                  <a:pt x="1598" y="302"/>
                </a:lnTo>
                <a:lnTo>
                  <a:pt x="1657" y="375"/>
                </a:lnTo>
                <a:lnTo>
                  <a:pt x="1708" y="454"/>
                </a:lnTo>
                <a:lnTo>
                  <a:pt x="1751" y="538"/>
                </a:lnTo>
                <a:lnTo>
                  <a:pt x="1786" y="627"/>
                </a:lnTo>
                <a:lnTo>
                  <a:pt x="1813" y="719"/>
                </a:lnTo>
                <a:lnTo>
                  <a:pt x="1828" y="817"/>
                </a:lnTo>
                <a:lnTo>
                  <a:pt x="1834" y="916"/>
                </a:lnTo>
                <a:lnTo>
                  <a:pt x="1828" y="1016"/>
                </a:lnTo>
                <a:lnTo>
                  <a:pt x="1813" y="1112"/>
                </a:lnTo>
                <a:lnTo>
                  <a:pt x="1786" y="1206"/>
                </a:lnTo>
                <a:lnTo>
                  <a:pt x="1751" y="1295"/>
                </a:lnTo>
                <a:lnTo>
                  <a:pt x="1708" y="1379"/>
                </a:lnTo>
                <a:lnTo>
                  <a:pt x="1657" y="1457"/>
                </a:lnTo>
                <a:lnTo>
                  <a:pt x="1598" y="1529"/>
                </a:lnTo>
                <a:lnTo>
                  <a:pt x="1531" y="1595"/>
                </a:lnTo>
                <a:lnTo>
                  <a:pt x="1458" y="1654"/>
                </a:lnTo>
                <a:lnTo>
                  <a:pt x="1380" y="1707"/>
                </a:lnTo>
                <a:lnTo>
                  <a:pt x="1296" y="1750"/>
                </a:lnTo>
                <a:lnTo>
                  <a:pt x="1207" y="1785"/>
                </a:lnTo>
                <a:lnTo>
                  <a:pt x="1112" y="1811"/>
                </a:lnTo>
                <a:lnTo>
                  <a:pt x="1016" y="1827"/>
                </a:lnTo>
                <a:lnTo>
                  <a:pt x="917" y="1832"/>
                </a:lnTo>
                <a:lnTo>
                  <a:pt x="817" y="1827"/>
                </a:lnTo>
                <a:lnTo>
                  <a:pt x="720" y="1811"/>
                </a:lnTo>
                <a:lnTo>
                  <a:pt x="627" y="1785"/>
                </a:lnTo>
                <a:lnTo>
                  <a:pt x="538" y="1750"/>
                </a:lnTo>
                <a:lnTo>
                  <a:pt x="454" y="1707"/>
                </a:lnTo>
                <a:lnTo>
                  <a:pt x="376" y="1654"/>
                </a:lnTo>
                <a:lnTo>
                  <a:pt x="302" y="1595"/>
                </a:lnTo>
                <a:lnTo>
                  <a:pt x="236" y="1529"/>
                </a:lnTo>
                <a:lnTo>
                  <a:pt x="177" y="1457"/>
                </a:lnTo>
                <a:lnTo>
                  <a:pt x="126" y="1379"/>
                </a:lnTo>
                <a:lnTo>
                  <a:pt x="82" y="1295"/>
                </a:lnTo>
                <a:lnTo>
                  <a:pt x="47" y="1206"/>
                </a:lnTo>
                <a:lnTo>
                  <a:pt x="21" y="1112"/>
                </a:lnTo>
                <a:lnTo>
                  <a:pt x="6" y="1016"/>
                </a:lnTo>
                <a:lnTo>
                  <a:pt x="0" y="916"/>
                </a:lnTo>
                <a:lnTo>
                  <a:pt x="6" y="817"/>
                </a:lnTo>
                <a:lnTo>
                  <a:pt x="21" y="719"/>
                </a:lnTo>
                <a:lnTo>
                  <a:pt x="47" y="627"/>
                </a:lnTo>
                <a:lnTo>
                  <a:pt x="82" y="538"/>
                </a:lnTo>
                <a:lnTo>
                  <a:pt x="126" y="454"/>
                </a:lnTo>
                <a:lnTo>
                  <a:pt x="177" y="375"/>
                </a:lnTo>
                <a:lnTo>
                  <a:pt x="236" y="302"/>
                </a:lnTo>
                <a:lnTo>
                  <a:pt x="302" y="236"/>
                </a:lnTo>
                <a:lnTo>
                  <a:pt x="376" y="176"/>
                </a:lnTo>
                <a:lnTo>
                  <a:pt x="454" y="124"/>
                </a:lnTo>
                <a:lnTo>
                  <a:pt x="538" y="80"/>
                </a:lnTo>
                <a:lnTo>
                  <a:pt x="627" y="47"/>
                </a:lnTo>
                <a:lnTo>
                  <a:pt x="720" y="21"/>
                </a:lnTo>
                <a:lnTo>
                  <a:pt x="817" y="5"/>
                </a:lnTo>
                <a:lnTo>
                  <a:pt x="917" y="0"/>
                </a:lnTo>
                <a:close/>
              </a:path>
            </a:pathLst>
          </a:custGeom>
          <a:solidFill>
            <a:srgbClr val="0070C0"/>
          </a:solidFill>
          <a:ln w="0">
            <a:noFill/>
            <a:prstDash val="solid"/>
            <a:round/>
          </a:ln>
        </p:spPr>
        <p:txBody>
          <a:bodyPr vert="horz" wrap="square" lIns="128580" tIns="64290" rIns="128580" bIns="64290" numCol="1" anchor="t" anchorCtr="0" compatLnSpc="1"/>
          <a:lstStyle/>
          <a:p>
            <a:endParaRPr lang="zh-CN" altLang="en-US">
              <a:latin typeface="+mn-lt"/>
              <a:ea typeface="+mn-ea"/>
              <a:cs typeface="+mn-ea"/>
              <a:sym typeface="+mn-lt"/>
            </a:endParaRP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8774" y="761492"/>
            <a:ext cx="3347747" cy="334774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7"/>
          <p:cNvSpPr>
            <a:spLocks noChangeArrowheads="1"/>
          </p:cNvSpPr>
          <p:nvPr/>
        </p:nvSpPr>
        <p:spPr bwMode="auto">
          <a:xfrm>
            <a:off x="6213061" y="5488266"/>
            <a:ext cx="4392488"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1400" b="1" dirty="0">
                <a:solidFill>
                  <a:schemeClr val="accent3">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上海工程技术大学  郑元生教授团队</a:t>
            </a:r>
          </a:p>
        </p:txBody>
      </p:sp>
      <p:sp>
        <p:nvSpPr>
          <p:cNvPr id="3" name="TextBox 7"/>
          <p:cNvSpPr>
            <a:spLocks noChangeArrowheads="1"/>
          </p:cNvSpPr>
          <p:nvPr/>
        </p:nvSpPr>
        <p:spPr bwMode="auto">
          <a:xfrm>
            <a:off x="5925029" y="4408093"/>
            <a:ext cx="4968552"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4500" b="1"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演示完毕 感谢聆听</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2500"/>
                                  </p:stCondLst>
                                  <p:iterate type="lt">
                                    <p:tmPct val="10000"/>
                                  </p:iterate>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par>
                                <p:cTn id="10" presetID="22" presetClass="entr" presetSubtype="8" fill="hold" grpId="0" nodeType="withEffect">
                                  <p:stCondLst>
                                    <p:cond delay="450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8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925319" y="447973"/>
            <a:ext cx="6529705" cy="755650"/>
            <a:chOff x="5844664" y="1806352"/>
            <a:chExt cx="4855210" cy="755777"/>
          </a:xfrm>
        </p:grpSpPr>
        <p:sp>
          <p:nvSpPr>
            <p:cNvPr id="4" name="圆角矩形 3"/>
            <p:cNvSpPr/>
            <p:nvPr/>
          </p:nvSpPr>
          <p:spPr>
            <a:xfrm>
              <a:off x="5844664" y="1806352"/>
              <a:ext cx="4854342" cy="755777"/>
            </a:xfrm>
            <a:prstGeom prst="roundRect">
              <a:avLst>
                <a:gd name="adj" fmla="val 50000"/>
              </a:avLst>
            </a:prstGeom>
            <a:noFill/>
            <a:ln>
              <a:solidFill>
                <a:schemeClr val="accent1"/>
              </a:solid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10" dirty="0">
                <a:cs typeface="+mn-ea"/>
                <a:sym typeface="+mn-lt"/>
              </a:endParaRPr>
            </a:p>
          </p:txBody>
        </p:sp>
        <p:sp>
          <p:nvSpPr>
            <p:cNvPr id="5" name="椭圆 4"/>
            <p:cNvSpPr/>
            <p:nvPr/>
          </p:nvSpPr>
          <p:spPr>
            <a:xfrm>
              <a:off x="5980174" y="1902888"/>
              <a:ext cx="424471" cy="562705"/>
            </a:xfrm>
            <a:prstGeom prst="ellipse">
              <a:avLst/>
            </a:prstGeom>
            <a:solidFill>
              <a:schemeClr val="accent1"/>
            </a:solidFill>
            <a:ln>
              <a:no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r>
                <a:rPr lang="en-US" altLang="zh-CN" sz="1510" dirty="0">
                  <a:cs typeface="+mn-ea"/>
                  <a:sym typeface="+mn-lt"/>
                </a:rPr>
                <a:t>01</a:t>
              </a:r>
              <a:endParaRPr lang="zh-CN" altLang="en-US" sz="1510" dirty="0">
                <a:cs typeface="+mn-ea"/>
                <a:sym typeface="+mn-lt"/>
              </a:endParaRPr>
            </a:p>
          </p:txBody>
        </p:sp>
        <p:sp>
          <p:nvSpPr>
            <p:cNvPr id="40" name="MH_Entry_1"/>
            <p:cNvSpPr/>
            <p:nvPr>
              <p:custDataLst>
                <p:tags r:id="rId5"/>
              </p:custDataLst>
            </p:nvPr>
          </p:nvSpPr>
          <p:spPr>
            <a:xfrm>
              <a:off x="6617459" y="1968613"/>
              <a:ext cx="4082415" cy="43060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ctr"/>
              <a:r>
                <a:rPr lang="zh-CN" altLang="en-US" sz="2800" b="1" dirty="0">
                  <a:solidFill>
                    <a:schemeClr val="tx1">
                      <a:lumMod val="75000"/>
                      <a:lumOff val="25000"/>
                    </a:schemeClr>
                  </a:solidFill>
                  <a:latin typeface="Arial" panose="020B0604020202020204" pitchFamily="34" charset="0"/>
                  <a:cs typeface="Arial" panose="020B0604020202020204" pitchFamily="34" charset="0"/>
                  <a:sym typeface="+mn-ea"/>
                </a:rPr>
                <a:t>背景介绍</a:t>
              </a:r>
              <a:endParaRPr lang="en-US" altLang="zh-CN" sz="2800" dirty="0">
                <a:solidFill>
                  <a:schemeClr val="bg1">
                    <a:lumMod val="50000"/>
                  </a:schemeClr>
                </a:solidFill>
                <a:cs typeface="+mn-ea"/>
                <a:sym typeface="+mn-lt"/>
              </a:endParaRPr>
            </a:p>
          </p:txBody>
        </p:sp>
      </p:grpSp>
      <p:grpSp>
        <p:nvGrpSpPr>
          <p:cNvPr id="6" name="组合 5"/>
          <p:cNvGrpSpPr/>
          <p:nvPr/>
        </p:nvGrpSpPr>
        <p:grpSpPr>
          <a:xfrm>
            <a:off x="5925319" y="1744117"/>
            <a:ext cx="6497320" cy="755650"/>
            <a:chOff x="5844664" y="2863627"/>
            <a:chExt cx="4854342" cy="755777"/>
          </a:xfrm>
        </p:grpSpPr>
        <p:sp>
          <p:nvSpPr>
            <p:cNvPr id="28" name="圆角矩形 27"/>
            <p:cNvSpPr/>
            <p:nvPr/>
          </p:nvSpPr>
          <p:spPr>
            <a:xfrm>
              <a:off x="5844664" y="2863627"/>
              <a:ext cx="4854342" cy="755777"/>
            </a:xfrm>
            <a:prstGeom prst="roundRect">
              <a:avLst>
                <a:gd name="adj" fmla="val 50000"/>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10">
                <a:cs typeface="+mn-ea"/>
                <a:sym typeface="+mn-lt"/>
              </a:endParaRPr>
            </a:p>
          </p:txBody>
        </p:sp>
        <p:sp>
          <p:nvSpPr>
            <p:cNvPr id="29" name="椭圆 28"/>
            <p:cNvSpPr/>
            <p:nvPr/>
          </p:nvSpPr>
          <p:spPr>
            <a:xfrm>
              <a:off x="6010850" y="2935647"/>
              <a:ext cx="420817" cy="562705"/>
            </a:xfrm>
            <a:prstGeom prst="ellipse">
              <a:avLst/>
            </a:prstGeom>
            <a:solidFill>
              <a:srgbClr val="0070C0"/>
            </a:solidFill>
            <a:ln>
              <a:no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r>
                <a:rPr lang="en-US" altLang="zh-CN" sz="1510" dirty="0">
                  <a:cs typeface="+mn-ea"/>
                  <a:sym typeface="+mn-lt"/>
                </a:rPr>
                <a:t>02</a:t>
              </a:r>
              <a:endParaRPr lang="zh-CN" altLang="en-US" sz="1510" dirty="0">
                <a:cs typeface="+mn-ea"/>
                <a:sym typeface="+mn-lt"/>
              </a:endParaRPr>
            </a:p>
          </p:txBody>
        </p:sp>
        <p:sp>
          <p:nvSpPr>
            <p:cNvPr id="41" name="MH_Entry_2"/>
            <p:cNvSpPr/>
            <p:nvPr>
              <p:custDataLst>
                <p:tags r:id="rId4"/>
              </p:custDataLst>
            </p:nvPr>
          </p:nvSpPr>
          <p:spPr>
            <a:xfrm>
              <a:off x="6928892" y="3002401"/>
              <a:ext cx="3383737" cy="43060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ctr"/>
              <a:r>
                <a:rPr lang="zh-CN" altLang="en-US" sz="2800" b="1" dirty="0">
                  <a:solidFill>
                    <a:schemeClr val="tx1">
                      <a:lumMod val="75000"/>
                      <a:lumOff val="25000"/>
                    </a:schemeClr>
                  </a:solidFill>
                  <a:latin typeface="Arial" panose="020B0604020202020204" pitchFamily="34" charset="0"/>
                  <a:cs typeface="Arial" panose="020B0604020202020204" pitchFamily="34" charset="0"/>
                  <a:sym typeface="+mn-lt"/>
                </a:rPr>
                <a:t>研究目的</a:t>
              </a:r>
            </a:p>
          </p:txBody>
        </p:sp>
      </p:grpSp>
      <p:grpSp>
        <p:nvGrpSpPr>
          <p:cNvPr id="8" name="组合 7"/>
          <p:cNvGrpSpPr/>
          <p:nvPr/>
        </p:nvGrpSpPr>
        <p:grpSpPr>
          <a:xfrm>
            <a:off x="5925319" y="2968253"/>
            <a:ext cx="6426200" cy="755650"/>
            <a:chOff x="5844664" y="3885183"/>
            <a:chExt cx="4854342" cy="755777"/>
          </a:xfrm>
        </p:grpSpPr>
        <p:sp>
          <p:nvSpPr>
            <p:cNvPr id="31" name="圆角矩形 30"/>
            <p:cNvSpPr/>
            <p:nvPr/>
          </p:nvSpPr>
          <p:spPr>
            <a:xfrm>
              <a:off x="5844664" y="3885183"/>
              <a:ext cx="4854342" cy="755777"/>
            </a:xfrm>
            <a:prstGeom prst="roundRect">
              <a:avLst>
                <a:gd name="adj" fmla="val 50000"/>
              </a:avLst>
            </a:prstGeom>
            <a:noFill/>
            <a:ln>
              <a:solidFill>
                <a:schemeClr val="accent1"/>
              </a:solid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10">
                <a:cs typeface="+mn-ea"/>
                <a:sym typeface="+mn-lt"/>
              </a:endParaRPr>
            </a:p>
          </p:txBody>
        </p:sp>
        <p:sp>
          <p:nvSpPr>
            <p:cNvPr id="32" name="椭圆 31"/>
            <p:cNvSpPr/>
            <p:nvPr/>
          </p:nvSpPr>
          <p:spPr>
            <a:xfrm>
              <a:off x="6024922" y="3957203"/>
              <a:ext cx="401011" cy="562705"/>
            </a:xfrm>
            <a:prstGeom prst="ellipse">
              <a:avLst/>
            </a:prstGeom>
            <a:solidFill>
              <a:schemeClr val="accent1"/>
            </a:solidFill>
            <a:ln>
              <a:no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r>
                <a:rPr lang="en-US" altLang="zh-CN" sz="1510" dirty="0">
                  <a:cs typeface="+mn-ea"/>
                  <a:sym typeface="+mn-lt"/>
                </a:rPr>
                <a:t>03</a:t>
              </a:r>
              <a:endParaRPr lang="zh-CN" altLang="en-US" sz="1510" dirty="0">
                <a:cs typeface="+mn-ea"/>
                <a:sym typeface="+mn-lt"/>
              </a:endParaRPr>
            </a:p>
          </p:txBody>
        </p:sp>
        <p:sp>
          <p:nvSpPr>
            <p:cNvPr id="42" name="MH_Entry_3"/>
            <p:cNvSpPr/>
            <p:nvPr>
              <p:custDataLst>
                <p:tags r:id="rId3"/>
              </p:custDataLst>
            </p:nvPr>
          </p:nvSpPr>
          <p:spPr>
            <a:xfrm>
              <a:off x="7125180" y="4047770"/>
              <a:ext cx="2991163" cy="43060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ctr"/>
              <a:r>
                <a:rPr lang="zh-CN" altLang="en-US" sz="2800" b="1" dirty="0">
                  <a:solidFill>
                    <a:schemeClr val="tx1">
                      <a:lumMod val="75000"/>
                      <a:lumOff val="25000"/>
                    </a:schemeClr>
                  </a:solidFill>
                  <a:latin typeface="Arial" panose="020B0604020202020204" pitchFamily="34" charset="0"/>
                  <a:cs typeface="Arial" panose="020B0604020202020204" pitchFamily="34" charset="0"/>
                  <a:sym typeface="+mn-lt"/>
                </a:rPr>
                <a:t>研究方法</a:t>
              </a:r>
            </a:p>
          </p:txBody>
        </p:sp>
      </p:grpSp>
      <p:grpSp>
        <p:nvGrpSpPr>
          <p:cNvPr id="30" name="组合 29"/>
          <p:cNvGrpSpPr/>
          <p:nvPr/>
        </p:nvGrpSpPr>
        <p:grpSpPr>
          <a:xfrm>
            <a:off x="205163" y="-3967"/>
            <a:ext cx="5564065" cy="7232650"/>
            <a:chOff x="0" y="-14713"/>
            <a:chExt cx="5564065" cy="7232650"/>
          </a:xfrm>
          <a:solidFill>
            <a:schemeClr val="tx1">
              <a:lumMod val="65000"/>
              <a:lumOff val="35000"/>
            </a:schemeClr>
          </a:solidFill>
        </p:grpSpPr>
        <p:sp>
          <p:nvSpPr>
            <p:cNvPr id="33" name="等腰三角形 32"/>
            <p:cNvSpPr/>
            <p:nvPr/>
          </p:nvSpPr>
          <p:spPr>
            <a:xfrm rot="5400000">
              <a:off x="5171328" y="1205572"/>
              <a:ext cx="421829" cy="3636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10">
                <a:cs typeface="+mn-ea"/>
                <a:sym typeface="+mn-lt"/>
              </a:endParaRPr>
            </a:p>
          </p:txBody>
        </p:sp>
        <p:sp>
          <p:nvSpPr>
            <p:cNvPr id="36" name="矩形 35"/>
            <p:cNvSpPr/>
            <p:nvPr/>
          </p:nvSpPr>
          <p:spPr>
            <a:xfrm>
              <a:off x="0" y="-14713"/>
              <a:ext cx="5200420" cy="72326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10">
                <a:cs typeface="+mn-ea"/>
                <a:sym typeface="+mn-lt"/>
              </a:endParaRPr>
            </a:p>
          </p:txBody>
        </p:sp>
      </p:grpSp>
      <p:grpSp>
        <p:nvGrpSpPr>
          <p:cNvPr id="2" name="组合 1"/>
          <p:cNvGrpSpPr/>
          <p:nvPr/>
        </p:nvGrpSpPr>
        <p:grpSpPr>
          <a:xfrm>
            <a:off x="0" y="-14713"/>
            <a:ext cx="5564065" cy="7232650"/>
            <a:chOff x="0" y="-14713"/>
            <a:chExt cx="5564065" cy="7232650"/>
          </a:xfrm>
          <a:effectLst>
            <a:outerShdw blurRad="419100" dist="419100" dir="5400000" algn="ctr" rotWithShape="0">
              <a:srgbClr val="000000">
                <a:alpha val="43137"/>
              </a:srgbClr>
            </a:outerShdw>
          </a:effectLst>
        </p:grpSpPr>
        <p:sp>
          <p:nvSpPr>
            <p:cNvPr id="13" name="等腰三角形 12"/>
            <p:cNvSpPr/>
            <p:nvPr/>
          </p:nvSpPr>
          <p:spPr>
            <a:xfrm rot="5400000">
              <a:off x="5171328" y="1205572"/>
              <a:ext cx="421829" cy="363645"/>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10">
                <a:effectLst>
                  <a:outerShdw blurRad="419100" dist="419100" dir="5400000" algn="ctr" rotWithShape="0">
                    <a:srgbClr val="000000">
                      <a:alpha val="43137"/>
                    </a:srgbClr>
                  </a:outerShdw>
                </a:effectLst>
                <a:cs typeface="+mn-ea"/>
                <a:sym typeface="+mn-lt"/>
              </a:endParaRPr>
            </a:p>
          </p:txBody>
        </p:sp>
        <p:sp>
          <p:nvSpPr>
            <p:cNvPr id="12" name="矩形 11"/>
            <p:cNvSpPr/>
            <p:nvPr/>
          </p:nvSpPr>
          <p:spPr>
            <a:xfrm>
              <a:off x="0" y="-14713"/>
              <a:ext cx="5200420" cy="72326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10">
                <a:effectLst>
                  <a:outerShdw blurRad="419100" dist="419100" dir="5400000" algn="ctr" rotWithShape="0">
                    <a:srgbClr val="000000">
                      <a:alpha val="43137"/>
                    </a:srgbClr>
                  </a:outerShdw>
                </a:effectLst>
                <a:cs typeface="+mn-ea"/>
                <a:sym typeface="+mn-lt"/>
              </a:endParaRPr>
            </a:p>
          </p:txBody>
        </p:sp>
      </p:grpSp>
      <p:sp>
        <p:nvSpPr>
          <p:cNvPr id="25" name="椭圆 24"/>
          <p:cNvSpPr/>
          <p:nvPr/>
        </p:nvSpPr>
        <p:spPr>
          <a:xfrm>
            <a:off x="1612653" y="2523796"/>
            <a:ext cx="1588559" cy="1588559"/>
          </a:xfrm>
          <a:prstGeom prst="ellipse">
            <a:avLst/>
          </a:prstGeom>
          <a:solidFill>
            <a:schemeClr val="bg1"/>
          </a:solidFill>
          <a:ln>
            <a:no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r>
              <a:rPr lang="zh-CN" altLang="en-US" sz="3600" b="1" dirty="0">
                <a:solidFill>
                  <a:srgbClr val="0070C0"/>
                </a:solidFill>
                <a:cs typeface="+mn-ea"/>
                <a:sym typeface="+mn-lt"/>
              </a:rPr>
              <a:t>主要内容</a:t>
            </a:r>
          </a:p>
        </p:txBody>
      </p:sp>
      <p:sp>
        <p:nvSpPr>
          <p:cNvPr id="22" name="同心圆 21"/>
          <p:cNvSpPr/>
          <p:nvPr/>
        </p:nvSpPr>
        <p:spPr>
          <a:xfrm>
            <a:off x="755437" y="1673859"/>
            <a:ext cx="3302992" cy="3302992"/>
          </a:xfrm>
          <a:prstGeom prst="donut">
            <a:avLst>
              <a:gd name="adj" fmla="val 15195"/>
            </a:avLst>
          </a:prstGeom>
          <a:solidFill>
            <a:schemeClr val="bg1"/>
          </a:solidFill>
          <a:ln>
            <a:noFill/>
          </a:ln>
          <a:effectLst>
            <a:outerShdw blurRad="419100" dist="419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3600" b="1" dirty="0">
              <a:solidFill>
                <a:schemeClr val="bg1">
                  <a:lumMod val="50000"/>
                </a:schemeClr>
              </a:solidFill>
              <a:cs typeface="+mn-ea"/>
              <a:sym typeface="+mn-lt"/>
            </a:endParaRPr>
          </a:p>
        </p:txBody>
      </p:sp>
      <p:sp>
        <p:nvSpPr>
          <p:cNvPr id="7" name="圆角矩形 30">
            <a:extLst>
              <a:ext uri="{FF2B5EF4-FFF2-40B4-BE49-F238E27FC236}">
                <a16:creationId xmlns:a16="http://schemas.microsoft.com/office/drawing/2014/main" id="{4D78DFD6-632C-BB7A-58BF-86136A07B2B7}"/>
              </a:ext>
            </a:extLst>
          </p:cNvPr>
          <p:cNvSpPr/>
          <p:nvPr/>
        </p:nvSpPr>
        <p:spPr>
          <a:xfrm>
            <a:off x="5925319" y="4336405"/>
            <a:ext cx="6426200" cy="755650"/>
          </a:xfrm>
          <a:prstGeom prst="roundRect">
            <a:avLst>
              <a:gd name="adj" fmla="val 50000"/>
            </a:avLst>
          </a:prstGeom>
          <a:noFill/>
          <a:ln>
            <a:solidFill>
              <a:schemeClr val="accent1"/>
            </a:solid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10">
              <a:cs typeface="+mn-ea"/>
              <a:sym typeface="+mn-lt"/>
            </a:endParaRPr>
          </a:p>
        </p:txBody>
      </p:sp>
      <p:sp>
        <p:nvSpPr>
          <p:cNvPr id="9" name="椭圆 8">
            <a:extLst>
              <a:ext uri="{FF2B5EF4-FFF2-40B4-BE49-F238E27FC236}">
                <a16:creationId xmlns:a16="http://schemas.microsoft.com/office/drawing/2014/main" id="{F0BD8572-B5F3-2343-5ADA-9830F8F3BB5C}"/>
              </a:ext>
            </a:extLst>
          </p:cNvPr>
          <p:cNvSpPr/>
          <p:nvPr/>
        </p:nvSpPr>
        <p:spPr>
          <a:xfrm>
            <a:off x="6163945" y="4408413"/>
            <a:ext cx="530860" cy="562610"/>
          </a:xfrm>
          <a:prstGeom prst="ellipse">
            <a:avLst/>
          </a:prstGeom>
          <a:solidFill>
            <a:schemeClr val="accent1"/>
          </a:solidFill>
          <a:ln>
            <a:no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r>
              <a:rPr lang="en-US" altLang="zh-CN" sz="1510" dirty="0">
                <a:cs typeface="+mn-ea"/>
                <a:sym typeface="+mn-lt"/>
              </a:rPr>
              <a:t>04</a:t>
            </a:r>
            <a:endParaRPr lang="zh-CN" altLang="en-US" sz="1510" dirty="0">
              <a:cs typeface="+mn-ea"/>
              <a:sym typeface="+mn-lt"/>
            </a:endParaRPr>
          </a:p>
        </p:txBody>
      </p:sp>
      <p:sp>
        <p:nvSpPr>
          <p:cNvPr id="10" name="MH_Entry_3">
            <a:extLst>
              <a:ext uri="{FF2B5EF4-FFF2-40B4-BE49-F238E27FC236}">
                <a16:creationId xmlns:a16="http://schemas.microsoft.com/office/drawing/2014/main" id="{F34D25F3-435B-E127-1754-AF422CDBBCAB}"/>
              </a:ext>
            </a:extLst>
          </p:cNvPr>
          <p:cNvSpPr/>
          <p:nvPr>
            <p:custDataLst>
              <p:tags r:id="rId1"/>
            </p:custDataLst>
          </p:nvPr>
        </p:nvSpPr>
        <p:spPr>
          <a:xfrm>
            <a:off x="7725519" y="4480421"/>
            <a:ext cx="3959715" cy="43053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ctr"/>
            <a:r>
              <a:rPr lang="zh-CN" altLang="en-US" sz="2800" b="1" dirty="0">
                <a:solidFill>
                  <a:schemeClr val="tx1">
                    <a:lumMod val="75000"/>
                    <a:lumOff val="25000"/>
                  </a:schemeClr>
                </a:solidFill>
                <a:latin typeface="Arial" panose="020B0604020202020204" pitchFamily="34" charset="0"/>
                <a:cs typeface="Arial" panose="020B0604020202020204" pitchFamily="34" charset="0"/>
                <a:sym typeface="+mn-lt"/>
              </a:rPr>
              <a:t>仿真结果</a:t>
            </a:r>
          </a:p>
        </p:txBody>
      </p:sp>
      <p:sp>
        <p:nvSpPr>
          <p:cNvPr id="11" name="圆角矩形 30">
            <a:extLst>
              <a:ext uri="{FF2B5EF4-FFF2-40B4-BE49-F238E27FC236}">
                <a16:creationId xmlns:a16="http://schemas.microsoft.com/office/drawing/2014/main" id="{F3877CF5-9661-E928-7CF8-CA920C52814F}"/>
              </a:ext>
            </a:extLst>
          </p:cNvPr>
          <p:cNvSpPr/>
          <p:nvPr/>
        </p:nvSpPr>
        <p:spPr>
          <a:xfrm>
            <a:off x="5925319" y="5632549"/>
            <a:ext cx="6426200" cy="755650"/>
          </a:xfrm>
          <a:prstGeom prst="roundRect">
            <a:avLst>
              <a:gd name="adj" fmla="val 50000"/>
            </a:avLst>
          </a:prstGeom>
          <a:noFill/>
          <a:ln>
            <a:solidFill>
              <a:schemeClr val="accent1"/>
            </a:solid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10">
              <a:cs typeface="+mn-ea"/>
              <a:sym typeface="+mn-lt"/>
            </a:endParaRPr>
          </a:p>
        </p:txBody>
      </p:sp>
      <p:sp>
        <p:nvSpPr>
          <p:cNvPr id="14" name="椭圆 13">
            <a:extLst>
              <a:ext uri="{FF2B5EF4-FFF2-40B4-BE49-F238E27FC236}">
                <a16:creationId xmlns:a16="http://schemas.microsoft.com/office/drawing/2014/main" id="{0A5BBC36-0B7D-190E-875C-FB49D13A2EBB}"/>
              </a:ext>
            </a:extLst>
          </p:cNvPr>
          <p:cNvSpPr/>
          <p:nvPr/>
        </p:nvSpPr>
        <p:spPr>
          <a:xfrm>
            <a:off x="6163945" y="5704557"/>
            <a:ext cx="530860" cy="562610"/>
          </a:xfrm>
          <a:prstGeom prst="ellipse">
            <a:avLst/>
          </a:prstGeom>
          <a:solidFill>
            <a:schemeClr val="accent1"/>
          </a:solidFill>
          <a:ln>
            <a:no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r>
              <a:rPr lang="en-US" altLang="zh-CN" sz="1510" dirty="0">
                <a:cs typeface="+mn-ea"/>
                <a:sym typeface="+mn-lt"/>
              </a:rPr>
              <a:t>05</a:t>
            </a:r>
            <a:endParaRPr lang="zh-CN" altLang="en-US" sz="1510" dirty="0">
              <a:cs typeface="+mn-ea"/>
              <a:sym typeface="+mn-lt"/>
            </a:endParaRPr>
          </a:p>
        </p:txBody>
      </p:sp>
      <p:sp>
        <p:nvSpPr>
          <p:cNvPr id="15" name="MH_Entry_3">
            <a:extLst>
              <a:ext uri="{FF2B5EF4-FFF2-40B4-BE49-F238E27FC236}">
                <a16:creationId xmlns:a16="http://schemas.microsoft.com/office/drawing/2014/main" id="{D40E0BB6-577D-D337-C436-63CF0A12F33D}"/>
              </a:ext>
            </a:extLst>
          </p:cNvPr>
          <p:cNvSpPr/>
          <p:nvPr>
            <p:custDataLst>
              <p:tags r:id="rId2"/>
            </p:custDataLst>
          </p:nvPr>
        </p:nvSpPr>
        <p:spPr>
          <a:xfrm>
            <a:off x="7653511" y="5776565"/>
            <a:ext cx="3959715" cy="43053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ctr"/>
            <a:r>
              <a:rPr lang="zh-CN" altLang="en-US" sz="2800" b="1" dirty="0">
                <a:solidFill>
                  <a:schemeClr val="tx1">
                    <a:lumMod val="75000"/>
                    <a:lumOff val="25000"/>
                  </a:schemeClr>
                </a:solidFill>
                <a:latin typeface="Arial" panose="020B0604020202020204" pitchFamily="34" charset="0"/>
                <a:cs typeface="Arial" panose="020B0604020202020204" pitchFamily="34" charset="0"/>
                <a:sym typeface="+mn-lt"/>
              </a:rPr>
              <a:t>结论</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4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accel="40000" fill="hold" nodeType="afterEffect" p14:presetBounceEnd="40000">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40000">
                                          <p:cBhvr additive="base">
                                            <p:cTn id="12" dur="1000" fill="hold"/>
                                            <p:tgtEl>
                                              <p:spTgt spid="6"/>
                                            </p:tgtEl>
                                            <p:attrNameLst>
                                              <p:attrName>ppt_x</p:attrName>
                                            </p:attrNameLst>
                                          </p:cBhvr>
                                          <p:tavLst>
                                            <p:tav tm="0">
                                              <p:val>
                                                <p:strVal val="0-#ppt_w/2"/>
                                              </p:val>
                                            </p:tav>
                                            <p:tav tm="100000">
                                              <p:val>
                                                <p:strVal val="#ppt_x"/>
                                              </p:val>
                                            </p:tav>
                                          </p:tavLst>
                                        </p:anim>
                                        <p:anim calcmode="lin" valueType="num" p14:bounceEnd="40000">
                                          <p:cBhvr additive="base">
                                            <p:cTn id="13" dur="10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 presetClass="entr" presetSubtype="8" accel="40000" fill="hold" nodeType="afterEffect" p14:presetBounceEnd="40000">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14:bounceEnd="40000">
                                          <p:cBhvr additive="base">
                                            <p:cTn id="17" dur="1000" fill="hold"/>
                                            <p:tgtEl>
                                              <p:spTgt spid="8"/>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accel="4000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1000" fill="hold"/>
                                            <p:tgtEl>
                                              <p:spTgt spid="6"/>
                                            </p:tgtEl>
                                            <p:attrNameLst>
                                              <p:attrName>ppt_x</p:attrName>
                                            </p:attrNameLst>
                                          </p:cBhvr>
                                          <p:tavLst>
                                            <p:tav tm="0">
                                              <p:val>
                                                <p:strVal val="0-#ppt_w/2"/>
                                              </p:val>
                                            </p:tav>
                                            <p:tav tm="100000">
                                              <p:val>
                                                <p:strVal val="#ppt_x"/>
                                              </p:val>
                                            </p:tav>
                                          </p:tavLst>
                                        </p:anim>
                                        <p:anim calcmode="lin" valueType="num">
                                          <p:cBhvr additive="base">
                                            <p:cTn id="13" dur="10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 presetClass="entr" presetSubtype="8" accel="4000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1883536"/>
            <a:ext cx="12858750" cy="20882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椭圆 8"/>
          <p:cNvSpPr/>
          <p:nvPr/>
        </p:nvSpPr>
        <p:spPr>
          <a:xfrm>
            <a:off x="1059234" y="1001438"/>
            <a:ext cx="3916131" cy="3852428"/>
          </a:xfrm>
          <a:prstGeom prst="ellipse">
            <a:avLst/>
          </a:prstGeom>
          <a:ln>
            <a:noFill/>
          </a:ln>
          <a:effectLst>
            <a:outerShdw blurRad="381000" dist="444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11"/>
          <p:cNvSpPr txBox="1"/>
          <p:nvPr/>
        </p:nvSpPr>
        <p:spPr>
          <a:xfrm>
            <a:off x="5421947" y="2319841"/>
            <a:ext cx="7077944" cy="1014730"/>
          </a:xfrm>
          <a:prstGeom prst="rect">
            <a:avLst/>
          </a:prstGeom>
          <a:noFill/>
          <a:effectLst>
            <a:outerShdw blurRad="254000" dist="317500" dir="5400000" algn="t" rotWithShape="0">
              <a:prstClr val="black">
                <a:alpha val="40000"/>
              </a:prstClr>
            </a:outerShdw>
          </a:effectLst>
        </p:spPr>
        <p:txBody>
          <a:bodyPr wrap="square" rtlCol="0">
            <a:spAutoFit/>
          </a:bodyPr>
          <a:lstStyle/>
          <a:p>
            <a:pPr algn="ctr"/>
            <a:r>
              <a:rPr lang="zh-CN" altLang="en-US" sz="6000" b="1" dirty="0">
                <a:solidFill>
                  <a:schemeClr val="bg1"/>
                </a:solidFill>
                <a:latin typeface="Arial" panose="020B0604020202020204" pitchFamily="34" charset="0"/>
                <a:cs typeface="Arial" panose="020B0604020202020204" pitchFamily="34" charset="0"/>
                <a:sym typeface="+mn-ea"/>
              </a:rPr>
              <a:t>背景介绍</a:t>
            </a:r>
            <a:endParaRPr lang="en-US" altLang="zh-CN" sz="6000" dirty="0">
              <a:solidFill>
                <a:schemeClr val="bg1"/>
              </a:solidFill>
              <a:cs typeface="+mn-ea"/>
              <a:sym typeface="+mn-lt"/>
            </a:endParaRPr>
          </a:p>
        </p:txBody>
      </p:sp>
      <p:sp>
        <p:nvSpPr>
          <p:cNvPr id="13" name="椭圆 12"/>
          <p:cNvSpPr/>
          <p:nvPr/>
        </p:nvSpPr>
        <p:spPr>
          <a:xfrm>
            <a:off x="1721156" y="1672109"/>
            <a:ext cx="2592288" cy="2520280"/>
          </a:xfrm>
          <a:prstGeom prst="ellipse">
            <a:avLst/>
          </a:prstGeom>
          <a:solidFill>
            <a:schemeClr val="bg1"/>
          </a:solidFill>
          <a:ln>
            <a:noFill/>
          </a:ln>
          <a:effectLst>
            <a:outerShdw blurRad="381000" dist="317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901175" y="1819656"/>
            <a:ext cx="2232248" cy="2215991"/>
          </a:xfrm>
          <a:prstGeom prst="rect">
            <a:avLst/>
          </a:prstGeom>
          <a:noFill/>
          <a:effectLst>
            <a:outerShdw blurRad="381000" dist="317500" dir="5400000" algn="t" rotWithShape="0">
              <a:prstClr val="black">
                <a:alpha val="43000"/>
              </a:prstClr>
            </a:outerShdw>
          </a:effectLst>
        </p:spPr>
        <p:txBody>
          <a:bodyPr wrap="square" rtlCol="0">
            <a:spAutoFit/>
          </a:bodyPr>
          <a:lstStyle/>
          <a:p>
            <a:pPr algn="ctr"/>
            <a:r>
              <a:rPr lang="en-US" altLang="zh-CN" sz="13800" dirty="0">
                <a:solidFill>
                  <a:srgbClr val="0070C0"/>
                </a:solidFill>
                <a:latin typeface="Impact" panose="020B0806030902050204" pitchFamily="34" charset="0"/>
              </a:rPr>
              <a:t>01</a:t>
            </a:r>
            <a:endParaRPr lang="zh-CN" altLang="en-US" sz="13800" dirty="0">
              <a:solidFill>
                <a:srgbClr val="0070C0"/>
              </a:solidFill>
              <a:latin typeface="Impact" panose="020B0806030902050204"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A4C95C-E680-07E4-A771-80024EBC0BA7}"/>
            </a:ext>
          </a:extLst>
        </p:cNvPr>
        <p:cNvGrpSpPr/>
        <p:nvPr/>
      </p:nvGrpSpPr>
      <p:grpSpPr>
        <a:xfrm>
          <a:off x="0" y="0"/>
          <a:ext cx="0" cy="0"/>
          <a:chOff x="0" y="0"/>
          <a:chExt cx="0" cy="0"/>
        </a:xfrm>
      </p:grpSpPr>
      <p:sp>
        <p:nvSpPr>
          <p:cNvPr id="2" name="文本占位符 1">
            <a:extLst>
              <a:ext uri="{FF2B5EF4-FFF2-40B4-BE49-F238E27FC236}">
                <a16:creationId xmlns:a16="http://schemas.microsoft.com/office/drawing/2014/main" id="{1E4E8A2F-C10E-486D-7936-B6763B93A629}"/>
              </a:ext>
            </a:extLst>
          </p:cNvPr>
          <p:cNvSpPr>
            <a:spLocks noGrp="1"/>
          </p:cNvSpPr>
          <p:nvPr>
            <p:ph type="body" sz="quarter" idx="13"/>
          </p:nvPr>
        </p:nvSpPr>
        <p:spPr/>
        <p:txBody>
          <a:bodyPr>
            <a:normAutofit/>
          </a:bodyPr>
          <a:lstStyle/>
          <a:p>
            <a:r>
              <a:rPr lang="en-US" altLang="zh-CN" b="1" dirty="0">
                <a:latin typeface="+mj-lt"/>
                <a:ea typeface="+mj-lt"/>
                <a:cs typeface="Arial" panose="020B0604020202020204" pitchFamily="34" charset="0"/>
                <a:sym typeface="+mn-ea"/>
              </a:rPr>
              <a:t>1 </a:t>
            </a:r>
            <a:r>
              <a:rPr lang="zh-CN" altLang="en-US" b="1" dirty="0">
                <a:latin typeface="+mj-lt"/>
                <a:ea typeface="+mj-lt"/>
                <a:cs typeface="Arial" panose="020B0604020202020204" pitchFamily="34" charset="0"/>
                <a:sym typeface="+mn-ea"/>
              </a:rPr>
              <a:t>背景介绍</a:t>
            </a:r>
            <a:endParaRPr lang="zh-CN" altLang="en-US" dirty="0"/>
          </a:p>
        </p:txBody>
      </p:sp>
      <p:sp>
        <p:nvSpPr>
          <p:cNvPr id="70" name="矩形 47">
            <a:extLst>
              <a:ext uri="{FF2B5EF4-FFF2-40B4-BE49-F238E27FC236}">
                <a16:creationId xmlns:a16="http://schemas.microsoft.com/office/drawing/2014/main" id="{746EAA83-371C-A80E-F413-29EA1F58E38B}"/>
              </a:ext>
            </a:extLst>
          </p:cNvPr>
          <p:cNvSpPr>
            <a:spLocks noChangeArrowheads="1"/>
          </p:cNvSpPr>
          <p:nvPr/>
        </p:nvSpPr>
        <p:spPr bwMode="auto">
          <a:xfrm>
            <a:off x="4457776" y="2032149"/>
            <a:ext cx="7405370" cy="1671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319" tIns="36160" rIns="72319" bIns="36160">
            <a:spAutoFit/>
          </a:bodyPr>
          <a:lstStyle/>
          <a:p>
            <a:pPr algn="just">
              <a:lnSpc>
                <a:spcPct val="130000"/>
              </a:lnSpc>
              <a:spcBef>
                <a:spcPct val="0"/>
              </a:spcBef>
              <a:buNone/>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传统纤维的直径5~50μm，蚕丝直径4~5μm，超细旦纤维直径0.4~4μm。当纤维直径由微米级减小到纳米级时，纤维材料将表现出一些特殊的性能，如较高的比表面积与体积比，优良的表面柔韧性和力学性能。</a:t>
            </a:r>
          </a:p>
        </p:txBody>
      </p:sp>
      <p:sp>
        <p:nvSpPr>
          <p:cNvPr id="71" name="矩形 3">
            <a:extLst>
              <a:ext uri="{FF2B5EF4-FFF2-40B4-BE49-F238E27FC236}">
                <a16:creationId xmlns:a16="http://schemas.microsoft.com/office/drawing/2014/main" id="{E5191C1F-D6B4-BD55-3D14-5CBCEF86D5AD}"/>
              </a:ext>
            </a:extLst>
          </p:cNvPr>
          <p:cNvSpPr>
            <a:spLocks noChangeArrowheads="1"/>
          </p:cNvSpPr>
          <p:nvPr/>
        </p:nvSpPr>
        <p:spPr bwMode="auto">
          <a:xfrm>
            <a:off x="4629175" y="1384077"/>
            <a:ext cx="1565910"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319" tIns="36160" rIns="72319" bIns="36160">
            <a:spAutoFit/>
          </a:bodyPr>
          <a:lstStyle/>
          <a:p>
            <a:pPr>
              <a:spcBef>
                <a:spcPct val="0"/>
              </a:spcBef>
              <a:buFont typeface="Arial" panose="020B0604020202020204" pitchFamily="34" charset="0"/>
              <a:buNone/>
            </a:pPr>
            <a:r>
              <a:rPr lang="zh-CN" altLang="en-US" sz="2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纳米纤维</a:t>
            </a:r>
          </a:p>
        </p:txBody>
      </p:sp>
      <p:sp>
        <p:nvSpPr>
          <p:cNvPr id="72" name="矩形 71">
            <a:extLst>
              <a:ext uri="{FF2B5EF4-FFF2-40B4-BE49-F238E27FC236}">
                <a16:creationId xmlns:a16="http://schemas.microsoft.com/office/drawing/2014/main" id="{45981048-BA2C-CE24-A608-6C7F0F193232}"/>
              </a:ext>
            </a:extLst>
          </p:cNvPr>
          <p:cNvSpPr/>
          <p:nvPr/>
        </p:nvSpPr>
        <p:spPr>
          <a:xfrm>
            <a:off x="4557167" y="1888133"/>
            <a:ext cx="632567" cy="42713"/>
          </a:xfrm>
          <a:prstGeom prst="rect">
            <a:avLst/>
          </a:prstGeom>
          <a:solidFill>
            <a:srgbClr val="21AB82"/>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endParaRPr lang="zh-CN" altLang="en-US" sz="300" dirty="0">
              <a:ea typeface="微软雅黑" panose="020B0503020204020204" pitchFamily="34" charset="-122"/>
            </a:endParaRPr>
          </a:p>
        </p:txBody>
      </p:sp>
      <p:sp>
        <p:nvSpPr>
          <p:cNvPr id="73" name="矩形 72">
            <a:extLst>
              <a:ext uri="{FF2B5EF4-FFF2-40B4-BE49-F238E27FC236}">
                <a16:creationId xmlns:a16="http://schemas.microsoft.com/office/drawing/2014/main" id="{5A123F7F-D29F-9544-2383-C102037D1D2A}"/>
              </a:ext>
            </a:extLst>
          </p:cNvPr>
          <p:cNvSpPr/>
          <p:nvPr/>
        </p:nvSpPr>
        <p:spPr>
          <a:xfrm>
            <a:off x="5205239" y="1888133"/>
            <a:ext cx="1281375" cy="42713"/>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r>
              <a:rPr lang="en-US" altLang="zh-CN" sz="300" dirty="0">
                <a:ea typeface="微软雅黑" panose="020B0503020204020204" pitchFamily="34" charset="-122"/>
              </a:rPr>
              <a:t>v</a:t>
            </a:r>
            <a:endParaRPr lang="zh-CN" altLang="en-US" sz="300" dirty="0">
              <a:ea typeface="微软雅黑" panose="020B0503020204020204" pitchFamily="34" charset="-122"/>
            </a:endParaRPr>
          </a:p>
        </p:txBody>
      </p:sp>
      <p:pic>
        <p:nvPicPr>
          <p:cNvPr id="10242" name="Picture 2" descr="http://himg2.huanqiu.com/attachment2010/2016/0727/20160727100950165.jpg">
            <a:extLst>
              <a:ext uri="{FF2B5EF4-FFF2-40B4-BE49-F238E27FC236}">
                <a16:creationId xmlns:a16="http://schemas.microsoft.com/office/drawing/2014/main" id="{0E7FF3CA-3596-6A6C-97DD-42C816FDDD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687" y="1528093"/>
            <a:ext cx="4172585" cy="2413635"/>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3">
            <a:extLst>
              <a:ext uri="{FF2B5EF4-FFF2-40B4-BE49-F238E27FC236}">
                <a16:creationId xmlns:a16="http://schemas.microsoft.com/office/drawing/2014/main" id="{27B1F2A6-F845-424E-304E-C0777956D1DF}"/>
              </a:ext>
            </a:extLst>
          </p:cNvPr>
          <p:cNvSpPr>
            <a:spLocks noChangeArrowheads="1"/>
          </p:cNvSpPr>
          <p:nvPr/>
        </p:nvSpPr>
        <p:spPr bwMode="auto">
          <a:xfrm>
            <a:off x="4485159" y="4120381"/>
            <a:ext cx="3736777" cy="50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319" tIns="36160" rIns="72319" bIns="36160">
            <a:spAutoFit/>
          </a:bodyPr>
          <a:lstStyle/>
          <a:p>
            <a:pPr>
              <a:spcBef>
                <a:spcPct val="0"/>
              </a:spcBef>
              <a:buFont typeface="Arial" panose="020B0604020202020204" pitchFamily="34" charset="0"/>
              <a:buNone/>
            </a:pPr>
            <a:r>
              <a:rPr lang="zh-CN" altLang="en-US" sz="2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纳米纤维空气过滤材料</a:t>
            </a:r>
          </a:p>
        </p:txBody>
      </p:sp>
      <p:sp>
        <p:nvSpPr>
          <p:cNvPr id="4" name="矩形 3">
            <a:extLst>
              <a:ext uri="{FF2B5EF4-FFF2-40B4-BE49-F238E27FC236}">
                <a16:creationId xmlns:a16="http://schemas.microsoft.com/office/drawing/2014/main" id="{5E4A4B7D-FE98-FB2E-6F10-DC4870B15927}"/>
              </a:ext>
            </a:extLst>
          </p:cNvPr>
          <p:cNvSpPr/>
          <p:nvPr/>
        </p:nvSpPr>
        <p:spPr>
          <a:xfrm>
            <a:off x="4629175" y="4696445"/>
            <a:ext cx="632567" cy="4271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endParaRPr lang="zh-CN" altLang="en-US" sz="300" dirty="0">
              <a:ea typeface="微软雅黑" panose="020B0503020204020204" pitchFamily="34" charset="-122"/>
            </a:endParaRPr>
          </a:p>
        </p:txBody>
      </p:sp>
      <p:sp>
        <p:nvSpPr>
          <p:cNvPr id="5" name="矩形 4">
            <a:extLst>
              <a:ext uri="{FF2B5EF4-FFF2-40B4-BE49-F238E27FC236}">
                <a16:creationId xmlns:a16="http://schemas.microsoft.com/office/drawing/2014/main" id="{D96C196E-A029-C117-4709-691B2E41EA37}"/>
              </a:ext>
            </a:extLst>
          </p:cNvPr>
          <p:cNvSpPr/>
          <p:nvPr/>
        </p:nvSpPr>
        <p:spPr>
          <a:xfrm>
            <a:off x="5277247" y="4696445"/>
            <a:ext cx="1281375" cy="42713"/>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r>
              <a:rPr lang="en-US" altLang="zh-CN" sz="300" dirty="0">
                <a:ea typeface="微软雅黑" panose="020B0503020204020204" pitchFamily="34" charset="-122"/>
              </a:rPr>
              <a:t>v</a:t>
            </a:r>
            <a:endParaRPr lang="zh-CN" altLang="en-US" sz="300" dirty="0">
              <a:ea typeface="微软雅黑" panose="020B0503020204020204" pitchFamily="34" charset="-122"/>
            </a:endParaRPr>
          </a:p>
        </p:txBody>
      </p:sp>
      <p:pic>
        <p:nvPicPr>
          <p:cNvPr id="10" name="图片 9">
            <a:extLst>
              <a:ext uri="{FF2B5EF4-FFF2-40B4-BE49-F238E27FC236}">
                <a16:creationId xmlns:a16="http://schemas.microsoft.com/office/drawing/2014/main" id="{DCAB1105-DF36-9E45-27E6-3C409F0083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1920" y="3941728"/>
            <a:ext cx="2924784" cy="3128475"/>
          </a:xfrm>
          <a:prstGeom prst="rect">
            <a:avLst/>
          </a:prstGeom>
        </p:spPr>
      </p:pic>
      <p:sp>
        <p:nvSpPr>
          <p:cNvPr id="11" name="矩形 47">
            <a:extLst>
              <a:ext uri="{FF2B5EF4-FFF2-40B4-BE49-F238E27FC236}">
                <a16:creationId xmlns:a16="http://schemas.microsoft.com/office/drawing/2014/main" id="{A529EE0B-A696-22C4-473C-536588138757}"/>
              </a:ext>
            </a:extLst>
          </p:cNvPr>
          <p:cNvSpPr>
            <a:spLocks noChangeArrowheads="1"/>
          </p:cNvSpPr>
          <p:nvPr/>
        </p:nvSpPr>
        <p:spPr bwMode="auto">
          <a:xfrm>
            <a:off x="4441579" y="4840461"/>
            <a:ext cx="7405370" cy="2034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319" tIns="36160" rIns="72319" bIns="36160">
            <a:spAutoFit/>
          </a:bodyPr>
          <a:lstStyle/>
          <a:p>
            <a:pPr algn="just">
              <a:lnSpc>
                <a:spcPct val="13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纳米纤维空气过滤材料是一种高效的空气净化技术，利用纳米级别的纤维材料，可以有效捕捉微小的颗粒物、细菌和病毒。相较于传统的过滤材料，纳米纤维具有更大的表面积和更好的过滤效率，同时也能保持较低的气流阻力。这使得它在空气净化、工业排放控制和个人防护设备等领域都有广泛的应用。</a:t>
            </a:r>
          </a:p>
        </p:txBody>
      </p:sp>
    </p:spTree>
    <p:extLst>
      <p:ext uri="{BB962C8B-B14F-4D97-AF65-F5344CB8AC3E}">
        <p14:creationId xmlns:p14="http://schemas.microsoft.com/office/powerpoint/2010/main" val="36734076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left)">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3"/>
                                        </p:tgtEl>
                                        <p:attrNameLst>
                                          <p:attrName>style.visibility</p:attrName>
                                        </p:attrNameLst>
                                      </p:cBhvr>
                                      <p:to>
                                        <p:strVal val="visible"/>
                                      </p:to>
                                    </p:set>
                                    <p:animEffect transition="in" filter="wipe(left)">
                                      <p:cBhvr>
                                        <p:cTn id="15" dur="750"/>
                                        <p:tgtEl>
                                          <p:spTgt spid="73"/>
                                        </p:tgtEl>
                                      </p:cBhvr>
                                    </p:animEffect>
                                  </p:childTnLst>
                                </p:cTn>
                              </p:par>
                            </p:childTnLst>
                          </p:cTn>
                        </p:par>
                        <p:par>
                          <p:cTn id="16" fill="hold">
                            <p:stCondLst>
                              <p:cond delay="1750"/>
                            </p:stCondLst>
                            <p:childTnLst>
                              <p:par>
                                <p:cTn id="17" presetID="14" presetClass="entr" presetSubtype="1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randombar(horizontal)">
                                      <p:cBhvr>
                                        <p:cTn id="19" dur="750"/>
                                        <p:tgtEl>
                                          <p:spTgt spid="70"/>
                                        </p:tgtEl>
                                      </p:cBhvr>
                                    </p:animEffect>
                                  </p:childTnLst>
                                </p:cTn>
                              </p:par>
                            </p:childTnLst>
                          </p:cTn>
                        </p:par>
                        <p:par>
                          <p:cTn id="20" fill="hold">
                            <p:stCondLst>
                              <p:cond delay="2500"/>
                            </p:stCondLst>
                            <p:childTnLst>
                              <p:par>
                                <p:cTn id="21" presetID="1" presetClass="entr" presetSubtype="0" fill="hold" nodeType="afterEffect">
                                  <p:stCondLst>
                                    <p:cond delay="0"/>
                                  </p:stCondLst>
                                  <p:childTnLst>
                                    <p:set>
                                      <p:cBhvr>
                                        <p:cTn id="22" dur="1" fill="hold">
                                          <p:stCondLst>
                                            <p:cond delay="0"/>
                                          </p:stCondLst>
                                        </p:cTn>
                                        <p:tgtEl>
                                          <p:spTgt spid="10242"/>
                                        </p:tgtEl>
                                        <p:attrNameLst>
                                          <p:attrName>style.visibility</p:attrName>
                                        </p:attrNameLst>
                                      </p:cBhvr>
                                      <p:to>
                                        <p:strVal val="visible"/>
                                      </p:to>
                                    </p:set>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left)">
                                      <p:cBhvr>
                                        <p:cTn id="26" dur="500"/>
                                        <p:tgtEl>
                                          <p:spTgt spid="3"/>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left)">
                                      <p:cBhvr>
                                        <p:cTn id="30" dur="500"/>
                                        <p:tgtEl>
                                          <p:spTgt spid="4"/>
                                        </p:tgtEl>
                                      </p:cBhvr>
                                    </p:animEffect>
                                  </p:childTnLst>
                                </p:cTn>
                              </p:par>
                            </p:childTnLst>
                          </p:cTn>
                        </p:par>
                        <p:par>
                          <p:cTn id="31" fill="hold">
                            <p:stCondLst>
                              <p:cond delay="3500"/>
                            </p:stCondLst>
                            <p:childTnLst>
                              <p:par>
                                <p:cTn id="32" presetID="22" presetClass="entr" presetSubtype="8"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750"/>
                                        <p:tgtEl>
                                          <p:spTgt spid="5"/>
                                        </p:tgtEl>
                                      </p:cBhvr>
                                    </p:animEffect>
                                  </p:childTnLst>
                                </p:cTn>
                              </p:par>
                            </p:childTnLst>
                          </p:cTn>
                        </p:par>
                        <p:par>
                          <p:cTn id="35" fill="hold">
                            <p:stCondLst>
                              <p:cond delay="4250"/>
                            </p:stCondLst>
                            <p:childTnLst>
                              <p:par>
                                <p:cTn id="36" presetID="14" presetClass="entr" presetSubtype="10"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randombar(horizontal)">
                                      <p:cBhvr>
                                        <p:cTn id="38"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bldLvl="0" animBg="1"/>
      <p:bldP spid="73" grpId="0" bldLvl="0" animBg="1"/>
      <p:bldP spid="3" grpId="0"/>
      <p:bldP spid="4" grpId="0" bldLvl="0" animBg="1"/>
      <p:bldP spid="5" grpId="0" bldLvl="0" animBg="1"/>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C98EDD81-0334-ED06-B36F-3A95636F5593}"/>
              </a:ext>
            </a:extLst>
          </p:cNvPr>
          <p:cNvSpPr>
            <a:spLocks noGrp="1"/>
          </p:cNvSpPr>
          <p:nvPr>
            <p:ph type="body" sz="quarter" idx="13"/>
          </p:nvPr>
        </p:nvSpPr>
        <p:spPr>
          <a:xfrm>
            <a:off x="1748855" y="736005"/>
            <a:ext cx="3168922" cy="503560"/>
          </a:xfrm>
        </p:spPr>
        <p:txBody>
          <a:bodyPr/>
          <a:lstStyle/>
          <a:p>
            <a:r>
              <a:rPr lang="en-US" altLang="zh-CN" b="1" dirty="0">
                <a:latin typeface="+mj-lt"/>
                <a:ea typeface="+mj-lt"/>
                <a:cs typeface="Arial" panose="020B0604020202020204" pitchFamily="34" charset="0"/>
                <a:sym typeface="+mn-ea"/>
              </a:rPr>
              <a:t>1 </a:t>
            </a:r>
            <a:r>
              <a:rPr lang="zh-CN" altLang="en-US" b="1" dirty="0">
                <a:latin typeface="+mj-lt"/>
                <a:ea typeface="+mj-lt"/>
                <a:cs typeface="Arial" panose="020B0604020202020204" pitchFamily="34" charset="0"/>
                <a:sym typeface="+mn-ea"/>
              </a:rPr>
              <a:t>背景介绍</a:t>
            </a:r>
            <a:endParaRPr lang="zh-CN" altLang="en-US" dirty="0"/>
          </a:p>
          <a:p>
            <a:endParaRPr lang="zh-CN" altLang="en-US" dirty="0"/>
          </a:p>
        </p:txBody>
      </p:sp>
      <p:sp>
        <p:nvSpPr>
          <p:cNvPr id="8" name="文本框 7">
            <a:extLst>
              <a:ext uri="{FF2B5EF4-FFF2-40B4-BE49-F238E27FC236}">
                <a16:creationId xmlns:a16="http://schemas.microsoft.com/office/drawing/2014/main" id="{7CCE468F-2A2D-E41A-AEBF-10C61F71AA0C}"/>
              </a:ext>
            </a:extLst>
          </p:cNvPr>
          <p:cNvSpPr txBox="1"/>
          <p:nvPr/>
        </p:nvSpPr>
        <p:spPr>
          <a:xfrm>
            <a:off x="3189015" y="1600101"/>
            <a:ext cx="1826141" cy="369332"/>
          </a:xfrm>
          <a:prstGeom prst="rect">
            <a:avLst/>
          </a:prstGeom>
          <a:noFill/>
        </p:spPr>
        <p:txBody>
          <a:bodyPr wrap="none" rtlCol="0">
            <a:spAutoFit/>
          </a:bodyPr>
          <a:lstStyle/>
          <a:p>
            <a:pPr>
              <a:spcBef>
                <a:spcPct val="0"/>
              </a:spcBef>
              <a:buFont typeface="Arial" panose="020B0604020202020204" pitchFamily="34" charset="0"/>
              <a:buNone/>
            </a:pPr>
            <a:r>
              <a:rPr lang="zh-CN" altLang="en-US" sz="1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纳米纤维</a:t>
            </a:r>
            <a:r>
              <a:rPr lang="en-US" altLang="zh-CN" sz="1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SEM</a:t>
            </a:r>
            <a:r>
              <a:rPr lang="zh-CN" altLang="en-US" sz="1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图</a:t>
            </a:r>
          </a:p>
        </p:txBody>
      </p:sp>
      <p:sp>
        <p:nvSpPr>
          <p:cNvPr id="11" name="文本框 10">
            <a:extLst>
              <a:ext uri="{FF2B5EF4-FFF2-40B4-BE49-F238E27FC236}">
                <a16:creationId xmlns:a16="http://schemas.microsoft.com/office/drawing/2014/main" id="{59D30B2A-331F-7CDB-31AB-DD01597097C9}"/>
              </a:ext>
            </a:extLst>
          </p:cNvPr>
          <p:cNvSpPr txBox="1"/>
          <p:nvPr/>
        </p:nvSpPr>
        <p:spPr>
          <a:xfrm>
            <a:off x="8793440" y="1600101"/>
            <a:ext cx="3108543" cy="369332"/>
          </a:xfrm>
          <a:prstGeom prst="rect">
            <a:avLst/>
          </a:prstGeom>
          <a:noFill/>
        </p:spPr>
        <p:txBody>
          <a:bodyPr wrap="none" rtlCol="0">
            <a:spAutoFit/>
          </a:bodyPr>
          <a:lstStyle/>
          <a:p>
            <a:pPr>
              <a:spcBef>
                <a:spcPct val="0"/>
              </a:spcBef>
              <a:buFont typeface="Arial" panose="020B0604020202020204" pitchFamily="34" charset="0"/>
              <a:buNone/>
            </a:pPr>
            <a:r>
              <a:rPr lang="zh-CN" altLang="en-US" sz="1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纳米纤维</a:t>
            </a:r>
            <a:r>
              <a:rPr lang="en-US" altLang="zh-CN" sz="1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PM</a:t>
            </a:r>
            <a:r>
              <a:rPr lang="zh-CN" altLang="en-US" sz="1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颗粒捕捉</a:t>
            </a:r>
            <a:r>
              <a:rPr lang="en-US" altLang="zh-CN" sz="1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SEM</a:t>
            </a:r>
            <a:r>
              <a:rPr lang="zh-CN" altLang="en-US" sz="1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图</a:t>
            </a:r>
          </a:p>
        </p:txBody>
      </p:sp>
      <p:pic>
        <p:nvPicPr>
          <p:cNvPr id="6" name="图片 5">
            <a:extLst>
              <a:ext uri="{FF2B5EF4-FFF2-40B4-BE49-F238E27FC236}">
                <a16:creationId xmlns:a16="http://schemas.microsoft.com/office/drawing/2014/main" id="{A38E705D-BC5E-13BA-CD09-F5BD1A0FB14F}"/>
              </a:ext>
            </a:extLst>
          </p:cNvPr>
          <p:cNvPicPr>
            <a:picLocks noChangeAspect="1"/>
          </p:cNvPicPr>
          <p:nvPr/>
        </p:nvPicPr>
        <p:blipFill>
          <a:blip r:embed="rId2" cstate="print">
            <a:extLst>
              <a:ext uri="{28A0092B-C50C-407E-A947-70E740481C1C}">
                <a14:useLocalDpi xmlns:a14="http://schemas.microsoft.com/office/drawing/2010/main" val="0"/>
              </a:ext>
            </a:extLst>
          </a:blip>
          <a:srcRect t="2212" b="50996"/>
          <a:stretch/>
        </p:blipFill>
        <p:spPr>
          <a:xfrm>
            <a:off x="452711" y="1969433"/>
            <a:ext cx="7332214" cy="4852068"/>
          </a:xfrm>
          <a:prstGeom prst="rect">
            <a:avLst/>
          </a:prstGeom>
        </p:spPr>
      </p:pic>
      <p:pic>
        <p:nvPicPr>
          <p:cNvPr id="9" name="图片 8">
            <a:extLst>
              <a:ext uri="{FF2B5EF4-FFF2-40B4-BE49-F238E27FC236}">
                <a16:creationId xmlns:a16="http://schemas.microsoft.com/office/drawing/2014/main" id="{F334E69D-9E24-FF61-3DFB-F1D68ABF12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55754" y="2185457"/>
            <a:ext cx="2808312" cy="2106234"/>
          </a:xfrm>
          <a:prstGeom prst="rect">
            <a:avLst/>
          </a:prstGeom>
        </p:spPr>
      </p:pic>
      <p:pic>
        <p:nvPicPr>
          <p:cNvPr id="12" name="图片 11">
            <a:extLst>
              <a:ext uri="{FF2B5EF4-FFF2-40B4-BE49-F238E27FC236}">
                <a16:creationId xmlns:a16="http://schemas.microsoft.com/office/drawing/2014/main" id="{5E456914-BEE8-CEB5-7A16-395B11B5A52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55754" y="4606435"/>
            <a:ext cx="2808312" cy="2106234"/>
          </a:xfrm>
          <a:prstGeom prst="rect">
            <a:avLst/>
          </a:prstGeom>
        </p:spPr>
      </p:pic>
    </p:spTree>
    <p:extLst>
      <p:ext uri="{BB962C8B-B14F-4D97-AF65-F5344CB8AC3E}">
        <p14:creationId xmlns:p14="http://schemas.microsoft.com/office/powerpoint/2010/main" val="3013275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1883536"/>
            <a:ext cx="12858750" cy="20882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椭圆 8"/>
          <p:cNvSpPr/>
          <p:nvPr/>
        </p:nvSpPr>
        <p:spPr>
          <a:xfrm>
            <a:off x="1059234" y="1001438"/>
            <a:ext cx="3916131" cy="3852428"/>
          </a:xfrm>
          <a:prstGeom prst="ellipse">
            <a:avLst/>
          </a:prstGeom>
          <a:ln>
            <a:noFill/>
          </a:ln>
          <a:effectLst>
            <a:outerShdw blurRad="381000" dist="444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11"/>
          <p:cNvSpPr txBox="1"/>
          <p:nvPr/>
        </p:nvSpPr>
        <p:spPr>
          <a:xfrm>
            <a:off x="5421947" y="2319841"/>
            <a:ext cx="7077944" cy="1014730"/>
          </a:xfrm>
          <a:prstGeom prst="rect">
            <a:avLst/>
          </a:prstGeom>
          <a:noFill/>
          <a:effectLst>
            <a:outerShdw blurRad="254000" dist="317500" dir="5400000" algn="t" rotWithShape="0">
              <a:prstClr val="black">
                <a:alpha val="40000"/>
              </a:prstClr>
            </a:outerShdw>
          </a:effectLst>
        </p:spPr>
        <p:txBody>
          <a:bodyPr wrap="square" rtlCol="0">
            <a:spAutoFit/>
          </a:bodyPr>
          <a:lstStyle/>
          <a:p>
            <a:pPr algn="ctr"/>
            <a:r>
              <a:rPr lang="zh-CN" altLang="en-US" sz="6000" b="1" dirty="0">
                <a:solidFill>
                  <a:schemeClr val="bg1"/>
                </a:solidFill>
                <a:latin typeface="+mj-lt"/>
                <a:ea typeface="+mj-lt"/>
                <a:cs typeface="Arial" panose="020B0604020202020204" pitchFamily="34" charset="0"/>
                <a:sym typeface="+mn-lt"/>
              </a:rPr>
              <a:t>研究目的</a:t>
            </a:r>
            <a:endParaRPr lang="en-US" altLang="zh-CN" sz="6000" dirty="0">
              <a:solidFill>
                <a:schemeClr val="bg1"/>
              </a:solidFill>
              <a:latin typeface="微软雅黑" panose="020B0503020204020204" pitchFamily="34" charset="-122"/>
              <a:ea typeface="微软雅黑" panose="020B0503020204020204" pitchFamily="34" charset="-122"/>
            </a:endParaRPr>
          </a:p>
        </p:txBody>
      </p:sp>
      <p:sp>
        <p:nvSpPr>
          <p:cNvPr id="13" name="椭圆 12"/>
          <p:cNvSpPr/>
          <p:nvPr/>
        </p:nvSpPr>
        <p:spPr>
          <a:xfrm>
            <a:off x="1721156" y="1672109"/>
            <a:ext cx="2592288" cy="2520280"/>
          </a:xfrm>
          <a:prstGeom prst="ellipse">
            <a:avLst/>
          </a:prstGeom>
          <a:solidFill>
            <a:schemeClr val="bg1"/>
          </a:solidFill>
          <a:ln>
            <a:noFill/>
          </a:ln>
          <a:effectLst>
            <a:outerShdw blurRad="381000" dist="317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901175" y="1819656"/>
            <a:ext cx="2232248" cy="2214880"/>
          </a:xfrm>
          <a:prstGeom prst="rect">
            <a:avLst/>
          </a:prstGeom>
          <a:noFill/>
          <a:effectLst>
            <a:outerShdw blurRad="381000" dist="317500" dir="5400000" algn="t" rotWithShape="0">
              <a:prstClr val="black">
                <a:alpha val="43000"/>
              </a:prstClr>
            </a:outerShdw>
          </a:effectLst>
        </p:spPr>
        <p:txBody>
          <a:bodyPr wrap="square" rtlCol="0">
            <a:spAutoFit/>
          </a:bodyPr>
          <a:lstStyle/>
          <a:p>
            <a:pPr algn="ctr"/>
            <a:r>
              <a:rPr lang="en-US" altLang="zh-CN" sz="13800" dirty="0">
                <a:solidFill>
                  <a:srgbClr val="0070C0"/>
                </a:solidFill>
                <a:latin typeface="Impact" panose="020B0806030902050204" pitchFamily="34" charset="0"/>
              </a:rPr>
              <a:t>02</a:t>
            </a:r>
            <a:endParaRPr lang="zh-CN" altLang="en-US" sz="13800" dirty="0">
              <a:solidFill>
                <a:srgbClr val="0070C0"/>
              </a:solidFill>
              <a:latin typeface="Impact" panose="020B0806030902050204"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a:xfrm>
            <a:off x="1768475" y="454660"/>
            <a:ext cx="7867015" cy="503555"/>
          </a:xfrm>
        </p:spPr>
        <p:txBody>
          <a:bodyPr/>
          <a:lstStyle/>
          <a:p>
            <a:r>
              <a:rPr lang="en-US" altLang="zh-CN" b="1" dirty="0"/>
              <a:t>2 </a:t>
            </a:r>
            <a:r>
              <a:rPr lang="zh-CN" altLang="en-US" b="1" dirty="0"/>
              <a:t>研究目的</a:t>
            </a:r>
            <a:endParaRPr lang="en-US" altLang="zh-CN" b="1" dirty="0"/>
          </a:p>
        </p:txBody>
      </p:sp>
      <p:sp>
        <p:nvSpPr>
          <p:cNvPr id="13" name="文本框 12">
            <a:extLst>
              <a:ext uri="{FF2B5EF4-FFF2-40B4-BE49-F238E27FC236}">
                <a16:creationId xmlns:a16="http://schemas.microsoft.com/office/drawing/2014/main" id="{0784D54F-F353-2779-4E2D-4D5A42CBB20A}"/>
              </a:ext>
            </a:extLst>
          </p:cNvPr>
          <p:cNvSpPr txBox="1"/>
          <p:nvPr/>
        </p:nvSpPr>
        <p:spPr>
          <a:xfrm>
            <a:off x="524718" y="2176165"/>
            <a:ext cx="11922405" cy="874407"/>
          </a:xfrm>
          <a:prstGeom prst="rect">
            <a:avLst/>
          </a:prstGeom>
          <a:noFill/>
        </p:spPr>
        <p:txBody>
          <a:bodyPr wrap="square" rtlCol="0">
            <a:spAutoFit/>
          </a:bodyPr>
          <a:lstStyle/>
          <a:p>
            <a:pPr>
              <a:lnSpc>
                <a:spcPct val="150000"/>
              </a:lnSpc>
            </a:pPr>
            <a:r>
              <a:rPr lang="zh-CN" altLang="en-US" sz="1800" b="0" i="0" u="none" strike="noStrike" baseline="0" dirty="0">
                <a:solidFill>
                  <a:srgbClr val="000000"/>
                </a:solidFill>
                <a:latin typeface="+mn-ea"/>
                <a:ea typeface="+mn-ea"/>
              </a:rPr>
              <a:t>       采用实验与计算流体动力学（</a:t>
            </a:r>
            <a:r>
              <a:rPr lang="en-US" altLang="zh-CN" sz="1800" b="0" i="0" u="none" strike="noStrike" baseline="0" dirty="0">
                <a:solidFill>
                  <a:srgbClr val="000000"/>
                </a:solidFill>
                <a:latin typeface="+mn-ea"/>
                <a:ea typeface="+mn-ea"/>
              </a:rPr>
              <a:t>CFD</a:t>
            </a:r>
            <a:r>
              <a:rPr lang="zh-CN" altLang="en-US" sz="1800" b="0" i="0" u="none" strike="noStrike" baseline="0" dirty="0">
                <a:solidFill>
                  <a:srgbClr val="000000"/>
                </a:solidFill>
                <a:latin typeface="+mn-ea"/>
                <a:ea typeface="+mn-ea"/>
              </a:rPr>
              <a:t>）模拟的方法研究多级结构纤维集合体的气流场分布和滤阻大小，将实验与模拟结果比较，分析模拟方法在预测多级结构过滤材料滤阻方面的可行性。</a:t>
            </a:r>
            <a:endParaRPr lang="zh-CN" altLang="en-US" dirty="0">
              <a:latin typeface="+mn-ea"/>
              <a:ea typeface="+mn-ea"/>
            </a:endParaRPr>
          </a:p>
        </p:txBody>
      </p:sp>
      <p:pic>
        <p:nvPicPr>
          <p:cNvPr id="15" name="图片 14">
            <a:extLst>
              <a:ext uri="{FF2B5EF4-FFF2-40B4-BE49-F238E27FC236}">
                <a16:creationId xmlns:a16="http://schemas.microsoft.com/office/drawing/2014/main" id="{3BD8F9B1-9A50-B0FB-8263-16244873F2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743" y="3181630"/>
            <a:ext cx="4464770" cy="3782469"/>
          </a:xfrm>
          <a:prstGeom prst="rect">
            <a:avLst/>
          </a:prstGeom>
        </p:spPr>
      </p:pic>
      <p:sp>
        <p:nvSpPr>
          <p:cNvPr id="16" name="矩形 15">
            <a:extLst>
              <a:ext uri="{FF2B5EF4-FFF2-40B4-BE49-F238E27FC236}">
                <a16:creationId xmlns:a16="http://schemas.microsoft.com/office/drawing/2014/main" id="{CC3D8FE0-1ACE-FAA6-4308-191C321C3447}"/>
              </a:ext>
            </a:extLst>
          </p:cNvPr>
          <p:cNvSpPr/>
          <p:nvPr/>
        </p:nvSpPr>
        <p:spPr>
          <a:xfrm>
            <a:off x="524719" y="1960141"/>
            <a:ext cx="632567" cy="4271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endParaRPr lang="zh-CN" altLang="en-US" sz="300" dirty="0">
              <a:ea typeface="微软雅黑" panose="020B0503020204020204" pitchFamily="34" charset="-122"/>
            </a:endParaRPr>
          </a:p>
        </p:txBody>
      </p:sp>
      <p:sp>
        <p:nvSpPr>
          <p:cNvPr id="17" name="矩形 16">
            <a:extLst>
              <a:ext uri="{FF2B5EF4-FFF2-40B4-BE49-F238E27FC236}">
                <a16:creationId xmlns:a16="http://schemas.microsoft.com/office/drawing/2014/main" id="{DE1EED13-FF72-0AD2-858E-6F3D7DE8EB6E}"/>
              </a:ext>
            </a:extLst>
          </p:cNvPr>
          <p:cNvSpPr/>
          <p:nvPr/>
        </p:nvSpPr>
        <p:spPr>
          <a:xfrm>
            <a:off x="1244799" y="1960141"/>
            <a:ext cx="1281375" cy="42713"/>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r>
              <a:rPr lang="en-US" altLang="zh-CN" sz="300" dirty="0">
                <a:ea typeface="微软雅黑" panose="020B0503020204020204" pitchFamily="34" charset="-122"/>
              </a:rPr>
              <a:t>v</a:t>
            </a:r>
            <a:endParaRPr lang="zh-CN" altLang="en-US" sz="300" dirty="0">
              <a:ea typeface="微软雅黑" panose="020B0503020204020204" pitchFamily="34" charset="-122"/>
            </a:endParaRPr>
          </a:p>
        </p:txBody>
      </p:sp>
      <p:sp>
        <p:nvSpPr>
          <p:cNvPr id="18" name="文本框 17">
            <a:extLst>
              <a:ext uri="{FF2B5EF4-FFF2-40B4-BE49-F238E27FC236}">
                <a16:creationId xmlns:a16="http://schemas.microsoft.com/office/drawing/2014/main" id="{57FFDCE5-2D6C-F4EB-2AC7-420E2B27733D}"/>
              </a:ext>
            </a:extLst>
          </p:cNvPr>
          <p:cNvSpPr txBox="1"/>
          <p:nvPr/>
        </p:nvSpPr>
        <p:spPr>
          <a:xfrm>
            <a:off x="596727" y="1528093"/>
            <a:ext cx="6552728" cy="461665"/>
          </a:xfrm>
          <a:prstGeom prst="rect">
            <a:avLst/>
          </a:prstGeom>
          <a:noFill/>
        </p:spPr>
        <p:txBody>
          <a:bodyPr wrap="square" rtlCol="0">
            <a:spAutoFit/>
          </a:bodyPr>
          <a:lstStyle/>
          <a:p>
            <a:r>
              <a:rPr lang="zh-CN" altLang="en-US" sz="2400" b="1" dirty="0">
                <a:latin typeface="+mn-ea"/>
                <a:ea typeface="+mn-ea"/>
              </a:rPr>
              <a:t>气流场模拟</a:t>
            </a:r>
          </a:p>
        </p:txBody>
      </p:sp>
      <p:sp>
        <p:nvSpPr>
          <p:cNvPr id="3" name="文本框 2">
            <a:extLst>
              <a:ext uri="{FF2B5EF4-FFF2-40B4-BE49-F238E27FC236}">
                <a16:creationId xmlns:a16="http://schemas.microsoft.com/office/drawing/2014/main" id="{60278A88-8476-D6EF-4067-224A7BB25406}"/>
              </a:ext>
            </a:extLst>
          </p:cNvPr>
          <p:cNvSpPr txBox="1"/>
          <p:nvPr/>
        </p:nvSpPr>
        <p:spPr>
          <a:xfrm>
            <a:off x="5059568" y="3272288"/>
            <a:ext cx="402674" cy="307777"/>
          </a:xfrm>
          <a:prstGeom prst="rect">
            <a:avLst/>
          </a:prstGeom>
          <a:noFill/>
        </p:spPr>
        <p:txBody>
          <a:bodyPr wrap="none" rtlCol="0">
            <a:spAutoFit/>
          </a:bodyPr>
          <a:lstStyle/>
          <a:p>
            <a:r>
              <a:rPr lang="en-US" altLang="zh-CN" sz="1400" b="1" dirty="0">
                <a:latin typeface="Arial" panose="020B0604020202020204" pitchFamily="34" charset="0"/>
                <a:cs typeface="Arial" panose="020B0604020202020204" pitchFamily="34" charset="0"/>
              </a:rPr>
              <a:t>(a)</a:t>
            </a:r>
            <a:endParaRPr lang="zh-CN" altLang="en-US" sz="1400" b="1" dirty="0">
              <a:latin typeface="Arial" panose="020B0604020202020204" pitchFamily="34" charset="0"/>
              <a:cs typeface="Arial" panose="020B0604020202020204" pitchFamily="34" charset="0"/>
            </a:endParaRPr>
          </a:p>
        </p:txBody>
      </p:sp>
      <p:sp>
        <p:nvSpPr>
          <p:cNvPr id="4" name="文本框 3">
            <a:extLst>
              <a:ext uri="{FF2B5EF4-FFF2-40B4-BE49-F238E27FC236}">
                <a16:creationId xmlns:a16="http://schemas.microsoft.com/office/drawing/2014/main" id="{B6892382-9741-CE1D-87F2-A719C8299C44}"/>
              </a:ext>
            </a:extLst>
          </p:cNvPr>
          <p:cNvSpPr txBox="1"/>
          <p:nvPr/>
        </p:nvSpPr>
        <p:spPr>
          <a:xfrm>
            <a:off x="7566503" y="3272288"/>
            <a:ext cx="412292" cy="307777"/>
          </a:xfrm>
          <a:prstGeom prst="rect">
            <a:avLst/>
          </a:prstGeom>
          <a:noFill/>
        </p:spPr>
        <p:txBody>
          <a:bodyPr wrap="none" rtlCol="0">
            <a:spAutoFit/>
          </a:bodyPr>
          <a:lstStyle/>
          <a:p>
            <a:r>
              <a:rPr lang="en-US" altLang="zh-CN" sz="1400" b="1" dirty="0">
                <a:latin typeface="Arial" panose="020B0604020202020204" pitchFamily="34" charset="0"/>
                <a:cs typeface="Arial" panose="020B0604020202020204" pitchFamily="34" charset="0"/>
              </a:rPr>
              <a:t>(b)</a:t>
            </a:r>
            <a:endParaRPr lang="zh-CN" altLang="en-US" sz="1400" b="1" dirty="0">
              <a:latin typeface="Arial" panose="020B0604020202020204" pitchFamily="34" charset="0"/>
              <a:cs typeface="Arial" panose="020B0604020202020204" pitchFamily="34" charset="0"/>
            </a:endParaRPr>
          </a:p>
        </p:txBody>
      </p:sp>
      <p:sp>
        <p:nvSpPr>
          <p:cNvPr id="5" name="文本框 4">
            <a:extLst>
              <a:ext uri="{FF2B5EF4-FFF2-40B4-BE49-F238E27FC236}">
                <a16:creationId xmlns:a16="http://schemas.microsoft.com/office/drawing/2014/main" id="{EE1B7C07-2B65-DDF8-AB9A-59CA7ED040AD}"/>
              </a:ext>
            </a:extLst>
          </p:cNvPr>
          <p:cNvSpPr txBox="1"/>
          <p:nvPr/>
        </p:nvSpPr>
        <p:spPr>
          <a:xfrm>
            <a:off x="10055556" y="3272287"/>
            <a:ext cx="402674" cy="307777"/>
          </a:xfrm>
          <a:prstGeom prst="rect">
            <a:avLst/>
          </a:prstGeom>
          <a:noFill/>
        </p:spPr>
        <p:txBody>
          <a:bodyPr wrap="none" rtlCol="0">
            <a:spAutoFit/>
          </a:bodyPr>
          <a:lstStyle/>
          <a:p>
            <a:r>
              <a:rPr lang="en-US" altLang="zh-CN" sz="1400" b="1" dirty="0">
                <a:latin typeface="Arial" panose="020B0604020202020204" pitchFamily="34" charset="0"/>
                <a:cs typeface="Arial" panose="020B0604020202020204" pitchFamily="34" charset="0"/>
              </a:rPr>
              <a:t>(c)</a:t>
            </a:r>
            <a:endParaRPr lang="zh-CN" altLang="en-US" sz="1400" b="1" dirty="0">
              <a:latin typeface="Arial" panose="020B0604020202020204" pitchFamily="34" charset="0"/>
              <a:cs typeface="Arial" panose="020B0604020202020204" pitchFamily="34" charset="0"/>
            </a:endParaRPr>
          </a:p>
        </p:txBody>
      </p:sp>
      <p:sp>
        <p:nvSpPr>
          <p:cNvPr id="6" name="文本框 5">
            <a:extLst>
              <a:ext uri="{FF2B5EF4-FFF2-40B4-BE49-F238E27FC236}">
                <a16:creationId xmlns:a16="http://schemas.microsoft.com/office/drawing/2014/main" id="{93E8BC98-24C2-D1DF-C98B-02EA256CC37C}"/>
              </a:ext>
            </a:extLst>
          </p:cNvPr>
          <p:cNvSpPr txBox="1"/>
          <p:nvPr/>
        </p:nvSpPr>
        <p:spPr>
          <a:xfrm>
            <a:off x="6565092" y="3150495"/>
            <a:ext cx="1007007" cy="246221"/>
          </a:xfrm>
          <a:prstGeom prst="rect">
            <a:avLst/>
          </a:prstGeom>
          <a:noFill/>
        </p:spPr>
        <p:txBody>
          <a:bodyPr wrap="none" rtlCol="0">
            <a:spAutoFit/>
          </a:bodyPr>
          <a:lstStyle/>
          <a:p>
            <a:r>
              <a:rPr lang="en-US" altLang="zh-CN" sz="1000" b="1" dirty="0">
                <a:latin typeface="Arial" panose="020B0604020202020204" pitchFamily="34" charset="0"/>
                <a:cs typeface="Arial" panose="020B0604020202020204" pitchFamily="34" charset="0"/>
              </a:rPr>
              <a:t>Pressure (Pa)</a:t>
            </a:r>
            <a:endParaRPr lang="zh-CN" altLang="en-US" sz="1000" b="1" dirty="0">
              <a:latin typeface="Arial" panose="020B0604020202020204" pitchFamily="34" charset="0"/>
              <a:cs typeface="Arial" panose="020B0604020202020204" pitchFamily="34" charset="0"/>
            </a:endParaRPr>
          </a:p>
        </p:txBody>
      </p:sp>
      <p:sp>
        <p:nvSpPr>
          <p:cNvPr id="7" name="文本框 6">
            <a:extLst>
              <a:ext uri="{FF2B5EF4-FFF2-40B4-BE49-F238E27FC236}">
                <a16:creationId xmlns:a16="http://schemas.microsoft.com/office/drawing/2014/main" id="{F2DA5542-B252-3115-587E-03D57C133AB6}"/>
              </a:ext>
            </a:extLst>
          </p:cNvPr>
          <p:cNvSpPr txBox="1"/>
          <p:nvPr/>
        </p:nvSpPr>
        <p:spPr>
          <a:xfrm>
            <a:off x="9099737" y="3150494"/>
            <a:ext cx="1007007" cy="246221"/>
          </a:xfrm>
          <a:prstGeom prst="rect">
            <a:avLst/>
          </a:prstGeom>
          <a:noFill/>
        </p:spPr>
        <p:txBody>
          <a:bodyPr wrap="none" rtlCol="0">
            <a:spAutoFit/>
          </a:bodyPr>
          <a:lstStyle/>
          <a:p>
            <a:r>
              <a:rPr lang="en-US" altLang="zh-CN" sz="1000" b="1" dirty="0">
                <a:latin typeface="Arial" panose="020B0604020202020204" pitchFamily="34" charset="0"/>
                <a:cs typeface="Arial" panose="020B0604020202020204" pitchFamily="34" charset="0"/>
              </a:rPr>
              <a:t>Pressure (Pa)</a:t>
            </a:r>
            <a:endParaRPr lang="zh-CN" altLang="en-US" sz="1000" b="1" dirty="0">
              <a:latin typeface="Arial" panose="020B0604020202020204" pitchFamily="34" charset="0"/>
              <a:cs typeface="Arial" panose="020B0604020202020204" pitchFamily="34" charset="0"/>
            </a:endParaRPr>
          </a:p>
        </p:txBody>
      </p:sp>
      <p:sp>
        <p:nvSpPr>
          <p:cNvPr id="8" name="文本框 7">
            <a:extLst>
              <a:ext uri="{FF2B5EF4-FFF2-40B4-BE49-F238E27FC236}">
                <a16:creationId xmlns:a16="http://schemas.microsoft.com/office/drawing/2014/main" id="{EE939FC0-141C-BC99-6D2A-B95C28401C54}"/>
              </a:ext>
            </a:extLst>
          </p:cNvPr>
          <p:cNvSpPr txBox="1"/>
          <p:nvPr/>
        </p:nvSpPr>
        <p:spPr>
          <a:xfrm>
            <a:off x="11543048" y="3149178"/>
            <a:ext cx="1007007" cy="246221"/>
          </a:xfrm>
          <a:prstGeom prst="rect">
            <a:avLst/>
          </a:prstGeom>
          <a:noFill/>
        </p:spPr>
        <p:txBody>
          <a:bodyPr wrap="none" rtlCol="0">
            <a:spAutoFit/>
          </a:bodyPr>
          <a:lstStyle/>
          <a:p>
            <a:r>
              <a:rPr lang="en-US" altLang="zh-CN" sz="1000" b="1" dirty="0">
                <a:latin typeface="Arial" panose="020B0604020202020204" pitchFamily="34" charset="0"/>
                <a:cs typeface="Arial" panose="020B0604020202020204" pitchFamily="34" charset="0"/>
              </a:rPr>
              <a:t>Pressure (Pa)</a:t>
            </a:r>
            <a:endParaRPr lang="zh-CN" altLang="en-US" sz="1000" b="1" dirty="0">
              <a:latin typeface="Arial" panose="020B0604020202020204" pitchFamily="34" charset="0"/>
              <a:cs typeface="Arial" panose="020B0604020202020204" pitchFamily="34" charset="0"/>
            </a:endParaRPr>
          </a:p>
        </p:txBody>
      </p:sp>
      <p:pic>
        <p:nvPicPr>
          <p:cNvPr id="9" name="图片 8">
            <a:extLst>
              <a:ext uri="{FF2B5EF4-FFF2-40B4-BE49-F238E27FC236}">
                <a16:creationId xmlns:a16="http://schemas.microsoft.com/office/drawing/2014/main" id="{78CBF425-BC3B-3EA2-E119-02EF11B4332E}"/>
              </a:ext>
            </a:extLst>
          </p:cNvPr>
          <p:cNvPicPr>
            <a:picLocks noChangeAspect="1"/>
          </p:cNvPicPr>
          <p:nvPr/>
        </p:nvPicPr>
        <p:blipFill>
          <a:blip r:embed="rId3"/>
          <a:stretch>
            <a:fillRect/>
          </a:stretch>
        </p:blipFill>
        <p:spPr>
          <a:xfrm>
            <a:off x="4468211" y="3312525"/>
            <a:ext cx="2880320" cy="1850454"/>
          </a:xfrm>
          <a:prstGeom prst="rect">
            <a:avLst/>
          </a:prstGeom>
        </p:spPr>
      </p:pic>
      <p:pic>
        <p:nvPicPr>
          <p:cNvPr id="11" name="图片 10">
            <a:extLst>
              <a:ext uri="{FF2B5EF4-FFF2-40B4-BE49-F238E27FC236}">
                <a16:creationId xmlns:a16="http://schemas.microsoft.com/office/drawing/2014/main" id="{ADD0CFF2-C89A-1F02-48AF-4F219C83BBFD}"/>
              </a:ext>
            </a:extLst>
          </p:cNvPr>
          <p:cNvPicPr>
            <a:picLocks noChangeAspect="1"/>
          </p:cNvPicPr>
          <p:nvPr/>
        </p:nvPicPr>
        <p:blipFill>
          <a:blip r:embed="rId4"/>
          <a:stretch>
            <a:fillRect/>
          </a:stretch>
        </p:blipFill>
        <p:spPr>
          <a:xfrm>
            <a:off x="6877737" y="3312525"/>
            <a:ext cx="2880320" cy="1850454"/>
          </a:xfrm>
          <a:prstGeom prst="rect">
            <a:avLst/>
          </a:prstGeom>
        </p:spPr>
      </p:pic>
      <p:pic>
        <p:nvPicPr>
          <p:cNvPr id="12" name="图片 11">
            <a:extLst>
              <a:ext uri="{FF2B5EF4-FFF2-40B4-BE49-F238E27FC236}">
                <a16:creationId xmlns:a16="http://schemas.microsoft.com/office/drawing/2014/main" id="{F57B5610-874D-21C3-34A9-B2669130DB0C}"/>
              </a:ext>
            </a:extLst>
          </p:cNvPr>
          <p:cNvPicPr>
            <a:picLocks noChangeAspect="1"/>
          </p:cNvPicPr>
          <p:nvPr/>
        </p:nvPicPr>
        <p:blipFill>
          <a:blip r:embed="rId5"/>
          <a:stretch>
            <a:fillRect/>
          </a:stretch>
        </p:blipFill>
        <p:spPr>
          <a:xfrm>
            <a:off x="9326009" y="3312525"/>
            <a:ext cx="2880320" cy="1850454"/>
          </a:xfrm>
          <a:prstGeom prst="rect">
            <a:avLst/>
          </a:prstGeom>
        </p:spPr>
      </p:pic>
      <p:sp>
        <p:nvSpPr>
          <p:cNvPr id="14" name="文本框 13">
            <a:extLst>
              <a:ext uri="{FF2B5EF4-FFF2-40B4-BE49-F238E27FC236}">
                <a16:creationId xmlns:a16="http://schemas.microsoft.com/office/drawing/2014/main" id="{F58913C7-EB5D-B3E4-4A58-B47C0B29CF9B}"/>
              </a:ext>
            </a:extLst>
          </p:cNvPr>
          <p:cNvSpPr txBox="1"/>
          <p:nvPr/>
        </p:nvSpPr>
        <p:spPr>
          <a:xfrm>
            <a:off x="5102122" y="5215031"/>
            <a:ext cx="412292" cy="307777"/>
          </a:xfrm>
          <a:prstGeom prst="rect">
            <a:avLst/>
          </a:prstGeom>
          <a:noFill/>
        </p:spPr>
        <p:txBody>
          <a:bodyPr wrap="none" rtlCol="0">
            <a:spAutoFit/>
          </a:bodyPr>
          <a:lstStyle/>
          <a:p>
            <a:r>
              <a:rPr lang="en-US" altLang="zh-CN" sz="1400" b="1" dirty="0">
                <a:latin typeface="Arial" panose="020B0604020202020204" pitchFamily="34" charset="0"/>
                <a:cs typeface="Arial" panose="020B0604020202020204" pitchFamily="34" charset="0"/>
              </a:rPr>
              <a:t>(d)</a:t>
            </a:r>
            <a:endParaRPr lang="zh-CN" altLang="en-US" sz="1400" b="1" dirty="0">
              <a:latin typeface="Arial" panose="020B0604020202020204" pitchFamily="34" charset="0"/>
              <a:cs typeface="Arial" panose="020B0604020202020204" pitchFamily="34" charset="0"/>
            </a:endParaRPr>
          </a:p>
        </p:txBody>
      </p:sp>
      <p:sp>
        <p:nvSpPr>
          <p:cNvPr id="22" name="文本框 21">
            <a:extLst>
              <a:ext uri="{FF2B5EF4-FFF2-40B4-BE49-F238E27FC236}">
                <a16:creationId xmlns:a16="http://schemas.microsoft.com/office/drawing/2014/main" id="{39638529-9536-3548-4A4C-ABE7A219C9BD}"/>
              </a:ext>
            </a:extLst>
          </p:cNvPr>
          <p:cNvSpPr txBox="1"/>
          <p:nvPr/>
        </p:nvSpPr>
        <p:spPr>
          <a:xfrm>
            <a:off x="7659168" y="5227251"/>
            <a:ext cx="402674" cy="307777"/>
          </a:xfrm>
          <a:prstGeom prst="rect">
            <a:avLst/>
          </a:prstGeom>
          <a:noFill/>
        </p:spPr>
        <p:txBody>
          <a:bodyPr wrap="none" rtlCol="0">
            <a:spAutoFit/>
          </a:bodyPr>
          <a:lstStyle/>
          <a:p>
            <a:r>
              <a:rPr lang="en-US" altLang="zh-CN" sz="1400" b="1" dirty="0">
                <a:latin typeface="Arial" panose="020B0604020202020204" pitchFamily="34" charset="0"/>
                <a:cs typeface="Arial" panose="020B0604020202020204" pitchFamily="34" charset="0"/>
              </a:rPr>
              <a:t>(e)</a:t>
            </a:r>
            <a:endParaRPr lang="zh-CN" altLang="en-US" sz="1400" b="1" dirty="0">
              <a:latin typeface="Arial" panose="020B0604020202020204" pitchFamily="34" charset="0"/>
              <a:cs typeface="Arial" panose="020B0604020202020204" pitchFamily="34" charset="0"/>
            </a:endParaRPr>
          </a:p>
        </p:txBody>
      </p:sp>
      <p:sp>
        <p:nvSpPr>
          <p:cNvPr id="24" name="文本框 23">
            <a:extLst>
              <a:ext uri="{FF2B5EF4-FFF2-40B4-BE49-F238E27FC236}">
                <a16:creationId xmlns:a16="http://schemas.microsoft.com/office/drawing/2014/main" id="{E6C7C803-FDD7-FE84-514A-0A6495BD1FD0}"/>
              </a:ext>
            </a:extLst>
          </p:cNvPr>
          <p:cNvSpPr txBox="1"/>
          <p:nvPr/>
        </p:nvSpPr>
        <p:spPr>
          <a:xfrm>
            <a:off x="10106744" y="5227251"/>
            <a:ext cx="362600" cy="307777"/>
          </a:xfrm>
          <a:prstGeom prst="rect">
            <a:avLst/>
          </a:prstGeom>
          <a:noFill/>
        </p:spPr>
        <p:txBody>
          <a:bodyPr wrap="none" rtlCol="0">
            <a:spAutoFit/>
          </a:bodyPr>
          <a:lstStyle/>
          <a:p>
            <a:r>
              <a:rPr lang="en-US" altLang="zh-CN" sz="1400" b="1" dirty="0">
                <a:latin typeface="Arial" panose="020B0604020202020204" pitchFamily="34" charset="0"/>
                <a:cs typeface="Arial" panose="020B0604020202020204" pitchFamily="34" charset="0"/>
              </a:rPr>
              <a:t>(f)</a:t>
            </a:r>
            <a:endParaRPr lang="zh-CN" altLang="en-US" sz="1400" b="1" dirty="0">
              <a:latin typeface="Arial" panose="020B0604020202020204" pitchFamily="34" charset="0"/>
              <a:cs typeface="Arial" panose="020B0604020202020204" pitchFamily="34" charset="0"/>
            </a:endParaRPr>
          </a:p>
        </p:txBody>
      </p:sp>
      <p:sp>
        <p:nvSpPr>
          <p:cNvPr id="25" name="文本框 24">
            <a:extLst>
              <a:ext uri="{FF2B5EF4-FFF2-40B4-BE49-F238E27FC236}">
                <a16:creationId xmlns:a16="http://schemas.microsoft.com/office/drawing/2014/main" id="{AB55C511-6C32-7CB0-C46A-0AD41C5CF292}"/>
              </a:ext>
            </a:extLst>
          </p:cNvPr>
          <p:cNvSpPr txBox="1"/>
          <p:nvPr/>
        </p:nvSpPr>
        <p:spPr>
          <a:xfrm>
            <a:off x="6537022" y="5178458"/>
            <a:ext cx="1042273" cy="230832"/>
          </a:xfrm>
          <a:prstGeom prst="rect">
            <a:avLst/>
          </a:prstGeom>
          <a:noFill/>
        </p:spPr>
        <p:txBody>
          <a:bodyPr wrap="none" rtlCol="0">
            <a:spAutoFit/>
          </a:bodyPr>
          <a:lstStyle/>
          <a:p>
            <a:r>
              <a:rPr lang="en-US" altLang="zh-CN" sz="900" b="1" dirty="0">
                <a:latin typeface="Arial" panose="020B0604020202020204" pitchFamily="34" charset="0"/>
                <a:cs typeface="Arial" panose="020B0604020202020204" pitchFamily="34" charset="0"/>
              </a:rPr>
              <a:t>Velocity  (m·s</a:t>
            </a:r>
            <a:r>
              <a:rPr lang="en-US" altLang="zh-CN" sz="900" b="1" baseline="30000" dirty="0">
                <a:latin typeface="Arial" panose="020B0604020202020204" pitchFamily="34" charset="0"/>
                <a:cs typeface="Arial" panose="020B0604020202020204" pitchFamily="34" charset="0"/>
              </a:rPr>
              <a:t>-1</a:t>
            </a:r>
            <a:r>
              <a:rPr lang="en-US" altLang="zh-CN" sz="900" b="1" dirty="0">
                <a:latin typeface="Arial" panose="020B0604020202020204" pitchFamily="34" charset="0"/>
                <a:cs typeface="Arial" panose="020B0604020202020204" pitchFamily="34" charset="0"/>
              </a:rPr>
              <a:t>)</a:t>
            </a:r>
            <a:endParaRPr lang="zh-CN" altLang="en-US" sz="900" b="1" dirty="0">
              <a:latin typeface="Arial" panose="020B0604020202020204" pitchFamily="34" charset="0"/>
              <a:cs typeface="Arial" panose="020B0604020202020204" pitchFamily="34" charset="0"/>
            </a:endParaRPr>
          </a:p>
        </p:txBody>
      </p:sp>
      <p:sp>
        <p:nvSpPr>
          <p:cNvPr id="26" name="文本框 25">
            <a:extLst>
              <a:ext uri="{FF2B5EF4-FFF2-40B4-BE49-F238E27FC236}">
                <a16:creationId xmlns:a16="http://schemas.microsoft.com/office/drawing/2014/main" id="{49F2634E-43FC-2046-BDBF-02B02DC51C41}"/>
              </a:ext>
            </a:extLst>
          </p:cNvPr>
          <p:cNvSpPr txBox="1"/>
          <p:nvPr/>
        </p:nvSpPr>
        <p:spPr>
          <a:xfrm>
            <a:off x="8914835" y="5183825"/>
            <a:ext cx="1042273" cy="230832"/>
          </a:xfrm>
          <a:prstGeom prst="rect">
            <a:avLst/>
          </a:prstGeom>
          <a:noFill/>
        </p:spPr>
        <p:txBody>
          <a:bodyPr wrap="none" rtlCol="0">
            <a:spAutoFit/>
          </a:bodyPr>
          <a:lstStyle/>
          <a:p>
            <a:r>
              <a:rPr lang="en-US" altLang="zh-CN" sz="900" b="1" dirty="0">
                <a:latin typeface="Arial" panose="020B0604020202020204" pitchFamily="34" charset="0"/>
                <a:cs typeface="Arial" panose="020B0604020202020204" pitchFamily="34" charset="0"/>
              </a:rPr>
              <a:t>Velocity  (m·s</a:t>
            </a:r>
            <a:r>
              <a:rPr lang="en-US" altLang="zh-CN" sz="900" b="1" baseline="30000" dirty="0">
                <a:latin typeface="Arial" panose="020B0604020202020204" pitchFamily="34" charset="0"/>
                <a:cs typeface="Arial" panose="020B0604020202020204" pitchFamily="34" charset="0"/>
              </a:rPr>
              <a:t>-1</a:t>
            </a:r>
            <a:r>
              <a:rPr lang="en-US" altLang="zh-CN" sz="900" b="1" dirty="0">
                <a:latin typeface="Arial" panose="020B0604020202020204" pitchFamily="34" charset="0"/>
                <a:cs typeface="Arial" panose="020B0604020202020204" pitchFamily="34" charset="0"/>
              </a:rPr>
              <a:t>)</a:t>
            </a:r>
            <a:endParaRPr lang="zh-CN" altLang="en-US" sz="900" b="1" dirty="0">
              <a:latin typeface="Arial" panose="020B0604020202020204" pitchFamily="34" charset="0"/>
              <a:cs typeface="Arial" panose="020B0604020202020204" pitchFamily="34" charset="0"/>
            </a:endParaRPr>
          </a:p>
        </p:txBody>
      </p:sp>
      <p:sp>
        <p:nvSpPr>
          <p:cNvPr id="27" name="文本框 26">
            <a:extLst>
              <a:ext uri="{FF2B5EF4-FFF2-40B4-BE49-F238E27FC236}">
                <a16:creationId xmlns:a16="http://schemas.microsoft.com/office/drawing/2014/main" id="{F4F8860F-7499-AC17-1866-FA1D70F777E0}"/>
              </a:ext>
            </a:extLst>
          </p:cNvPr>
          <p:cNvSpPr txBox="1"/>
          <p:nvPr/>
        </p:nvSpPr>
        <p:spPr>
          <a:xfrm>
            <a:off x="11404853" y="5162979"/>
            <a:ext cx="1042273" cy="230832"/>
          </a:xfrm>
          <a:prstGeom prst="rect">
            <a:avLst/>
          </a:prstGeom>
          <a:noFill/>
        </p:spPr>
        <p:txBody>
          <a:bodyPr wrap="none" rtlCol="0">
            <a:spAutoFit/>
          </a:bodyPr>
          <a:lstStyle/>
          <a:p>
            <a:r>
              <a:rPr lang="en-US" altLang="zh-CN" sz="900" b="1" dirty="0">
                <a:latin typeface="Arial" panose="020B0604020202020204" pitchFamily="34" charset="0"/>
                <a:cs typeface="Arial" panose="020B0604020202020204" pitchFamily="34" charset="0"/>
              </a:rPr>
              <a:t>Velocity  (m·s</a:t>
            </a:r>
            <a:r>
              <a:rPr lang="en-US" altLang="zh-CN" sz="900" b="1" baseline="30000" dirty="0">
                <a:latin typeface="Arial" panose="020B0604020202020204" pitchFamily="34" charset="0"/>
                <a:cs typeface="Arial" panose="020B0604020202020204" pitchFamily="34" charset="0"/>
              </a:rPr>
              <a:t>-1</a:t>
            </a:r>
            <a:r>
              <a:rPr lang="en-US" altLang="zh-CN" sz="900" b="1" dirty="0">
                <a:latin typeface="Arial" panose="020B0604020202020204" pitchFamily="34" charset="0"/>
                <a:cs typeface="Arial" panose="020B0604020202020204" pitchFamily="34" charset="0"/>
              </a:rPr>
              <a:t>)</a:t>
            </a:r>
            <a:endParaRPr lang="zh-CN" altLang="en-US" sz="900" b="1" dirty="0">
              <a:latin typeface="Arial" panose="020B0604020202020204" pitchFamily="34" charset="0"/>
              <a:cs typeface="Arial" panose="020B0604020202020204" pitchFamily="34" charset="0"/>
            </a:endParaRPr>
          </a:p>
        </p:txBody>
      </p:sp>
      <p:pic>
        <p:nvPicPr>
          <p:cNvPr id="28" name="图片 27">
            <a:extLst>
              <a:ext uri="{FF2B5EF4-FFF2-40B4-BE49-F238E27FC236}">
                <a16:creationId xmlns:a16="http://schemas.microsoft.com/office/drawing/2014/main" id="{6302DBF8-9865-D2CC-24EB-ABABF13BDB0E}"/>
              </a:ext>
            </a:extLst>
          </p:cNvPr>
          <p:cNvPicPr>
            <a:picLocks noChangeAspect="1"/>
          </p:cNvPicPr>
          <p:nvPr/>
        </p:nvPicPr>
        <p:blipFill>
          <a:blip r:embed="rId6"/>
          <a:stretch>
            <a:fillRect/>
          </a:stretch>
        </p:blipFill>
        <p:spPr>
          <a:xfrm>
            <a:off x="4920364" y="5281048"/>
            <a:ext cx="2330570" cy="1854155"/>
          </a:xfrm>
          <a:prstGeom prst="rect">
            <a:avLst/>
          </a:prstGeom>
        </p:spPr>
      </p:pic>
      <p:pic>
        <p:nvPicPr>
          <p:cNvPr id="29" name="图片 28">
            <a:extLst>
              <a:ext uri="{FF2B5EF4-FFF2-40B4-BE49-F238E27FC236}">
                <a16:creationId xmlns:a16="http://schemas.microsoft.com/office/drawing/2014/main" id="{5D4B289D-304F-4688-9828-2D2609442631}"/>
              </a:ext>
            </a:extLst>
          </p:cNvPr>
          <p:cNvPicPr>
            <a:picLocks noChangeAspect="1"/>
          </p:cNvPicPr>
          <p:nvPr/>
        </p:nvPicPr>
        <p:blipFill>
          <a:blip r:embed="rId7"/>
          <a:stretch>
            <a:fillRect/>
          </a:stretch>
        </p:blipFill>
        <p:spPr>
          <a:xfrm>
            <a:off x="7339211" y="5281048"/>
            <a:ext cx="2330570" cy="1854155"/>
          </a:xfrm>
          <a:prstGeom prst="rect">
            <a:avLst/>
          </a:prstGeom>
        </p:spPr>
      </p:pic>
      <p:pic>
        <p:nvPicPr>
          <p:cNvPr id="30" name="图片 29">
            <a:extLst>
              <a:ext uri="{FF2B5EF4-FFF2-40B4-BE49-F238E27FC236}">
                <a16:creationId xmlns:a16="http://schemas.microsoft.com/office/drawing/2014/main" id="{7DD28CB9-3085-9456-E86C-69435D928803}"/>
              </a:ext>
            </a:extLst>
          </p:cNvPr>
          <p:cNvPicPr>
            <a:picLocks noChangeAspect="1"/>
          </p:cNvPicPr>
          <p:nvPr/>
        </p:nvPicPr>
        <p:blipFill>
          <a:blip r:embed="rId8"/>
          <a:stretch>
            <a:fillRect/>
          </a:stretch>
        </p:blipFill>
        <p:spPr>
          <a:xfrm>
            <a:off x="9758057" y="5281048"/>
            <a:ext cx="2330570" cy="1854155"/>
          </a:xfrm>
          <a:prstGeom prst="rect">
            <a:avLst/>
          </a:prstGeom>
        </p:spPr>
      </p:pic>
      <p:cxnSp>
        <p:nvCxnSpPr>
          <p:cNvPr id="32" name="直接连接符 31">
            <a:extLst>
              <a:ext uri="{FF2B5EF4-FFF2-40B4-BE49-F238E27FC236}">
                <a16:creationId xmlns:a16="http://schemas.microsoft.com/office/drawing/2014/main" id="{2E66AB19-409F-6ACF-C7A9-92FCCDBB76E1}"/>
              </a:ext>
            </a:extLst>
          </p:cNvPr>
          <p:cNvCxnSpPr/>
          <p:nvPr/>
        </p:nvCxnSpPr>
        <p:spPr>
          <a:xfrm>
            <a:off x="5005529" y="3218232"/>
            <a:ext cx="0" cy="3782469"/>
          </a:xfrm>
          <a:prstGeom prst="line">
            <a:avLst/>
          </a:prstGeom>
          <a:ln w="12700" cap="flat" cmpd="sng" algn="ctr">
            <a:solidFill>
              <a:srgbClr val="0070C0"/>
            </a:solidFill>
            <a:prstDash val="sys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17"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1883536"/>
            <a:ext cx="12858750" cy="20882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椭圆 8"/>
          <p:cNvSpPr/>
          <p:nvPr/>
        </p:nvSpPr>
        <p:spPr>
          <a:xfrm>
            <a:off x="1059234" y="1001438"/>
            <a:ext cx="3916131" cy="3852428"/>
          </a:xfrm>
          <a:prstGeom prst="ellipse">
            <a:avLst/>
          </a:prstGeom>
          <a:ln>
            <a:noFill/>
          </a:ln>
          <a:effectLst>
            <a:outerShdw blurRad="381000" dist="444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11"/>
          <p:cNvSpPr txBox="1"/>
          <p:nvPr/>
        </p:nvSpPr>
        <p:spPr>
          <a:xfrm>
            <a:off x="5421947" y="2319841"/>
            <a:ext cx="7077944" cy="1014730"/>
          </a:xfrm>
          <a:prstGeom prst="rect">
            <a:avLst/>
          </a:prstGeom>
          <a:noFill/>
          <a:effectLst>
            <a:outerShdw blurRad="254000" dist="317500" dir="5400000" algn="t" rotWithShape="0">
              <a:prstClr val="black">
                <a:alpha val="40000"/>
              </a:prstClr>
            </a:outerShdw>
          </a:effectLst>
        </p:spPr>
        <p:txBody>
          <a:bodyPr wrap="square" rtlCol="0">
            <a:spAutoFit/>
          </a:bodyPr>
          <a:lstStyle/>
          <a:p>
            <a:pPr algn="ctr"/>
            <a:r>
              <a:rPr lang="zh-CN" altLang="en-US" sz="6000" b="1" dirty="0">
                <a:solidFill>
                  <a:schemeClr val="bg1"/>
                </a:solidFill>
                <a:latin typeface="+mj-lt"/>
                <a:ea typeface="+mj-lt"/>
                <a:cs typeface="Arial" panose="020B0604020202020204" pitchFamily="34" charset="0"/>
                <a:sym typeface="+mn-lt"/>
              </a:rPr>
              <a:t>研究方法</a:t>
            </a:r>
            <a:endParaRPr lang="zh-CN" altLang="en-US" sz="6000" b="1" dirty="0">
              <a:solidFill>
                <a:schemeClr val="bg1"/>
              </a:solidFill>
              <a:latin typeface="+mj-lt"/>
              <a:ea typeface="+mj-lt"/>
              <a:cs typeface="Arial" panose="020B0604020202020204" pitchFamily="34" charset="0"/>
            </a:endParaRPr>
          </a:p>
        </p:txBody>
      </p:sp>
      <p:sp>
        <p:nvSpPr>
          <p:cNvPr id="13" name="椭圆 12"/>
          <p:cNvSpPr/>
          <p:nvPr/>
        </p:nvSpPr>
        <p:spPr>
          <a:xfrm>
            <a:off x="1721156" y="1672109"/>
            <a:ext cx="2592288" cy="2520280"/>
          </a:xfrm>
          <a:prstGeom prst="ellipse">
            <a:avLst/>
          </a:prstGeom>
          <a:solidFill>
            <a:schemeClr val="bg1"/>
          </a:solidFill>
          <a:ln>
            <a:noFill/>
          </a:ln>
          <a:effectLst>
            <a:outerShdw blurRad="381000" dist="317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901175" y="1819656"/>
            <a:ext cx="2232248" cy="2214880"/>
          </a:xfrm>
          <a:prstGeom prst="rect">
            <a:avLst/>
          </a:prstGeom>
          <a:noFill/>
          <a:effectLst>
            <a:outerShdw blurRad="381000" dist="317500" dir="5400000" algn="t" rotWithShape="0">
              <a:prstClr val="black">
                <a:alpha val="43000"/>
              </a:prstClr>
            </a:outerShdw>
          </a:effectLst>
        </p:spPr>
        <p:txBody>
          <a:bodyPr wrap="square" rtlCol="0">
            <a:spAutoFit/>
          </a:bodyPr>
          <a:lstStyle/>
          <a:p>
            <a:pPr algn="ctr"/>
            <a:r>
              <a:rPr lang="en-US" altLang="zh-CN" sz="13800" dirty="0">
                <a:solidFill>
                  <a:srgbClr val="0070C0"/>
                </a:solidFill>
                <a:latin typeface="Impact" panose="020B0806030902050204" pitchFamily="34" charset="0"/>
              </a:rPr>
              <a:t>03</a:t>
            </a:r>
            <a:endParaRPr lang="zh-CN" altLang="en-US" sz="13800" dirty="0">
              <a:solidFill>
                <a:srgbClr val="0070C0"/>
              </a:solidFill>
              <a:latin typeface="Impact" panose="020B0806030902050204"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a:extLst>
              <a:ext uri="{FF2B5EF4-FFF2-40B4-BE49-F238E27FC236}">
                <a16:creationId xmlns:a16="http://schemas.microsoft.com/office/drawing/2014/main" id="{27A65540-4544-5CDE-11EF-1183007C063B}"/>
              </a:ext>
            </a:extLst>
          </p:cNvPr>
          <p:cNvGrpSpPr/>
          <p:nvPr/>
        </p:nvGrpSpPr>
        <p:grpSpPr>
          <a:xfrm>
            <a:off x="1107145" y="1576035"/>
            <a:ext cx="6046269" cy="5322755"/>
            <a:chOff x="1596379" y="3595491"/>
            <a:chExt cx="5702180" cy="5019838"/>
          </a:xfrm>
        </p:grpSpPr>
        <p:pic>
          <p:nvPicPr>
            <p:cNvPr id="55" name="图片 54">
              <a:extLst>
                <a:ext uri="{FF2B5EF4-FFF2-40B4-BE49-F238E27FC236}">
                  <a16:creationId xmlns:a16="http://schemas.microsoft.com/office/drawing/2014/main" id="{0A199D7B-990F-38EC-0788-9BDCC000FCB2}"/>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2472" r="8419" b="52826"/>
            <a:stretch/>
          </p:blipFill>
          <p:spPr>
            <a:xfrm>
              <a:off x="1596379" y="3595491"/>
              <a:ext cx="5413105" cy="4565665"/>
            </a:xfrm>
            <a:prstGeom prst="rect">
              <a:avLst/>
            </a:prstGeom>
          </p:spPr>
        </p:pic>
        <p:sp>
          <p:nvSpPr>
            <p:cNvPr id="56" name="文本框 55">
              <a:extLst>
                <a:ext uri="{FF2B5EF4-FFF2-40B4-BE49-F238E27FC236}">
                  <a16:creationId xmlns:a16="http://schemas.microsoft.com/office/drawing/2014/main" id="{F7D66D14-A4A9-2260-2B9D-B2952F82C1A7}"/>
                </a:ext>
              </a:extLst>
            </p:cNvPr>
            <p:cNvSpPr txBox="1"/>
            <p:nvPr/>
          </p:nvSpPr>
          <p:spPr>
            <a:xfrm>
              <a:off x="2777200" y="8042368"/>
              <a:ext cx="562684" cy="263908"/>
            </a:xfrm>
            <a:prstGeom prst="rect">
              <a:avLst/>
            </a:prstGeom>
            <a:noFill/>
          </p:spPr>
          <p:txBody>
            <a:bodyPr wrap="square" rtlCol="0">
              <a:spAutoFit/>
            </a:bodyPr>
            <a:lstStyle/>
            <a:p>
              <a:r>
                <a:rPr lang="en-US" altLang="zh-CN" sz="1079" b="1" dirty="0">
                  <a:latin typeface="Arial" panose="020B0604020202020204" pitchFamily="34" charset="0"/>
                  <a:cs typeface="Arial" panose="020B0604020202020204" pitchFamily="34" charset="0"/>
                </a:rPr>
                <a:t>PSA</a:t>
              </a:r>
              <a:endParaRPr lang="zh-CN" altLang="en-US" sz="1079" b="1" baseline="-25000" dirty="0">
                <a:latin typeface="Arial" panose="020B0604020202020204" pitchFamily="34" charset="0"/>
                <a:cs typeface="Arial" panose="020B0604020202020204" pitchFamily="34" charset="0"/>
              </a:endParaRPr>
            </a:p>
          </p:txBody>
        </p:sp>
        <p:sp>
          <p:nvSpPr>
            <p:cNvPr id="59" name="文本框 58">
              <a:extLst>
                <a:ext uri="{FF2B5EF4-FFF2-40B4-BE49-F238E27FC236}">
                  <a16:creationId xmlns:a16="http://schemas.microsoft.com/office/drawing/2014/main" id="{FC6B29AD-945B-535A-A012-35D4BC803D9C}"/>
                </a:ext>
              </a:extLst>
            </p:cNvPr>
            <p:cNvSpPr txBox="1"/>
            <p:nvPr/>
          </p:nvSpPr>
          <p:spPr>
            <a:xfrm>
              <a:off x="5674742" y="8012206"/>
              <a:ext cx="1537855" cy="603123"/>
            </a:xfrm>
            <a:prstGeom prst="rect">
              <a:avLst/>
            </a:prstGeom>
            <a:noFill/>
          </p:spPr>
          <p:txBody>
            <a:bodyPr wrap="square" rtlCol="0">
              <a:spAutoFit/>
            </a:bodyPr>
            <a:lstStyle/>
            <a:p>
              <a:pPr algn="ctr"/>
              <a:r>
                <a:rPr lang="en-US" altLang="zh-CN" sz="1079" b="1" dirty="0">
                  <a:latin typeface="Arial" panose="020B0604020202020204" pitchFamily="34" charset="0"/>
                  <a:cs typeface="Arial" panose="020B0604020202020204" pitchFamily="34" charset="0"/>
                </a:rPr>
                <a:t>Multilevel gradient fibrous membrane (OMI) </a:t>
              </a:r>
              <a:endParaRPr lang="zh-CN" altLang="en-US" sz="1079" b="1" dirty="0">
                <a:latin typeface="Arial" panose="020B0604020202020204" pitchFamily="34" charset="0"/>
                <a:cs typeface="Arial" panose="020B0604020202020204" pitchFamily="34" charset="0"/>
              </a:endParaRPr>
            </a:p>
          </p:txBody>
        </p:sp>
        <p:sp>
          <p:nvSpPr>
            <p:cNvPr id="65" name="文本框 64">
              <a:extLst>
                <a:ext uri="{FF2B5EF4-FFF2-40B4-BE49-F238E27FC236}">
                  <a16:creationId xmlns:a16="http://schemas.microsoft.com/office/drawing/2014/main" id="{736FD812-357A-D848-3486-E51B3E8C4D9F}"/>
                </a:ext>
              </a:extLst>
            </p:cNvPr>
            <p:cNvSpPr txBox="1"/>
            <p:nvPr/>
          </p:nvSpPr>
          <p:spPr>
            <a:xfrm>
              <a:off x="2428462" y="5022906"/>
              <a:ext cx="1210085" cy="263907"/>
            </a:xfrm>
            <a:prstGeom prst="rect">
              <a:avLst/>
            </a:prstGeom>
            <a:noFill/>
          </p:spPr>
          <p:txBody>
            <a:bodyPr wrap="square" rtlCol="0">
              <a:spAutoFit/>
            </a:bodyPr>
            <a:lstStyle/>
            <a:p>
              <a:pPr algn="ctr"/>
              <a:r>
                <a:rPr lang="en-US" altLang="zh-CN" sz="1079" b="1" dirty="0">
                  <a:latin typeface="Arial" panose="020B0604020202020204" pitchFamily="34" charset="0"/>
                  <a:cs typeface="Arial" panose="020B0604020202020204" pitchFamily="34" charset="0"/>
                </a:rPr>
                <a:t>PSA/PAN/SiO</a:t>
              </a:r>
              <a:r>
                <a:rPr lang="en-US" altLang="zh-CN" sz="1079" b="1" baseline="-25000" dirty="0">
                  <a:latin typeface="Arial" panose="020B0604020202020204" pitchFamily="34" charset="0"/>
                  <a:cs typeface="Arial" panose="020B0604020202020204" pitchFamily="34" charset="0"/>
                </a:rPr>
                <a:t>2</a:t>
              </a:r>
              <a:endParaRPr lang="zh-CN" altLang="en-US" sz="1079" b="1" baseline="-25000" dirty="0">
                <a:latin typeface="Arial" panose="020B0604020202020204" pitchFamily="34" charset="0"/>
                <a:cs typeface="Arial" panose="020B0604020202020204" pitchFamily="34" charset="0"/>
              </a:endParaRPr>
            </a:p>
          </p:txBody>
        </p:sp>
        <p:sp>
          <p:nvSpPr>
            <p:cNvPr id="66" name="文本框 65">
              <a:extLst>
                <a:ext uri="{FF2B5EF4-FFF2-40B4-BE49-F238E27FC236}">
                  <a16:creationId xmlns:a16="http://schemas.microsoft.com/office/drawing/2014/main" id="{2D6E4FD5-AD8F-A303-AA1B-9888D654FFAA}"/>
                </a:ext>
              </a:extLst>
            </p:cNvPr>
            <p:cNvSpPr txBox="1"/>
            <p:nvPr/>
          </p:nvSpPr>
          <p:spPr>
            <a:xfrm>
              <a:off x="5413312" y="5027166"/>
              <a:ext cx="1810675" cy="263907"/>
            </a:xfrm>
            <a:prstGeom prst="rect">
              <a:avLst/>
            </a:prstGeom>
            <a:noFill/>
          </p:spPr>
          <p:txBody>
            <a:bodyPr wrap="square" rtlCol="0">
              <a:spAutoFit/>
            </a:bodyPr>
            <a:lstStyle/>
            <a:p>
              <a:pPr algn="ctr"/>
              <a:r>
                <a:rPr lang="en-US" altLang="zh-CN" sz="1079" b="1" dirty="0">
                  <a:latin typeface="Arial" panose="020B0604020202020204" pitchFamily="34" charset="0"/>
                  <a:cs typeface="Arial" panose="020B0604020202020204" pitchFamily="34" charset="0"/>
                </a:rPr>
                <a:t>Outer layer</a:t>
              </a:r>
              <a:endParaRPr lang="zh-CN" altLang="en-US" sz="1079" b="1" dirty="0">
                <a:latin typeface="Arial" panose="020B0604020202020204" pitchFamily="34" charset="0"/>
                <a:cs typeface="Arial" panose="020B0604020202020204" pitchFamily="34" charset="0"/>
              </a:endParaRPr>
            </a:p>
          </p:txBody>
        </p:sp>
        <p:sp>
          <p:nvSpPr>
            <p:cNvPr id="67" name="文本框 66">
              <a:extLst>
                <a:ext uri="{FF2B5EF4-FFF2-40B4-BE49-F238E27FC236}">
                  <a16:creationId xmlns:a16="http://schemas.microsoft.com/office/drawing/2014/main" id="{1B0CE8B0-AFED-46C4-C429-CA26A7518B12}"/>
                </a:ext>
              </a:extLst>
            </p:cNvPr>
            <p:cNvSpPr txBox="1"/>
            <p:nvPr/>
          </p:nvSpPr>
          <p:spPr>
            <a:xfrm>
              <a:off x="5588780" y="6534460"/>
              <a:ext cx="1709779" cy="263907"/>
            </a:xfrm>
            <a:prstGeom prst="rect">
              <a:avLst/>
            </a:prstGeom>
            <a:noFill/>
          </p:spPr>
          <p:txBody>
            <a:bodyPr wrap="square" rtlCol="0">
              <a:spAutoFit/>
            </a:bodyPr>
            <a:lstStyle/>
            <a:p>
              <a:pPr algn="ctr"/>
              <a:r>
                <a:rPr lang="en-US" altLang="zh-CN" sz="1079" b="1" dirty="0">
                  <a:latin typeface="Arial" panose="020B0604020202020204" pitchFamily="34" charset="0"/>
                  <a:cs typeface="Arial" panose="020B0604020202020204" pitchFamily="34" charset="0"/>
                </a:rPr>
                <a:t>Outer/inner layer</a:t>
              </a:r>
              <a:endParaRPr lang="zh-CN" altLang="en-US" sz="1079" b="1" dirty="0">
                <a:latin typeface="Arial" panose="020B0604020202020204" pitchFamily="34" charset="0"/>
                <a:cs typeface="Arial" panose="020B0604020202020204" pitchFamily="34" charset="0"/>
              </a:endParaRPr>
            </a:p>
          </p:txBody>
        </p:sp>
        <p:sp>
          <p:nvSpPr>
            <p:cNvPr id="68" name="文本框 67">
              <a:extLst>
                <a:ext uri="{FF2B5EF4-FFF2-40B4-BE49-F238E27FC236}">
                  <a16:creationId xmlns:a16="http://schemas.microsoft.com/office/drawing/2014/main" id="{BBA7B9B8-3478-2AEB-5333-3B52312C0C3D}"/>
                </a:ext>
              </a:extLst>
            </p:cNvPr>
            <p:cNvSpPr txBox="1"/>
            <p:nvPr/>
          </p:nvSpPr>
          <p:spPr>
            <a:xfrm>
              <a:off x="2471312" y="6516159"/>
              <a:ext cx="1158332" cy="263907"/>
            </a:xfrm>
            <a:prstGeom prst="rect">
              <a:avLst/>
            </a:prstGeom>
            <a:noFill/>
          </p:spPr>
          <p:txBody>
            <a:bodyPr wrap="square" rtlCol="0">
              <a:spAutoFit/>
            </a:bodyPr>
            <a:lstStyle/>
            <a:p>
              <a:pPr algn="ctr"/>
              <a:r>
                <a:rPr lang="en-US" altLang="zh-CN" sz="1079" b="1" dirty="0">
                  <a:latin typeface="Arial" panose="020B0604020202020204" pitchFamily="34" charset="0"/>
                  <a:cs typeface="Arial" panose="020B0604020202020204" pitchFamily="34" charset="0"/>
                </a:rPr>
                <a:t>PSA/PAN/SiO</a:t>
              </a:r>
              <a:r>
                <a:rPr lang="en-US" altLang="zh-CN" sz="1079" b="1" baseline="-25000" dirty="0">
                  <a:latin typeface="Arial" panose="020B0604020202020204" pitchFamily="34" charset="0"/>
                  <a:cs typeface="Arial" panose="020B0604020202020204" pitchFamily="34" charset="0"/>
                </a:rPr>
                <a:t>2</a:t>
              </a:r>
              <a:endParaRPr lang="zh-CN" altLang="en-US" sz="1079" b="1" baseline="-25000" dirty="0">
                <a:latin typeface="Arial" panose="020B0604020202020204" pitchFamily="34" charset="0"/>
                <a:cs typeface="Arial" panose="020B0604020202020204" pitchFamily="34" charset="0"/>
              </a:endParaRPr>
            </a:p>
          </p:txBody>
        </p:sp>
        <p:sp>
          <p:nvSpPr>
            <p:cNvPr id="69" name="文本框 68">
              <a:extLst>
                <a:ext uri="{FF2B5EF4-FFF2-40B4-BE49-F238E27FC236}">
                  <a16:creationId xmlns:a16="http://schemas.microsoft.com/office/drawing/2014/main" id="{123265D3-EDFE-A80F-FB26-C1301A81C431}"/>
                </a:ext>
              </a:extLst>
            </p:cNvPr>
            <p:cNvSpPr txBox="1"/>
            <p:nvPr/>
          </p:nvSpPr>
          <p:spPr>
            <a:xfrm>
              <a:off x="3841826" y="8030964"/>
              <a:ext cx="1751873" cy="433515"/>
            </a:xfrm>
            <a:prstGeom prst="rect">
              <a:avLst/>
            </a:prstGeom>
            <a:noFill/>
          </p:spPr>
          <p:txBody>
            <a:bodyPr wrap="square" rtlCol="0">
              <a:spAutoFit/>
            </a:bodyPr>
            <a:lstStyle/>
            <a:p>
              <a:pPr algn="ctr"/>
              <a:r>
                <a:rPr lang="en-US" altLang="zh-CN" sz="1079" b="1" dirty="0">
                  <a:latin typeface="Arial" panose="020B0604020202020204" pitchFamily="34" charset="0"/>
                  <a:cs typeface="Arial" panose="020B0604020202020204" pitchFamily="34" charset="0"/>
                </a:rPr>
                <a:t>Electrospinning </a:t>
              </a:r>
            </a:p>
            <a:p>
              <a:pPr algn="ctr"/>
              <a:r>
                <a:rPr lang="en-US" altLang="zh-CN" sz="1079" b="1" dirty="0">
                  <a:latin typeface="Arial" panose="020B0604020202020204" pitchFamily="34" charset="0"/>
                  <a:cs typeface="Arial" panose="020B0604020202020204" pitchFamily="34" charset="0"/>
                </a:rPr>
                <a:t>inner layer</a:t>
              </a:r>
              <a:endParaRPr lang="zh-CN" altLang="en-US" sz="1079" b="1" dirty="0">
                <a:latin typeface="Arial" panose="020B0604020202020204" pitchFamily="34" charset="0"/>
                <a:cs typeface="Arial" panose="020B0604020202020204" pitchFamily="34" charset="0"/>
              </a:endParaRPr>
            </a:p>
          </p:txBody>
        </p:sp>
        <p:sp>
          <p:nvSpPr>
            <p:cNvPr id="70" name="文本框 69">
              <a:extLst>
                <a:ext uri="{FF2B5EF4-FFF2-40B4-BE49-F238E27FC236}">
                  <a16:creationId xmlns:a16="http://schemas.microsoft.com/office/drawing/2014/main" id="{115957CC-26D7-3D18-B4B8-ED20A9F9E224}"/>
                </a:ext>
              </a:extLst>
            </p:cNvPr>
            <p:cNvSpPr txBox="1"/>
            <p:nvPr/>
          </p:nvSpPr>
          <p:spPr>
            <a:xfrm>
              <a:off x="3767033" y="6511149"/>
              <a:ext cx="1962729" cy="433515"/>
            </a:xfrm>
            <a:prstGeom prst="rect">
              <a:avLst/>
            </a:prstGeom>
            <a:noFill/>
          </p:spPr>
          <p:txBody>
            <a:bodyPr wrap="square" rtlCol="0">
              <a:spAutoFit/>
            </a:bodyPr>
            <a:lstStyle/>
            <a:p>
              <a:pPr algn="ctr"/>
              <a:r>
                <a:rPr lang="en-US" altLang="zh-CN" sz="1079" b="1" dirty="0">
                  <a:latin typeface="Arial" panose="020B0604020202020204" pitchFamily="34" charset="0"/>
                  <a:cs typeface="Arial" panose="020B0604020202020204" pitchFamily="34" charset="0"/>
                </a:rPr>
                <a:t>Electrospinning </a:t>
              </a:r>
            </a:p>
            <a:p>
              <a:pPr algn="ctr"/>
              <a:r>
                <a:rPr lang="en-US" altLang="zh-CN" sz="1079" b="1" dirty="0">
                  <a:latin typeface="Arial" panose="020B0604020202020204" pitchFamily="34" charset="0"/>
                  <a:cs typeface="Arial" panose="020B0604020202020204" pitchFamily="34" charset="0"/>
                </a:rPr>
                <a:t>middle layer</a:t>
              </a:r>
              <a:endParaRPr lang="zh-CN" altLang="en-US" sz="1079" b="1" dirty="0">
                <a:latin typeface="Arial" panose="020B0604020202020204" pitchFamily="34" charset="0"/>
                <a:cs typeface="Arial" panose="020B0604020202020204" pitchFamily="34" charset="0"/>
              </a:endParaRPr>
            </a:p>
          </p:txBody>
        </p:sp>
        <p:sp>
          <p:nvSpPr>
            <p:cNvPr id="71" name="文本框 70">
              <a:extLst>
                <a:ext uri="{FF2B5EF4-FFF2-40B4-BE49-F238E27FC236}">
                  <a16:creationId xmlns:a16="http://schemas.microsoft.com/office/drawing/2014/main" id="{DBF17548-574A-99B8-4C8F-033189B54AE6}"/>
                </a:ext>
              </a:extLst>
            </p:cNvPr>
            <p:cNvSpPr txBox="1"/>
            <p:nvPr/>
          </p:nvSpPr>
          <p:spPr>
            <a:xfrm>
              <a:off x="3789217" y="5013171"/>
              <a:ext cx="1695026" cy="433515"/>
            </a:xfrm>
            <a:prstGeom prst="rect">
              <a:avLst/>
            </a:prstGeom>
            <a:noFill/>
          </p:spPr>
          <p:txBody>
            <a:bodyPr wrap="square" rtlCol="0">
              <a:spAutoFit/>
            </a:bodyPr>
            <a:lstStyle/>
            <a:p>
              <a:pPr algn="ctr"/>
              <a:r>
                <a:rPr lang="en-US" altLang="zh-CN" sz="1079" b="1" dirty="0">
                  <a:latin typeface="Arial" panose="020B0604020202020204" pitchFamily="34" charset="0"/>
                  <a:cs typeface="Arial" panose="020B0604020202020204" pitchFamily="34" charset="0"/>
                </a:rPr>
                <a:t>Electrospinning </a:t>
              </a:r>
            </a:p>
            <a:p>
              <a:pPr algn="ctr"/>
              <a:r>
                <a:rPr lang="en-US" altLang="zh-CN" sz="1079" b="1" dirty="0">
                  <a:latin typeface="Arial" panose="020B0604020202020204" pitchFamily="34" charset="0"/>
                  <a:cs typeface="Arial" panose="020B0604020202020204" pitchFamily="34" charset="0"/>
                </a:rPr>
                <a:t>outer layer</a:t>
              </a:r>
              <a:endParaRPr lang="zh-CN" altLang="en-US" sz="1079" b="1" dirty="0">
                <a:latin typeface="Arial" panose="020B0604020202020204" pitchFamily="34" charset="0"/>
                <a:cs typeface="Arial" panose="020B0604020202020204" pitchFamily="34" charset="0"/>
              </a:endParaRPr>
            </a:p>
          </p:txBody>
        </p:sp>
      </p:grpSp>
      <p:sp>
        <p:nvSpPr>
          <p:cNvPr id="2" name="文本占位符 1">
            <a:extLst>
              <a:ext uri="{FF2B5EF4-FFF2-40B4-BE49-F238E27FC236}">
                <a16:creationId xmlns:a16="http://schemas.microsoft.com/office/drawing/2014/main" id="{409D5EF1-94DB-5887-0740-EB897232ADD3}"/>
              </a:ext>
            </a:extLst>
          </p:cNvPr>
          <p:cNvSpPr>
            <a:spLocks noGrp="1"/>
          </p:cNvSpPr>
          <p:nvPr>
            <p:ph type="body" sz="quarter" idx="13"/>
          </p:nvPr>
        </p:nvSpPr>
        <p:spPr/>
        <p:txBody>
          <a:bodyPr>
            <a:normAutofit fontScale="92500"/>
          </a:bodyPr>
          <a:lstStyle/>
          <a:p>
            <a:r>
              <a:rPr lang="en-US" altLang="zh-CN" dirty="0"/>
              <a:t>3 </a:t>
            </a:r>
            <a:r>
              <a:rPr lang="zh-CN" altLang="en-US" b="1" dirty="0"/>
              <a:t>研究方法  </a:t>
            </a:r>
            <a:r>
              <a:rPr lang="en-US" altLang="zh-CN" b="1" dirty="0"/>
              <a:t>----  </a:t>
            </a:r>
            <a:r>
              <a:rPr lang="zh-CN" altLang="en-US" b="1" dirty="0"/>
              <a:t>制备材料</a:t>
            </a:r>
          </a:p>
        </p:txBody>
      </p:sp>
      <p:grpSp>
        <p:nvGrpSpPr>
          <p:cNvPr id="31" name="组合 30">
            <a:extLst>
              <a:ext uri="{FF2B5EF4-FFF2-40B4-BE49-F238E27FC236}">
                <a16:creationId xmlns:a16="http://schemas.microsoft.com/office/drawing/2014/main" id="{EA1929BD-4EB4-A0F7-0259-EC2D23E682F7}"/>
              </a:ext>
            </a:extLst>
          </p:cNvPr>
          <p:cNvGrpSpPr/>
          <p:nvPr/>
        </p:nvGrpSpPr>
        <p:grpSpPr>
          <a:xfrm>
            <a:off x="263510" y="2249184"/>
            <a:ext cx="759109" cy="3976459"/>
            <a:chOff x="704137" y="607366"/>
            <a:chExt cx="775277" cy="4061151"/>
          </a:xfrm>
        </p:grpSpPr>
        <p:sp>
          <p:nvSpPr>
            <p:cNvPr id="34" name="矩形: 圆角 33">
              <a:extLst>
                <a:ext uri="{FF2B5EF4-FFF2-40B4-BE49-F238E27FC236}">
                  <a16:creationId xmlns:a16="http://schemas.microsoft.com/office/drawing/2014/main" id="{6D10B7C3-605A-80D7-ADD8-D8A8E190C045}"/>
                </a:ext>
              </a:extLst>
            </p:cNvPr>
            <p:cNvSpPr/>
            <p:nvPr/>
          </p:nvSpPr>
          <p:spPr>
            <a:xfrm>
              <a:off x="713438" y="607366"/>
              <a:ext cx="746474" cy="4061151"/>
            </a:xfrm>
            <a:prstGeom prst="roundRect">
              <a:avLst/>
            </a:prstGeom>
            <a:gradFill>
              <a:gsLst>
                <a:gs pos="0">
                  <a:schemeClr val="accent1">
                    <a:lumMod val="5000"/>
                    <a:lumOff val="95000"/>
                  </a:schemeClr>
                </a:gs>
                <a:gs pos="64000">
                  <a:srgbClr val="E5D9EA"/>
                </a:gs>
                <a:gs pos="100000">
                  <a:srgbClr val="D5C1DD"/>
                </a:gs>
              </a:gsLst>
              <a:lin ang="5400000" scaled="1"/>
            </a:gra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762" dirty="0"/>
            </a:p>
          </p:txBody>
        </p:sp>
        <p:grpSp>
          <p:nvGrpSpPr>
            <p:cNvPr id="35" name="组合 34">
              <a:extLst>
                <a:ext uri="{FF2B5EF4-FFF2-40B4-BE49-F238E27FC236}">
                  <a16:creationId xmlns:a16="http://schemas.microsoft.com/office/drawing/2014/main" id="{D3608BF2-A18B-CAFA-CE77-D49501A8A9B8}"/>
                </a:ext>
              </a:extLst>
            </p:cNvPr>
            <p:cNvGrpSpPr/>
            <p:nvPr/>
          </p:nvGrpSpPr>
          <p:grpSpPr>
            <a:xfrm>
              <a:off x="731768" y="692320"/>
              <a:ext cx="709815" cy="3480369"/>
              <a:chOff x="2666928" y="-2684131"/>
              <a:chExt cx="1085787" cy="5323832"/>
            </a:xfrm>
            <a:noFill/>
          </p:grpSpPr>
          <p:pic>
            <p:nvPicPr>
              <p:cNvPr id="45" name="图片 44">
                <a:extLst>
                  <a:ext uri="{FF2B5EF4-FFF2-40B4-BE49-F238E27FC236}">
                    <a16:creationId xmlns:a16="http://schemas.microsoft.com/office/drawing/2014/main" id="{62AB9613-4CCD-00BE-585D-4766F9F3B6E9}"/>
                  </a:ext>
                </a:extLst>
              </p:cNvPr>
              <p:cNvPicPr>
                <a:picLocks noChangeAspect="1"/>
              </p:cNvPicPr>
              <p:nvPr/>
            </p:nvPicPr>
            <p:blipFill>
              <a:blip r:embed="rId3" cstate="print">
                <a:clrChange>
                  <a:clrFrom>
                    <a:srgbClr val="FFFFFF"/>
                  </a:clrFrom>
                  <a:clrTo>
                    <a:srgbClr val="FFFFFF">
                      <a:alpha val="0"/>
                    </a:srgbClr>
                  </a:clrTo>
                </a:clrChange>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3757272">
                <a:off x="2685283" y="-2702486"/>
                <a:ext cx="1049077" cy="1085787"/>
              </a:xfrm>
              <a:prstGeom prst="rect">
                <a:avLst/>
              </a:prstGeom>
              <a:grpFill/>
            </p:spPr>
          </p:pic>
          <p:pic>
            <p:nvPicPr>
              <p:cNvPr id="46" name="图片 45">
                <a:extLst>
                  <a:ext uri="{FF2B5EF4-FFF2-40B4-BE49-F238E27FC236}">
                    <a16:creationId xmlns:a16="http://schemas.microsoft.com/office/drawing/2014/main" id="{A326DE63-E0F0-D64C-A6A6-C2D4413DBB0D}"/>
                  </a:ext>
                </a:extLst>
              </p:cNvPr>
              <p:cNvPicPr>
                <a:picLocks noChangeAspect="1"/>
              </p:cNvPicPr>
              <p:nvPr/>
            </p:nvPicPr>
            <p:blipFill>
              <a:blip r:embed="rId4" cstate="print">
                <a:clrChange>
                  <a:clrFrom>
                    <a:srgbClr val="FFFFFF"/>
                  </a:clrFrom>
                  <a:clrTo>
                    <a:srgbClr val="FFFFFF">
                      <a:alpha val="0"/>
                    </a:srgbClr>
                  </a:clrTo>
                </a:clrChange>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13660725">
                <a:off x="2908955" y="-1062792"/>
                <a:ext cx="580001" cy="772272"/>
              </a:xfrm>
              <a:prstGeom prst="rect">
                <a:avLst/>
              </a:prstGeom>
              <a:grpFill/>
            </p:spPr>
          </p:pic>
          <p:pic>
            <p:nvPicPr>
              <p:cNvPr id="48" name="图片 47">
                <a:extLst>
                  <a:ext uri="{FF2B5EF4-FFF2-40B4-BE49-F238E27FC236}">
                    <a16:creationId xmlns:a16="http://schemas.microsoft.com/office/drawing/2014/main" id="{37027A06-4FE3-34A2-7A1C-BD8BB56F4EC0}"/>
                  </a:ext>
                </a:extLst>
              </p:cNvPr>
              <p:cNvPicPr>
                <a:picLocks noChangeAspect="1"/>
              </p:cNvPicPr>
              <p:nvPr/>
            </p:nvPicPr>
            <p:blipFill>
              <a:blip r:embed="rId5" cstate="print">
                <a:clrChange>
                  <a:clrFrom>
                    <a:srgbClr val="FFFFFF"/>
                  </a:clrFrom>
                  <a:clrTo>
                    <a:srgbClr val="FFFFFF">
                      <a:alpha val="0"/>
                    </a:srgbClr>
                  </a:clrTo>
                </a:clrChange>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3621602">
                <a:off x="2844195" y="1862459"/>
                <a:ext cx="770086" cy="784398"/>
              </a:xfrm>
              <a:prstGeom prst="rect">
                <a:avLst/>
              </a:prstGeom>
              <a:grpFill/>
            </p:spPr>
          </p:pic>
          <p:pic>
            <p:nvPicPr>
              <p:cNvPr id="50" name="图片 49">
                <a:extLst>
                  <a:ext uri="{FF2B5EF4-FFF2-40B4-BE49-F238E27FC236}">
                    <a16:creationId xmlns:a16="http://schemas.microsoft.com/office/drawing/2014/main" id="{6F55560F-DA10-5992-1D96-BE4A215941CA}"/>
                  </a:ext>
                </a:extLst>
              </p:cNvPr>
              <p:cNvPicPr>
                <a:picLocks noChangeAspect="1"/>
              </p:cNvPicPr>
              <p:nvPr/>
            </p:nvPicPr>
            <p:blipFill>
              <a:blip r:embed="rId6" cstate="print">
                <a:clrChange>
                  <a:clrFrom>
                    <a:srgbClr val="FFFFFF"/>
                  </a:clrFrom>
                  <a:clrTo>
                    <a:srgbClr val="FFFFFF">
                      <a:alpha val="0"/>
                    </a:srgbClr>
                  </a:clrTo>
                </a:clrChange>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21177287" flipV="1">
                <a:off x="2890868" y="607144"/>
                <a:ext cx="588563" cy="357127"/>
              </a:xfrm>
              <a:prstGeom prst="rect">
                <a:avLst/>
              </a:prstGeom>
              <a:grpFill/>
            </p:spPr>
          </p:pic>
        </p:grpSp>
        <p:sp>
          <p:nvSpPr>
            <p:cNvPr id="37" name="文本框 36">
              <a:extLst>
                <a:ext uri="{FF2B5EF4-FFF2-40B4-BE49-F238E27FC236}">
                  <a16:creationId xmlns:a16="http://schemas.microsoft.com/office/drawing/2014/main" id="{25207B25-500F-FBEC-F7BC-2A228102306B}"/>
                </a:ext>
              </a:extLst>
            </p:cNvPr>
            <p:cNvSpPr txBox="1"/>
            <p:nvPr/>
          </p:nvSpPr>
          <p:spPr>
            <a:xfrm>
              <a:off x="716487" y="1261546"/>
              <a:ext cx="746474" cy="297829"/>
            </a:xfrm>
            <a:prstGeom prst="rect">
              <a:avLst/>
            </a:prstGeom>
            <a:noFill/>
          </p:spPr>
          <p:txBody>
            <a:bodyPr wrap="square" rtlCol="0">
              <a:spAutoFit/>
            </a:bodyPr>
            <a:lstStyle/>
            <a:p>
              <a:pPr algn="ctr"/>
              <a:r>
                <a:rPr lang="en-US" altLang="zh-CN" sz="1295" b="1" dirty="0">
                  <a:latin typeface="Arial "/>
                  <a:ea typeface="Arial Unicode MS" panose="020B0604020202020204" pitchFamily="34" charset="-122"/>
                  <a:cs typeface="Arial Unicode MS" panose="020B0604020202020204" pitchFamily="34" charset="-122"/>
                </a:rPr>
                <a:t>PSA</a:t>
              </a:r>
              <a:endParaRPr lang="zh-CN" altLang="en-US" sz="1295" b="1" baseline="-25000" dirty="0">
                <a:latin typeface="Arial "/>
                <a:ea typeface="Arial Unicode MS" panose="020B0604020202020204" pitchFamily="34" charset="-122"/>
                <a:cs typeface="Arial Unicode MS" panose="020B0604020202020204" pitchFamily="34" charset="-122"/>
              </a:endParaRPr>
            </a:p>
          </p:txBody>
        </p:sp>
        <mc:AlternateContent xmlns:mc="http://schemas.openxmlformats.org/markup-compatibility/2006" xmlns:a14="http://schemas.microsoft.com/office/drawing/2010/main">
          <mc:Choice Requires="a14">
            <p:sp>
              <p:nvSpPr>
                <p:cNvPr id="39" name="文本框 38">
                  <a:extLst>
                    <a:ext uri="{FF2B5EF4-FFF2-40B4-BE49-F238E27FC236}">
                      <a16:creationId xmlns:a16="http://schemas.microsoft.com/office/drawing/2014/main" id="{7779887D-7FB9-B986-134E-6266E24916FB}"/>
                    </a:ext>
                  </a:extLst>
                </p:cNvPr>
                <p:cNvSpPr txBox="1"/>
                <p:nvPr/>
              </p:nvSpPr>
              <p:spPr>
                <a:xfrm>
                  <a:off x="752038" y="3157536"/>
                  <a:ext cx="661840" cy="297829"/>
                </a:xfrm>
                <a:prstGeom prst="rect">
                  <a:avLst/>
                </a:prstGeom>
                <a:noFill/>
              </p:spPr>
              <p:txBody>
                <a:bodyPr wrap="square" rtlCol="0">
                  <a:spAutoFit/>
                </a:bodyPr>
                <a:lstStyle/>
                <a:p>
                  <a:pPr algn="ctr"/>
                  <a:r>
                    <a:rPr lang="en-US" altLang="zh-CN" sz="1295" b="1" dirty="0">
                      <a:latin typeface="Arial "/>
                      <a:ea typeface="Arial Unicode MS" panose="020B0604020202020204" pitchFamily="34" charset="-122"/>
                      <a:cs typeface="Arial Unicode MS" panose="020B0604020202020204" pitchFamily="34" charset="-122"/>
                    </a:rPr>
                    <a:t>SiO</a:t>
                  </a:r>
                  <a14:m>
                    <m:oMath xmlns:m="http://schemas.openxmlformats.org/officeDocument/2006/math">
                      <m:r>
                        <a:rPr lang="en-US" altLang="zh-CN" sz="1295" b="1" i="1" baseline="-25000" dirty="0">
                          <a:latin typeface="Cambria Math" panose="02040503050406030204" pitchFamily="18" charset="0"/>
                          <a:cs typeface="Arial" panose="020B0604020202020204" pitchFamily="34" charset="0"/>
                        </a:rPr>
                        <m:t>𝟐</m:t>
                      </m:r>
                    </m:oMath>
                  </a14:m>
                  <a:endParaRPr lang="zh-CN" altLang="en-US" sz="1295" b="1" baseline="-25000" dirty="0">
                    <a:latin typeface="Arial "/>
                    <a:ea typeface="Arial Unicode MS" panose="020B0604020202020204" pitchFamily="34" charset="-122"/>
                    <a:cs typeface="Arial Unicode MS" panose="020B0604020202020204" pitchFamily="34" charset="-122"/>
                  </a:endParaRPr>
                </a:p>
              </p:txBody>
            </p:sp>
          </mc:Choice>
          <mc:Fallback xmlns="">
            <p:sp>
              <p:nvSpPr>
                <p:cNvPr id="10" name="文本框 9">
                  <a:extLst>
                    <a:ext uri="{FF2B5EF4-FFF2-40B4-BE49-F238E27FC236}">
                      <a16:creationId xmlns:a16="http://schemas.microsoft.com/office/drawing/2014/main" id="{267C2454-B063-66B6-AACA-DF0CF9C803EC}"/>
                    </a:ext>
                  </a:extLst>
                </p:cNvPr>
                <p:cNvSpPr txBox="1">
                  <a:spLocks noRot="1" noChangeAspect="1" noMove="1" noResize="1" noEditPoints="1" noAdjustHandles="1" noChangeArrowheads="1" noChangeShapeType="1" noTextEdit="1"/>
                </p:cNvSpPr>
                <p:nvPr/>
              </p:nvSpPr>
              <p:spPr>
                <a:xfrm>
                  <a:off x="752038" y="3157536"/>
                  <a:ext cx="661840" cy="297829"/>
                </a:xfrm>
                <a:prstGeom prst="rect">
                  <a:avLst/>
                </a:prstGeom>
                <a:blipFill>
                  <a:blip r:embed="rId7"/>
                  <a:stretch>
                    <a:fillRect t="-2083" b="-16667"/>
                  </a:stretch>
                </a:blipFill>
              </p:spPr>
              <p:txBody>
                <a:bodyPr/>
                <a:lstStyle/>
                <a:p>
                  <a:r>
                    <a:rPr lang="zh-CN" altLang="en-US">
                      <a:noFill/>
                    </a:rPr>
                    <a:t> </a:t>
                  </a:r>
                </a:p>
              </p:txBody>
            </p:sp>
          </mc:Fallback>
        </mc:AlternateContent>
        <p:sp>
          <p:nvSpPr>
            <p:cNvPr id="42" name="文本框 41">
              <a:extLst>
                <a:ext uri="{FF2B5EF4-FFF2-40B4-BE49-F238E27FC236}">
                  <a16:creationId xmlns:a16="http://schemas.microsoft.com/office/drawing/2014/main" id="{1325B00E-567A-6BC8-A49B-17A64ED9B4DE}"/>
                </a:ext>
              </a:extLst>
            </p:cNvPr>
            <p:cNvSpPr txBox="1"/>
            <p:nvPr/>
          </p:nvSpPr>
          <p:spPr>
            <a:xfrm>
              <a:off x="711675" y="2357400"/>
              <a:ext cx="717744" cy="297829"/>
            </a:xfrm>
            <a:prstGeom prst="rect">
              <a:avLst/>
            </a:prstGeom>
            <a:noFill/>
          </p:spPr>
          <p:txBody>
            <a:bodyPr wrap="square" rtlCol="0">
              <a:spAutoFit/>
            </a:bodyPr>
            <a:lstStyle/>
            <a:p>
              <a:pPr algn="ctr"/>
              <a:r>
                <a:rPr lang="en-US" altLang="zh-CN" sz="1295" b="1" dirty="0">
                  <a:latin typeface="Arial "/>
                  <a:ea typeface="Arial Unicode MS" panose="020B0604020202020204" pitchFamily="34" charset="-122"/>
                  <a:cs typeface="Arial Unicode MS" panose="020B0604020202020204" pitchFamily="34" charset="-122"/>
                </a:rPr>
                <a:t>PAN</a:t>
              </a:r>
              <a:endParaRPr lang="zh-CN" altLang="en-US" sz="1295" b="1" baseline="-25000" dirty="0">
                <a:latin typeface="Arial "/>
                <a:ea typeface="Arial Unicode MS" panose="020B0604020202020204" pitchFamily="34" charset="-122"/>
                <a:cs typeface="Arial Unicode MS" panose="020B0604020202020204" pitchFamily="34" charset="-122"/>
              </a:endParaRPr>
            </a:p>
          </p:txBody>
        </p:sp>
        <p:sp>
          <p:nvSpPr>
            <p:cNvPr id="43" name="文本框 42">
              <a:extLst>
                <a:ext uri="{FF2B5EF4-FFF2-40B4-BE49-F238E27FC236}">
                  <a16:creationId xmlns:a16="http://schemas.microsoft.com/office/drawing/2014/main" id="{8DAE5707-3817-029C-7E14-849B9A51D7E8}"/>
                </a:ext>
              </a:extLst>
            </p:cNvPr>
            <p:cNvSpPr txBox="1"/>
            <p:nvPr/>
          </p:nvSpPr>
          <p:spPr>
            <a:xfrm>
              <a:off x="704137" y="4230035"/>
              <a:ext cx="775277" cy="297829"/>
            </a:xfrm>
            <a:prstGeom prst="rect">
              <a:avLst/>
            </a:prstGeom>
            <a:noFill/>
          </p:spPr>
          <p:txBody>
            <a:bodyPr wrap="square" rtlCol="0">
              <a:spAutoFit/>
            </a:bodyPr>
            <a:lstStyle/>
            <a:p>
              <a:pPr algn="ctr"/>
              <a:r>
                <a:rPr lang="en-US" altLang="zh-CN" sz="1295" b="1" dirty="0">
                  <a:latin typeface="Arial "/>
                  <a:ea typeface="Arial Unicode MS" panose="020B0604020202020204" pitchFamily="34" charset="-122"/>
                  <a:cs typeface="Arial Unicode MS" panose="020B0604020202020204" pitchFamily="34" charset="-122"/>
                </a:rPr>
                <a:t>DMAc</a:t>
              </a:r>
              <a:endParaRPr lang="zh-CN" altLang="en-US" sz="1295" b="1" baseline="-25000" dirty="0">
                <a:latin typeface="Arial "/>
                <a:ea typeface="Arial Unicode MS" panose="020B0604020202020204" pitchFamily="34" charset="-122"/>
                <a:cs typeface="Arial Unicode MS" panose="020B0604020202020204" pitchFamily="34" charset="-122"/>
              </a:endParaRPr>
            </a:p>
          </p:txBody>
        </p:sp>
      </p:grpSp>
      <p:pic>
        <p:nvPicPr>
          <p:cNvPr id="72" name="图片 71">
            <a:extLst>
              <a:ext uri="{FF2B5EF4-FFF2-40B4-BE49-F238E27FC236}">
                <a16:creationId xmlns:a16="http://schemas.microsoft.com/office/drawing/2014/main" id="{709C5D4C-7DC2-9668-DFF6-49021646EA1C}"/>
              </a:ext>
            </a:extLst>
          </p:cNvPr>
          <p:cNvPicPr>
            <a:picLocks noChangeAspect="1"/>
          </p:cNvPicPr>
          <p:nvPr/>
        </p:nvPicPr>
        <p:blipFill>
          <a:blip r:embed="rId8"/>
          <a:stretch>
            <a:fillRect/>
          </a:stretch>
        </p:blipFill>
        <p:spPr>
          <a:xfrm>
            <a:off x="7873947" y="958232"/>
            <a:ext cx="3696567" cy="2829322"/>
          </a:xfrm>
          <a:prstGeom prst="rect">
            <a:avLst/>
          </a:prstGeom>
        </p:spPr>
      </p:pic>
      <p:pic>
        <p:nvPicPr>
          <p:cNvPr id="73" name="图片 72">
            <a:extLst>
              <a:ext uri="{FF2B5EF4-FFF2-40B4-BE49-F238E27FC236}">
                <a16:creationId xmlns:a16="http://schemas.microsoft.com/office/drawing/2014/main" id="{14B869A1-D7FA-359C-6CA4-1B27354DAD6D}"/>
              </a:ext>
            </a:extLst>
          </p:cNvPr>
          <p:cNvPicPr>
            <a:picLocks noChangeAspect="1"/>
          </p:cNvPicPr>
          <p:nvPr/>
        </p:nvPicPr>
        <p:blipFill>
          <a:blip r:embed="rId9"/>
          <a:stretch>
            <a:fillRect/>
          </a:stretch>
        </p:blipFill>
        <p:spPr>
          <a:xfrm>
            <a:off x="7091372" y="4689953"/>
            <a:ext cx="2718608" cy="2080800"/>
          </a:xfrm>
          <a:prstGeom prst="rect">
            <a:avLst/>
          </a:prstGeom>
        </p:spPr>
      </p:pic>
      <p:pic>
        <p:nvPicPr>
          <p:cNvPr id="74" name="图片 73">
            <a:extLst>
              <a:ext uri="{FF2B5EF4-FFF2-40B4-BE49-F238E27FC236}">
                <a16:creationId xmlns:a16="http://schemas.microsoft.com/office/drawing/2014/main" id="{CF75BE24-2F0A-182A-8A55-D3CDF4D40F10}"/>
              </a:ext>
            </a:extLst>
          </p:cNvPr>
          <p:cNvPicPr>
            <a:picLocks noChangeAspect="1"/>
          </p:cNvPicPr>
          <p:nvPr/>
        </p:nvPicPr>
        <p:blipFill>
          <a:blip r:embed="rId10"/>
          <a:stretch>
            <a:fillRect/>
          </a:stretch>
        </p:blipFill>
        <p:spPr>
          <a:xfrm>
            <a:off x="9718830" y="4689953"/>
            <a:ext cx="2718608" cy="2080800"/>
          </a:xfrm>
          <a:prstGeom prst="rect">
            <a:avLst/>
          </a:prstGeom>
        </p:spPr>
      </p:pic>
      <p:cxnSp>
        <p:nvCxnSpPr>
          <p:cNvPr id="79" name="连接符: 肘形 78">
            <a:extLst>
              <a:ext uri="{FF2B5EF4-FFF2-40B4-BE49-F238E27FC236}">
                <a16:creationId xmlns:a16="http://schemas.microsoft.com/office/drawing/2014/main" id="{A02AF550-3ACE-76CF-9743-1E475C1FFBAB}"/>
              </a:ext>
            </a:extLst>
          </p:cNvPr>
          <p:cNvCxnSpPr>
            <a:cxnSpLocks/>
            <a:stCxn id="55" idx="3"/>
            <a:endCxn id="72" idx="1"/>
          </p:cNvCxnSpPr>
          <p:nvPr/>
        </p:nvCxnSpPr>
        <p:spPr>
          <a:xfrm flipV="1">
            <a:off x="6846895" y="2372893"/>
            <a:ext cx="1027052" cy="1623730"/>
          </a:xfrm>
          <a:prstGeom prst="bentConnector3">
            <a:avLst>
              <a:gd name="adj1" fmla="val 50000"/>
            </a:avLst>
          </a:prstGeom>
          <a:ln w="57150">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85" name="连接符: 肘形 84">
            <a:extLst>
              <a:ext uri="{FF2B5EF4-FFF2-40B4-BE49-F238E27FC236}">
                <a16:creationId xmlns:a16="http://schemas.microsoft.com/office/drawing/2014/main" id="{04B0A46E-DA6D-6F21-4E95-8D73FB6FA336}"/>
              </a:ext>
            </a:extLst>
          </p:cNvPr>
          <p:cNvCxnSpPr>
            <a:cxnSpLocks/>
            <a:stCxn id="72" idx="2"/>
          </p:cNvCxnSpPr>
          <p:nvPr/>
        </p:nvCxnSpPr>
        <p:spPr>
          <a:xfrm rot="5400000">
            <a:off x="9352047" y="4157738"/>
            <a:ext cx="740368" cy="1"/>
          </a:xfrm>
          <a:prstGeom prst="bentConnector3">
            <a:avLst>
              <a:gd name="adj1" fmla="val 50000"/>
            </a:avLst>
          </a:prstGeom>
          <a:ln w="57150">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90" name="矩形 89">
            <a:extLst>
              <a:ext uri="{FF2B5EF4-FFF2-40B4-BE49-F238E27FC236}">
                <a16:creationId xmlns:a16="http://schemas.microsoft.com/office/drawing/2014/main" id="{F78497BA-83C5-4367-ED70-D38D5100316E}"/>
              </a:ext>
            </a:extLst>
          </p:cNvPr>
          <p:cNvSpPr/>
          <p:nvPr/>
        </p:nvSpPr>
        <p:spPr>
          <a:xfrm flipH="1" flipV="1">
            <a:off x="7159244" y="4591365"/>
            <a:ext cx="5389093" cy="2234579"/>
          </a:xfrm>
          <a:prstGeom prst="rect">
            <a:avLst/>
          </a:prstGeom>
          <a:noFill/>
          <a:ln w="9525">
            <a:solidFill>
              <a:schemeClr val="accent1">
                <a:lumMod val="75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文本框 90">
            <a:extLst>
              <a:ext uri="{FF2B5EF4-FFF2-40B4-BE49-F238E27FC236}">
                <a16:creationId xmlns:a16="http://schemas.microsoft.com/office/drawing/2014/main" id="{44C0A0AD-124D-6AE1-5D55-814AE8CAF26E}"/>
              </a:ext>
            </a:extLst>
          </p:cNvPr>
          <p:cNvSpPr txBox="1"/>
          <p:nvPr/>
        </p:nvSpPr>
        <p:spPr>
          <a:xfrm>
            <a:off x="11230534" y="4183097"/>
            <a:ext cx="1107996" cy="369332"/>
          </a:xfrm>
          <a:prstGeom prst="rect">
            <a:avLst/>
          </a:prstGeom>
          <a:noFill/>
          <a:ln w="12700">
            <a:solidFill>
              <a:srgbClr val="0070C0"/>
            </a:solidFill>
            <a:prstDash val="sysDash"/>
          </a:ln>
        </p:spPr>
        <p:txBody>
          <a:bodyPr wrap="none" rtlCol="0">
            <a:spAutoFit/>
          </a:bodyPr>
          <a:lstStyle/>
          <a:p>
            <a:r>
              <a:rPr lang="zh-CN" altLang="en-US" dirty="0">
                <a:latin typeface="+mn-ea"/>
                <a:ea typeface="+mn-ea"/>
              </a:rPr>
              <a:t>过滤效率</a:t>
            </a:r>
          </a:p>
        </p:txBody>
      </p:sp>
      <p:sp>
        <p:nvSpPr>
          <p:cNvPr id="92" name="文本框 91">
            <a:extLst>
              <a:ext uri="{FF2B5EF4-FFF2-40B4-BE49-F238E27FC236}">
                <a16:creationId xmlns:a16="http://schemas.microsoft.com/office/drawing/2014/main" id="{09A7B845-0F7F-FEE1-6BB9-5B2E16AA6F56}"/>
              </a:ext>
            </a:extLst>
          </p:cNvPr>
          <p:cNvSpPr txBox="1"/>
          <p:nvPr/>
        </p:nvSpPr>
        <p:spPr>
          <a:xfrm>
            <a:off x="11230534" y="3085375"/>
            <a:ext cx="1107996" cy="369332"/>
          </a:xfrm>
          <a:prstGeom prst="rect">
            <a:avLst/>
          </a:prstGeom>
          <a:noFill/>
          <a:ln w="12700">
            <a:solidFill>
              <a:srgbClr val="0070C0"/>
            </a:solidFill>
            <a:prstDash val="sysDash"/>
          </a:ln>
        </p:spPr>
        <p:txBody>
          <a:bodyPr wrap="none" rtlCol="0">
            <a:spAutoFit/>
          </a:bodyPr>
          <a:lstStyle/>
          <a:p>
            <a:r>
              <a:rPr lang="zh-CN" altLang="en-US" dirty="0">
                <a:latin typeface="+mn-ea"/>
                <a:ea typeface="+mn-ea"/>
              </a:rPr>
              <a:t>孔径分布</a:t>
            </a:r>
          </a:p>
        </p:txBody>
      </p:sp>
    </p:spTree>
    <p:extLst>
      <p:ext uri="{BB962C8B-B14F-4D97-AF65-F5344CB8AC3E}">
        <p14:creationId xmlns:p14="http://schemas.microsoft.com/office/powerpoint/2010/main" val="199160768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26.7500189559637,&quot;width&quot;:20248.888888888887}"/>
</p:tagLst>
</file>

<file path=ppt/tags/tag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272.042519685039,&quot;width&quot;:5272.042519685039}"/>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heme/theme1.xml><?xml version="1.0" encoding="utf-8"?>
<a:theme xmlns:a="http://schemas.openxmlformats.org/drawingml/2006/main" name="自定义设计方案">
  <a:themeElements>
    <a:clrScheme name="自定义 5">
      <a:dk1>
        <a:sysClr val="windowText" lastClr="000000"/>
      </a:dk1>
      <a:lt1>
        <a:sysClr val="window" lastClr="FFFFFF"/>
      </a:lt1>
      <a:dk2>
        <a:srgbClr val="44546A"/>
      </a:dk2>
      <a:lt2>
        <a:srgbClr val="E7E6E6"/>
      </a:lt2>
      <a:accent1>
        <a:srgbClr val="0070C0"/>
      </a:accent1>
      <a:accent2>
        <a:srgbClr val="00B0F0"/>
      </a:accent2>
      <a:accent3>
        <a:srgbClr val="0070C0"/>
      </a:accent3>
      <a:accent4>
        <a:srgbClr val="00B0F0"/>
      </a:accent4>
      <a:accent5>
        <a:srgbClr val="0070C0"/>
      </a:accent5>
      <a:accent6>
        <a:srgbClr val="00B0F0"/>
      </a:accent6>
      <a:hlink>
        <a:srgbClr val="0070C0"/>
      </a:hlink>
      <a:folHlink>
        <a:srgbClr val="00B0F0"/>
      </a:folHlink>
    </a:clrScheme>
    <a:fontScheme name="自定义 3">
      <a:majorFont>
        <a:latin typeface="微软雅黑"/>
        <a:ea typeface="微软雅黑"/>
        <a:cs typeface=""/>
      </a:majorFont>
      <a:minorFont>
        <a:latin typeface="Impact"/>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747</Words>
  <Application>Microsoft Office PowerPoint</Application>
  <PresentationFormat>自定义</PresentationFormat>
  <Paragraphs>111</Paragraphs>
  <Slides>17</Slides>
  <Notes>4</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17</vt:i4>
      </vt:variant>
    </vt:vector>
  </HeadingPairs>
  <TitlesOfParts>
    <vt:vector size="26" baseType="lpstr">
      <vt:lpstr>Arial </vt:lpstr>
      <vt:lpstr>Arial Unicode MS</vt:lpstr>
      <vt:lpstr>宋体</vt:lpstr>
      <vt:lpstr>微软雅黑</vt:lpstr>
      <vt:lpstr>Arial</vt:lpstr>
      <vt:lpstr>Calibri</vt:lpstr>
      <vt:lpstr>Cambria Math</vt:lpstr>
      <vt:lpstr>Impact</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bt097</dc:title>
  <dc:creator/>
  <cp:lastModifiedBy/>
  <cp:revision>25</cp:revision>
  <dcterms:created xsi:type="dcterms:W3CDTF">2016-11-12T16:40:00Z</dcterms:created>
  <dcterms:modified xsi:type="dcterms:W3CDTF">2025-10-16T06:26:52Z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2052-11.1.0.11115</vt:lpwstr>
  </property>
  <property fmtid="{D5CDD505-2E9C-101B-9397-08002B2CF9AE}" pid="3" name="ICV">
    <vt:lpwstr>9C7F80979EE24416A2222582237EBA5C</vt:lpwstr>
  </property>
</Properties>
</file>