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303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a:bodyPr>
          <a:lstStyle/>
          <a:p>
            <a:r>
              <a:rPr lang="en-US" altLang="zh-CN" dirty="0"/>
              <a:t>Electric Field Modeling of a Dielectric Laser Undulator</a:t>
            </a:r>
            <a:endParaRPr lang="en-US" dirty="0"/>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863787"/>
            <a:ext cx="17396653" cy="2182241"/>
          </a:xfrm>
        </p:spPr>
        <p:txBody>
          <a:bodyPr/>
          <a:lstStyle/>
          <a:p>
            <a:pPr>
              <a:spcBef>
                <a:spcPts val="600"/>
              </a:spcBef>
            </a:pPr>
            <a:r>
              <a:rPr lang="en-US" altLang="zh-CN" dirty="0"/>
              <a:t>DONGJING DENG</a:t>
            </a:r>
            <a:r>
              <a:rPr lang="en-US" altLang="zh-CN" baseline="30000" dirty="0"/>
              <a:t>1</a:t>
            </a:r>
            <a:r>
              <a:rPr lang="en-US" altLang="zh-CN" dirty="0"/>
              <a:t>,YINLIN LU</a:t>
            </a:r>
            <a:r>
              <a:rPr lang="en-US" altLang="zh-CN" baseline="30000" dirty="0"/>
              <a:t>1</a:t>
            </a:r>
            <a:r>
              <a:rPr lang="en-US" altLang="zh-CN" dirty="0"/>
              <a:t>,WENLONG HE</a:t>
            </a:r>
            <a:r>
              <a:rPr lang="en-US" altLang="zh-CN" baseline="30000" dirty="0"/>
              <a:t>1</a:t>
            </a:r>
          </a:p>
          <a:p>
            <a:pPr>
              <a:spcBef>
                <a:spcPts val="600"/>
              </a:spcBef>
            </a:pPr>
            <a:r>
              <a:rPr lang="en-US" altLang="zh-CN" dirty="0"/>
              <a:t>1.College of Electronics and Information Engineering , Shenzhen University , CHINA</a:t>
            </a:r>
          </a:p>
          <a:p>
            <a:endParaRPr lang="en-US" dirty="0"/>
          </a:p>
        </p:txBody>
      </p:sp>
      <p:pic>
        <p:nvPicPr>
          <p:cNvPr id="81" name="Bildplatzhalter 73">
            <a:extLst>
              <a:ext uri="{FF2B5EF4-FFF2-40B4-BE49-F238E27FC236}">
                <a16:creationId xmlns:a16="http://schemas.microsoft.com/office/drawing/2014/main" id="{5553ABA8-65BB-447A-9175-77F4EADD33E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6755" b="6755"/>
          <a:stretch/>
        </p:blipFill>
        <p:spPr>
          <a:xfrm flipH="1">
            <a:off x="0" y="493023"/>
            <a:ext cx="13581274" cy="11746314"/>
          </a:xfrm>
          <a:prstGeom prst="rect">
            <a:avLst/>
          </a:prstGeom>
        </p:spPr>
      </p:pic>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en-US" altLang="zh-CN" dirty="0"/>
              <a:t>Model: The structure consists of a vacuum channel flanked by two dielectric elements, each featuring grooves with a certain tilt angle. </a:t>
            </a:r>
          </a:p>
          <a:p>
            <a:r>
              <a:rPr lang="en-US" altLang="zh-CN" dirty="0"/>
              <a:t>Boundary Conditions: Perfect electric conductor (PEC) conditions were applied to metallic surfaces, while perfectly matched layers (PMLs) were used at the external boundaries to simulate an open environment and prevent reflections.</a:t>
            </a:r>
          </a:p>
          <a:p>
            <a:r>
              <a:rPr lang="en-US" altLang="zh-CN" dirty="0"/>
              <a:t>Source Configuration: Two counter-propagating plane waves with a wavelength of 10.6 </a:t>
            </a:r>
            <a:r>
              <a:rPr lang="el-GR" altLang="zh-CN" dirty="0"/>
              <a:t>μ</a:t>
            </a:r>
            <a:r>
              <a:rPr lang="en-US" altLang="zh-CN" dirty="0"/>
              <a:t>m were introduced via port excitations.</a:t>
            </a:r>
            <a:endParaRPr lang="zh-CN" altLang="zh-CN" dirty="0"/>
          </a:p>
          <a:p>
            <a:endParaRPr lang="en-US" altLang="zh-CN" dirty="0"/>
          </a:p>
          <a:p>
            <a:br>
              <a:rPr lang="en-US" sz="4897" dirty="0"/>
            </a:br>
            <a:endParaRPr lang="en-US" sz="4897" dirty="0"/>
          </a:p>
          <a:p>
            <a:endParaRPr lang="en-US" sz="4897" dirty="0"/>
          </a:p>
          <a:p>
            <a:endParaRPr lang="en-US" sz="4897" dirty="0"/>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2" y="39623892"/>
            <a:ext cx="30376881" cy="3153247"/>
          </a:xfrm>
        </p:spPr>
        <p:txBody>
          <a:bodyPr/>
          <a:lstStyle/>
          <a:p>
            <a:pPr>
              <a:spcBef>
                <a:spcPts val="600"/>
              </a:spcBef>
            </a:pPr>
            <a:r>
              <a:rPr lang="en-US" dirty="0"/>
              <a:t>1. </a:t>
            </a:r>
            <a:r>
              <a:rPr lang="en-US" altLang="zh-CN" dirty="0"/>
              <a:t>Plettner, T. &amp; Byer, R. L. Proposed dielectric-based microstructure laser-driven undulator. </a:t>
            </a:r>
            <a:r>
              <a:rPr lang="en-US" altLang="zh-CN" i="1" dirty="0"/>
              <a:t>Physical Review Special Topics - Accelerators and Beams</a:t>
            </a:r>
            <a:r>
              <a:rPr lang="en-US" altLang="zh-CN" dirty="0"/>
              <a:t> </a:t>
            </a:r>
            <a:r>
              <a:rPr lang="en-US" altLang="zh-CN" b="1" dirty="0"/>
              <a:t>11,</a:t>
            </a:r>
            <a:r>
              <a:rPr lang="en-US" altLang="zh-CN" dirty="0"/>
              <a:t> (2008).</a:t>
            </a:r>
          </a:p>
          <a:p>
            <a:pPr>
              <a:spcBef>
                <a:spcPts val="600"/>
              </a:spcBef>
            </a:pPr>
            <a:r>
              <a:rPr lang="en-US" dirty="0"/>
              <a:t>2. </a:t>
            </a:r>
            <a:r>
              <a:rPr lang="en-US" altLang="zh-CN" dirty="0"/>
              <a:t>Prat, E., Al Haddad, A., Arrell, C. </a:t>
            </a:r>
            <a:r>
              <a:rPr lang="en-US" altLang="zh-CN" i="1" dirty="0"/>
              <a:t>et al.</a:t>
            </a:r>
            <a:r>
              <a:rPr lang="en-US" altLang="zh-CN" dirty="0"/>
              <a:t> An X-ray free-electron laser with a highly configurable undulator and integrated chicanes for tailored pulse properties. </a:t>
            </a:r>
            <a:r>
              <a:rPr lang="en-US" altLang="zh-CN" i="1" dirty="0"/>
              <a:t>Nat Commun</a:t>
            </a:r>
            <a:r>
              <a:rPr lang="en-US" altLang="zh-CN" dirty="0"/>
              <a:t> </a:t>
            </a:r>
            <a:r>
              <a:rPr lang="en-US" altLang="zh-CN" b="1" dirty="0"/>
              <a:t>14</a:t>
            </a:r>
            <a:r>
              <a:rPr lang="en-US" altLang="zh-CN" dirty="0"/>
              <a:t>, 5069 (2023).</a:t>
            </a:r>
            <a:endParaRPr lang="zh-CN" altLang="zh-CN" dirty="0"/>
          </a:p>
          <a:p>
            <a:r>
              <a:rPr lang="en-US" dirty="0"/>
              <a:t>.</a:t>
            </a:r>
          </a:p>
          <a:p>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4180360"/>
          </a:xfrm>
        </p:spPr>
        <p:txBody>
          <a:bodyPr/>
          <a:lstStyle/>
          <a:p>
            <a:r>
              <a:rPr lang="en-US" altLang="zh-CN" dirty="0"/>
              <a:t>A novel dielectric laser undulator consists of a periodic structure. The electromagnetic field generated by the periodic structure provides a phase-synchronized transverse deflection force within the vacuum channel.</a:t>
            </a:r>
          </a:p>
        </p:txBody>
      </p:sp>
      <mc:AlternateContent xmlns:mc="http://schemas.openxmlformats.org/markup-compatibility/2006">
        <mc:Choice xmlns:a14="http://schemas.microsoft.com/office/drawing/2010/main" Requires="a14">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en-US" altLang="zh-CN" dirty="0"/>
                  <a:t>A novel dielectric laser undulator (DLU) structure is proposed, consisting of a periodic dielectric configuration integrated with a vacuum channel. The deflection performance of the structure is investigated through COMSOL Multiphysics® simulations at a laser wavelength of 10.6 µm. By applying a port-excited incident plane wave, a periodic axial deflection field is successfully formed inside the vacuum channel. Simulation results indicate that the proposed structure can generate a deflection field strength of 5.5 ×</a:t>
                </a:r>
                <a14:m>
                  <m:oMath xmlns:m="http://schemas.openxmlformats.org/officeDocument/2006/math">
                    <m:sSup>
                      <m:sSupPr>
                        <m:ctrlPr>
                          <a:rPr lang="zh-CN" altLang="zh-CN" i="1">
                            <a:latin typeface="Cambria Math" panose="02040503050406030204" pitchFamily="18" charset="0"/>
                          </a:rPr>
                        </m:ctrlPr>
                      </m:sSupPr>
                      <m:e>
                        <m:r>
                          <a:rPr lang="en-US" altLang="zh-CN" i="1">
                            <a:latin typeface="Cambria Math" panose="02040503050406030204" pitchFamily="18" charset="0"/>
                          </a:rPr>
                          <m:t>10</m:t>
                        </m:r>
                      </m:e>
                      <m:sup>
                        <m:r>
                          <a:rPr lang="en-US" altLang="zh-CN" i="1">
                            <a:latin typeface="Cambria Math" panose="02040503050406030204" pitchFamily="18" charset="0"/>
                          </a:rPr>
                          <m:t>7</m:t>
                        </m:r>
                      </m:sup>
                    </m:sSup>
                  </m:oMath>
                </a14:m>
                <a:r>
                  <a:rPr lang="en-US" altLang="zh-CN" dirty="0"/>
                  <a:t>V/m. These results demonstrate the compactness and efficiency of the design, providing a theoretical foundation for the realization of miniature dielectric laser undulators and enabling efficient laser–electron interactions in future applications.</a:t>
                </a:r>
              </a:p>
              <a:p>
                <a:endParaRPr lang="en-US" sz="4800" dirty="0"/>
              </a:p>
            </p:txBody>
          </p:sp>
        </mc:Choice>
        <mc:Fallback>
          <p:sp>
            <p:nvSpPr>
              <p:cNvPr id="8" name="Text Placeholder 7">
                <a:extLst>
                  <a:ext uri="{FF2B5EF4-FFF2-40B4-BE49-F238E27FC236}">
                    <a16:creationId xmlns:a16="http://schemas.microsoft.com/office/drawing/2014/main" id="{DA1BB53D-2E25-D875-FFA5-CFEC822C512D}"/>
                  </a:ext>
                </a:extLst>
              </p:cNvPr>
              <p:cNvSpPr>
                <a:spLocks noGrp="1" noRot="1" noChangeAspect="1" noMove="1" noResize="1" noEditPoints="1" noAdjustHandles="1" noChangeArrowheads="1" noChangeShapeType="1" noTextEdit="1"/>
              </p:cNvSpPr>
              <p:nvPr>
                <p:ph type="body" sz="quarter" idx="18"/>
              </p:nvPr>
            </p:nvSpPr>
            <p:spPr>
              <a:blipFill>
                <a:blip r:embed="rId3"/>
                <a:stretch>
                  <a:fillRect l="-741" t="-2329"/>
                </a:stretch>
              </a:blipFill>
            </p:spPr>
            <p:txBody>
              <a:bodyPr/>
              <a:lstStyle/>
              <a:p>
                <a:r>
                  <a:rPr lang="zh-CN" altLang="en-US">
                    <a:noFill/>
                  </a:rPr>
                  <a:t> </a:t>
                </a:r>
              </a:p>
            </p:txBody>
          </p:sp>
        </mc:Fallback>
      </mc:AlternateContent>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a:t>Methodology</a:t>
            </a:r>
            <a:endParaRPr lang="en-US" dirty="0"/>
          </a:p>
        </p:txBody>
      </p:sp>
      <p:pic>
        <p:nvPicPr>
          <p:cNvPr id="79" name="Picture Placeholder 78">
            <a:extLst>
              <a:ext uri="{FF2B5EF4-FFF2-40B4-BE49-F238E27FC236}">
                <a16:creationId xmlns:a16="http://schemas.microsoft.com/office/drawing/2014/main" id="{3883113E-E7DE-4F41-9BF8-1C7DAE28AC43}"/>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24570" b="24570"/>
          <a:stretch/>
        </p:blipFill>
        <p:spPr>
          <a:xfrm>
            <a:off x="1196912" y="20604287"/>
            <a:ext cx="13710909" cy="6256212"/>
          </a:xfrm>
        </p:spPr>
      </p:pic>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en-US" altLang="zh-CN" dirty="0"/>
              <a:t>Figure 1. Dielectric Laser Undulator Model component diagram</a:t>
            </a:r>
            <a:endParaRPr lang="zh-CN" altLang="zh-CN" dirty="0"/>
          </a:p>
          <a:p>
            <a:endParaRPr lang="en-US" dirty="0"/>
          </a:p>
        </p:txBody>
      </p:sp>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en-US" altLang="zh-CN" dirty="0"/>
                  <a:t>The analysis indicates that the electric field within the undulator structure primarily relies on the transverse field to achieve deflection of the electron beam within the channel. To ensure proper oscillation along a given direction, the influence of fields in the other two directions must be minimized. </a:t>
                </a:r>
              </a:p>
              <a:p>
                <a:r>
                  <a:rPr lang="en-US" altLang="zh-CN" dirty="0"/>
                  <a:t>Simulation results show that the transverse deflection field (</a:t>
                </a:r>
                <a:r>
                  <a:rPr lang="en-US" altLang="zh-CN" i="1" dirty="0"/>
                  <a:t>Ey</a:t>
                </a:r>
                <a:r>
                  <a:rPr lang="en-US" altLang="zh-CN" dirty="0"/>
                  <a:t>) in the channel is significantly stronger than the longitudinal field (</a:t>
                </a:r>
                <a:r>
                  <a:rPr lang="en-US" altLang="zh-CN" i="1" dirty="0"/>
                  <a:t>Ez</a:t>
                </a:r>
                <a:r>
                  <a:rPr lang="en-US" altLang="zh-CN" dirty="0"/>
                  <a:t>​) and the accelerating field (</a:t>
                </a:r>
                <a:r>
                  <a:rPr lang="en-US" altLang="zh-CN" i="1" dirty="0"/>
                  <a:t>Ex</a:t>
                </a:r>
                <a:r>
                  <a:rPr lang="en-US" altLang="zh-CN" dirty="0"/>
                  <a:t>). Along the y- direction at the center axis of the vacuum channel , a clear periodic oscillation of the electric field is observed, with a peak amplitude reaching approximately 5.5 ×</a:t>
                </a:r>
                <a14:m>
                  <m:oMath xmlns:m="http://schemas.openxmlformats.org/officeDocument/2006/math">
                    <m:sSup>
                      <m:sSupPr>
                        <m:ctrlPr>
                          <a:rPr lang="zh-CN" altLang="zh-CN" i="1">
                            <a:latin typeface="Cambria Math" panose="02040503050406030204" pitchFamily="18" charset="0"/>
                          </a:rPr>
                        </m:ctrlPr>
                      </m:sSupPr>
                      <m:e>
                        <m:r>
                          <a:rPr lang="en-US" altLang="zh-CN" i="1">
                            <a:latin typeface="Cambria Math" panose="02040503050406030204" pitchFamily="18" charset="0"/>
                          </a:rPr>
                          <m:t>10</m:t>
                        </m:r>
                      </m:e>
                      <m:sup>
                        <m:r>
                          <a:rPr lang="en-US" altLang="zh-CN" i="1">
                            <a:latin typeface="Cambria Math" panose="02040503050406030204" pitchFamily="18" charset="0"/>
                          </a:rPr>
                          <m:t>7</m:t>
                        </m:r>
                      </m:sup>
                    </m:sSup>
                  </m:oMath>
                </a14:m>
                <a:r>
                  <a:rPr lang="en-US" altLang="zh-CN" dirty="0"/>
                  <a:t>V/m. </a:t>
                </a:r>
                <a:endParaRPr lang="en-US" altLang="zh-CN" kern="0" dirty="0">
                  <a:solidFill>
                    <a:srgbClr val="000000">
                      <a:alpha val="100000"/>
                    </a:srgbClr>
                  </a:solidFill>
                  <a:latin typeface="Times New Roman" panose="02020603050405020304"/>
                  <a:cs typeface="Times New Roman" panose="02020603050405020304"/>
                </a:endParaRPr>
              </a:p>
            </p:txBody>
          </p:sp>
        </mc:Choice>
        <mc:Fallback xmlns="">
          <p:sp>
            <p:nvSpPr>
              <p:cNvPr id="14" name="Text Placeholder 13">
                <a:extLst>
                  <a:ext uri="{FF2B5EF4-FFF2-40B4-BE49-F238E27FC236}">
                    <a16:creationId xmlns:a16="http://schemas.microsoft.com/office/drawing/2014/main" id="{D29AF2C0-2D7E-3F49-368B-8034C468BF46}"/>
                  </a:ext>
                </a:extLst>
              </p:cNvPr>
              <p:cNvSpPr>
                <a:spLocks noGrp="1" noRot="1" noChangeAspect="1" noMove="1" noResize="1" noEditPoints="1" noAdjustHandles="1" noChangeArrowheads="1" noChangeShapeType="1" noTextEdit="1"/>
              </p:cNvSpPr>
              <p:nvPr>
                <p:ph type="body" sz="quarter" idx="32"/>
              </p:nvPr>
            </p:nvSpPr>
            <p:spPr>
              <a:blipFill>
                <a:blip r:embed="rId6"/>
                <a:stretch>
                  <a:fillRect l="-1382" t="-1545" r="-1817"/>
                </a:stretch>
              </a:blipFill>
            </p:spPr>
            <p:txBody>
              <a:bodyPr/>
              <a:lstStyle/>
              <a:p>
                <a:r>
                  <a:rPr lang="zh-CN" altLang="en-US">
                    <a:noFill/>
                  </a:rPr>
                  <a:t> </a:t>
                </a:r>
              </a:p>
            </p:txBody>
          </p:sp>
        </mc:Fallback>
      </mc:AlternateContent>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197556" y="36282086"/>
            <a:ext cx="13615798" cy="1925687"/>
          </a:xfrm>
        </p:spPr>
        <p:txBody>
          <a:bodyPr/>
          <a:lstStyle/>
          <a:p>
            <a:r>
              <a:rPr lang="en-US" altLang="zh-CN" dirty="0"/>
              <a:t>Figure 2. Electric field distribution in the undulator. Top Left: Electric field about x direction. Top Right: Electric field about y direction. Lower Left: Electric field about z direction .</a:t>
            </a:r>
          </a:p>
          <a:p>
            <a:endParaRPr lang="en-US" dirty="0"/>
          </a:p>
          <a:p>
            <a:endParaRPr lang="en-US" dirty="0"/>
          </a:p>
        </p:txBody>
      </p:sp>
      <p:pic>
        <p:nvPicPr>
          <p:cNvPr id="29" name="Grafik 127">
            <a:extLst>
              <a:ext uri="{FF2B5EF4-FFF2-40B4-BE49-F238E27FC236}">
                <a16:creationId xmlns:a16="http://schemas.microsoft.com/office/drawing/2014/main" id="{0B7842A1-FC88-B20D-E3B6-DF39403B331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7116730" y="28475857"/>
            <a:ext cx="7296488" cy="4714119"/>
          </a:xfrm>
          <a:prstGeom prst="rect">
            <a:avLst/>
          </a:prstGeom>
        </p:spPr>
      </p:pic>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4" name="图片 3">
            <a:extLst>
              <a:ext uri="{FF2B5EF4-FFF2-40B4-BE49-F238E27FC236}">
                <a16:creationId xmlns:a16="http://schemas.microsoft.com/office/drawing/2014/main" id="{3CA86633-6E5D-7A77-D66D-8FB25EA9A254}"/>
              </a:ext>
            </a:extLst>
          </p:cNvPr>
          <p:cNvPicPr>
            <a:picLocks noChangeAspect="1"/>
          </p:cNvPicPr>
          <p:nvPr/>
        </p:nvPicPr>
        <p:blipFill>
          <a:blip r:embed="rId8"/>
          <a:stretch>
            <a:fillRect/>
          </a:stretch>
        </p:blipFill>
        <p:spPr>
          <a:xfrm>
            <a:off x="1649531" y="24687496"/>
            <a:ext cx="2829102" cy="2152990"/>
          </a:xfrm>
          <a:prstGeom prst="rect">
            <a:avLst/>
          </a:prstGeom>
        </p:spPr>
      </p:pic>
      <p:pic>
        <p:nvPicPr>
          <p:cNvPr id="12" name="图片 11">
            <a:extLst>
              <a:ext uri="{FF2B5EF4-FFF2-40B4-BE49-F238E27FC236}">
                <a16:creationId xmlns:a16="http://schemas.microsoft.com/office/drawing/2014/main" id="{23C6C040-0AAE-890E-51D8-6289E38BE42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219403" y="28471613"/>
            <a:ext cx="7296486" cy="4714119"/>
          </a:xfrm>
          <a:prstGeom prst="rect">
            <a:avLst/>
          </a:prstGeom>
        </p:spPr>
      </p:pic>
      <p:pic>
        <p:nvPicPr>
          <p:cNvPr id="16" name="图片 15">
            <a:extLst>
              <a:ext uri="{FF2B5EF4-FFF2-40B4-BE49-F238E27FC236}">
                <a16:creationId xmlns:a16="http://schemas.microsoft.com/office/drawing/2014/main" id="{9283CD08-2A2D-94F9-19EC-7BDCE2EDDCB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116730" y="31999756"/>
            <a:ext cx="7296488" cy="4714120"/>
          </a:xfrm>
          <a:prstGeom prst="rect">
            <a:avLst/>
          </a:prstGeo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733</TotalTime>
  <Words>515</Words>
  <Application>Microsoft Office PowerPoint</Application>
  <PresentationFormat>自定义</PresentationFormat>
  <Paragraphs>21</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Cambria Math</vt:lpstr>
      <vt:lpstr>Times New Roman</vt:lpstr>
      <vt:lpstr>Office Theme</vt:lpstr>
      <vt:lpstr>Electric Field Modeling of a Dielectric Laser Undulator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131</cp:revision>
  <cp:lastPrinted>2023-01-06T15:48:30Z</cp:lastPrinted>
  <dcterms:created xsi:type="dcterms:W3CDTF">2023-01-03T14:57:49Z</dcterms:created>
  <dcterms:modified xsi:type="dcterms:W3CDTF">2025-10-28T02:30:59Z</dcterms:modified>
</cp:coreProperties>
</file>