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86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海报制作指南" id="{FBD8B3AE-BE91-4C46-B2EC-4082CAFA89BA}">
          <p14:sldIdLst/>
        </p14:section>
        <p14:section name="COMSOL 海报模板" id="{09EF3F39-416E-4746-905C-8534B72613B9}">
          <p14:sldIdLst/>
        </p14:section>
        <p14:section name="海报示例" id="{31D5EE60-8FE9-4475-976F-B13E2EBE6E32}">
          <p14:sldIdLst>
            <p14:sldId id="28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07" autoAdjust="0"/>
    <p:restoredTop sz="96405" autoAdjust="0"/>
  </p:normalViewPr>
  <p:slideViewPr>
    <p:cSldViewPr snapToGrid="0">
      <p:cViewPr>
        <p:scale>
          <a:sx n="25" d="100"/>
          <a:sy n="25" d="100"/>
        </p:scale>
        <p:origin x="1596" y="1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2pPr>
    <a:lvl3pPr marL="438848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3pPr>
    <a:lvl4pPr marL="658304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4pPr>
    <a:lvl5pPr marL="877760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5pPr>
    <a:lvl6pPr marL="1097153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6pPr>
    <a:lvl7pPr marL="1316609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7pPr>
    <a:lvl8pPr marL="1536065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8pPr>
    <a:lvl9pPr marL="1755457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/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5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/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/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2025 </a:t>
            </a:r>
            <a:r>
              <a:rPr lang="en-US" altLang="zh-CN" sz="41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0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/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/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/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5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/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90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marL="0" marR="0" lvl="0" indent="0" algn="l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/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/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/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/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/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/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/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/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/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1" y="-12063"/>
            <a:ext cx="32919514" cy="43903263"/>
            <a:chOff x="0" y="-11824"/>
            <a:chExt cx="30496907" cy="43034662"/>
          </a:xfrm>
        </p:grpSpPr>
        <p:sp>
          <p:nvSpPr>
            <p:cNvPr id="19" name="Rectangle 18"/>
            <p:cNvSpPr/>
            <p:nvPr/>
          </p:nvSpPr>
          <p:spPr>
            <a:xfrm>
              <a:off x="0" y="42914838"/>
              <a:ext cx="30494905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0" name="Rectangle 19"/>
            <p:cNvSpPr/>
            <p:nvPr/>
          </p:nvSpPr>
          <p:spPr>
            <a:xfrm rot="16200000">
              <a:off x="8926562" y="21452493"/>
              <a:ext cx="43032690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 dirty="0"/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-21461373" y="21452493"/>
              <a:ext cx="43032690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-11824"/>
              <a:ext cx="30495876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3" name="Rectangle 22"/>
            <p:cNvSpPr/>
            <p:nvPr/>
          </p:nvSpPr>
          <p:spPr>
            <a:xfrm rot="16200000">
              <a:off x="-21255792" y="21454172"/>
              <a:ext cx="42830489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4" name="Rectangle 23"/>
            <p:cNvSpPr/>
            <p:nvPr/>
          </p:nvSpPr>
          <p:spPr>
            <a:xfrm rot="16200000">
              <a:off x="8918160" y="21457418"/>
              <a:ext cx="42830488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07456" y="92927"/>
              <a:ext cx="30279447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08973" y="42806838"/>
              <a:ext cx="30277930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74861" y="1534000"/>
            <a:ext cx="16191119" cy="3907429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zh-CN" altLang="en-US" sz="9795" dirty="0">
                <a:latin typeface="+mn-ea"/>
                <a:ea typeface="+mn-ea"/>
              </a:rPr>
              <a:t>旋转同轴磁齿轮的电磁感应动网格仿真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4321461" y="9063658"/>
            <a:ext cx="16559039" cy="198428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+mn-ea"/>
                <a:sym typeface="+mn-ea"/>
              </a:rPr>
              <a:t>童琛琛</a:t>
            </a:r>
            <a:br>
              <a:rPr lang="en-US" dirty="0">
                <a:latin typeface="+mn-ea"/>
              </a:rPr>
            </a:br>
            <a:r>
              <a:rPr lang="zh-CN" altLang="en-US" dirty="0">
                <a:latin typeface="+mn-ea"/>
                <a:sym typeface="+mn-ea"/>
              </a:rPr>
              <a:t>上海量维信息科技有限公司</a:t>
            </a:r>
            <a:r>
              <a:rPr lang="en-US" altLang="zh-CN" dirty="0">
                <a:latin typeface="+mn-ea"/>
                <a:sym typeface="+mn-ea"/>
              </a:rPr>
              <a:t> </a:t>
            </a:r>
            <a:r>
              <a:rPr lang="en-US" dirty="0">
                <a:latin typeface="+mn-ea"/>
              </a:rPr>
              <a:t>, </a:t>
            </a:r>
            <a:r>
              <a:rPr lang="zh-CN" altLang="en-US" dirty="0">
                <a:latin typeface="+mn-ea"/>
              </a:rPr>
              <a:t>中国上海</a:t>
            </a:r>
            <a:r>
              <a:rPr lang="en-US" dirty="0">
                <a:latin typeface="+mn-ea"/>
              </a:rPr>
              <a:t>. </a:t>
            </a:r>
            <a:br>
              <a:rPr lang="en-US" dirty="0">
                <a:latin typeface="+mn-ea"/>
              </a:rPr>
            </a:br>
            <a:endParaRPr lang="en-US" dirty="0">
              <a:latin typeface="+mn-ea"/>
            </a:endParaRPr>
          </a:p>
          <a:p>
            <a:endParaRPr lang="en-US" dirty="0">
              <a:latin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 Placeholder 4"/>
              <p:cNvSpPr>
                <a:spLocks noGrp="1"/>
              </p:cNvSpPr>
              <p:nvPr>
                <p:ph type="body" sz="quarter" idx="23"/>
              </p:nvPr>
            </p:nvSpPr>
            <p:spPr>
              <a:xfrm>
                <a:off x="16227425" y="21344890"/>
                <a:ext cx="14653260" cy="6856730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4895" dirty="0">
                    <a:latin typeface="+mn-ea"/>
                  </a:rPr>
                  <a:t>构建同轴磁齿轮单齿和多齿模型，调用</a:t>
                </a:r>
                <a:r>
                  <a:rPr lang="en-US" altLang="zh-CN" sz="4895" dirty="0">
                    <a:latin typeface="+mn-ea"/>
                  </a:rPr>
                  <a:t>COMSOL Multiphysics®</a:t>
                </a:r>
                <a:r>
                  <a:rPr lang="zh-CN" altLang="en-US" sz="4895" dirty="0">
                    <a:latin typeface="+mn-ea"/>
                  </a:rPr>
                  <a:t>中旋转机械</a:t>
                </a:r>
                <a:r>
                  <a:rPr lang="en-US" altLang="zh-CN" sz="4895" dirty="0">
                    <a:latin typeface="+mn-ea"/>
                  </a:rPr>
                  <a:t>-</a:t>
                </a:r>
                <a:r>
                  <a:rPr lang="zh-CN" altLang="en-US" sz="4895" dirty="0">
                    <a:latin typeface="+mn-ea"/>
                  </a:rPr>
                  <a:t>磁，动网格，使用了剩余磁通密度定义永磁体本构</a:t>
                </a:r>
                <a:r>
                  <a:rPr lang="en-US" altLang="zh-CN" sz="4895" dirty="0">
                    <a:latin typeface="+mn-ea"/>
                  </a:rPr>
                  <a:t>B-H</a:t>
                </a:r>
                <a:r>
                  <a:rPr lang="zh-CN" altLang="en-US" sz="4895" dirty="0">
                    <a:latin typeface="+mn-ea"/>
                  </a:rPr>
                  <a:t>关系，使用线圈作为探头，用感应电流表征其规律变化，其中涉及的方程包括：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4895" dirty="0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∇</m:t>
                      </m:r>
                      <m:r>
                        <a:rPr lang="en-US" altLang="zh-CN" sz="4895" dirty="0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×</m:t>
                      </m:r>
                      <m:r>
                        <a:rPr lang="en-US" altLang="zh-CN" sz="4895" b="1" dirty="0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𝐇</m:t>
                      </m:r>
                      <m:r>
                        <a:rPr lang="en-US" altLang="de-DE" sz="4895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de-DE" sz="4895" b="1">
                          <a:latin typeface="Cambria Math" panose="02040503050406030204" pitchFamily="18" charset="0"/>
                        </a:rPr>
                        <m:t>𝐉</m:t>
                      </m:r>
                    </m:oMath>
                  </m:oMathPara>
                </a14:m>
                <a:endParaRPr lang="zh-CN" altLang="en-US" sz="4895" dirty="0">
                  <a:latin typeface="+mn-ea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altLang="de-DE" sz="4895" b="1">
                          <a:latin typeface="Cambria Math" panose="02040503050406030204" pitchFamily="18" charset="0"/>
                        </a:rPr>
                        <m:t>𝐁</m:t>
                      </m:r>
                      <m:r>
                        <a:rPr lang="en-US" altLang="de-DE" sz="4895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de-DE" sz="4895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de-DE" sz="4895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de-DE" sz="4895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altLang="de-DE" sz="4895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de-DE" sz="4895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de-DE" sz="4895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𝑟𝑒𝑐</m:t>
                          </m:r>
                        </m:sub>
                      </m:sSub>
                      <m:r>
                        <a:rPr lang="en-US" altLang="de-DE" sz="4895" b="1">
                          <a:latin typeface="Cambria Math" panose="02040503050406030204" pitchFamily="18" charset="0"/>
                        </a:rPr>
                        <m:t>𝐇</m:t>
                      </m:r>
                      <m:r>
                        <a:rPr lang="en-US" altLang="de-DE" sz="4895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de-DE" sz="4895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de-DE" sz="4895" b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𝐁</m:t>
                          </m:r>
                        </m:e>
                        <m:sub>
                          <m:r>
                            <a:rPr lang="en-US" altLang="de-DE" sz="4895" b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𝐫</m:t>
                          </m:r>
                        </m:sub>
                      </m:sSub>
                    </m:oMath>
                  </m:oMathPara>
                </a14:m>
                <a:endParaRPr lang="en-US" sz="4895" dirty="0">
                  <a:latin typeface="+mn-ea"/>
                </a:endParaRPr>
              </a:p>
              <a:p>
                <a:endParaRPr lang="en-US" sz="4895" dirty="0">
                  <a:latin typeface="+mn-ea"/>
                </a:endParaRPr>
              </a:p>
              <a:p>
                <a:endParaRPr lang="en-US" sz="4895" dirty="0">
                  <a:latin typeface="+mn-ea"/>
                </a:endParaRPr>
              </a:p>
            </p:txBody>
          </p:sp>
        </mc:Choice>
        <mc:Fallback>
          <p:sp>
            <p:nvSpPr>
              <p:cNvPr id="5" name="Tex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23"/>
              </p:nvPr>
            </p:nvSpPr>
            <p:spPr>
              <a:xfrm>
                <a:off x="16227425" y="21344890"/>
                <a:ext cx="14653260" cy="6856730"/>
              </a:xfrm>
              <a:blipFill>
                <a:blip r:embed="rId2"/>
                <a:stretch>
                  <a:fillRect l="-1955" r="-749" b="-94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/>
          <p:cNvSpPr>
            <a:spLocks noGrp="1"/>
          </p:cNvSpPr>
          <p:nvPr>
            <p:ph sz="quarter" idx="26"/>
          </p:nvPr>
        </p:nvSpPr>
        <p:spPr>
          <a:xfrm>
            <a:off x="13874750" y="5683250"/>
            <a:ext cx="18700750" cy="249110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+mn-ea"/>
              </a:rPr>
              <a:t>研究旋转同轴磁齿轮对外部空间环境的电磁感应规律。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4800" dirty="0">
                <a:latin typeface="+mn-ea"/>
                <a:cs typeface="黑体" panose="02010609060101010101" charset="-122"/>
              </a:rPr>
              <a:t>同轴磁齿轮是将一个或一组永磁体或电磁体安置在圆形转轴外侧，通过扭矩</a:t>
            </a:r>
            <a:r>
              <a:rPr lang="en-US" altLang="zh-CN" sz="4800" dirty="0">
                <a:latin typeface="+mn-ea"/>
                <a:cs typeface="黑体" panose="02010609060101010101" charset="-122"/>
              </a:rPr>
              <a:t>-</a:t>
            </a:r>
            <a:r>
              <a:rPr lang="zh-CN" altLang="en-US" sz="4800" dirty="0">
                <a:latin typeface="+mn-ea"/>
                <a:cs typeface="黑体" panose="02010609060101010101" charset="-122"/>
              </a:rPr>
              <a:t>速度的调整实现外部非接触式动能控制的机构，用于工业自动化控制和可再生能源等应用中，和机械齿轮不同，磁齿轮工作时无摩擦，所以能量损耗小。本文以二维旋转动网格模型为基础，在径向方向分别安置单个和多个永磁体</a:t>
            </a:r>
            <a:r>
              <a:rPr sz="4800" dirty="0">
                <a:latin typeface="+mn-ea"/>
                <a:cs typeface="黑体" panose="02010609060101010101" charset="-122"/>
              </a:rPr>
              <a:t>。</a:t>
            </a:r>
            <a:r>
              <a:rPr lang="zh-CN" sz="4800" dirty="0">
                <a:latin typeface="+mn-ea"/>
                <a:cs typeface="黑体" panose="02010609060101010101" charset="-122"/>
              </a:rPr>
              <a:t>探究不同安置数量对外部空间环境产生的电磁感应规律。</a:t>
            </a:r>
            <a:endParaRPr sz="4800" dirty="0">
              <a:latin typeface="+mn-ea"/>
              <a:cs typeface="黑体" panose="02010609060101010101" charset="-122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zh-CN" altLang="en-US">
                <a:latin typeface="+mn-ea"/>
              </a:rPr>
              <a:t>摘要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8"/>
          </p:nvPr>
        </p:nvSpPr>
        <p:spPr>
          <a:xfrm>
            <a:off x="16513179" y="20207607"/>
            <a:ext cx="16062185" cy="1303795"/>
          </a:xfrm>
        </p:spPr>
        <p:txBody>
          <a:bodyPr/>
          <a:lstStyle/>
          <a:p>
            <a:r>
              <a:rPr lang="zh-CN" altLang="en-US">
                <a:latin typeface="+mn-ea"/>
              </a:rPr>
              <a:t>方法论</a:t>
            </a:r>
          </a:p>
        </p:txBody>
      </p:sp>
      <p:sp>
        <p:nvSpPr>
          <p:cNvPr id="50" name="Text Placeholder 4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zh-CN" altLang="en-US" dirty="0">
                <a:latin typeface="+mn-ea"/>
              </a:rPr>
              <a:t>图</a:t>
            </a:r>
            <a:r>
              <a:rPr lang="en-US" altLang="zh-CN" dirty="0">
                <a:latin typeface="+mn-ea"/>
              </a:rPr>
              <a:t>1</a:t>
            </a:r>
            <a:r>
              <a:rPr lang="en-US" dirty="0">
                <a:latin typeface="+mn-ea"/>
              </a:rPr>
              <a:t>. </a:t>
            </a:r>
            <a:r>
              <a:rPr lang="zh-CN" altLang="en-US" dirty="0">
                <a:latin typeface="+mn-ea"/>
              </a:rPr>
              <a:t>左</a:t>
            </a:r>
            <a:r>
              <a:rPr lang="en-US" dirty="0">
                <a:latin typeface="+mn-ea"/>
              </a:rPr>
              <a:t>: </a:t>
            </a:r>
            <a:r>
              <a:rPr lang="zh-CN" altLang="en-US" dirty="0">
                <a:latin typeface="+mn-ea"/>
              </a:rPr>
              <a:t>单齿电磁感应；右</a:t>
            </a:r>
            <a:r>
              <a:rPr lang="en-US" dirty="0">
                <a:latin typeface="+mn-ea"/>
              </a:rPr>
              <a:t>: </a:t>
            </a:r>
            <a:r>
              <a:rPr lang="zh-CN" altLang="en-US" dirty="0">
                <a:latin typeface="+mn-ea"/>
              </a:rPr>
              <a:t>多齿电磁感应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2"/>
          </p:nvPr>
        </p:nvSpPr>
        <p:spPr>
          <a:xfrm>
            <a:off x="1196912" y="30295396"/>
            <a:ext cx="15434125" cy="710157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4895" dirty="0">
                <a:latin typeface="+mn-ea"/>
              </a:rPr>
              <a:t>图</a:t>
            </a:r>
            <a:r>
              <a:rPr lang="en-US" altLang="zh-CN" sz="4895" dirty="0">
                <a:latin typeface="+mn-ea"/>
              </a:rPr>
              <a:t>1</a:t>
            </a:r>
            <a:r>
              <a:rPr lang="zh-CN" altLang="en-US" sz="4895" dirty="0">
                <a:latin typeface="+mn-ea"/>
              </a:rPr>
              <a:t>为磁齿轮旋转动态图旋转至最靠近线圈探头的空间磁感应强度，图</a:t>
            </a:r>
            <a:r>
              <a:rPr lang="en-US" altLang="zh-CN" sz="4895" dirty="0">
                <a:latin typeface="+mn-ea"/>
              </a:rPr>
              <a:t>2</a:t>
            </a:r>
            <a:r>
              <a:rPr lang="zh-CN" altLang="en-US" sz="4895" dirty="0">
                <a:latin typeface="+mn-ea"/>
              </a:rPr>
              <a:t>结果为单齿和多齿齿轮旋转时，在线圈中感应的电流随时间变化曲线，其中绿色为单齿，蓝色为三齿，两者最明显的差异在波峰与波谷之间，其中三尺比单齿多了微小扰动，由此规律可以预测，增加齿数后线圈探测电流的扰动也会变多，当所有齿规律满铺排列时，线圈感应的电流波形将变为正弦波。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3"/>
          </p:nvPr>
        </p:nvSpPr>
        <p:spPr>
          <a:xfrm>
            <a:off x="1196913" y="29071922"/>
            <a:ext cx="15362501" cy="1303795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结果</a:t>
            </a:r>
          </a:p>
        </p:txBody>
      </p:sp>
      <p:sp>
        <p:nvSpPr>
          <p:cNvPr id="70" name="Text Placeholder 69"/>
          <p:cNvSpPr>
            <a:spLocks noGrp="1"/>
          </p:cNvSpPr>
          <p:nvPr>
            <p:ph type="body" sz="quarter" idx="35"/>
          </p:nvPr>
        </p:nvSpPr>
        <p:spPr>
          <a:xfrm>
            <a:off x="18959435" y="37318283"/>
            <a:ext cx="12278915" cy="146834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+mn-ea"/>
              </a:rPr>
              <a:t>图</a:t>
            </a:r>
            <a:r>
              <a:rPr lang="en-US" altLang="zh-CN" dirty="0">
                <a:latin typeface="+mn-ea"/>
              </a:rPr>
              <a:t>2</a:t>
            </a:r>
            <a:r>
              <a:rPr lang="en-US" dirty="0">
                <a:latin typeface="+mn-ea"/>
              </a:rPr>
              <a:t>. </a:t>
            </a:r>
            <a:r>
              <a:rPr lang="zh-CN" altLang="en-US" dirty="0">
                <a:latin typeface="+mn-ea"/>
              </a:rPr>
              <a:t>单齿和多齿磁齿轮线圈感应电流波形</a:t>
            </a:r>
          </a:p>
        </p:txBody>
      </p:sp>
      <p:pic>
        <p:nvPicPr>
          <p:cNvPr id="11" name="图片占位符 10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tretch>
            <a:fillRect/>
          </a:stretch>
        </p:blipFill>
        <p:spPr>
          <a:xfrm>
            <a:off x="840105" y="2428875"/>
            <a:ext cx="12677775" cy="8328660"/>
          </a:xfrm>
          <a:prstGeom prst="rect">
            <a:avLst/>
          </a:prstGeom>
          <a:effectLst>
            <a:softEdge rad="596900"/>
          </a:effectLst>
        </p:spPr>
      </p:pic>
      <p:pic>
        <p:nvPicPr>
          <p:cNvPr id="27" name="图片 26" descr="单齿ok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1120" y="20928965"/>
            <a:ext cx="6826250" cy="5120005"/>
          </a:xfrm>
          <a:prstGeom prst="rect">
            <a:avLst/>
          </a:prstGeom>
        </p:spPr>
      </p:pic>
      <p:pic>
        <p:nvPicPr>
          <p:cNvPr id="28" name="图片 27" descr="三齿ok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49335" y="20928965"/>
            <a:ext cx="6826250" cy="5120005"/>
          </a:xfrm>
          <a:prstGeom prst="rect">
            <a:avLst/>
          </a:prstGeom>
        </p:spPr>
      </p:pic>
      <p:pic>
        <p:nvPicPr>
          <p:cNvPr id="29" name="图片 28" descr="曲线ok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50155" y="29028390"/>
            <a:ext cx="11840845" cy="8626475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840105" y="38585775"/>
            <a:ext cx="4313555" cy="1282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329</Words>
  <Application>Microsoft Office PowerPoint</Application>
  <PresentationFormat>自定义</PresentationFormat>
  <Paragraphs>13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等线</vt:lpstr>
      <vt:lpstr>等线 Light</vt:lpstr>
      <vt:lpstr>黑体</vt:lpstr>
      <vt:lpstr>Arial</vt:lpstr>
      <vt:lpstr>Calibri</vt:lpstr>
      <vt:lpstr>Calibri Light</vt:lpstr>
      <vt:lpstr>Cambria Math</vt:lpstr>
      <vt:lpstr>Office Theme</vt:lpstr>
      <vt:lpstr>旋转同轴磁齿轮的电磁感应动网格仿真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Zicheng Zhuang</cp:lastModifiedBy>
  <cp:revision>133</cp:revision>
  <cp:lastPrinted>2023-01-06T15:48:00Z</cp:lastPrinted>
  <dcterms:created xsi:type="dcterms:W3CDTF">2023-01-03T14:57:00Z</dcterms:created>
  <dcterms:modified xsi:type="dcterms:W3CDTF">2025-10-28T02:18:38Z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BFDC1D4489B84182B61C13D3EE5E81D9_13</vt:lpwstr>
  </property>
  <property fmtid="{D5CDD505-2E9C-101B-9397-08002B2CF9AE}" pid="3" name="KSOProductBuildVer">
    <vt:lpwstr>2052-12.1.0.22529</vt:lpwstr>
  </property>
</Properties>
</file>