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79225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3040343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330" y="1534160"/>
            <a:ext cx="16120110" cy="3907155"/>
          </a:xfrm>
        </p:spPr>
        <p:txBody>
          <a:bodyPr>
            <a:normAutofit fontScale="90000"/>
          </a:bodyPr>
          <a:lstStyle/>
          <a:p>
            <a:r>
              <a:rPr lang="en-US" altLang="zh-CN" dirty="0"/>
              <a:t>Helical corner states in continuous topological interface states in a topological crystalline insulator</a:t>
            </a:r>
          </a:p>
        </p:txBody>
      </p:sp>
      <p:sp>
        <p:nvSpPr>
          <p:cNvPr id="3" name="Content Placeholder 2"/>
          <p:cNvSpPr>
            <a:spLocks noGrp="1"/>
          </p:cNvSpPr>
          <p:nvPr>
            <p:ph sz="quarter" idx="10"/>
          </p:nvPr>
        </p:nvSpPr>
        <p:spPr>
          <a:xfrm>
            <a:off x="14197330" y="10525760"/>
            <a:ext cx="17068165" cy="2618105"/>
          </a:xfrm>
        </p:spPr>
        <p:txBody>
          <a:bodyPr/>
          <a:lstStyle/>
          <a:p>
            <a:r>
              <a:rPr lang="en-US" altLang="zh-CN" dirty="0"/>
              <a:t>JinLi(</a:t>
            </a:r>
            <a:r>
              <a:rPr lang="zh-CN" altLang="en-US" dirty="0"/>
              <a:t>黎锦</a:t>
            </a:r>
            <a:r>
              <a:rPr lang="en-US" altLang="zh-CN" dirty="0"/>
              <a:t>),† ChengXin Deng (</a:t>
            </a:r>
            <a:r>
              <a:rPr lang="zh-CN" altLang="en-US" dirty="0"/>
              <a:t>邓程欣</a:t>
            </a:r>
            <a:r>
              <a:rPr lang="en-US" altLang="zh-CN" dirty="0"/>
              <a:t>),† ZiXin Huang (</a:t>
            </a:r>
            <a:r>
              <a:rPr lang="zh-CN" altLang="en-US" dirty="0"/>
              <a:t>黄梓馨</a:t>
            </a:r>
            <a:r>
              <a:rPr lang="en-US" altLang="zh-CN" dirty="0"/>
              <a:t>),.</a:t>
            </a:r>
            <a:r>
              <a:rPr lang="en-US" dirty="0"/>
              <a:t>BaiHong Liu(</a:t>
            </a:r>
            <a:r>
              <a:rPr lang="zh-CN" altLang="en-US" dirty="0"/>
              <a:t>刘柏宏</a:t>
            </a:r>
            <a:r>
              <a:rPr lang="en-US" altLang="zh-CN" dirty="0"/>
              <a:t>)</a:t>
            </a:r>
            <a:r>
              <a:rPr lang="en-US" dirty="0"/>
              <a:t>,</a:t>
            </a:r>
            <a:r>
              <a:rPr lang="en-US" altLang="zh-CN" dirty="0"/>
              <a:t> Jian Huang (</a:t>
            </a:r>
            <a:r>
              <a:rPr lang="zh-CN" altLang="en-US" dirty="0"/>
              <a:t>黄鉴</a:t>
            </a:r>
            <a:r>
              <a:rPr lang="en-US" altLang="zh-CN" dirty="0"/>
              <a:t>),Xiaoyan Wang (王晓燕), and Hai Yang (杨海)*</a:t>
            </a:r>
          </a:p>
        </p:txBody>
      </p:sp>
      <p:sp>
        <p:nvSpPr>
          <p:cNvPr id="8" name="Content Placeholder 7"/>
          <p:cNvSpPr>
            <a:spLocks noGrp="1"/>
          </p:cNvSpPr>
          <p:nvPr>
            <p:ph sz="quarter" idx="26"/>
          </p:nvPr>
        </p:nvSpPr>
        <p:spPr/>
        <p:txBody>
          <a:bodyPr/>
          <a:lstStyle/>
          <a:p>
            <a:r>
              <a:rPr lang="en-US" altLang="zh-CN" dirty="0"/>
              <a:t>This work designs a Kekul</a:t>
            </a:r>
            <a:r>
              <a:rPr lang="en-US" altLang="en-US" dirty="0"/>
              <a:t>é</a:t>
            </a:r>
            <a:r>
              <a:rPr lang="en-US" altLang="zh-CN" dirty="0"/>
              <a:t>-like lattice-modulated acoustic crystal, realizes the long-distance mutual excitation of acoustic topological interface and helical corner states, enriches their applications, and provides ideas for acoustic multifunctional devices.</a:t>
            </a:r>
          </a:p>
        </p:txBody>
      </p:sp>
      <p:sp>
        <p:nvSpPr>
          <p:cNvPr id="5" name="Text Placeholder 4"/>
          <p:cNvSpPr>
            <a:spLocks noGrp="1"/>
          </p:cNvSpPr>
          <p:nvPr>
            <p:ph type="body" sz="quarter" idx="18"/>
          </p:nvPr>
        </p:nvSpPr>
        <p:spPr>
          <a:xfrm>
            <a:off x="1731010" y="13903755"/>
            <a:ext cx="29456380" cy="6616700"/>
          </a:xfrm>
        </p:spPr>
        <p:txBody>
          <a:bodyPr/>
          <a:lstStyle/>
          <a:p>
            <a:pPr algn="just">
              <a:spcBef>
                <a:spcPts val="600"/>
              </a:spcBef>
            </a:pPr>
            <a:r>
              <a:rPr lang="en-US" altLang="zh-CN" sz="3600" dirty="0"/>
              <a:t>Recent higher-order topological insulators in topological crystalline insulators that go beyond the con-</a:t>
            </a:r>
          </a:p>
          <a:p>
            <a:pPr algn="just">
              <a:spcBef>
                <a:spcPts val="600"/>
              </a:spcBef>
            </a:pPr>
            <a:r>
              <a:rPr lang="en-US" altLang="zh-CN" sz="3600" dirty="0"/>
              <a:t>ventional bulk-edge correspondence principle have drawn extensive attention. However, the acoustic</a:t>
            </a:r>
          </a:p>
          <a:p>
            <a:pPr algn="just">
              <a:spcBef>
                <a:spcPts val="600"/>
              </a:spcBef>
            </a:pPr>
            <a:r>
              <a:rPr lang="en-US" altLang="zh-CN" sz="3600" dirty="0"/>
              <a:t>source that excites corner states must be near the corner’s position due to the acoustic source in the domain</a:t>
            </a:r>
          </a:p>
          <a:p>
            <a:pPr algn="just">
              <a:spcBef>
                <a:spcPts val="600"/>
              </a:spcBef>
            </a:pPr>
            <a:r>
              <a:rPr lang="en-US" altLang="zh-CN" sz="3600" dirty="0"/>
              <a:t>of the band gap, which is an unfavorable manipulation of acoustic waves. If we place the acoustic source</a:t>
            </a:r>
          </a:p>
          <a:p>
            <a:pPr algn="just">
              <a:spcBef>
                <a:spcPts val="600"/>
              </a:spcBef>
            </a:pPr>
            <a:r>
              <a:rPr lang="en-US" altLang="zh-CN" sz="3600" dirty="0"/>
              <a:t>far from the position of the corner state, we cannot detect the higher-order topological insulators. Here, we</a:t>
            </a:r>
          </a:p>
          <a:p>
            <a:pPr algn="just">
              <a:spcBef>
                <a:spcPts val="600"/>
              </a:spcBef>
            </a:pPr>
            <a:r>
              <a:rPr lang="en-US" altLang="zh-CN" sz="3600" dirty="0"/>
              <a:t>design an acoustic crystal based on Kekul</a:t>
            </a:r>
            <a:r>
              <a:rPr lang="en-US" altLang="en-US" sz="3600" dirty="0"/>
              <a:t>é</a:t>
            </a:r>
            <a:r>
              <a:rPr lang="en-US" altLang="zh-CN" sz="3600" dirty="0"/>
              <a:t>-like Lattice modulations to crack this tough nut and achieve</a:t>
            </a:r>
          </a:p>
          <a:p>
            <a:pPr algn="just">
              <a:spcBef>
                <a:spcPts val="600"/>
              </a:spcBef>
            </a:pPr>
            <a:r>
              <a:rPr lang="en-US" altLang="zh-CN" sz="3600" dirty="0"/>
              <a:t>the long-distance mutual excitation of acoustic topological interface and helical corner states. In addition,</a:t>
            </a:r>
          </a:p>
          <a:p>
            <a:pPr algn="just">
              <a:spcBef>
                <a:spcPts val="600"/>
              </a:spcBef>
            </a:pPr>
            <a:r>
              <a:rPr lang="en-US" altLang="zh-CN" sz="3600" dirty="0"/>
              <a:t>the corner states can appear in the interface states due to the charge accumulation at the boundary that</a:t>
            </a:r>
          </a:p>
          <a:p>
            <a:pPr algn="just">
              <a:spcBef>
                <a:spcPts val="600"/>
              </a:spcBef>
            </a:pPr>
            <a:r>
              <a:rPr lang="en-US" altLang="zh-CN" sz="3600" dirty="0"/>
              <a:t>ensures the presence of the corner states. Our </a:t>
            </a:r>
            <a:r>
              <a:rPr lang="en-US" altLang="en-US" sz="3600" dirty="0"/>
              <a:t>ﬁ</a:t>
            </a:r>
            <a:r>
              <a:rPr lang="en-US" altLang="zh-CN" sz="3600" dirty="0"/>
              <a:t>ndings enrich applications of topological corner states and</a:t>
            </a:r>
          </a:p>
          <a:p>
            <a:pPr algn="just">
              <a:spcBef>
                <a:spcPts val="600"/>
              </a:spcBef>
            </a:pPr>
            <a:r>
              <a:rPr lang="en-US" altLang="zh-CN" sz="3600" dirty="0"/>
              <a:t>interface states and share the potential to broaden the possibilities for acoustic higher-order topological</a:t>
            </a:r>
          </a:p>
          <a:p>
            <a:pPr algn="just">
              <a:spcBef>
                <a:spcPts val="600"/>
              </a:spcBef>
            </a:pPr>
            <a:r>
              <a:rPr lang="en-US" altLang="zh-CN" sz="3600" dirty="0"/>
              <a:t>states and interface states, which can extend to other classical wave systems.</a:t>
            </a:r>
          </a:p>
        </p:txBody>
      </p:sp>
      <p:pic>
        <p:nvPicPr>
          <p:cNvPr id="19" name="图片占位符 18"/>
          <p:cNvPicPr>
            <a:picLocks noGrp="1" noChangeAspect="1"/>
          </p:cNvPicPr>
          <p:nvPr>
            <p:ph type="pic" sz="quarter" idx="29"/>
          </p:nvPr>
        </p:nvPicPr>
        <p:blipFill>
          <a:blip r:embed="rId2"/>
          <a:stretch>
            <a:fillRect/>
          </a:stretch>
        </p:blipFill>
        <p:spPr>
          <a:xfrm>
            <a:off x="7741920" y="21945600"/>
            <a:ext cx="14515465" cy="8106410"/>
          </a:xfrm>
          <a:prstGeom prst="rect">
            <a:avLst/>
          </a:prstGeom>
        </p:spPr>
      </p:pic>
      <p:sp>
        <p:nvSpPr>
          <p:cNvPr id="12" name="Text Placeholder 11"/>
          <p:cNvSpPr>
            <a:spLocks noGrp="1"/>
          </p:cNvSpPr>
          <p:nvPr>
            <p:ph type="body" sz="quarter" idx="30"/>
          </p:nvPr>
        </p:nvSpPr>
        <p:spPr>
          <a:xfrm>
            <a:off x="1731010" y="31177124"/>
            <a:ext cx="29534485" cy="5828665"/>
          </a:xfrm>
        </p:spPr>
        <p:txBody>
          <a:bodyPr/>
          <a:lstStyle/>
          <a:p>
            <a:r>
              <a:rPr lang="en-US" altLang="zh-CN" dirty="0"/>
              <a:t>Conversion from the interface state to edge state. (a) Projected dispersion relations of the armchair ribbon configuration of topological insulator (cyan) consisting of 17 layers. (b) Projected dispersion relations of the armchair ribbon configuration of a supercell consisting of8 layers of the topological insulator (cyan) and 9 layers of the ordinary insulator (gray). The helical topological states are clockwise (red solid arrow) and counterclockwise (blue solid arrow). The green dashed line indicates the frequency of 9.68 kHz, and the two red and blue dots on the green dashed line describe the counterclockwise and clockwise helical topological states, respectively. (c) Propagation of the counterclockwise (upper panel) and clockwise (lower panel) helical topological states along the boundaries and edges of the supercell.</a:t>
            </a:r>
          </a:p>
        </p:txBody>
      </p:sp>
      <p:pic>
        <p:nvPicPr>
          <p:cNvPr id="18" name="图片 17" descr="图1"/>
          <p:cNvPicPr>
            <a:picLocks noChangeAspect="1"/>
          </p:cNvPicPr>
          <p:nvPr/>
        </p:nvPicPr>
        <p:blipFill>
          <a:blip r:embed="rId3"/>
          <a:stretch>
            <a:fillRect/>
          </a:stretch>
        </p:blipFill>
        <p:spPr>
          <a:xfrm>
            <a:off x="861060" y="2504440"/>
            <a:ext cx="12558395" cy="8021320"/>
          </a:xfrm>
          <a:prstGeom prst="rect">
            <a:avLst/>
          </a:prstGeom>
        </p:spPr>
      </p:pic>
      <p:sp>
        <p:nvSpPr>
          <p:cNvPr id="6" name="文本占位符 5">
            <a:extLst>
              <a:ext uri="{FF2B5EF4-FFF2-40B4-BE49-F238E27FC236}">
                <a16:creationId xmlns:a16="http://schemas.microsoft.com/office/drawing/2014/main" id="{8A836A13-B0F8-42D0-8668-D45F693B095D}"/>
              </a:ext>
            </a:extLst>
          </p:cNvPr>
          <p:cNvSpPr>
            <a:spLocks noGrp="1"/>
          </p:cNvSpPr>
          <p:nvPr>
            <p:ph type="body" sz="quarter" idx="24"/>
          </p:nvPr>
        </p:nvSpPr>
        <p:spPr>
          <a:xfrm>
            <a:off x="1196912" y="39623894"/>
            <a:ext cx="30521318" cy="2315228"/>
          </a:xfrm>
        </p:spPr>
        <p:txBody>
          <a:bodyPr/>
          <a:lstStyle/>
          <a:p>
            <a:pPr>
              <a:spcBef>
                <a:spcPts val="600"/>
              </a:spcBef>
            </a:pPr>
            <a:r>
              <a:rPr lang="en-US" altLang="zh-CN" dirty="0"/>
              <a:t>[1] W. A. </a:t>
            </a:r>
            <a:r>
              <a:rPr lang="en-US" altLang="zh-CN" dirty="0" err="1"/>
              <a:t>Benalcazar</a:t>
            </a:r>
            <a:r>
              <a:rPr lang="en-US" altLang="zh-CN" dirty="0"/>
              <a:t>, B. A. </a:t>
            </a:r>
            <a:r>
              <a:rPr lang="en-US" altLang="zh-CN" dirty="0" err="1"/>
              <a:t>Bernevig</a:t>
            </a:r>
            <a:r>
              <a:rPr lang="en-US" altLang="zh-CN" dirty="0"/>
              <a:t>, and T. L. Hughes, Quantized electric multipole insulators, Sciences 357,61 (2017).</a:t>
            </a:r>
          </a:p>
          <a:p>
            <a:pPr>
              <a:spcBef>
                <a:spcPts val="600"/>
              </a:spcBef>
            </a:pPr>
            <a:r>
              <a:rPr lang="en-US" altLang="zh-CN" dirty="0"/>
              <a:t>[2] J. Langbehn, Y. Peng, L. </a:t>
            </a:r>
            <a:r>
              <a:rPr lang="en-US" altLang="zh-CN" dirty="0" err="1"/>
              <a:t>Trifunovic</a:t>
            </a:r>
            <a:r>
              <a:rPr lang="en-US" altLang="zh-CN" dirty="0"/>
              <a:t>, F. von </a:t>
            </a:r>
            <a:r>
              <a:rPr lang="en-US" altLang="zh-CN" dirty="0" err="1"/>
              <a:t>Oppen</a:t>
            </a:r>
            <a:r>
              <a:rPr lang="en-US" altLang="zh-CN" dirty="0"/>
              <a:t>, and P. W. Brouwer, Reflection-symmetric second-order </a:t>
            </a:r>
            <a:r>
              <a:rPr lang="en-US" altLang="zh-CN" dirty="0" err="1"/>
              <a:t>topologi-cal</a:t>
            </a:r>
            <a:r>
              <a:rPr lang="en-US" altLang="zh-CN" dirty="0"/>
              <a:t> insulators and superconductors, Phys. Rev. Lett. 119, 246401 (2017).</a:t>
            </a:r>
          </a:p>
          <a:p>
            <a:pPr>
              <a:spcBef>
                <a:spcPts val="600"/>
              </a:spcBef>
            </a:pPr>
            <a:r>
              <a:rPr lang="en-US" altLang="zh-CN" dirty="0"/>
              <a:t>[3] Z. Song, Z. Fang, and C. Fang, (d − 2)-dimensional edge states of rotation symmetry protected topological states, Phys. Rev. Lett. 119, 246402 (2017).</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TotalTime>
  <Words>533</Words>
  <Application>Microsoft Office PowerPoint</Application>
  <PresentationFormat>自定义</PresentationFormat>
  <Paragraphs>18</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Helical corner states in continuous topological interface states in a topological crystalline insulator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135</cp:revision>
  <cp:lastPrinted>2023-01-06T15:48:00Z</cp:lastPrinted>
  <dcterms:created xsi:type="dcterms:W3CDTF">2023-01-03T14:57:00Z</dcterms:created>
  <dcterms:modified xsi:type="dcterms:W3CDTF">2025-10-27T02:25:21Z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5B5FA49D883E4169A6E16F8730B51C2D_13</vt:lpwstr>
  </property>
  <property fmtid="{D5CDD505-2E9C-101B-9397-08002B2CF9AE}" pid="3" name="KSOProductBuildVer">
    <vt:lpwstr>2052-12.1.0.23125</vt:lpwstr>
  </property>
</Properties>
</file>