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25" d="100"/>
          <a:sy n="25" d="100"/>
        </p:scale>
        <p:origin x="1416" y="-19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1243013"/>
            <a:ext cx="25161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4334" y="1265365"/>
            <a:ext cx="17520673" cy="3907429"/>
          </a:xfrm>
        </p:spPr>
        <p:txBody>
          <a:bodyPr>
            <a:normAutofit/>
          </a:bodyPr>
          <a:lstStyle/>
          <a:p>
            <a:r>
              <a:rPr lang="zh-CN" altLang="en-US" sz="9600" dirty="0">
                <a:latin typeface="+mn-lt"/>
                <a:ea typeface="+mn-ea"/>
              </a:rPr>
              <a:t>寒冷天气下苯酚储罐运行工况的数值模拟</a:t>
            </a:r>
            <a:endParaRPr lang="en-US" sz="9600" dirty="0">
              <a:latin typeface="+mn-lt"/>
              <a:ea typeface="+mn-ea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041087" y="8513759"/>
            <a:ext cx="17918640" cy="3541575"/>
          </a:xfrm>
        </p:spPr>
        <p:txBody>
          <a:bodyPr/>
          <a:lstStyle/>
          <a:p>
            <a:endParaRPr lang="en-US" altLang="zh-CN" sz="3600" dirty="0">
              <a:solidFill>
                <a:schemeClr val="tx1"/>
              </a:solidFill>
              <a:latin typeface="+mn-lt"/>
            </a:endParaRPr>
          </a:p>
          <a:p>
            <a:r>
              <a:rPr lang="zh-CN" altLang="en-US" sz="3600" dirty="0">
                <a:solidFill>
                  <a:schemeClr val="tx1"/>
                </a:solidFill>
                <a:latin typeface="+mn-lt"/>
              </a:rPr>
              <a:t>               胡万鹏</a:t>
            </a:r>
            <a:r>
              <a:rPr lang="en-US" altLang="zh-CN" sz="3600" dirty="0">
                <a:solidFill>
                  <a:schemeClr val="tx1"/>
                </a:solidFill>
                <a:latin typeface="+mn-lt"/>
              </a:rPr>
              <a:t>1  </a:t>
            </a:r>
            <a:r>
              <a:rPr lang="zh-CN" altLang="en-US" sz="3600" dirty="0">
                <a:solidFill>
                  <a:schemeClr val="tx1"/>
                </a:solidFill>
                <a:latin typeface="+mn-lt"/>
              </a:rPr>
              <a:t>陈建国</a:t>
            </a:r>
            <a:r>
              <a:rPr lang="en-US" altLang="zh-CN" sz="3600" dirty="0">
                <a:solidFill>
                  <a:schemeClr val="tx1"/>
                </a:solidFill>
                <a:latin typeface="+mn-lt"/>
              </a:rPr>
              <a:t>2 </a:t>
            </a:r>
          </a:p>
          <a:p>
            <a:pPr marL="1645920" lvl="1" indent="0">
              <a:buNone/>
            </a:pPr>
            <a:r>
              <a:rPr lang="en-US" altLang="zh-CN" sz="3600" dirty="0">
                <a:cs typeface="Calibri" panose="020F0502020204030204" pitchFamily="34" charset="0"/>
              </a:rPr>
              <a:t>1 </a:t>
            </a:r>
            <a:r>
              <a:rPr lang="zh-CN" altLang="en-US" sz="3600" dirty="0">
                <a:cs typeface="Calibri" panose="020F0502020204030204" pitchFamily="34" charset="0"/>
              </a:rPr>
              <a:t>嘉兴大学  材料与化学工程研究所        浙江嘉兴 </a:t>
            </a:r>
            <a:r>
              <a:rPr lang="en-US" altLang="zh-CN" sz="3600" dirty="0">
                <a:cs typeface="Calibri" panose="020F0502020204030204" pitchFamily="34" charset="0"/>
              </a:rPr>
              <a:t>314001</a:t>
            </a:r>
          </a:p>
          <a:p>
            <a:pPr marL="1645920" lvl="1" indent="0">
              <a:buNone/>
            </a:pPr>
            <a:r>
              <a:rPr lang="en-US" altLang="zh-CN" sz="3600" dirty="0">
                <a:cs typeface="Calibri" panose="020F0502020204030204" pitchFamily="34" charset="0"/>
              </a:rPr>
              <a:t>2 </a:t>
            </a:r>
            <a:r>
              <a:rPr lang="zh-CN" altLang="en-US" sz="3600" dirty="0">
                <a:cs typeface="Calibri" panose="020F0502020204030204" pitchFamily="34" charset="0"/>
              </a:rPr>
              <a:t>杭摩科技新材料（阜阳）有限公司      安徽阜阳 </a:t>
            </a:r>
            <a:r>
              <a:rPr lang="en-US" altLang="zh-CN" sz="3600" dirty="0">
                <a:cs typeface="Calibri" panose="020F0502020204030204" pitchFamily="34" charset="0"/>
              </a:rPr>
              <a:t>236001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708153" y="21859170"/>
            <a:ext cx="16062185" cy="6856707"/>
          </a:xfrm>
        </p:spPr>
        <p:txBody>
          <a:bodyPr/>
          <a:lstStyle/>
          <a:p>
            <a:r>
              <a:rPr lang="zh-CN" altLang="en-US" dirty="0"/>
              <a:t>使用了 </a:t>
            </a:r>
            <a:r>
              <a:rPr lang="en-US" altLang="zh-CN" dirty="0"/>
              <a:t>COMSOL Multiphysics</a:t>
            </a:r>
            <a:r>
              <a:rPr lang="en-US" altLang="zh-CN" baseline="30000" dirty="0"/>
              <a:t>®</a:t>
            </a:r>
            <a:r>
              <a:rPr lang="zh-CN" altLang="en-US" dirty="0"/>
              <a:t>多物理场的流体力学耦合固体</a:t>
            </a:r>
            <a:r>
              <a:rPr lang="en-US" altLang="zh-CN" dirty="0"/>
              <a:t>-</a:t>
            </a:r>
            <a:r>
              <a:rPr lang="zh-CN" altLang="en-US" dirty="0"/>
              <a:t>流体传热模块球形苯酚储罐进行建模，多物理场采用“非等温流动”进行模块耦合。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2" y="39623894"/>
            <a:ext cx="15643288" cy="320050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A.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Teskeredžić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, I.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Demirdžić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&amp; S.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Muzaferija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. (2015) Numerical Method for Calculation of Complete Casting Processes—Part I: Theory</a:t>
            </a:r>
            <a:r>
              <a:rPr lang="en-US" altLang="zh-CN" sz="2800" dirty="0">
                <a:solidFill>
                  <a:schemeClr val="tx1"/>
                </a:solidFill>
              </a:rPr>
              <a:t>[J]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. Numerical Heat Transfer, Part B: Fundamentals 68:4, pages 295-316.</a:t>
            </a:r>
          </a:p>
          <a:p>
            <a:pPr>
              <a:spcBef>
                <a:spcPts val="1200"/>
              </a:spcBef>
            </a:pPr>
            <a:r>
              <a:rPr lang="en-US" sz="2800" dirty="0" err="1">
                <a:solidFill>
                  <a:schemeClr val="tx1"/>
                </a:solidFill>
                <a:latin typeface="+mn-lt"/>
              </a:rPr>
              <a:t>Seid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Koric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LanceC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.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Hibbeler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Rui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Liu &amp;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BrianG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. Thomas. (2010) 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Multiphysics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Model of Metal Solidification on the Continuum Level</a:t>
            </a:r>
            <a:r>
              <a:rPr lang="en-US" altLang="zh-CN" sz="2800" dirty="0">
                <a:solidFill>
                  <a:schemeClr val="tx1"/>
                </a:solidFill>
              </a:rPr>
              <a:t>[J]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. Numerical Heat Transfer, Part B: Fundamentals 58:6, pages 371-392..</a:t>
            </a:r>
          </a:p>
          <a:p>
            <a:pPr>
              <a:spcBef>
                <a:spcPts val="12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宋代勇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韩旭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张丽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等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. </a:t>
            </a: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非能动安全壳冷却系统水箱低温环境散热过程数值模拟研究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[J]. </a:t>
            </a:r>
            <a:r>
              <a:rPr lang="zh-CN" altLang="en-US" sz="2800" dirty="0">
                <a:solidFill>
                  <a:schemeClr val="tx1"/>
                </a:solidFill>
                <a:latin typeface="+mn-lt"/>
              </a:rPr>
              <a:t>核动力工程</a:t>
            </a:r>
            <a:r>
              <a:rPr lang="en-US" altLang="zh-CN" sz="2800" dirty="0">
                <a:solidFill>
                  <a:schemeClr val="tx1"/>
                </a:solidFill>
                <a:latin typeface="+mn-lt"/>
              </a:rPr>
              <a:t>, 2016, 37(6): 6-10.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297" y="5415419"/>
            <a:ext cx="17520817" cy="3969186"/>
          </a:xfrm>
        </p:spPr>
        <p:txBody>
          <a:bodyPr/>
          <a:lstStyle/>
          <a:p>
            <a:r>
              <a:rPr lang="zh-CN" altLang="en-US" sz="4800" dirty="0">
                <a:latin typeface="+mn-lt"/>
              </a:rPr>
              <a:t>储罐是化工生产中用于存储化工原料和产品的重要装备之一。在寒冷天气下，罐内液态苯酚有冻结成为固体的风险，从而给安全生产带来极大的隐患，企业和工程公司均需要获得储罐的运行状况，以便设计保温结构，以采取防冻措施。研究发现，这是一个多物理场耦合作用的环境，它包括流体力学、传热学，物理相变。</a:t>
            </a:r>
            <a:endParaRPr lang="en-US" sz="4800" dirty="0">
              <a:latin typeface="+mn-lt"/>
            </a:endParaRP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5378707"/>
            <a:ext cx="29615963" cy="4731840"/>
          </a:xfrm>
        </p:spPr>
        <p:txBody>
          <a:bodyPr/>
          <a:lstStyle/>
          <a:p>
            <a:r>
              <a:rPr lang="zh-CN" altLang="en-US" dirty="0"/>
              <a:t>       寒冷天气下，储罐中的液态苯酚可能因为温度降低而凝固。管道或阀门处的苯酚固化会造成化工生产中严重的安全隐患。当苯酚流动不畅会造成装置因缺少物料而停车。因此，评估储罐在寒冷天气下，何时苯酚会发生凝结，以及凝结的程度（厚度）和在工艺管路中的位置，对提升装置的安全性能具有重要的工程价值。</a:t>
            </a:r>
            <a:endParaRPr lang="en-US" altLang="zh-CN" dirty="0"/>
          </a:p>
          <a:p>
            <a:r>
              <a:rPr lang="zh-CN" altLang="en-US" dirty="0"/>
              <a:t>                                                                                                                                 </a:t>
            </a:r>
            <a:endParaRPr lang="en-US" altLang="zh-CN" dirty="0"/>
          </a:p>
          <a:p>
            <a:r>
              <a:rPr lang="en-US" altLang="zh-CN" dirty="0"/>
              <a:t>      </a:t>
            </a:r>
            <a:r>
              <a:rPr lang="zh-CN" altLang="en-US" dirty="0"/>
              <a:t>采用流体力学与流体传热两个物理场进行耦合，参考“锡熔前沿”和“连铸固化”对</a:t>
            </a:r>
            <a:r>
              <a:rPr lang="en-US" altLang="zh-CN" dirty="0"/>
              <a:t>2000 m</a:t>
            </a:r>
            <a:r>
              <a:rPr lang="en-US" altLang="zh-CN" baseline="30000" dirty="0"/>
              <a:t>3</a:t>
            </a:r>
            <a:r>
              <a:rPr lang="zh-CN" altLang="en-US" dirty="0"/>
              <a:t>苯酚储罐进行了数学建模，</a:t>
            </a:r>
            <a:r>
              <a:rPr lang="zh-CN" altLang="zh-CN" dirty="0"/>
              <a:t>在</a:t>
            </a:r>
            <a:r>
              <a:rPr lang="en-US" altLang="zh-CN" dirty="0"/>
              <a:t>COMSOL Multiphysics</a:t>
            </a:r>
            <a:r>
              <a:rPr lang="en-US" altLang="zh-CN" baseline="30000" dirty="0"/>
              <a:t>® </a:t>
            </a:r>
            <a:r>
              <a:rPr lang="en-US" altLang="zh-CN" dirty="0"/>
              <a:t>5.6</a:t>
            </a:r>
            <a:r>
              <a:rPr lang="zh-CN" altLang="zh-CN" dirty="0"/>
              <a:t>平台进行计算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     选取储罐所在的地理位置气候数据进行计算分析。计算结果发现，在</a:t>
            </a:r>
            <a:r>
              <a:rPr lang="en-US" altLang="zh-CN" dirty="0"/>
              <a:t>-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ºC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极端天气下，寒风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m/s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小时后苯酚储罐结冰部分的厚度小于罐体直径的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dirty="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49531" y="13540266"/>
            <a:ext cx="29615963" cy="1302499"/>
          </a:xfrm>
        </p:spPr>
        <p:txBody>
          <a:bodyPr/>
          <a:lstStyle/>
          <a:p>
            <a:r>
              <a:rPr lang="zh-CN" altLang="en-US" dirty="0"/>
              <a:t>研究背景</a:t>
            </a:r>
            <a:endParaRPr lang="en-US" dirty="0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655929" y="20398107"/>
            <a:ext cx="16062185" cy="1303795"/>
          </a:xfrm>
        </p:spPr>
        <p:txBody>
          <a:bodyPr/>
          <a:lstStyle/>
          <a:p>
            <a:r>
              <a:rPr lang="zh-CN" altLang="en-US" dirty="0"/>
              <a:t>研究方法</a:t>
            </a:r>
            <a:endParaRPr lang="en-US" dirty="0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2" y="27726126"/>
            <a:ext cx="13776431" cy="1468347"/>
          </a:xfrm>
        </p:spPr>
        <p:txBody>
          <a:bodyPr/>
          <a:lstStyle/>
          <a:p>
            <a:pPr algn="ctr"/>
            <a:r>
              <a:rPr lang="en-US" altLang="zh-CN" dirty="0"/>
              <a:t>Fig 1 </a:t>
            </a:r>
            <a:r>
              <a:rPr lang="zh-CN" altLang="en-US" dirty="0"/>
              <a:t>储罐及周围环境的几何模型</a:t>
            </a:r>
            <a:endParaRPr lang="en-US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943097"/>
            <a:ext cx="15434125" cy="5945198"/>
          </a:xfrm>
        </p:spPr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        </a:t>
            </a:r>
            <a:r>
              <a:rPr lang="zh-CN" altLang="zh-CN" dirty="0"/>
              <a:t>模拟结果的速度场显示，</a:t>
            </a:r>
            <a:r>
              <a:rPr lang="zh-CN" altLang="en-US" dirty="0"/>
              <a:t>苯酚凝固过程中密度的变化导致非均匀流动的</a:t>
            </a:r>
            <a:r>
              <a:rPr lang="zh-CN" altLang="zh-CN" dirty="0"/>
              <a:t>现象。</a:t>
            </a:r>
            <a:endParaRPr lang="en-US" altLang="zh-CN" dirty="0"/>
          </a:p>
          <a:p>
            <a:r>
              <a:rPr lang="zh-CN" altLang="en-US" dirty="0"/>
              <a:t>       储罐外表面</a:t>
            </a:r>
            <a:r>
              <a:rPr lang="en-US" altLang="zh-CN" dirty="0"/>
              <a:t>150mm</a:t>
            </a:r>
            <a:r>
              <a:rPr lang="zh-CN" altLang="en-US" dirty="0"/>
              <a:t>厚度的保温层能够抵御该地区</a:t>
            </a:r>
            <a:r>
              <a:rPr lang="en-US" altLang="zh-CN" dirty="0"/>
              <a:t>-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ºC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极端天气下寒风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m/s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，保持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小时以上。计算结果显示，苯酚储罐结冰部分的厚度小于罐体直径的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1/10</a:t>
            </a:r>
            <a:r>
              <a:rPr lang="zh-CN" altLang="en-US" dirty="0"/>
              <a:t>。内部输出管道的管口附近为液态苯酚。在管路正常的情况下，不影响苯酚的输送。</a:t>
            </a:r>
            <a:endParaRPr lang="zh-CN" altLang="zh-CN" dirty="0"/>
          </a:p>
          <a:p>
            <a:endParaRPr lang="en-US" dirty="0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30147681"/>
            <a:ext cx="15362501" cy="1303795"/>
          </a:xfrm>
        </p:spPr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7545431" y="36504995"/>
            <a:ext cx="14224907" cy="1468347"/>
          </a:xfrm>
        </p:spPr>
        <p:txBody>
          <a:bodyPr/>
          <a:lstStyle/>
          <a:p>
            <a:r>
              <a:rPr lang="en-US" altLang="zh-CN" dirty="0"/>
              <a:t>Fig 2 </a:t>
            </a:r>
            <a:r>
              <a:rPr lang="zh-CN" altLang="zh-CN" dirty="0"/>
              <a:t>建模几何构型</a:t>
            </a:r>
            <a:r>
              <a:rPr lang="en-US" altLang="zh-CN" dirty="0"/>
              <a:t>                             Fig 3 </a:t>
            </a:r>
            <a:r>
              <a:rPr lang="zh-CN" altLang="zh-CN" dirty="0"/>
              <a:t>储罐内部固液分布状况</a:t>
            </a:r>
            <a:endParaRPr lang="en-US" dirty="0"/>
          </a:p>
        </p:txBody>
      </p:sp>
      <p:pic>
        <p:nvPicPr>
          <p:cNvPr id="30" name="图片占位符 22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2" b="28550"/>
          <a:stretch/>
        </p:blipFill>
        <p:spPr>
          <a:xfrm>
            <a:off x="19691582" y="38460895"/>
            <a:ext cx="12078756" cy="3478227"/>
          </a:xfr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/>
          <a:srcRect t="1934"/>
          <a:stretch/>
        </p:blipFill>
        <p:spPr>
          <a:xfrm>
            <a:off x="14973343" y="23929120"/>
            <a:ext cx="8847093" cy="501700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5246" y="24683230"/>
            <a:ext cx="6788290" cy="4342262"/>
          </a:xfrm>
          <a:prstGeom prst="rect">
            <a:avLst/>
          </a:prstGeom>
        </p:spPr>
      </p:pic>
      <p:pic>
        <p:nvPicPr>
          <p:cNvPr id="33" name="图片占位符 10"/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7" t="746" r="24563" b="746"/>
          <a:stretch/>
        </p:blipFill>
        <p:spPr>
          <a:xfrm>
            <a:off x="17392446" y="29785593"/>
            <a:ext cx="7162800" cy="6565522"/>
          </a:xfr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7" r="23287"/>
          <a:stretch/>
        </p:blipFill>
        <p:spPr>
          <a:xfrm>
            <a:off x="24555246" y="30227301"/>
            <a:ext cx="7258255" cy="5682105"/>
          </a:xfrm>
          <a:prstGeom prst="rect">
            <a:avLst/>
          </a:prstGeom>
        </p:spPr>
      </p:pic>
      <p:pic>
        <p:nvPicPr>
          <p:cNvPr id="35" name="图片占位符 21"/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" t="20544" r="4203" b="25377"/>
          <a:stretch/>
        </p:blipFill>
        <p:spPr>
          <a:xfrm>
            <a:off x="596086" y="20784850"/>
            <a:ext cx="13950455" cy="6266973"/>
          </a:xfrm>
        </p:spPr>
      </p:pic>
      <p:pic>
        <p:nvPicPr>
          <p:cNvPr id="36" name="图片占位符 19"/>
          <p:cNvPicPr>
            <a:picLocks noGrp="1" noChangeAspect="1"/>
          </p:cNvPicPr>
          <p:nvPr>
            <p:ph type="pic" sz="quarter" idx="1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7" b="19857"/>
          <a:stretch>
            <a:fillRect/>
          </a:stretch>
        </p:blipFill>
        <p:spPr>
          <a:xfrm>
            <a:off x="0" y="0"/>
            <a:ext cx="13414251" cy="12175479"/>
          </a:xfr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553</TotalTime>
  <Words>579</Words>
  <Application>Microsoft Office PowerPoint</Application>
  <PresentationFormat>自定义</PresentationFormat>
  <Paragraphs>22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寒冷天气下苯酚储罐运行工况的数值模拟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Huiying (Zoey) Liu</cp:lastModifiedBy>
  <cp:revision>132</cp:revision>
  <cp:lastPrinted>2025-10-23T14:58:12Z</cp:lastPrinted>
  <dcterms:created xsi:type="dcterms:W3CDTF">2023-01-03T14:57:49Z</dcterms:created>
  <dcterms:modified xsi:type="dcterms:W3CDTF">2025-10-28T05:57:00Z</dcterms:modified>
</cp:coreProperties>
</file>