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9" r:id="rId1"/>
  </p:sldMasterIdLst>
  <p:notesMasterIdLst>
    <p:notesMasterId r:id="rId3"/>
  </p:notesMasterIdLst>
  <p:handoutMasterIdLst>
    <p:handoutMasterId r:id="rId4"/>
  </p:handoutMasterIdLst>
  <p:sldIdLst>
    <p:sldId id="260" r:id="rId2"/>
  </p:sldIdLst>
  <p:sldSz cx="32918400" cy="43891200"/>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756" userDrawn="1">
          <p15:clr>
            <a:srgbClr val="A4A3A4"/>
          </p15:clr>
        </p15:guide>
        <p15:guide id="2" pos="10368" userDrawn="1">
          <p15:clr>
            <a:srgbClr val="A4A3A4"/>
          </p15:clr>
        </p15:guide>
        <p15:guide id="4" pos="20141" userDrawn="1">
          <p15:clr>
            <a:srgbClr val="A4A3A4"/>
          </p15:clr>
        </p15:guide>
        <p15:guide id="5" pos="595" userDrawn="1">
          <p15:clr>
            <a:srgbClr val="A4A3A4"/>
          </p15:clr>
        </p15:guide>
        <p15:guide id="6" orient="horz" pos="27477" userDrawn="1">
          <p15:clr>
            <a:srgbClr val="A4A3A4"/>
          </p15:clr>
        </p15:guide>
        <p15:guide id="7" orient="horz" pos="443" userDrawn="1">
          <p15:clr>
            <a:srgbClr val="A4A3A4"/>
          </p15:clr>
        </p15:guide>
        <p15:guide id="8" orient="horz" pos="26326" userDrawn="1">
          <p15:clr>
            <a:srgbClr val="A4A3A4"/>
          </p15:clr>
        </p15:guide>
        <p15:guide id="9" pos="2851" userDrawn="1">
          <p15:clr>
            <a:srgbClr val="A4A3A4"/>
          </p15:clr>
        </p15:guide>
        <p15:guide id="10" orient="horz" pos="2092" userDrawn="1">
          <p15:clr>
            <a:srgbClr val="A4A3A4"/>
          </p15:clr>
        </p15:guide>
        <p15:guide id="11" orient="horz" pos="20537" userDrawn="1">
          <p15:clr>
            <a:srgbClr val="A4A3A4"/>
          </p15:clr>
        </p15:guide>
        <p15:guide id="12" orient="horz" pos="223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0013"/>
    <a:srgbClr val="003494"/>
    <a:srgbClr val="B2B2B2"/>
    <a:srgbClr val="202020"/>
    <a:srgbClr val="323232"/>
    <a:srgbClr val="CC3300"/>
    <a:srgbClr val="CC0000"/>
    <a:srgbClr val="FF3300"/>
    <a:srgbClr val="990000"/>
    <a:srgbClr val="FF8D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6274" autoAdjust="0"/>
  </p:normalViewPr>
  <p:slideViewPr>
    <p:cSldViewPr snapToGrid="0" showGuides="1">
      <p:cViewPr>
        <p:scale>
          <a:sx n="33" d="100"/>
          <a:sy n="33" d="100"/>
        </p:scale>
        <p:origin x="1482" y="24"/>
      </p:cViewPr>
      <p:guideLst>
        <p:guide orient="horz" pos="13756"/>
        <p:guide pos="10368"/>
        <p:guide pos="20141"/>
        <p:guide pos="595"/>
        <p:guide orient="horz" pos="27477"/>
        <p:guide orient="horz" pos="443"/>
        <p:guide orient="horz" pos="26326"/>
        <p:guide pos="2851"/>
        <p:guide orient="horz" pos="2092"/>
        <p:guide orient="horz" pos="20537"/>
        <p:guide orient="horz" pos="22329"/>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2025/10/28</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2025/10/28</a:t>
            </a:fld>
            <a:endParaRPr lang="zh-CN" altLang="en-US"/>
          </a:p>
        </p:txBody>
      </p:sp>
      <p:sp>
        <p:nvSpPr>
          <p:cNvPr id="4" name="幻灯片图像占位符 3"/>
          <p:cNvSpPr>
            <a:spLocks noGrp="1" noRot="1" noChangeAspect="1"/>
          </p:cNvSpPr>
          <p:nvPr>
            <p:ph type="sldImg" idx="2"/>
          </p:nvPr>
        </p:nvSpPr>
        <p:spPr>
          <a:xfrm>
            <a:off x="2257425" y="1279525"/>
            <a:ext cx="259080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57425" y="1279525"/>
            <a:ext cx="2590800" cy="3454400"/>
          </a:xfrm>
        </p:spPr>
        <p:txBody>
          <a:bodyPr/>
          <a:lstStyle/>
          <a:p>
            <a:endParaRPr lang="zh-CN" altLang="en-US"/>
          </a:p>
        </p:txBody>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a:t>
            </a:fld>
            <a:endParaRPr lang="zh-CN" altLang="en-US"/>
          </a:p>
        </p:txBody>
      </p:sp>
    </p:spTree>
    <p:extLst>
      <p:ext uri="{BB962C8B-B14F-4D97-AF65-F5344CB8AC3E}">
        <p14:creationId xmlns:p14="http://schemas.microsoft.com/office/powerpoint/2010/main" val="806737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zh-CN" altLang="en-US"/>
              <a:t>单击此处编辑母版标题样式</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760FBDFE-C587-4B4C-A407-44438C67B59E}" type="datetimeFigureOut">
              <a:rPr lang="zh-CN" altLang="en-US" smtClean="0"/>
              <a:t>2025/10/28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521428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60FBDFE-C587-4B4C-A407-44438C67B59E}" type="datetimeFigureOut">
              <a:rPr lang="zh-CN" altLang="en-US" smtClean="0"/>
              <a:t>2025/10/28</a:t>
            </a:fld>
            <a:endParaRPr lang="zh-CN" altLang="en-US" dirty="0"/>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4063176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60FBDFE-C587-4B4C-A407-44438C67B59E}" type="datetimeFigureOut">
              <a:rPr lang="zh-CN" altLang="en-US" smtClean="0"/>
              <a:t>2025/10/28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949416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2025/10/28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2263107" y="3529878"/>
            <a:ext cx="28391702" cy="3557745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60FBDFE-C587-4B4C-A407-44438C67B59E}" type="datetimeFigureOut">
              <a:rPr lang="zh-CN" altLang="en-US" smtClean="0"/>
              <a:t>2025/10/28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255890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zh-CN" altLang="en-US"/>
              <a:t>单击此处编辑母版标题样式</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60FBDFE-C587-4B4C-A407-44438C67B59E}" type="datetimeFigureOut">
              <a:rPr lang="zh-CN" altLang="en-US" smtClean="0"/>
              <a:t>2025/10/28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131707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760FBDFE-C587-4B4C-A407-44438C67B59E}" type="datetimeFigureOut">
              <a:rPr lang="zh-CN" altLang="en-US" smtClean="0"/>
              <a:t>2025/10/28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899411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a:t>单击此处编辑母版文本样式</a:t>
            </a:r>
          </a:p>
        </p:txBody>
      </p:sp>
      <p:sp>
        <p:nvSpPr>
          <p:cNvPr id="4" name="Content Placeholder 3"/>
          <p:cNvSpPr>
            <a:spLocks noGrp="1"/>
          </p:cNvSpPr>
          <p:nvPr>
            <p:ph sz="half" idx="2"/>
          </p:nvPr>
        </p:nvSpPr>
        <p:spPr>
          <a:xfrm>
            <a:off x="2267431" y="16032480"/>
            <a:ext cx="13926024"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a:t>单击此处编辑母版文本样式</a:t>
            </a:r>
          </a:p>
        </p:txBody>
      </p:sp>
      <p:sp>
        <p:nvSpPr>
          <p:cNvPr id="6" name="Content Placeholder 5"/>
          <p:cNvSpPr>
            <a:spLocks noGrp="1"/>
          </p:cNvSpPr>
          <p:nvPr>
            <p:ph sz="quarter" idx="4"/>
          </p:nvPr>
        </p:nvSpPr>
        <p:spPr>
          <a:xfrm>
            <a:off x="16664942" y="16032480"/>
            <a:ext cx="13994608"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760FBDFE-C587-4B4C-A407-44438C67B59E}" type="datetimeFigureOut">
              <a:rPr lang="zh-CN" altLang="en-US" smtClean="0"/>
              <a:t>2025/10/28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656262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760FBDFE-C587-4B4C-A407-44438C67B59E}" type="datetimeFigureOut">
              <a:rPr lang="zh-CN" altLang="en-US" smtClean="0"/>
              <a:t>2025/10/28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55367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FBDFE-C587-4B4C-A407-44438C67B59E}" type="datetimeFigureOut">
              <a:rPr lang="zh-CN" altLang="en-US" smtClean="0"/>
              <a:t>2025/10/28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2543579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zh-CN" altLang="en-US"/>
              <a:t>单击此处编辑母版标题样式</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60FBDFE-C587-4B4C-A407-44438C67B59E}" type="datetimeFigureOut">
              <a:rPr lang="zh-CN" altLang="en-US" smtClean="0"/>
              <a:t>2025/10/28</a:t>
            </a:fld>
            <a:endParaRPr lang="zh-CN" altLang="en-US" dirty="0"/>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2724225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zh-CN" altLang="en-US"/>
              <a:t>单击图标添加图片</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EFD9D74-47D9-4702-A33C-335B63B48DBF}" type="datetimeFigureOut">
              <a:rPr lang="zh-CN" altLang="en-US" smtClean="0"/>
              <a:t>2025/10/28</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FABC47A4-756D-490B-A52F-7D9E2C9FC05F}" type="slidenum">
              <a:rPr lang="zh-CN" altLang="en-US" smtClean="0"/>
              <a:t>‹#›</a:t>
            </a:fld>
            <a:endParaRPr lang="zh-CN" altLang="en-US"/>
          </a:p>
        </p:txBody>
      </p:sp>
    </p:spTree>
    <p:extLst>
      <p:ext uri="{BB962C8B-B14F-4D97-AF65-F5344CB8AC3E}">
        <p14:creationId xmlns:p14="http://schemas.microsoft.com/office/powerpoint/2010/main" val="311780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760FBDFE-C587-4B4C-A407-44438C67B59E}" type="datetimeFigureOut">
              <a:rPr lang="zh-CN" altLang="en-US" smtClean="0"/>
              <a:t>2025/10/28</a:t>
            </a:fld>
            <a:endParaRPr lang="zh-CN" altLang="en-US" dirty="0"/>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9749244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58"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2.jpeg"/><Relationship Id="rId3" Type="http://schemas.openxmlformats.org/officeDocument/2006/relationships/image" Target="../media/image1.jpg"/><Relationship Id="rId7" Type="http://schemas.openxmlformats.org/officeDocument/2006/relationships/image" Target="../media/image5.jpeg"/><Relationship Id="rId12" Type="http://schemas.openxmlformats.org/officeDocument/2006/relationships/image" Target="../media/image10.png"/><Relationship Id="rId17" Type="http://schemas.openxmlformats.org/officeDocument/2006/relationships/image" Target="../media/image12.png"/><Relationship Id="rId2" Type="http://schemas.openxmlformats.org/officeDocument/2006/relationships/notesSlide" Target="../notesSlides/notesSlide1.xml"/><Relationship Id="rId16" Type="http://schemas.openxmlformats.org/officeDocument/2006/relationships/image" Target="../media/image11.jpg"/><Relationship Id="rId20" Type="http://schemas.openxmlformats.org/officeDocument/2006/relationships/image" Target="../media/image14.tiff"/><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15" Type="http://schemas.openxmlformats.org/officeDocument/2006/relationships/image" Target="../media/image10.jpg"/><Relationship Id="rId10" Type="http://schemas.openxmlformats.org/officeDocument/2006/relationships/image" Target="../media/image8.tif"/><Relationship Id="rId19" Type="http://schemas.openxmlformats.org/officeDocument/2006/relationships/image" Target="../media/image13.tif"/><Relationship Id="rId4" Type="http://schemas.openxmlformats.org/officeDocument/2006/relationships/image" Target="../media/image2.png"/><Relationship Id="rId9" Type="http://schemas.openxmlformats.org/officeDocument/2006/relationships/image" Target="../media/image7.tif"/><Relationship Id="rId1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710E9CF1-18AF-4CBB-8166-C7BE85976165}"/>
              </a:ext>
            </a:extLst>
          </p:cNvPr>
          <p:cNvGrpSpPr/>
          <p:nvPr/>
        </p:nvGrpSpPr>
        <p:grpSpPr>
          <a:xfrm>
            <a:off x="1075696" y="558090"/>
            <a:ext cx="30767007" cy="41979343"/>
            <a:chOff x="806687" y="833014"/>
            <a:chExt cx="31227621" cy="42607817"/>
          </a:xfrm>
        </p:grpSpPr>
        <p:pic>
          <p:nvPicPr>
            <p:cNvPr id="40" name="图片 39">
              <a:extLst>
                <a:ext uri="{FF2B5EF4-FFF2-40B4-BE49-F238E27FC236}">
                  <a16:creationId xmlns:a16="http://schemas.microsoft.com/office/drawing/2014/main" id="{2D73F33C-71FA-A70F-3A46-D95E1267BF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83244" y="26014879"/>
              <a:ext cx="8896921" cy="6670205"/>
            </a:xfrm>
            <a:prstGeom prst="rect">
              <a:avLst/>
            </a:prstGeom>
          </p:spPr>
        </p:pic>
        <p:sp>
          <p:nvSpPr>
            <p:cNvPr id="153" name="文本框 152">
              <a:extLst>
                <a:ext uri="{FF2B5EF4-FFF2-40B4-BE49-F238E27FC236}">
                  <a16:creationId xmlns:a16="http://schemas.microsoft.com/office/drawing/2014/main" id="{D631A285-FA37-49C8-64A9-6D228A4905FA}"/>
                </a:ext>
              </a:extLst>
            </p:cNvPr>
            <p:cNvSpPr txBox="1"/>
            <p:nvPr/>
          </p:nvSpPr>
          <p:spPr>
            <a:xfrm>
              <a:off x="7915650" y="833014"/>
              <a:ext cx="19270687" cy="2905174"/>
            </a:xfrm>
            <a:prstGeom prst="rect">
              <a:avLst/>
            </a:prstGeom>
            <a:noFill/>
          </p:spPr>
          <p:txBody>
            <a:bodyPr wrap="square">
              <a:spAutoFit/>
            </a:bodyPr>
            <a:lstStyle/>
            <a:p>
              <a:pPr algn="ctr"/>
              <a:r>
                <a:rPr lang="en-US" altLang="zh-CN" sz="9000" b="1" dirty="0">
                  <a:latin typeface="Calibri" panose="020F0502020204030204" pitchFamily="34" charset="0"/>
                  <a:ea typeface="Calibri" panose="020F0502020204030204" pitchFamily="34" charset="0"/>
                  <a:cs typeface="Calibri" panose="020F0502020204030204" pitchFamily="34" charset="0"/>
                </a:rPr>
                <a:t>Modeling and Simulation of Terahertz Photoconductive Antenna in 3D</a:t>
              </a:r>
              <a:endParaRPr lang="zh-CN" altLang="zh-CN" sz="9000" b="1" dirty="0">
                <a:latin typeface="Calibri" panose="020F0502020204030204" pitchFamily="34" charset="0"/>
                <a:ea typeface="MS Mincho" panose="02020609040205080304" pitchFamily="49" charset="-128"/>
                <a:cs typeface="Calibri" panose="020F0502020204030204" pitchFamily="34" charset="0"/>
              </a:endParaRPr>
            </a:p>
          </p:txBody>
        </p:sp>
        <p:sp>
          <p:nvSpPr>
            <p:cNvPr id="154" name="文本框 153">
              <a:extLst>
                <a:ext uri="{FF2B5EF4-FFF2-40B4-BE49-F238E27FC236}">
                  <a16:creationId xmlns:a16="http://schemas.microsoft.com/office/drawing/2014/main" id="{AC52076C-D0B6-19D4-3AD1-4064C259D788}"/>
                </a:ext>
              </a:extLst>
            </p:cNvPr>
            <p:cNvSpPr txBox="1"/>
            <p:nvPr/>
          </p:nvSpPr>
          <p:spPr>
            <a:xfrm>
              <a:off x="2847806" y="3974658"/>
              <a:ext cx="27234328" cy="1786195"/>
            </a:xfrm>
            <a:prstGeom prst="rect">
              <a:avLst/>
            </a:prstGeom>
            <a:noFill/>
          </p:spPr>
          <p:txBody>
            <a:bodyPr wrap="square">
              <a:spAutoFit/>
            </a:bodyPr>
            <a:lstStyle/>
            <a:p>
              <a:pPr algn="ctr" eaLnBrk="1" hangingPunct="1">
                <a:lnSpc>
                  <a:spcPct val="125000"/>
                </a:lnSpc>
                <a:buFont typeface="Arial" panose="020B0604020202020204" pitchFamily="34" charset="0"/>
                <a:buNone/>
              </a:pPr>
              <a:r>
                <a:rPr lang="en-US" altLang="zh-CN" sz="4572" b="1" dirty="0">
                  <a:latin typeface="Calibri" panose="020F0502020204030204" pitchFamily="34" charset="0"/>
                  <a:ea typeface="Calibri" panose="020F0502020204030204" pitchFamily="34" charset="0"/>
                  <a:cs typeface="Calibri" panose="020F0502020204030204" pitchFamily="34" charset="0"/>
                </a:rPr>
                <a:t>Shangzhe Xu, Yuanbo Cheng, Minghui Lu, and Hong Lu*</a:t>
              </a:r>
            </a:p>
            <a:p>
              <a:pPr algn="ctr" eaLnBrk="1" hangingPunct="1">
                <a:lnSpc>
                  <a:spcPct val="125000"/>
                </a:lnSpc>
                <a:buFont typeface="Arial" panose="020B0604020202020204" pitchFamily="34" charset="0"/>
                <a:buNone/>
              </a:pPr>
              <a:r>
                <a:rPr lang="en-US" altLang="zh-CN" sz="4572" b="1" dirty="0">
                  <a:latin typeface="Calibri" panose="020F0502020204030204" pitchFamily="34" charset="0"/>
                  <a:ea typeface="Calibri" panose="020F0502020204030204" pitchFamily="34" charset="0"/>
                  <a:cs typeface="Calibri" panose="020F0502020204030204" pitchFamily="34" charset="0"/>
                </a:rPr>
                <a:t>*E-mail: hlu@nju.edu.cn</a:t>
              </a:r>
              <a:endParaRPr lang="zh-CN" altLang="en-US" sz="4572" b="1" dirty="0">
                <a:latin typeface="Calibri" panose="020F0502020204030204" pitchFamily="34" charset="0"/>
                <a:cs typeface="Calibri" panose="020F0502020204030204" pitchFamily="34" charset="0"/>
              </a:endParaRPr>
            </a:p>
          </p:txBody>
        </p:sp>
        <p:grpSp>
          <p:nvGrpSpPr>
            <p:cNvPr id="27" name="组合 26">
              <a:extLst>
                <a:ext uri="{FF2B5EF4-FFF2-40B4-BE49-F238E27FC236}">
                  <a16:creationId xmlns:a16="http://schemas.microsoft.com/office/drawing/2014/main" id="{9D2AEA17-7272-3943-8457-124388FA1C6E}"/>
                </a:ext>
              </a:extLst>
            </p:cNvPr>
            <p:cNvGrpSpPr/>
            <p:nvPr/>
          </p:nvGrpSpPr>
          <p:grpSpPr>
            <a:xfrm>
              <a:off x="917024" y="5915407"/>
              <a:ext cx="31073101" cy="8397594"/>
              <a:chOff x="837097" y="9752496"/>
              <a:chExt cx="27185966" cy="7347084"/>
            </a:xfrm>
          </p:grpSpPr>
          <p:sp>
            <p:nvSpPr>
              <p:cNvPr id="156" name="文本框 155">
                <a:extLst>
                  <a:ext uri="{FF2B5EF4-FFF2-40B4-BE49-F238E27FC236}">
                    <a16:creationId xmlns:a16="http://schemas.microsoft.com/office/drawing/2014/main" id="{4C4B4422-3486-D9F3-4CC0-943AE99DC3D9}"/>
                  </a:ext>
                </a:extLst>
              </p:cNvPr>
              <p:cNvSpPr txBox="1"/>
              <p:nvPr/>
            </p:nvSpPr>
            <p:spPr>
              <a:xfrm>
                <a:off x="1097916" y="10434019"/>
                <a:ext cx="26729763" cy="6665561"/>
              </a:xfrm>
              <a:prstGeom prst="rect">
                <a:avLst/>
              </a:prstGeom>
              <a:noFill/>
            </p:spPr>
            <p:txBody>
              <a:bodyPr wrap="square">
                <a:spAutoFit/>
              </a:bodyPr>
              <a:lstStyle/>
              <a:p>
                <a:pPr algn="just">
                  <a:lnSpc>
                    <a:spcPct val="130000"/>
                  </a:lnSpc>
                </a:pPr>
                <a:r>
                  <a:rPr lang="en-US" altLang="zh-CN" sz="3700" b="1" kern="100" dirty="0">
                    <a:latin typeface="Calibri" panose="020F0502020204030204" pitchFamily="34" charset="0"/>
                    <a:ea typeface="Calibri" panose="020F0502020204030204" pitchFamily="34" charset="0"/>
                    <a:cs typeface="Calibri" panose="020F0502020204030204" pitchFamily="34" charset="0"/>
                  </a:rPr>
                  <a:t>The simulation research of THz Photoconductive Antenna (PCA) based on COMSOL is mainly divided into 2D model and 3D model. The 2D model has limitations such as insufficient accuracy and inability to study the spatial orientation of radiation; the 3D model consumes a lot of computing resources, and the feasibility of parameter optimization research is low. In order to solve this problem, this work uses semiconductor module to construct the physical model of optical response and photocurrent excitation of photoconductive devices under two-dimensional conditions, and further constructs the physical model of terahertz wave excitation and propagation in three-dimensional space. Based on this model, we studied the effects of carrier mobility and carrier lifetime of photoconductive materials on terahertz wave power and bandwidth. The simulation results show that the peak electric field of terahertz wave has a linear relationship with the carrier mobility in a small range, but with the further increase of the mobility, the peak electric field shows a saturation trend. With the carrier lifetime becomes longer, the terahertz peak electric field increases, but the FWHM of the terahertz electric field also increases, and the device bandwidth decreases seriously. This result is consistent with the theoretical prediction and some experimental results, which verifies the rationality and effectiveness of this simulation model. </a:t>
                </a:r>
              </a:p>
            </p:txBody>
          </p:sp>
          <p:sp>
            <p:nvSpPr>
              <p:cNvPr id="157" name="文本框 27">
                <a:extLst>
                  <a:ext uri="{FF2B5EF4-FFF2-40B4-BE49-F238E27FC236}">
                    <a16:creationId xmlns:a16="http://schemas.microsoft.com/office/drawing/2014/main" id="{51B598E2-3FFA-BE16-C408-F0829B21B59E}"/>
                  </a:ext>
                </a:extLst>
              </p:cNvPr>
              <p:cNvSpPr txBox="1">
                <a:spLocks noChangeArrowheads="1"/>
              </p:cNvSpPr>
              <p:nvPr/>
            </p:nvSpPr>
            <p:spPr bwMode="auto">
              <a:xfrm>
                <a:off x="1097749" y="9816542"/>
                <a:ext cx="6095078" cy="769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200">
                    <a:solidFill>
                      <a:schemeClr val="tx1"/>
                    </a:solidFill>
                    <a:latin typeface="Arial" panose="020B0604020202020204" pitchFamily="34" charset="0"/>
                    <a:ea typeface="宋体" panose="02010600030101010101" pitchFamily="2" charset="-122"/>
                  </a:defRPr>
                </a:lvl1pPr>
                <a:lvl2pPr marL="742950" indent="-285750">
                  <a:defRPr sz="8200">
                    <a:solidFill>
                      <a:schemeClr val="tx1"/>
                    </a:solidFill>
                    <a:latin typeface="Arial" panose="020B0604020202020204" pitchFamily="34" charset="0"/>
                    <a:ea typeface="宋体" panose="02010600030101010101" pitchFamily="2" charset="-122"/>
                  </a:defRPr>
                </a:lvl2pPr>
                <a:lvl3pPr marL="1143000" indent="-228600">
                  <a:defRPr sz="8200">
                    <a:solidFill>
                      <a:schemeClr val="tx1"/>
                    </a:solidFill>
                    <a:latin typeface="Arial" panose="020B0604020202020204" pitchFamily="34" charset="0"/>
                    <a:ea typeface="宋体" panose="02010600030101010101" pitchFamily="2" charset="-122"/>
                  </a:defRPr>
                </a:lvl3pPr>
                <a:lvl4pPr marL="1600200" indent="-228600">
                  <a:defRPr sz="8200">
                    <a:solidFill>
                      <a:schemeClr val="tx1"/>
                    </a:solidFill>
                    <a:latin typeface="Arial" panose="020B0604020202020204" pitchFamily="34" charset="0"/>
                    <a:ea typeface="宋体" panose="02010600030101010101" pitchFamily="2" charset="-122"/>
                  </a:defRPr>
                </a:lvl4pPr>
                <a:lvl5pPr marL="2057400" indent="-228600">
                  <a:defRPr sz="8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9pPr>
              </a:lstStyle>
              <a:p>
                <a:r>
                  <a:rPr lang="en-US" altLang="zh-CN" sz="5029" b="1" dirty="0">
                    <a:solidFill>
                      <a:srgbClr val="64326F"/>
                    </a:solidFill>
                    <a:latin typeface="+mn-lt"/>
                    <a:cs typeface="Times New Roman" panose="02020603050405020304" pitchFamily="18" charset="0"/>
                  </a:rPr>
                  <a:t>Abstract</a:t>
                </a:r>
                <a:endParaRPr lang="zh-CN" altLang="en-US" sz="5029" b="1" dirty="0">
                  <a:solidFill>
                    <a:srgbClr val="64326F"/>
                  </a:solidFill>
                  <a:latin typeface="+mn-lt"/>
                  <a:cs typeface="Times New Roman" panose="02020603050405020304" pitchFamily="18" charset="0"/>
                </a:endParaRPr>
              </a:p>
            </p:txBody>
          </p:sp>
          <p:sp>
            <p:nvSpPr>
              <p:cNvPr id="174" name="矩形: 圆角 173">
                <a:extLst>
                  <a:ext uri="{FF2B5EF4-FFF2-40B4-BE49-F238E27FC236}">
                    <a16:creationId xmlns:a16="http://schemas.microsoft.com/office/drawing/2014/main" id="{3C581E45-1194-7EB4-23AC-14980F657F1B}"/>
                  </a:ext>
                </a:extLst>
              </p:cNvPr>
              <p:cNvSpPr/>
              <p:nvPr/>
            </p:nvSpPr>
            <p:spPr>
              <a:xfrm>
                <a:off x="837097" y="9752496"/>
                <a:ext cx="27185966" cy="7240001"/>
              </a:xfrm>
              <a:prstGeom prst="roundRect">
                <a:avLst>
                  <a:gd name="adj" fmla="val 3648"/>
                </a:avLst>
              </a:prstGeom>
              <a:noFill/>
              <a:ln w="28575">
                <a:solidFill>
                  <a:schemeClr val="tx1">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zh-CN" altLang="en-US" sz="7595" dirty="0"/>
              </a:p>
            </p:txBody>
          </p:sp>
        </p:grpSp>
        <p:grpSp>
          <p:nvGrpSpPr>
            <p:cNvPr id="19" name="组合 18">
              <a:extLst>
                <a:ext uri="{FF2B5EF4-FFF2-40B4-BE49-F238E27FC236}">
                  <a16:creationId xmlns:a16="http://schemas.microsoft.com/office/drawing/2014/main" id="{26F8DBD8-78BE-174B-F330-754FA8370C05}"/>
                </a:ext>
              </a:extLst>
            </p:cNvPr>
            <p:cNvGrpSpPr/>
            <p:nvPr/>
          </p:nvGrpSpPr>
          <p:grpSpPr>
            <a:xfrm>
              <a:off x="2578250" y="41792525"/>
              <a:ext cx="28479218" cy="1648306"/>
              <a:chOff x="2908422" y="48357034"/>
              <a:chExt cx="28479218" cy="1648306"/>
            </a:xfrm>
          </p:grpSpPr>
          <p:pic>
            <p:nvPicPr>
              <p:cNvPr id="20" name="图片 19">
                <a:extLst>
                  <a:ext uri="{FF2B5EF4-FFF2-40B4-BE49-F238E27FC236}">
                    <a16:creationId xmlns:a16="http://schemas.microsoft.com/office/drawing/2014/main" id="{EFB9DA32-AD41-D7FC-7DF0-CD2B1F5289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895" t="68126" r="22251" b="22774"/>
              <a:stretch/>
            </p:blipFill>
            <p:spPr>
              <a:xfrm>
                <a:off x="20511200" y="48433234"/>
                <a:ext cx="10876440" cy="1275568"/>
              </a:xfrm>
              <a:prstGeom prst="rect">
                <a:avLst/>
              </a:prstGeom>
            </p:spPr>
          </p:pic>
          <p:pic>
            <p:nvPicPr>
              <p:cNvPr id="22" name="图片 21">
                <a:extLst>
                  <a:ext uri="{FF2B5EF4-FFF2-40B4-BE49-F238E27FC236}">
                    <a16:creationId xmlns:a16="http://schemas.microsoft.com/office/drawing/2014/main" id="{82D66C89-5179-DE13-006F-674CBB834AF0}"/>
                  </a:ext>
                </a:extLst>
              </p:cNvPr>
              <p:cNvPicPr>
                <a:picLocks noChangeAspect="1"/>
              </p:cNvPicPr>
              <p:nvPr/>
            </p:nvPicPr>
            <p:blipFill>
              <a:blip r:embed="rId5" cstate="print">
                <a:extLst>
                  <a:ext uri="{28A0092B-C50C-407E-A947-70E740481C1C}">
                    <a14:useLocalDpi xmlns:a14="http://schemas.microsoft.com/office/drawing/2010/main" val="0"/>
                  </a:ext>
                </a:extLst>
              </a:blip>
              <a:srcRect l="24021"/>
              <a:stretch/>
            </p:blipFill>
            <p:spPr>
              <a:xfrm>
                <a:off x="2908422" y="48357034"/>
                <a:ext cx="3938080" cy="1648306"/>
              </a:xfrm>
              <a:prstGeom prst="rect">
                <a:avLst/>
              </a:prstGeom>
            </p:spPr>
          </p:pic>
          <p:pic>
            <p:nvPicPr>
              <p:cNvPr id="28" name="图片 9">
                <a:extLst>
                  <a:ext uri="{FF2B5EF4-FFF2-40B4-BE49-F238E27FC236}">
                    <a16:creationId xmlns:a16="http://schemas.microsoft.com/office/drawing/2014/main" id="{B3B75F8D-EF10-FF98-B17D-CD7FEA0FDF6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9628" b="23633"/>
              <a:stretch/>
            </p:blipFill>
            <p:spPr>
              <a:xfrm>
                <a:off x="7878882" y="48450654"/>
                <a:ext cx="11638029" cy="1320636"/>
              </a:xfrm>
              <a:prstGeom prst="rect">
                <a:avLst/>
              </a:prstGeom>
            </p:spPr>
          </p:pic>
        </p:grpSp>
        <p:pic>
          <p:nvPicPr>
            <p:cNvPr id="3" name="图片 2">
              <a:extLst>
                <a:ext uri="{FF2B5EF4-FFF2-40B4-BE49-F238E27FC236}">
                  <a16:creationId xmlns:a16="http://schemas.microsoft.com/office/drawing/2014/main" id="{94436FBE-B11F-DFBB-4C2A-AF197232F7A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219851" y="927783"/>
              <a:ext cx="3264115" cy="4091984"/>
            </a:xfrm>
            <a:prstGeom prst="rect">
              <a:avLst/>
            </a:prstGeom>
          </p:spPr>
        </p:pic>
        <p:pic>
          <p:nvPicPr>
            <p:cNvPr id="14" name="图片 13">
              <a:extLst>
                <a:ext uri="{FF2B5EF4-FFF2-40B4-BE49-F238E27FC236}">
                  <a16:creationId xmlns:a16="http://schemas.microsoft.com/office/drawing/2014/main" id="{B0BEBF08-B0FC-26A6-3C34-CD776EC188F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6687" y="849142"/>
              <a:ext cx="6881090" cy="4837381"/>
            </a:xfrm>
            <a:prstGeom prst="rect">
              <a:avLst/>
            </a:prstGeom>
          </p:spPr>
        </p:pic>
        <p:grpSp>
          <p:nvGrpSpPr>
            <p:cNvPr id="38" name="组合 37">
              <a:extLst>
                <a:ext uri="{FF2B5EF4-FFF2-40B4-BE49-F238E27FC236}">
                  <a16:creationId xmlns:a16="http://schemas.microsoft.com/office/drawing/2014/main" id="{AE2114A7-7B8B-30CE-0999-1E7E9FC18F93}"/>
                </a:ext>
              </a:extLst>
            </p:cNvPr>
            <p:cNvGrpSpPr/>
            <p:nvPr/>
          </p:nvGrpSpPr>
          <p:grpSpPr>
            <a:xfrm>
              <a:off x="900131" y="14365458"/>
              <a:ext cx="31073101" cy="11472173"/>
              <a:chOff x="961091" y="14578818"/>
              <a:chExt cx="31073101" cy="11472173"/>
            </a:xfrm>
          </p:grpSpPr>
          <p:grpSp>
            <p:nvGrpSpPr>
              <p:cNvPr id="16" name="组合 15">
                <a:extLst>
                  <a:ext uri="{FF2B5EF4-FFF2-40B4-BE49-F238E27FC236}">
                    <a16:creationId xmlns:a16="http://schemas.microsoft.com/office/drawing/2014/main" id="{472A8684-8378-53BE-3A2F-8C31493BB080}"/>
                  </a:ext>
                </a:extLst>
              </p:cNvPr>
              <p:cNvGrpSpPr/>
              <p:nvPr/>
            </p:nvGrpSpPr>
            <p:grpSpPr>
              <a:xfrm>
                <a:off x="961091" y="14578818"/>
                <a:ext cx="31073101" cy="11472173"/>
                <a:chOff x="945125" y="7234010"/>
                <a:chExt cx="15332991" cy="8904184"/>
              </a:xfrm>
            </p:grpSpPr>
            <p:sp>
              <p:nvSpPr>
                <p:cNvPr id="158" name="矩形: 圆角 157">
                  <a:extLst>
                    <a:ext uri="{FF2B5EF4-FFF2-40B4-BE49-F238E27FC236}">
                      <a16:creationId xmlns:a16="http://schemas.microsoft.com/office/drawing/2014/main" id="{BF5EE48D-11F0-90D7-1B97-CA293F2D3AA7}"/>
                    </a:ext>
                  </a:extLst>
                </p:cNvPr>
                <p:cNvSpPr/>
                <p:nvPr/>
              </p:nvSpPr>
              <p:spPr>
                <a:xfrm>
                  <a:off x="945125" y="7234010"/>
                  <a:ext cx="15332991" cy="8904184"/>
                </a:xfrm>
                <a:prstGeom prst="roundRect">
                  <a:avLst>
                    <a:gd name="adj" fmla="val 3648"/>
                  </a:avLst>
                </a:prstGeom>
                <a:noFill/>
                <a:ln w="28575">
                  <a:solidFill>
                    <a:schemeClr val="tx1">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zh-CN" altLang="en-US" sz="7595" dirty="0"/>
                </a:p>
              </p:txBody>
            </p:sp>
            <p:sp>
              <p:nvSpPr>
                <p:cNvPr id="166" name="文本框 27">
                  <a:extLst>
                    <a:ext uri="{FF2B5EF4-FFF2-40B4-BE49-F238E27FC236}">
                      <a16:creationId xmlns:a16="http://schemas.microsoft.com/office/drawing/2014/main" id="{9738EA3B-E30A-3E67-D27B-B13D4A90582A}"/>
                    </a:ext>
                  </a:extLst>
                </p:cNvPr>
                <p:cNvSpPr txBox="1">
                  <a:spLocks noChangeArrowheads="1"/>
                </p:cNvSpPr>
                <p:nvPr/>
              </p:nvSpPr>
              <p:spPr bwMode="auto">
                <a:xfrm>
                  <a:off x="1071981" y="7300000"/>
                  <a:ext cx="6966571" cy="682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200">
                      <a:solidFill>
                        <a:schemeClr val="tx1"/>
                      </a:solidFill>
                      <a:latin typeface="Arial" panose="020B0604020202020204" pitchFamily="34" charset="0"/>
                      <a:ea typeface="宋体" panose="02010600030101010101" pitchFamily="2" charset="-122"/>
                    </a:defRPr>
                  </a:lvl1pPr>
                  <a:lvl2pPr marL="742950" indent="-285750">
                    <a:defRPr sz="8200">
                      <a:solidFill>
                        <a:schemeClr val="tx1"/>
                      </a:solidFill>
                      <a:latin typeface="Arial" panose="020B0604020202020204" pitchFamily="34" charset="0"/>
                      <a:ea typeface="宋体" panose="02010600030101010101" pitchFamily="2" charset="-122"/>
                    </a:defRPr>
                  </a:lvl2pPr>
                  <a:lvl3pPr marL="1143000" indent="-228600">
                    <a:defRPr sz="8200">
                      <a:solidFill>
                        <a:schemeClr val="tx1"/>
                      </a:solidFill>
                      <a:latin typeface="Arial" panose="020B0604020202020204" pitchFamily="34" charset="0"/>
                      <a:ea typeface="宋体" panose="02010600030101010101" pitchFamily="2" charset="-122"/>
                    </a:defRPr>
                  </a:lvl3pPr>
                  <a:lvl4pPr marL="1600200" indent="-228600">
                    <a:defRPr sz="8200">
                      <a:solidFill>
                        <a:schemeClr val="tx1"/>
                      </a:solidFill>
                      <a:latin typeface="Arial" panose="020B0604020202020204" pitchFamily="34" charset="0"/>
                      <a:ea typeface="宋体" panose="02010600030101010101" pitchFamily="2" charset="-122"/>
                    </a:defRPr>
                  </a:lvl4pPr>
                  <a:lvl5pPr marL="2057400" indent="-228600">
                    <a:defRPr sz="8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9pPr>
                </a:lstStyle>
                <a:p>
                  <a:r>
                    <a:rPr lang="en-US" altLang="zh-CN" sz="5029" b="1" dirty="0">
                      <a:solidFill>
                        <a:srgbClr val="64326F"/>
                      </a:solidFill>
                      <a:latin typeface="+mn-lt"/>
                      <a:cs typeface="Times New Roman" panose="02020603050405020304" pitchFamily="18" charset="0"/>
                    </a:rPr>
                    <a:t>Simulation methods</a:t>
                  </a:r>
                  <a:endParaRPr lang="zh-CN" altLang="en-US" sz="5029" b="1" dirty="0">
                    <a:solidFill>
                      <a:srgbClr val="64326F"/>
                    </a:solidFill>
                    <a:latin typeface="+mn-lt"/>
                    <a:cs typeface="Times New Roman" panose="02020603050405020304" pitchFamily="18" charset="0"/>
                  </a:endParaRPr>
                </a:p>
              </p:txBody>
            </p:sp>
          </p:grpSp>
          <p:grpSp>
            <p:nvGrpSpPr>
              <p:cNvPr id="15" name="组合 14">
                <a:extLst>
                  <a:ext uri="{FF2B5EF4-FFF2-40B4-BE49-F238E27FC236}">
                    <a16:creationId xmlns:a16="http://schemas.microsoft.com/office/drawing/2014/main" id="{E26EEBB4-D75A-DE01-A57E-F31064C6CFB5}"/>
                  </a:ext>
                </a:extLst>
              </p:cNvPr>
              <p:cNvGrpSpPr/>
              <p:nvPr/>
            </p:nvGrpSpPr>
            <p:grpSpPr>
              <a:xfrm>
                <a:off x="24250365" y="14933352"/>
                <a:ext cx="7636734" cy="10127047"/>
                <a:chOff x="41653" y="15937072"/>
                <a:chExt cx="8418922" cy="11164305"/>
              </a:xfrm>
            </p:grpSpPr>
            <p:grpSp>
              <p:nvGrpSpPr>
                <p:cNvPr id="8" name="组合 7">
                  <a:extLst>
                    <a:ext uri="{FF2B5EF4-FFF2-40B4-BE49-F238E27FC236}">
                      <a16:creationId xmlns:a16="http://schemas.microsoft.com/office/drawing/2014/main" id="{A77FF59A-EF6D-02F9-5AFB-1DE5B768BAC8}"/>
                    </a:ext>
                  </a:extLst>
                </p:cNvPr>
                <p:cNvGrpSpPr/>
                <p:nvPr/>
              </p:nvGrpSpPr>
              <p:grpSpPr>
                <a:xfrm>
                  <a:off x="354073" y="15937072"/>
                  <a:ext cx="7207786" cy="9701340"/>
                  <a:chOff x="1031850" y="15991109"/>
                  <a:chExt cx="5327547" cy="7170629"/>
                </a:xfrm>
              </p:grpSpPr>
              <p:pic>
                <p:nvPicPr>
                  <p:cNvPr id="5" name="图片 4">
                    <a:extLst>
                      <a:ext uri="{FF2B5EF4-FFF2-40B4-BE49-F238E27FC236}">
                        <a16:creationId xmlns:a16="http://schemas.microsoft.com/office/drawing/2014/main" id="{205E84A4-75CB-25AF-7F2C-A700D54508AA}"/>
                      </a:ext>
                    </a:extLst>
                  </p:cNvPr>
                  <p:cNvPicPr>
                    <a:picLocks noChangeAspect="1"/>
                  </p:cNvPicPr>
                  <p:nvPr/>
                </p:nvPicPr>
                <p:blipFill>
                  <a:blip r:embed="rId9">
                    <a:extLst>
                      <a:ext uri="{28A0092B-C50C-407E-A947-70E740481C1C}">
                        <a14:useLocalDpi xmlns:a14="http://schemas.microsoft.com/office/drawing/2010/main" val="0"/>
                      </a:ext>
                    </a:extLst>
                  </a:blip>
                  <a:srcRect r="6357"/>
                  <a:stretch>
                    <a:fillRect/>
                  </a:stretch>
                </p:blipFill>
                <p:spPr>
                  <a:xfrm>
                    <a:off x="1031850" y="15991109"/>
                    <a:ext cx="5327547" cy="3127057"/>
                  </a:xfrm>
                  <a:prstGeom prst="rect">
                    <a:avLst/>
                  </a:prstGeom>
                </p:spPr>
              </p:pic>
              <p:pic>
                <p:nvPicPr>
                  <p:cNvPr id="7" name="图片 6">
                    <a:extLst>
                      <a:ext uri="{FF2B5EF4-FFF2-40B4-BE49-F238E27FC236}">
                        <a16:creationId xmlns:a16="http://schemas.microsoft.com/office/drawing/2014/main" id="{277A5154-FF51-F150-12DD-A3C0481470E8}"/>
                      </a:ext>
                    </a:extLst>
                  </p:cNvPr>
                  <p:cNvPicPr>
                    <a:picLocks noChangeAspect="1"/>
                  </p:cNvPicPr>
                  <p:nvPr/>
                </p:nvPicPr>
                <p:blipFill>
                  <a:blip r:embed="rId10">
                    <a:extLst>
                      <a:ext uri="{28A0092B-C50C-407E-A947-70E740481C1C}">
                        <a14:useLocalDpi xmlns:a14="http://schemas.microsoft.com/office/drawing/2010/main" val="0"/>
                      </a:ext>
                    </a:extLst>
                  </a:blip>
                  <a:srcRect l="15306" r="24458"/>
                  <a:stretch>
                    <a:fillRect/>
                  </a:stretch>
                </p:blipFill>
                <p:spPr>
                  <a:xfrm>
                    <a:off x="1668879" y="19132944"/>
                    <a:ext cx="4415164" cy="4028794"/>
                  </a:xfrm>
                  <a:prstGeom prst="rect">
                    <a:avLst/>
                  </a:prstGeom>
                </p:spPr>
              </p:pic>
            </p:grpSp>
            <p:sp>
              <p:nvSpPr>
                <p:cNvPr id="9" name="文本框 8">
                  <a:extLst>
                    <a:ext uri="{FF2B5EF4-FFF2-40B4-BE49-F238E27FC236}">
                      <a16:creationId xmlns:a16="http://schemas.microsoft.com/office/drawing/2014/main" id="{54803078-EDF8-B564-38D1-F9EA685A6E23}"/>
                    </a:ext>
                  </a:extLst>
                </p:cNvPr>
                <p:cNvSpPr txBox="1"/>
                <p:nvPr/>
              </p:nvSpPr>
              <p:spPr>
                <a:xfrm>
                  <a:off x="864231" y="25835079"/>
                  <a:ext cx="7596344" cy="1266298"/>
                </a:xfrm>
                <a:prstGeom prst="rect">
                  <a:avLst/>
                </a:prstGeom>
                <a:noFill/>
              </p:spPr>
              <p:txBody>
                <a:bodyPr wrap="square" rtlCol="0">
                  <a:spAutoFit/>
                </a:bodyPr>
                <a:lstStyle/>
                <a:p>
                  <a:pPr>
                    <a:lnSpc>
                      <a:spcPct val="110000"/>
                    </a:lnSpc>
                    <a:spcBef>
                      <a:spcPts val="3600"/>
                    </a:spcBef>
                  </a:pPr>
                  <a:r>
                    <a:rPr lang="en-US" altLang="zh-CN" sz="3200" b="1" dirty="0">
                      <a:latin typeface="Calibri" panose="020F0502020204030204" pitchFamily="34" charset="0"/>
                      <a:ea typeface="Calibri" panose="020F0502020204030204" pitchFamily="34" charset="0"/>
                      <a:cs typeface="Calibri" panose="020F0502020204030204" pitchFamily="34" charset="0"/>
                    </a:rPr>
                    <a:t>Figure. 1. (a) Mesh of the semi model. (b) Mesh of the temw model.</a:t>
                  </a:r>
                  <a:endParaRPr lang="zh-CN" altLang="en-US" sz="3200" b="1" dirty="0">
                    <a:latin typeface="Calibri" panose="020F0502020204030204" pitchFamily="34" charset="0"/>
                    <a:cs typeface="Calibri" panose="020F0502020204030204" pitchFamily="34" charset="0"/>
                  </a:endParaRPr>
                </a:p>
              </p:txBody>
            </p:sp>
            <p:sp>
              <p:nvSpPr>
                <p:cNvPr id="12" name="文本框 11">
                  <a:extLst>
                    <a:ext uri="{FF2B5EF4-FFF2-40B4-BE49-F238E27FC236}">
                      <a16:creationId xmlns:a16="http://schemas.microsoft.com/office/drawing/2014/main" id="{D6103AE0-51AE-8CCE-6D6D-217114788D54}"/>
                    </a:ext>
                  </a:extLst>
                </p:cNvPr>
                <p:cNvSpPr txBox="1"/>
                <p:nvPr/>
              </p:nvSpPr>
              <p:spPr>
                <a:xfrm>
                  <a:off x="41653" y="15996353"/>
                  <a:ext cx="624840" cy="584775"/>
                </a:xfrm>
                <a:prstGeom prst="rect">
                  <a:avLst/>
                </a:prstGeom>
                <a:noFill/>
              </p:spPr>
              <p:txBody>
                <a:bodyPr wrap="square" rtlCol="0">
                  <a:spAutoFit/>
                </a:bodyPr>
                <a:lstStyle/>
                <a:p>
                  <a:r>
                    <a:rPr lang="en-US" altLang="zh-CN" sz="3200" dirty="0">
                      <a:latin typeface="Calibri" panose="020F0502020204030204" pitchFamily="34" charset="0"/>
                      <a:cs typeface="Calibri" panose="020F0502020204030204" pitchFamily="34" charset="0"/>
                    </a:rPr>
                    <a:t>(a)</a:t>
                  </a:r>
                  <a:endParaRPr lang="zh-CN" altLang="en-US" sz="3200" dirty="0">
                    <a:latin typeface="Calibri" panose="020F0502020204030204" pitchFamily="34" charset="0"/>
                    <a:cs typeface="Calibri" panose="020F0502020204030204" pitchFamily="34" charset="0"/>
                  </a:endParaRPr>
                </a:p>
              </p:txBody>
            </p:sp>
            <p:sp>
              <p:nvSpPr>
                <p:cNvPr id="13" name="文本框 12">
                  <a:extLst>
                    <a:ext uri="{FF2B5EF4-FFF2-40B4-BE49-F238E27FC236}">
                      <a16:creationId xmlns:a16="http://schemas.microsoft.com/office/drawing/2014/main" id="{10A0C81F-EDB6-D028-DDEF-F3DA8627D717}"/>
                    </a:ext>
                  </a:extLst>
                </p:cNvPr>
                <p:cNvSpPr txBox="1"/>
                <p:nvPr/>
              </p:nvSpPr>
              <p:spPr>
                <a:xfrm>
                  <a:off x="41653" y="20226805"/>
                  <a:ext cx="624840" cy="584774"/>
                </a:xfrm>
                <a:prstGeom prst="rect">
                  <a:avLst/>
                </a:prstGeom>
                <a:noFill/>
              </p:spPr>
              <p:txBody>
                <a:bodyPr wrap="square" rtlCol="0">
                  <a:spAutoFit/>
                </a:bodyPr>
                <a:lstStyle/>
                <a:p>
                  <a:r>
                    <a:rPr lang="en-US" altLang="zh-CN" sz="3200" dirty="0">
                      <a:latin typeface="Calibri" panose="020F0502020204030204" pitchFamily="34" charset="0"/>
                      <a:cs typeface="Calibri" panose="020F0502020204030204" pitchFamily="34" charset="0"/>
                    </a:rPr>
                    <a:t>(b)</a:t>
                  </a:r>
                  <a:endParaRPr lang="zh-CN" altLang="en-US" sz="3200" dirty="0">
                    <a:latin typeface="Calibri" panose="020F0502020204030204" pitchFamily="34" charset="0"/>
                    <a:cs typeface="Calibri" panose="020F0502020204030204" pitchFamily="34" charset="0"/>
                  </a:endParaRPr>
                </a:p>
              </p:txBody>
            </p:sp>
          </p:grpSp>
          <p:sp>
            <p:nvSpPr>
              <p:cNvPr id="23" name="文本框 22">
                <a:extLst>
                  <a:ext uri="{FF2B5EF4-FFF2-40B4-BE49-F238E27FC236}">
                    <a16:creationId xmlns:a16="http://schemas.microsoft.com/office/drawing/2014/main" id="{164E7F74-FB7A-B084-21D5-29D9D668E45B}"/>
                  </a:ext>
                </a:extLst>
              </p:cNvPr>
              <p:cNvSpPr txBox="1"/>
              <p:nvPr/>
            </p:nvSpPr>
            <p:spPr>
              <a:xfrm>
                <a:off x="1552581" y="15578943"/>
                <a:ext cx="13266420" cy="769441"/>
              </a:xfrm>
              <a:prstGeom prst="rect">
                <a:avLst/>
              </a:prstGeom>
              <a:noFill/>
            </p:spPr>
            <p:txBody>
              <a:bodyPr wrap="square">
                <a:spAutoFit/>
              </a:bodyPr>
              <a:lstStyle/>
              <a:p>
                <a:pPr marL="571500" indent="-571500">
                  <a:buFont typeface="Wingdings" panose="05000000000000000000" pitchFamily="2" charset="2"/>
                  <a:buChar char="Ø"/>
                </a:pPr>
                <a:r>
                  <a:rPr lang="en-US" altLang="zh-CN" sz="4400" b="1" kern="100" dirty="0">
                    <a:latin typeface="Calibri" panose="020F0502020204030204" pitchFamily="34" charset="0"/>
                    <a:ea typeface="Calibri" panose="020F0502020204030204" pitchFamily="34" charset="0"/>
                    <a:cs typeface="Calibri" panose="020F0502020204030204" pitchFamily="34" charset="0"/>
                  </a:rPr>
                  <a:t>Equation of semiconductor model</a:t>
                </a:r>
                <a:endParaRPr lang="zh-CN" altLang="en-US" sz="4400" b="1" dirty="0"/>
              </a:p>
            </p:txBody>
          </p:sp>
          <mc:AlternateContent xmlns:mc="http://schemas.openxmlformats.org/markup-compatibility/2006" xmlns:a14="http://schemas.microsoft.com/office/drawing/2010/main">
            <mc:Choice Requires="a14">
              <p:sp>
                <p:nvSpPr>
                  <p:cNvPr id="25" name="文本框 24">
                    <a:extLst>
                      <a:ext uri="{FF2B5EF4-FFF2-40B4-BE49-F238E27FC236}">
                        <a16:creationId xmlns:a16="http://schemas.microsoft.com/office/drawing/2014/main" id="{40832F9E-E8E0-881D-9B40-DA45C8C4EC73}"/>
                      </a:ext>
                    </a:extLst>
                  </p:cNvPr>
                  <p:cNvSpPr txBox="1"/>
                  <p:nvPr/>
                </p:nvSpPr>
                <p:spPr>
                  <a:xfrm>
                    <a:off x="1552580" y="16348384"/>
                    <a:ext cx="22734595" cy="5296322"/>
                  </a:xfrm>
                  <a:prstGeom prst="rect">
                    <a:avLst/>
                  </a:prstGeom>
                  <a:noFill/>
                </p:spPr>
                <p:txBody>
                  <a:bodyPr wrap="square">
                    <a:spAutoFit/>
                  </a:bodyPr>
                  <a:lstStyle/>
                  <a:p>
                    <a:r>
                      <a:rPr lang="en-US" altLang="zh-CN" sz="3700" b="1" kern="100" dirty="0">
                        <a:latin typeface="Calibri" panose="020F0502020204030204" pitchFamily="34" charset="0"/>
                        <a:ea typeface="Calibri" panose="020F0502020204030204" pitchFamily="34" charset="0"/>
                        <a:cs typeface="Calibri" panose="020F0502020204030204" pitchFamily="34" charset="0"/>
                      </a:rPr>
                      <a:t>The physical process of carriers in the photoconductive material include drift, diffusion, generation and recombination of the carriers, which can be described by the following equations</a:t>
                    </a:r>
                    <a:r>
                      <a:rPr lang="en-US" altLang="zh-CN" sz="3700" b="1" kern="100" baseline="30000" dirty="0">
                        <a:latin typeface="Calibri" panose="020F0502020204030204" pitchFamily="34" charset="0"/>
                        <a:ea typeface="Calibri" panose="020F0502020204030204" pitchFamily="34" charset="0"/>
                        <a:cs typeface="Calibri" panose="020F0502020204030204" pitchFamily="34" charset="0"/>
                      </a:rPr>
                      <a:t>[1]</a:t>
                    </a:r>
                    <a:r>
                      <a:rPr lang="en-US" altLang="zh-CN" sz="3700" b="1" kern="100" dirty="0">
                        <a:latin typeface="Calibri" panose="020F0502020204030204" pitchFamily="34" charset="0"/>
                        <a:ea typeface="Calibri" panose="020F0502020204030204" pitchFamily="34" charset="0"/>
                        <a:cs typeface="Calibri" panose="020F0502020204030204" pitchFamily="34" charset="0"/>
                      </a:rPr>
                      <a:t>:</a:t>
                    </a:r>
                  </a:p>
                  <a:p>
                    <a:pPr>
                      <a:lnSpc>
                        <a:spcPct val="80000"/>
                      </a:lnSpc>
                    </a:pPr>
                    <a:endParaRPr lang="en-US" altLang="zh-CN" sz="3700" b="1" kern="100" dirty="0">
                      <a:latin typeface="Calibri" panose="020F0502020204030204" pitchFamily="34" charset="0"/>
                      <a:ea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𝜖</m:t>
                              </m:r>
                            </m:e>
                            <m:sub>
                              <m:r>
                                <a:rPr lang="en-US" altLang="zh-CN" sz="3700" b="0" i="1" smtClean="0">
                                  <a:latin typeface="Cambria Math" panose="02040503050406030204" pitchFamily="18" charset="0"/>
                                </a:rPr>
                                <m:t>0</m:t>
                              </m:r>
                            </m:sub>
                          </m:sSub>
                          <m:r>
                            <m:rPr>
                              <m:sty m:val="p"/>
                            </m:rPr>
                            <a:rPr lang="en-US" altLang="zh-CN" sz="3700" b="0" i="0" smtClean="0">
                              <a:latin typeface="Cambria Math" panose="02040503050406030204" pitchFamily="18" charset="0"/>
                            </a:rPr>
                            <m:t>∇</m:t>
                          </m:r>
                          <m:r>
                            <a:rPr lang="en-US" altLang="zh-CN" sz="3700" b="0" i="1" smtClean="0">
                              <a:latin typeface="Cambria Math" panose="02040503050406030204" pitchFamily="18" charset="0"/>
                            </a:rPr>
                            <m:t>⋅</m:t>
                          </m:r>
                          <m:d>
                            <m:dPr>
                              <m:ctrlPr>
                                <a:rPr lang="en-US" altLang="zh-CN" sz="3700" b="0" i="1" smtClean="0">
                                  <a:latin typeface="Cambria Math" panose="02040503050406030204" pitchFamily="18" charset="0"/>
                                </a:rPr>
                              </m:ctrlPr>
                            </m:dPr>
                            <m:e>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𝜖</m:t>
                                  </m:r>
                                </m:e>
                                <m:sub>
                                  <m:r>
                                    <a:rPr lang="en-US" altLang="zh-CN" sz="3700" b="0" i="1" smtClean="0">
                                      <a:latin typeface="Cambria Math" panose="02040503050406030204" pitchFamily="18" charset="0"/>
                                    </a:rPr>
                                    <m:t>𝑟</m:t>
                                  </m:r>
                                </m:sub>
                              </m:sSub>
                              <m:r>
                                <m:rPr>
                                  <m:sty m:val="p"/>
                                </m:rPr>
                                <a:rPr lang="en-US" altLang="zh-CN" sz="3700" b="0" i="0" smtClean="0">
                                  <a:latin typeface="Cambria Math" panose="02040503050406030204" pitchFamily="18" charset="0"/>
                                </a:rPr>
                                <m:t>∇</m:t>
                              </m:r>
                              <m:r>
                                <a:rPr lang="en-US" altLang="zh-CN" sz="3700" b="0" i="1" smtClean="0">
                                  <a:latin typeface="Cambria Math" panose="02040503050406030204" pitchFamily="18" charset="0"/>
                                </a:rPr>
                                <m:t>𝑉</m:t>
                              </m:r>
                            </m:e>
                          </m:d>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𝑞</m:t>
                          </m:r>
                          <m:d>
                            <m:dPr>
                              <m:ctrlPr>
                                <a:rPr lang="en-US" altLang="zh-CN" sz="3700" b="0" i="1" smtClean="0">
                                  <a:latin typeface="Cambria Math" panose="02040503050406030204" pitchFamily="18" charset="0"/>
                                </a:rPr>
                              </m:ctrlPr>
                            </m:dPr>
                            <m:e>
                              <m:r>
                                <a:rPr lang="en-US" altLang="zh-CN" sz="3700" b="0" i="1" smtClean="0">
                                  <a:latin typeface="Cambria Math" panose="02040503050406030204" pitchFamily="18" charset="0"/>
                                </a:rPr>
                                <m:t>𝑛</m:t>
                              </m:r>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𝑝</m:t>
                              </m:r>
                              <m:r>
                                <a:rPr lang="en-US" altLang="zh-CN" sz="3700" b="0" i="1" smtClean="0">
                                  <a:latin typeface="Cambria Math" panose="02040503050406030204" pitchFamily="18" charset="0"/>
                                </a:rPr>
                                <m:t>−</m:t>
                              </m:r>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𝑁</m:t>
                                  </m:r>
                                </m:e>
                                <m:sub>
                                  <m:r>
                                    <a:rPr lang="en-US" altLang="zh-CN" sz="3700" b="0" i="1" smtClean="0">
                                      <a:latin typeface="Cambria Math" panose="02040503050406030204" pitchFamily="18" charset="0"/>
                                    </a:rPr>
                                    <m:t>𝐷</m:t>
                                  </m:r>
                                </m:sub>
                              </m:sSub>
                              <m:r>
                                <a:rPr lang="en-US" altLang="zh-CN" sz="3700" b="0" i="1" smtClean="0">
                                  <a:latin typeface="Cambria Math" panose="02040503050406030204" pitchFamily="18" charset="0"/>
                                </a:rPr>
                                <m:t>+</m:t>
                              </m:r>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𝑁</m:t>
                                  </m:r>
                                </m:e>
                                <m:sub>
                                  <m:r>
                                    <a:rPr lang="en-US" altLang="zh-CN" sz="3700" b="0" i="1" smtClean="0">
                                      <a:latin typeface="Cambria Math" panose="02040503050406030204" pitchFamily="18" charset="0"/>
                                    </a:rPr>
                                    <m:t>𝐴</m:t>
                                  </m:r>
                                </m:sub>
                              </m:sSub>
                            </m:e>
                          </m:d>
                        </m:oMath>
                      </m:oMathPara>
                    </a14:m>
                    <a:endParaRPr lang="en-US" altLang="zh-CN" sz="3700" b="0" dirty="0"/>
                  </a:p>
                  <a:p>
                    <a:pPr/>
                    <a14:m>
                      <m:oMathPara xmlns:m="http://schemas.openxmlformats.org/officeDocument/2006/math">
                        <m:oMathParaPr>
                          <m:jc m:val="centerGroup"/>
                        </m:oMathParaPr>
                        <m:oMath xmlns:m="http://schemas.openxmlformats.org/officeDocument/2006/math">
                          <m:f>
                            <m:fPr>
                              <m:ctrlPr>
                                <a:rPr lang="en-US" altLang="zh-CN" sz="3700" i="1" smtClean="0">
                                  <a:latin typeface="Cambria Math" panose="02040503050406030204" pitchFamily="18" charset="0"/>
                                </a:rPr>
                              </m:ctrlPr>
                            </m:fPr>
                            <m:num>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𝑛</m:t>
                              </m:r>
                            </m:num>
                            <m:den>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𝑡</m:t>
                              </m:r>
                            </m:den>
                          </m:f>
                          <m:r>
                            <a:rPr lang="en-US" altLang="zh-CN" sz="3700" b="0" i="1" smtClean="0">
                              <a:latin typeface="Cambria Math" panose="02040503050406030204" pitchFamily="18" charset="0"/>
                            </a:rPr>
                            <m:t>=−</m:t>
                          </m:r>
                          <m:f>
                            <m:fPr>
                              <m:ctrlPr>
                                <a:rPr lang="en-US" altLang="zh-CN" sz="3700" b="0" i="1" smtClean="0">
                                  <a:latin typeface="Cambria Math" panose="02040503050406030204" pitchFamily="18" charset="0"/>
                                </a:rPr>
                              </m:ctrlPr>
                            </m:fPr>
                            <m:num>
                              <m:r>
                                <a:rPr lang="en-US" altLang="zh-CN" sz="3700" b="0" i="1" smtClean="0">
                                  <a:latin typeface="Cambria Math" panose="02040503050406030204" pitchFamily="18" charset="0"/>
                                </a:rPr>
                                <m:t>1</m:t>
                              </m:r>
                            </m:num>
                            <m:den>
                              <m:r>
                                <a:rPr lang="en-US" altLang="zh-CN" sz="3700" b="0" i="1" smtClean="0">
                                  <a:latin typeface="Cambria Math" panose="02040503050406030204" pitchFamily="18" charset="0"/>
                                </a:rPr>
                                <m:t>𝑞</m:t>
                              </m:r>
                            </m:den>
                          </m:f>
                          <m:r>
                            <m:rPr>
                              <m:sty m:val="p"/>
                            </m:rPr>
                            <a:rPr lang="en-US" altLang="zh-CN" sz="3700" b="0" i="0" smtClean="0">
                              <a:latin typeface="Cambria Math" panose="02040503050406030204" pitchFamily="18" charset="0"/>
                            </a:rPr>
                            <m:t>∇</m:t>
                          </m:r>
                          <m:r>
                            <a:rPr lang="en-US" altLang="zh-CN" sz="3700" b="0" i="1" smtClean="0">
                              <a:latin typeface="Cambria Math" panose="02040503050406030204" pitchFamily="18" charset="0"/>
                            </a:rPr>
                            <m:t>⋅</m:t>
                          </m:r>
                          <m:d>
                            <m:dPr>
                              <m:begChr m:val="{"/>
                              <m:endChr m:val="}"/>
                              <m:ctrlPr>
                                <a:rPr lang="en-US" altLang="zh-CN" sz="3700" b="0" i="1" smtClean="0">
                                  <a:latin typeface="Cambria Math" panose="02040503050406030204" pitchFamily="18" charset="0"/>
                                </a:rPr>
                              </m:ctrlPr>
                            </m:dPr>
                            <m:e>
                              <m:r>
                                <a:rPr lang="en-US" altLang="zh-CN" sz="3700" b="0" i="1" smtClean="0">
                                  <a:latin typeface="Cambria Math" panose="02040503050406030204" pitchFamily="18" charset="0"/>
                                </a:rPr>
                                <m:t>−</m:t>
                              </m:r>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𝜇</m:t>
                                  </m:r>
                                </m:e>
                                <m:sub>
                                  <m:r>
                                    <a:rPr lang="en-US" altLang="zh-CN" sz="3700" b="0" i="1" smtClean="0">
                                      <a:latin typeface="Cambria Math" panose="02040503050406030204" pitchFamily="18" charset="0"/>
                                    </a:rPr>
                                    <m:t>𝑛</m:t>
                                  </m:r>
                                </m:sub>
                              </m:sSub>
                              <m:r>
                                <a:rPr lang="en-US" altLang="zh-CN" sz="3700" b="0" i="1" smtClean="0">
                                  <a:latin typeface="Cambria Math" panose="02040503050406030204" pitchFamily="18" charset="0"/>
                                </a:rPr>
                                <m:t>𝑞</m:t>
                              </m:r>
                              <m:r>
                                <a:rPr lang="en-US" altLang="zh-CN" sz="3700" b="0" i="1" smtClean="0">
                                  <a:latin typeface="Cambria Math" panose="02040503050406030204" pitchFamily="18" charset="0"/>
                                </a:rPr>
                                <m:t>𝛻</m:t>
                              </m:r>
                              <m:d>
                                <m:dPr>
                                  <m:ctrlPr>
                                    <a:rPr lang="en-US" altLang="zh-CN" sz="3700" b="0" i="1" smtClean="0">
                                      <a:latin typeface="Cambria Math" panose="02040503050406030204" pitchFamily="18" charset="0"/>
                                    </a:rPr>
                                  </m:ctrlPr>
                                </m:dPr>
                                <m:e>
                                  <m:r>
                                    <a:rPr lang="en-US" altLang="zh-CN" sz="3700" b="0" i="1" smtClean="0">
                                      <a:latin typeface="Cambria Math" panose="02040503050406030204" pitchFamily="18" charset="0"/>
                                    </a:rPr>
                                    <m:t>𝑉</m:t>
                                  </m:r>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𝜒</m:t>
                                  </m:r>
                                </m:e>
                              </m:d>
                              <m:r>
                                <a:rPr lang="en-US" altLang="zh-CN" sz="3700" b="0" i="1" smtClean="0">
                                  <a:latin typeface="Cambria Math" panose="02040503050406030204" pitchFamily="18" charset="0"/>
                                </a:rPr>
                                <m:t>𝑛</m:t>
                              </m:r>
                              <m:r>
                                <a:rPr lang="en-US" altLang="zh-CN" sz="3700" b="0" i="1" smtClean="0">
                                  <a:latin typeface="Cambria Math" panose="02040503050406030204" pitchFamily="18" charset="0"/>
                                </a:rPr>
                                <m:t>+</m:t>
                              </m:r>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𝜇</m:t>
                                  </m:r>
                                </m:e>
                                <m:sub>
                                  <m:r>
                                    <a:rPr lang="en-US" altLang="zh-CN" sz="3700" b="0" i="1" smtClean="0">
                                      <a:latin typeface="Cambria Math" panose="02040503050406030204" pitchFamily="18" charset="0"/>
                                    </a:rPr>
                                    <m:t>𝑛</m:t>
                                  </m:r>
                                </m:sub>
                              </m:sSub>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𝑘</m:t>
                                  </m:r>
                                </m:e>
                                <m:sub>
                                  <m:r>
                                    <a:rPr lang="en-US" altLang="zh-CN" sz="3700" b="0" i="1" smtClean="0">
                                      <a:latin typeface="Cambria Math" panose="02040503050406030204" pitchFamily="18" charset="0"/>
                                    </a:rPr>
                                    <m:t>𝐵</m:t>
                                  </m:r>
                                </m:sub>
                              </m:sSub>
                              <m:r>
                                <a:rPr lang="en-US" altLang="zh-CN" sz="3700" b="0" i="1" smtClean="0">
                                  <a:latin typeface="Cambria Math" panose="02040503050406030204" pitchFamily="18" charset="0"/>
                                </a:rPr>
                                <m:t>𝑇𝐺</m:t>
                              </m:r>
                              <m:d>
                                <m:dPr>
                                  <m:ctrlPr>
                                    <a:rPr lang="en-US" altLang="zh-CN" sz="3700" b="0" i="1" smtClean="0">
                                      <a:latin typeface="Cambria Math" panose="02040503050406030204" pitchFamily="18" charset="0"/>
                                    </a:rPr>
                                  </m:ctrlPr>
                                </m:dPr>
                                <m:e>
                                  <m:f>
                                    <m:fPr>
                                      <m:ctrlPr>
                                        <a:rPr lang="en-US" altLang="zh-CN" sz="3700" b="0" i="1" smtClean="0">
                                          <a:latin typeface="Cambria Math" panose="02040503050406030204" pitchFamily="18" charset="0"/>
                                        </a:rPr>
                                      </m:ctrlPr>
                                    </m:fPr>
                                    <m:num>
                                      <m:r>
                                        <a:rPr lang="en-US" altLang="zh-CN" sz="3700" b="0" i="1" smtClean="0">
                                          <a:latin typeface="Cambria Math" panose="02040503050406030204" pitchFamily="18" charset="0"/>
                                        </a:rPr>
                                        <m:t>𝑛</m:t>
                                      </m:r>
                                    </m:num>
                                    <m:den>
                                      <m:r>
                                        <a:rPr lang="en-US" altLang="zh-CN" sz="3700" b="0" i="1" smtClean="0">
                                          <a:latin typeface="Cambria Math" panose="02040503050406030204" pitchFamily="18" charset="0"/>
                                        </a:rPr>
                                        <m:t>𝑁𝑐</m:t>
                                      </m:r>
                                    </m:den>
                                  </m:f>
                                </m:e>
                              </m:d>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𝑛</m:t>
                              </m:r>
                            </m:e>
                          </m:d>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𝑟</m:t>
                          </m:r>
                          <m:d>
                            <m:dPr>
                              <m:ctrlPr>
                                <a:rPr lang="en-US" altLang="zh-CN" sz="3700" b="0" i="1" smtClean="0">
                                  <a:latin typeface="Cambria Math" panose="02040503050406030204" pitchFamily="18" charset="0"/>
                                </a:rPr>
                              </m:ctrlPr>
                            </m:dPr>
                            <m:e>
                              <m:r>
                                <a:rPr lang="en-US" altLang="zh-CN" sz="3700" b="0" i="1" smtClean="0">
                                  <a:latin typeface="Cambria Math" panose="02040503050406030204" pitchFamily="18" charset="0"/>
                                </a:rPr>
                                <m:t>𝑥</m:t>
                              </m:r>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𝑦</m:t>
                              </m:r>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𝑧</m:t>
                              </m:r>
                            </m:e>
                          </m:d>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𝑔</m:t>
                          </m:r>
                          <m:d>
                            <m:dPr>
                              <m:ctrlPr>
                                <a:rPr lang="en-US" altLang="zh-CN" sz="3700" b="0" i="1" smtClean="0">
                                  <a:latin typeface="Cambria Math" panose="02040503050406030204" pitchFamily="18" charset="0"/>
                                </a:rPr>
                              </m:ctrlPr>
                            </m:dPr>
                            <m:e>
                              <m:r>
                                <a:rPr lang="en-US" altLang="zh-CN" sz="3700" b="0" i="1" smtClean="0">
                                  <a:latin typeface="Cambria Math" panose="02040503050406030204" pitchFamily="18" charset="0"/>
                                </a:rPr>
                                <m:t>𝑥</m:t>
                              </m:r>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𝑦</m:t>
                              </m:r>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𝑧</m:t>
                              </m:r>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𝑡</m:t>
                              </m:r>
                            </m:e>
                          </m:d>
                        </m:oMath>
                      </m:oMathPara>
                    </a14:m>
                    <a:endParaRPr lang="en-US" altLang="zh-CN" sz="3700" b="0" i="1" dirty="0"/>
                  </a:p>
                  <a:p>
                    <a:pPr/>
                    <a14:m>
                      <m:oMathPara xmlns:m="http://schemas.openxmlformats.org/officeDocument/2006/math">
                        <m:oMathParaPr>
                          <m:jc m:val="centerGroup"/>
                        </m:oMathParaPr>
                        <m:oMath xmlns:m="http://schemas.openxmlformats.org/officeDocument/2006/math">
                          <m:f>
                            <m:fPr>
                              <m:ctrlPr>
                                <a:rPr lang="en-US" altLang="zh-CN" sz="3700" i="1">
                                  <a:latin typeface="Cambria Math" panose="02040503050406030204" pitchFamily="18" charset="0"/>
                                </a:rPr>
                              </m:ctrlPr>
                            </m:fPr>
                            <m:num>
                              <m:r>
                                <a:rPr lang="en-US" altLang="zh-CN" sz="3700" i="1">
                                  <a:latin typeface="Cambria Math" panose="02040503050406030204" pitchFamily="18" charset="0"/>
                                </a:rPr>
                                <m:t>𝜕</m:t>
                              </m:r>
                              <m:r>
                                <a:rPr lang="en-US" altLang="zh-CN" sz="3700" b="0" i="1" smtClean="0">
                                  <a:latin typeface="Cambria Math" panose="02040503050406030204" pitchFamily="18" charset="0"/>
                                </a:rPr>
                                <m:t>𝑝</m:t>
                              </m:r>
                            </m:num>
                            <m:den>
                              <m:r>
                                <a:rPr lang="en-US" altLang="zh-CN" sz="3700" i="1">
                                  <a:latin typeface="Cambria Math" panose="02040503050406030204" pitchFamily="18" charset="0"/>
                                </a:rPr>
                                <m:t>𝜕</m:t>
                              </m:r>
                              <m:r>
                                <a:rPr lang="en-US" altLang="zh-CN" sz="3700" i="1">
                                  <a:latin typeface="Cambria Math" panose="02040503050406030204" pitchFamily="18" charset="0"/>
                                </a:rPr>
                                <m:t>𝑡</m:t>
                              </m:r>
                            </m:den>
                          </m:f>
                          <m:r>
                            <a:rPr lang="en-US" altLang="zh-CN" sz="3700" i="1">
                              <a:latin typeface="Cambria Math" panose="02040503050406030204" pitchFamily="18" charset="0"/>
                            </a:rPr>
                            <m:t>=</m:t>
                          </m:r>
                          <m:f>
                            <m:fPr>
                              <m:ctrlPr>
                                <a:rPr lang="en-US" altLang="zh-CN" sz="3700" i="1">
                                  <a:latin typeface="Cambria Math" panose="02040503050406030204" pitchFamily="18" charset="0"/>
                                </a:rPr>
                              </m:ctrlPr>
                            </m:fPr>
                            <m:num>
                              <m:r>
                                <a:rPr lang="en-US" altLang="zh-CN" sz="3700" i="1">
                                  <a:latin typeface="Cambria Math" panose="02040503050406030204" pitchFamily="18" charset="0"/>
                                </a:rPr>
                                <m:t>1</m:t>
                              </m:r>
                            </m:num>
                            <m:den>
                              <m:r>
                                <a:rPr lang="en-US" altLang="zh-CN" sz="3700" i="1">
                                  <a:latin typeface="Cambria Math" panose="02040503050406030204" pitchFamily="18" charset="0"/>
                                </a:rPr>
                                <m:t>𝑞</m:t>
                              </m:r>
                            </m:den>
                          </m:f>
                          <m:r>
                            <m:rPr>
                              <m:sty m:val="p"/>
                            </m:rPr>
                            <a:rPr lang="en-US" altLang="zh-CN" sz="3700">
                              <a:latin typeface="Cambria Math" panose="02040503050406030204" pitchFamily="18" charset="0"/>
                            </a:rPr>
                            <m:t>∇</m:t>
                          </m:r>
                          <m:r>
                            <a:rPr lang="en-US" altLang="zh-CN" sz="3700" i="1">
                              <a:latin typeface="Cambria Math" panose="02040503050406030204" pitchFamily="18" charset="0"/>
                            </a:rPr>
                            <m:t>⋅</m:t>
                          </m:r>
                          <m:d>
                            <m:dPr>
                              <m:begChr m:val="{"/>
                              <m:endChr m:val="}"/>
                              <m:ctrlPr>
                                <a:rPr lang="en-US" altLang="zh-CN" sz="3700" i="1">
                                  <a:latin typeface="Cambria Math" panose="02040503050406030204" pitchFamily="18" charset="0"/>
                                </a:rPr>
                              </m:ctrlPr>
                            </m:dPr>
                            <m:e>
                              <m:r>
                                <a:rPr lang="en-US" altLang="zh-CN" sz="3700" i="1">
                                  <a:latin typeface="Cambria Math" panose="02040503050406030204" pitchFamily="18" charset="0"/>
                                </a:rPr>
                                <m:t>−</m:t>
                              </m:r>
                              <m:sSub>
                                <m:sSubPr>
                                  <m:ctrlPr>
                                    <a:rPr lang="en-US" altLang="zh-CN" sz="3700" i="1">
                                      <a:latin typeface="Cambria Math" panose="02040503050406030204" pitchFamily="18" charset="0"/>
                                    </a:rPr>
                                  </m:ctrlPr>
                                </m:sSubPr>
                                <m:e>
                                  <m:r>
                                    <a:rPr lang="en-US" altLang="zh-CN" sz="3700" i="1">
                                      <a:latin typeface="Cambria Math" panose="02040503050406030204" pitchFamily="18" charset="0"/>
                                    </a:rPr>
                                    <m:t>𝜇</m:t>
                                  </m:r>
                                </m:e>
                                <m:sub>
                                  <m:r>
                                    <a:rPr lang="en-US" altLang="zh-CN" sz="3700" b="0" i="1" smtClean="0">
                                      <a:latin typeface="Cambria Math" panose="02040503050406030204" pitchFamily="18" charset="0"/>
                                    </a:rPr>
                                    <m:t>𝑝</m:t>
                                  </m:r>
                                </m:sub>
                              </m:sSub>
                              <m:r>
                                <a:rPr lang="en-US" altLang="zh-CN" sz="3700" i="1">
                                  <a:latin typeface="Cambria Math" panose="02040503050406030204" pitchFamily="18" charset="0"/>
                                </a:rPr>
                                <m:t>𝑞</m:t>
                              </m:r>
                              <m:r>
                                <a:rPr lang="en-US" altLang="zh-CN" sz="3700" i="1">
                                  <a:latin typeface="Cambria Math" panose="02040503050406030204" pitchFamily="18" charset="0"/>
                                </a:rPr>
                                <m:t>𝛻</m:t>
                              </m:r>
                              <m:d>
                                <m:dPr>
                                  <m:ctrlPr>
                                    <a:rPr lang="en-US" altLang="zh-CN" sz="3700" i="1">
                                      <a:latin typeface="Cambria Math" panose="02040503050406030204" pitchFamily="18" charset="0"/>
                                    </a:rPr>
                                  </m:ctrlPr>
                                </m:dPr>
                                <m:e>
                                  <m:r>
                                    <a:rPr lang="en-US" altLang="zh-CN" sz="3700" i="1">
                                      <a:latin typeface="Cambria Math" panose="02040503050406030204" pitchFamily="18" charset="0"/>
                                    </a:rPr>
                                    <m:t>𝑉</m:t>
                                  </m:r>
                                  <m:r>
                                    <a:rPr lang="en-US" altLang="zh-CN" sz="3700" i="1">
                                      <a:latin typeface="Cambria Math" panose="02040503050406030204" pitchFamily="18" charset="0"/>
                                    </a:rPr>
                                    <m:t>+</m:t>
                                  </m:r>
                                  <m:r>
                                    <a:rPr lang="en-US" altLang="zh-CN" sz="3700" i="1">
                                      <a:latin typeface="Cambria Math" panose="02040503050406030204" pitchFamily="18" charset="0"/>
                                    </a:rPr>
                                    <m:t>𝜒</m:t>
                                  </m:r>
                                  <m:r>
                                    <a:rPr lang="en-US" altLang="zh-CN" sz="3700" b="0" i="1" smtClean="0">
                                      <a:latin typeface="Cambria Math" panose="02040503050406030204" pitchFamily="18" charset="0"/>
                                    </a:rPr>
                                    <m:t>+</m:t>
                                  </m:r>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𝐸</m:t>
                                      </m:r>
                                    </m:e>
                                    <m:sub>
                                      <m:r>
                                        <a:rPr lang="en-US" altLang="zh-CN" sz="3700" b="0" i="1" smtClean="0">
                                          <a:latin typeface="Cambria Math" panose="02040503050406030204" pitchFamily="18" charset="0"/>
                                        </a:rPr>
                                        <m:t>𝑔</m:t>
                                      </m:r>
                                    </m:sub>
                                  </m:sSub>
                                </m:e>
                              </m:d>
                              <m:r>
                                <a:rPr lang="en-US" altLang="zh-CN" sz="3700" b="0" i="1" smtClean="0">
                                  <a:latin typeface="Cambria Math" panose="02040503050406030204" pitchFamily="18" charset="0"/>
                                </a:rPr>
                                <m:t>𝑝</m:t>
                              </m:r>
                              <m:r>
                                <a:rPr lang="en-US" altLang="zh-CN" sz="3700" i="1">
                                  <a:latin typeface="Cambria Math" panose="02040503050406030204" pitchFamily="18" charset="0"/>
                                </a:rPr>
                                <m:t>+</m:t>
                              </m:r>
                              <m:sSub>
                                <m:sSubPr>
                                  <m:ctrlPr>
                                    <a:rPr lang="en-US" altLang="zh-CN" sz="3700" i="1">
                                      <a:latin typeface="Cambria Math" panose="02040503050406030204" pitchFamily="18" charset="0"/>
                                    </a:rPr>
                                  </m:ctrlPr>
                                </m:sSubPr>
                                <m:e>
                                  <m:r>
                                    <a:rPr lang="en-US" altLang="zh-CN" sz="3700" i="1">
                                      <a:latin typeface="Cambria Math" panose="02040503050406030204" pitchFamily="18" charset="0"/>
                                    </a:rPr>
                                    <m:t>𝜇</m:t>
                                  </m:r>
                                </m:e>
                                <m:sub>
                                  <m:r>
                                    <a:rPr lang="en-US" altLang="zh-CN" sz="3700" b="0" i="1" smtClean="0">
                                      <a:latin typeface="Cambria Math" panose="02040503050406030204" pitchFamily="18" charset="0"/>
                                    </a:rPr>
                                    <m:t>𝑝</m:t>
                                  </m:r>
                                </m:sub>
                              </m:sSub>
                              <m:sSub>
                                <m:sSubPr>
                                  <m:ctrlPr>
                                    <a:rPr lang="en-US" altLang="zh-CN" sz="3700" i="1">
                                      <a:latin typeface="Cambria Math" panose="02040503050406030204" pitchFamily="18" charset="0"/>
                                    </a:rPr>
                                  </m:ctrlPr>
                                </m:sSubPr>
                                <m:e>
                                  <m:r>
                                    <a:rPr lang="en-US" altLang="zh-CN" sz="3700" i="1">
                                      <a:latin typeface="Cambria Math" panose="02040503050406030204" pitchFamily="18" charset="0"/>
                                    </a:rPr>
                                    <m:t>𝑘</m:t>
                                  </m:r>
                                </m:e>
                                <m:sub>
                                  <m:r>
                                    <a:rPr lang="en-US" altLang="zh-CN" sz="3700" b="0" i="1" smtClean="0">
                                      <a:latin typeface="Cambria Math" panose="02040503050406030204" pitchFamily="18" charset="0"/>
                                    </a:rPr>
                                    <m:t>𝐵</m:t>
                                  </m:r>
                                </m:sub>
                              </m:sSub>
                              <m:r>
                                <a:rPr lang="en-US" altLang="zh-CN" sz="3700" i="1">
                                  <a:latin typeface="Cambria Math" panose="02040503050406030204" pitchFamily="18" charset="0"/>
                                </a:rPr>
                                <m:t>𝑇𝐺</m:t>
                              </m:r>
                              <m:d>
                                <m:dPr>
                                  <m:ctrlPr>
                                    <a:rPr lang="en-US" altLang="zh-CN" sz="3700" i="1">
                                      <a:latin typeface="Cambria Math" panose="02040503050406030204" pitchFamily="18" charset="0"/>
                                    </a:rPr>
                                  </m:ctrlPr>
                                </m:dPr>
                                <m:e>
                                  <m:f>
                                    <m:fPr>
                                      <m:ctrlPr>
                                        <a:rPr lang="en-US" altLang="zh-CN" sz="3700" i="1">
                                          <a:latin typeface="Cambria Math" panose="02040503050406030204" pitchFamily="18" charset="0"/>
                                        </a:rPr>
                                      </m:ctrlPr>
                                    </m:fPr>
                                    <m:num>
                                      <m:r>
                                        <a:rPr lang="en-US" altLang="zh-CN" sz="3700" b="0" i="1" smtClean="0">
                                          <a:latin typeface="Cambria Math" panose="02040503050406030204" pitchFamily="18" charset="0"/>
                                        </a:rPr>
                                        <m:t>𝑝</m:t>
                                      </m:r>
                                    </m:num>
                                    <m:den>
                                      <m:r>
                                        <a:rPr lang="en-US" altLang="zh-CN" sz="3700" i="1">
                                          <a:latin typeface="Cambria Math" panose="02040503050406030204" pitchFamily="18" charset="0"/>
                                        </a:rPr>
                                        <m:t>𝑁</m:t>
                                      </m:r>
                                      <m:r>
                                        <a:rPr lang="en-US" altLang="zh-CN" sz="3700" b="0" i="1" smtClean="0">
                                          <a:latin typeface="Cambria Math" panose="02040503050406030204" pitchFamily="18" charset="0"/>
                                        </a:rPr>
                                        <m:t>𝑣</m:t>
                                      </m:r>
                                    </m:den>
                                  </m:f>
                                </m:e>
                              </m:d>
                              <m:r>
                                <a:rPr lang="en-US" altLang="zh-CN" sz="3700" i="1">
                                  <a:latin typeface="Cambria Math" panose="02040503050406030204" pitchFamily="18" charset="0"/>
                                </a:rPr>
                                <m:t>𝛻</m:t>
                              </m:r>
                              <m:r>
                                <a:rPr lang="en-US" altLang="zh-CN" sz="3700" b="0" i="1" smtClean="0">
                                  <a:latin typeface="Cambria Math" panose="02040503050406030204" pitchFamily="18" charset="0"/>
                                </a:rPr>
                                <m:t>𝑝</m:t>
                              </m:r>
                            </m:e>
                          </m:d>
                          <m:r>
                            <a:rPr lang="en-US" altLang="zh-CN" sz="3700" i="1">
                              <a:latin typeface="Cambria Math" panose="02040503050406030204" pitchFamily="18" charset="0"/>
                            </a:rPr>
                            <m:t>−</m:t>
                          </m:r>
                          <m:r>
                            <a:rPr lang="en-US" altLang="zh-CN" sz="3700" i="1">
                              <a:latin typeface="Cambria Math" panose="02040503050406030204" pitchFamily="18" charset="0"/>
                            </a:rPr>
                            <m:t>𝑟</m:t>
                          </m:r>
                          <m:d>
                            <m:dPr>
                              <m:ctrlPr>
                                <a:rPr lang="en-US" altLang="zh-CN" sz="3700" i="1">
                                  <a:latin typeface="Cambria Math" panose="02040503050406030204" pitchFamily="18" charset="0"/>
                                </a:rPr>
                              </m:ctrlPr>
                            </m:dPr>
                            <m:e>
                              <m:r>
                                <a:rPr lang="en-US" altLang="zh-CN" sz="3700" i="1">
                                  <a:latin typeface="Cambria Math" panose="02040503050406030204" pitchFamily="18" charset="0"/>
                                </a:rPr>
                                <m:t>𝑥</m:t>
                              </m:r>
                              <m:r>
                                <a:rPr lang="en-US" altLang="zh-CN" sz="3700" i="1">
                                  <a:latin typeface="Cambria Math" panose="02040503050406030204" pitchFamily="18" charset="0"/>
                                </a:rPr>
                                <m:t>,</m:t>
                              </m:r>
                              <m:r>
                                <a:rPr lang="en-US" altLang="zh-CN" sz="3700" i="1">
                                  <a:latin typeface="Cambria Math" panose="02040503050406030204" pitchFamily="18" charset="0"/>
                                </a:rPr>
                                <m:t>𝑦</m:t>
                              </m:r>
                              <m:r>
                                <a:rPr lang="en-US" altLang="zh-CN" sz="3700" i="1">
                                  <a:latin typeface="Cambria Math" panose="02040503050406030204" pitchFamily="18" charset="0"/>
                                </a:rPr>
                                <m:t>,</m:t>
                              </m:r>
                              <m:r>
                                <a:rPr lang="en-US" altLang="zh-CN" sz="3700" i="1">
                                  <a:latin typeface="Cambria Math" panose="02040503050406030204" pitchFamily="18" charset="0"/>
                                </a:rPr>
                                <m:t>𝑧</m:t>
                              </m:r>
                            </m:e>
                          </m:d>
                          <m:r>
                            <a:rPr lang="en-US" altLang="zh-CN" sz="3700" i="1">
                              <a:latin typeface="Cambria Math" panose="02040503050406030204" pitchFamily="18" charset="0"/>
                            </a:rPr>
                            <m:t>+</m:t>
                          </m:r>
                          <m:r>
                            <a:rPr lang="en-US" altLang="zh-CN" sz="3700" i="1">
                              <a:latin typeface="Cambria Math" panose="02040503050406030204" pitchFamily="18" charset="0"/>
                            </a:rPr>
                            <m:t>𝑔</m:t>
                          </m:r>
                          <m:d>
                            <m:dPr>
                              <m:ctrlPr>
                                <a:rPr lang="en-US" altLang="zh-CN" sz="3700" i="1">
                                  <a:latin typeface="Cambria Math" panose="02040503050406030204" pitchFamily="18" charset="0"/>
                                </a:rPr>
                              </m:ctrlPr>
                            </m:dPr>
                            <m:e>
                              <m:r>
                                <a:rPr lang="en-US" altLang="zh-CN" sz="3700" i="1">
                                  <a:latin typeface="Cambria Math" panose="02040503050406030204" pitchFamily="18" charset="0"/>
                                </a:rPr>
                                <m:t>𝑥</m:t>
                              </m:r>
                              <m:r>
                                <a:rPr lang="en-US" altLang="zh-CN" sz="3700" i="1">
                                  <a:latin typeface="Cambria Math" panose="02040503050406030204" pitchFamily="18" charset="0"/>
                                </a:rPr>
                                <m:t>,</m:t>
                              </m:r>
                              <m:r>
                                <a:rPr lang="en-US" altLang="zh-CN" sz="3700" i="1">
                                  <a:latin typeface="Cambria Math" panose="02040503050406030204" pitchFamily="18" charset="0"/>
                                </a:rPr>
                                <m:t>𝑦</m:t>
                              </m:r>
                              <m:r>
                                <a:rPr lang="en-US" altLang="zh-CN" sz="3700" i="1">
                                  <a:latin typeface="Cambria Math" panose="02040503050406030204" pitchFamily="18" charset="0"/>
                                </a:rPr>
                                <m:t>,</m:t>
                              </m:r>
                              <m:r>
                                <a:rPr lang="en-US" altLang="zh-CN" sz="3700" i="1">
                                  <a:latin typeface="Cambria Math" panose="02040503050406030204" pitchFamily="18" charset="0"/>
                                </a:rPr>
                                <m:t>𝑧</m:t>
                              </m:r>
                              <m:r>
                                <a:rPr lang="en-US" altLang="zh-CN" sz="3700" i="1">
                                  <a:latin typeface="Cambria Math" panose="02040503050406030204" pitchFamily="18" charset="0"/>
                                </a:rPr>
                                <m:t>,</m:t>
                              </m:r>
                              <m:r>
                                <a:rPr lang="en-US" altLang="zh-CN" sz="3700" i="1">
                                  <a:latin typeface="Cambria Math" panose="02040503050406030204" pitchFamily="18" charset="0"/>
                                </a:rPr>
                                <m:t>𝑡</m:t>
                              </m:r>
                            </m:e>
                          </m:d>
                        </m:oMath>
                      </m:oMathPara>
                    </a14:m>
                    <a:endParaRPr lang="en-US" altLang="zh-CN" sz="3700" i="1" dirty="0"/>
                  </a:p>
                  <a:p>
                    <a:endParaRPr lang="zh-CN" altLang="en-US" sz="3700" i="1" dirty="0"/>
                  </a:p>
                </p:txBody>
              </p:sp>
            </mc:Choice>
            <mc:Fallback xmlns="">
              <p:sp>
                <p:nvSpPr>
                  <p:cNvPr id="25" name="文本框 24">
                    <a:extLst>
                      <a:ext uri="{FF2B5EF4-FFF2-40B4-BE49-F238E27FC236}">
                        <a16:creationId xmlns:a16="http://schemas.microsoft.com/office/drawing/2014/main" id="{40832F9E-E8E0-881D-9B40-DA45C8C4EC73}"/>
                      </a:ext>
                    </a:extLst>
                  </p:cNvPr>
                  <p:cNvSpPr txBox="1">
                    <a:spLocks noRot="1" noChangeAspect="1" noMove="1" noResize="1" noEditPoints="1" noAdjustHandles="1" noChangeArrowheads="1" noChangeShapeType="1" noTextEdit="1"/>
                  </p:cNvSpPr>
                  <p:nvPr/>
                </p:nvSpPr>
                <p:spPr>
                  <a:xfrm>
                    <a:off x="1552580" y="16348384"/>
                    <a:ext cx="22734595" cy="5296322"/>
                  </a:xfrm>
                  <a:prstGeom prst="rect">
                    <a:avLst/>
                  </a:prstGeom>
                  <a:blipFill>
                    <a:blip r:embed="rId12"/>
                    <a:stretch>
                      <a:fillRect l="-858" t="-1726"/>
                    </a:stretch>
                  </a:blipFill>
                </p:spPr>
                <p:txBody>
                  <a:bodyPr/>
                  <a:lstStyle/>
                  <a:p>
                    <a:r>
                      <a:rPr lang="zh-CN" altLang="en-US">
                        <a:noFill/>
                      </a:rPr>
                      <a:t> </a:t>
                    </a:r>
                  </a:p>
                </p:txBody>
              </p:sp>
            </mc:Fallback>
          </mc:AlternateContent>
          <p:grpSp>
            <p:nvGrpSpPr>
              <p:cNvPr id="30" name="组合 29">
                <a:extLst>
                  <a:ext uri="{FF2B5EF4-FFF2-40B4-BE49-F238E27FC236}">
                    <a16:creationId xmlns:a16="http://schemas.microsoft.com/office/drawing/2014/main" id="{1129BA9D-034D-BFB9-A925-6F74C19D824B}"/>
                  </a:ext>
                </a:extLst>
              </p:cNvPr>
              <p:cNvGrpSpPr/>
              <p:nvPr/>
            </p:nvGrpSpPr>
            <p:grpSpPr>
              <a:xfrm>
                <a:off x="1552580" y="21173112"/>
                <a:ext cx="21500184" cy="4460105"/>
                <a:chOff x="1552580" y="21386472"/>
                <a:chExt cx="21500184" cy="4460105"/>
              </a:xfrm>
            </p:grpSpPr>
            <p:sp>
              <p:nvSpPr>
                <p:cNvPr id="26" name="文本框 25">
                  <a:extLst>
                    <a:ext uri="{FF2B5EF4-FFF2-40B4-BE49-F238E27FC236}">
                      <a16:creationId xmlns:a16="http://schemas.microsoft.com/office/drawing/2014/main" id="{E121F8C2-F9AC-1B63-47FE-0B571031AD68}"/>
                    </a:ext>
                  </a:extLst>
                </p:cNvPr>
                <p:cNvSpPr txBox="1"/>
                <p:nvPr/>
              </p:nvSpPr>
              <p:spPr>
                <a:xfrm>
                  <a:off x="1552581" y="21386472"/>
                  <a:ext cx="13266420" cy="769441"/>
                </a:xfrm>
                <a:prstGeom prst="rect">
                  <a:avLst/>
                </a:prstGeom>
                <a:noFill/>
              </p:spPr>
              <p:txBody>
                <a:bodyPr wrap="square">
                  <a:spAutoFit/>
                </a:bodyPr>
                <a:lstStyle/>
                <a:p>
                  <a:pPr marL="571500" indent="-571500">
                    <a:buFont typeface="Wingdings" panose="05000000000000000000" pitchFamily="2" charset="2"/>
                    <a:buChar char="Ø"/>
                  </a:pPr>
                  <a:r>
                    <a:rPr lang="en-US" altLang="zh-CN" sz="4400" b="1" kern="100" dirty="0">
                      <a:latin typeface="Calibri" panose="020F0502020204030204" pitchFamily="34" charset="0"/>
                      <a:ea typeface="Calibri" panose="020F0502020204030204" pitchFamily="34" charset="0"/>
                      <a:cs typeface="Calibri" panose="020F0502020204030204" pitchFamily="34" charset="0"/>
                    </a:rPr>
                    <a:t>Equation of temw model</a:t>
                  </a:r>
                  <a:endParaRPr lang="zh-CN" altLang="en-US" sz="4400" b="1" dirty="0"/>
                </a:p>
              </p:txBody>
            </p:sp>
            <mc:AlternateContent xmlns:mc="http://schemas.openxmlformats.org/markup-compatibility/2006" xmlns:a14="http://schemas.microsoft.com/office/drawing/2010/main">
              <mc:Choice Requires="a14">
                <p:sp>
                  <p:nvSpPr>
                    <p:cNvPr id="29" name="文本框 28">
                      <a:extLst>
                        <a:ext uri="{FF2B5EF4-FFF2-40B4-BE49-F238E27FC236}">
                          <a16:creationId xmlns:a16="http://schemas.microsoft.com/office/drawing/2014/main" id="{203A6185-D003-5475-978A-9DAE76CB937C}"/>
                        </a:ext>
                      </a:extLst>
                    </p:cNvPr>
                    <p:cNvSpPr txBox="1"/>
                    <p:nvPr/>
                  </p:nvSpPr>
                  <p:spPr>
                    <a:xfrm>
                      <a:off x="1552580" y="22197308"/>
                      <a:ext cx="21500184" cy="3649269"/>
                    </a:xfrm>
                    <a:prstGeom prst="rect">
                      <a:avLst/>
                    </a:prstGeom>
                    <a:noFill/>
                  </p:spPr>
                  <p:txBody>
                    <a:bodyPr wrap="square">
                      <a:spAutoFit/>
                    </a:bodyPr>
                    <a:lstStyle/>
                    <a:p>
                      <a:r>
                        <a:rPr lang="en-US" altLang="zh-CN" sz="3700" b="1" kern="100" dirty="0">
                          <a:latin typeface="Calibri" panose="020F0502020204030204" pitchFamily="34" charset="0"/>
                          <a:ea typeface="Calibri" panose="020F0502020204030204" pitchFamily="34" charset="0"/>
                          <a:cs typeface="Calibri" panose="020F0502020204030204" pitchFamily="34" charset="0"/>
                        </a:rPr>
                        <a:t>The time-dependent electromagnetic wave model satisfies the wave equation, in which the surface current density is calculated in the semiconductor model.</a:t>
                      </a:r>
                    </a:p>
                    <a:p>
                      <a:pPr/>
                      <a14:m>
                        <m:oMathPara xmlns:m="http://schemas.openxmlformats.org/officeDocument/2006/math">
                          <m:oMathParaPr>
                            <m:jc m:val="centerGroup"/>
                          </m:oMathParaPr>
                          <m:oMath xmlns:m="http://schemas.openxmlformats.org/officeDocument/2006/math">
                            <m:r>
                              <m:rPr>
                                <m:sty m:val="p"/>
                              </m:rPr>
                              <a:rPr lang="en-US" altLang="zh-CN" sz="3700" b="0" i="0" smtClean="0">
                                <a:latin typeface="Cambria Math" panose="02040503050406030204" pitchFamily="18" charset="0"/>
                              </a:rPr>
                              <m:t>∇</m:t>
                            </m:r>
                            <m:r>
                              <a:rPr lang="en-US" altLang="zh-CN" sz="3700" b="0" i="1" smtClean="0">
                                <a:latin typeface="Cambria Math" panose="02040503050406030204" pitchFamily="18" charset="0"/>
                              </a:rPr>
                              <m:t>×</m:t>
                            </m:r>
                            <m:sSubSup>
                              <m:sSubSupPr>
                                <m:ctrlPr>
                                  <a:rPr lang="en-US" altLang="zh-CN" sz="3700" b="0" i="1" smtClean="0">
                                    <a:latin typeface="Cambria Math" panose="02040503050406030204" pitchFamily="18" charset="0"/>
                                  </a:rPr>
                                </m:ctrlPr>
                              </m:sSubSupPr>
                              <m:e>
                                <m:r>
                                  <a:rPr lang="en-US" altLang="zh-CN" sz="3700" b="0" i="1" smtClean="0">
                                    <a:latin typeface="Cambria Math" panose="02040503050406030204" pitchFamily="18" charset="0"/>
                                  </a:rPr>
                                  <m:t>𝜇</m:t>
                                </m:r>
                              </m:e>
                              <m:sub>
                                <m:r>
                                  <a:rPr lang="en-US" altLang="zh-CN" sz="3700" b="0" i="1" smtClean="0">
                                    <a:latin typeface="Cambria Math" panose="02040503050406030204" pitchFamily="18" charset="0"/>
                                  </a:rPr>
                                  <m:t>𝑟</m:t>
                                </m:r>
                              </m:sub>
                              <m:sup>
                                <m:r>
                                  <a:rPr lang="en-US" altLang="zh-CN" sz="3700" b="0" i="1" smtClean="0">
                                    <a:latin typeface="Cambria Math" panose="02040503050406030204" pitchFamily="18" charset="0"/>
                                  </a:rPr>
                                  <m:t>−1</m:t>
                                </m:r>
                              </m:sup>
                            </m:sSubSup>
                            <m:d>
                              <m:dPr>
                                <m:ctrlPr>
                                  <a:rPr lang="en-US" altLang="zh-CN" sz="3700" b="0" i="1" smtClean="0">
                                    <a:latin typeface="Cambria Math" panose="02040503050406030204" pitchFamily="18" charset="0"/>
                                  </a:rPr>
                                </m:ctrlPr>
                              </m:dPr>
                              <m:e>
                                <m:r>
                                  <m:rPr>
                                    <m:sty m:val="p"/>
                                  </m:rPr>
                                  <a:rPr lang="en-US" altLang="zh-CN" sz="3700" b="0" i="0" smtClean="0">
                                    <a:latin typeface="Cambria Math" panose="02040503050406030204" pitchFamily="18" charset="0"/>
                                  </a:rPr>
                                  <m:t>∇</m:t>
                                </m:r>
                                <m:r>
                                  <a:rPr lang="en-US" altLang="zh-CN" sz="3700" b="0" i="1" smtClean="0">
                                    <a:latin typeface="Cambria Math" panose="02040503050406030204" pitchFamily="18" charset="0"/>
                                  </a:rPr>
                                  <m:t>×</m:t>
                                </m:r>
                                <m:r>
                                  <a:rPr lang="en-US" altLang="zh-CN" sz="3700" b="1" i="0" smtClean="0">
                                    <a:latin typeface="Cambria Math" panose="02040503050406030204" pitchFamily="18" charset="0"/>
                                  </a:rPr>
                                  <m:t>𝐀</m:t>
                                </m:r>
                              </m:e>
                            </m:d>
                            <m:r>
                              <a:rPr lang="en-US" altLang="zh-CN" sz="3700" b="0" i="1" smtClean="0">
                                <a:latin typeface="Cambria Math" panose="02040503050406030204" pitchFamily="18" charset="0"/>
                              </a:rPr>
                              <m:t>+</m:t>
                            </m:r>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𝜇</m:t>
                                </m:r>
                              </m:e>
                              <m:sub>
                                <m:r>
                                  <a:rPr lang="en-US" altLang="zh-CN" sz="3700" b="0" i="1" smtClean="0">
                                    <a:latin typeface="Cambria Math" panose="02040503050406030204" pitchFamily="18" charset="0"/>
                                  </a:rPr>
                                  <m:t>0</m:t>
                                </m:r>
                              </m:sub>
                            </m:sSub>
                            <m:r>
                              <a:rPr lang="en-US" altLang="zh-CN" sz="3700" b="0" i="1" smtClean="0">
                                <a:latin typeface="Cambria Math" panose="02040503050406030204" pitchFamily="18" charset="0"/>
                              </a:rPr>
                              <m:t>𝜎</m:t>
                            </m:r>
                            <m:f>
                              <m:fPr>
                                <m:ctrlPr>
                                  <a:rPr lang="en-US" altLang="zh-CN" sz="3700" b="0" i="1" smtClean="0">
                                    <a:latin typeface="Cambria Math" panose="02040503050406030204" pitchFamily="18" charset="0"/>
                                  </a:rPr>
                                </m:ctrlPr>
                              </m:fPr>
                              <m:num>
                                <m:r>
                                  <a:rPr lang="en-US" altLang="zh-CN" sz="3700" b="0" i="1" smtClean="0">
                                    <a:latin typeface="Cambria Math" panose="02040503050406030204" pitchFamily="18" charset="0"/>
                                  </a:rPr>
                                  <m:t>𝜕</m:t>
                                </m:r>
                                <m:r>
                                  <a:rPr lang="en-US" altLang="zh-CN" sz="3700" b="1" i="0" smtClean="0">
                                    <a:latin typeface="Cambria Math" panose="02040503050406030204" pitchFamily="18" charset="0"/>
                                  </a:rPr>
                                  <m:t>𝐀</m:t>
                                </m:r>
                              </m:num>
                              <m:den>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𝑡</m:t>
                                </m:r>
                              </m:den>
                            </m:f>
                            <m:r>
                              <a:rPr lang="en-US" altLang="zh-CN" sz="3700" b="0" i="1" smtClean="0">
                                <a:latin typeface="Cambria Math" panose="02040503050406030204" pitchFamily="18" charset="0"/>
                              </a:rPr>
                              <m:t>+</m:t>
                            </m:r>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𝜇</m:t>
                                </m:r>
                              </m:e>
                              <m:sub>
                                <m:r>
                                  <a:rPr lang="en-US" altLang="zh-CN" sz="3700" b="0" i="1" smtClean="0">
                                    <a:latin typeface="Cambria Math" panose="02040503050406030204" pitchFamily="18" charset="0"/>
                                  </a:rPr>
                                  <m:t>0</m:t>
                                </m:r>
                              </m:sub>
                            </m:sSub>
                            <m:f>
                              <m:fPr>
                                <m:ctrlPr>
                                  <a:rPr lang="en-US" altLang="zh-CN" sz="3700" b="0" i="1" smtClean="0">
                                    <a:latin typeface="Cambria Math" panose="02040503050406030204" pitchFamily="18" charset="0"/>
                                  </a:rPr>
                                </m:ctrlPr>
                              </m:fPr>
                              <m:num>
                                <m:r>
                                  <a:rPr lang="en-US" altLang="zh-CN" sz="3700" b="0" i="1" smtClean="0">
                                    <a:latin typeface="Cambria Math" panose="02040503050406030204" pitchFamily="18" charset="0"/>
                                  </a:rPr>
                                  <m:t>𝜕</m:t>
                                </m:r>
                              </m:num>
                              <m:den>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𝑡</m:t>
                                </m:r>
                              </m:den>
                            </m:f>
                            <m:d>
                              <m:dPr>
                                <m:ctrlPr>
                                  <a:rPr lang="en-US" altLang="zh-CN" sz="3700" b="0" i="1" smtClean="0">
                                    <a:latin typeface="Cambria Math" panose="02040503050406030204" pitchFamily="18" charset="0"/>
                                  </a:rPr>
                                </m:ctrlPr>
                              </m:dPr>
                              <m:e>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𝜖</m:t>
                                    </m:r>
                                  </m:e>
                                  <m:sub>
                                    <m:r>
                                      <a:rPr lang="en-US" altLang="zh-CN" sz="3700" b="0" i="1" smtClean="0">
                                        <a:latin typeface="Cambria Math" panose="02040503050406030204" pitchFamily="18" charset="0"/>
                                      </a:rPr>
                                      <m:t>0</m:t>
                                    </m:r>
                                  </m:sub>
                                </m:sSub>
                                <m:sSub>
                                  <m:sSubPr>
                                    <m:ctrlPr>
                                      <a:rPr lang="en-US" altLang="zh-CN" sz="3700" b="0" i="1" smtClean="0">
                                        <a:latin typeface="Cambria Math" panose="02040503050406030204" pitchFamily="18" charset="0"/>
                                      </a:rPr>
                                    </m:ctrlPr>
                                  </m:sSubPr>
                                  <m:e>
                                    <m:r>
                                      <a:rPr lang="en-US" altLang="zh-CN" sz="3700" b="0" i="1" smtClean="0">
                                        <a:latin typeface="Cambria Math" panose="02040503050406030204" pitchFamily="18" charset="0"/>
                                      </a:rPr>
                                      <m:t>𝜖</m:t>
                                    </m:r>
                                  </m:e>
                                  <m:sub>
                                    <m:r>
                                      <a:rPr lang="en-US" altLang="zh-CN" sz="3700" b="0" i="1" smtClean="0">
                                        <a:latin typeface="Cambria Math" panose="02040503050406030204" pitchFamily="18" charset="0"/>
                                      </a:rPr>
                                      <m:t>𝑟</m:t>
                                    </m:r>
                                  </m:sub>
                                </m:sSub>
                                <m:f>
                                  <m:fPr>
                                    <m:ctrlPr>
                                      <a:rPr lang="en-US" altLang="zh-CN" sz="3700" b="0" i="1" smtClean="0">
                                        <a:latin typeface="Cambria Math" panose="02040503050406030204" pitchFamily="18" charset="0"/>
                                      </a:rPr>
                                    </m:ctrlPr>
                                  </m:fPr>
                                  <m:num>
                                    <m:r>
                                      <a:rPr lang="en-US" altLang="zh-CN" sz="3700" b="0" i="1" smtClean="0">
                                        <a:latin typeface="Cambria Math" panose="02040503050406030204" pitchFamily="18" charset="0"/>
                                      </a:rPr>
                                      <m:t>𝜕</m:t>
                                    </m:r>
                                    <m:r>
                                      <a:rPr lang="en-US" altLang="zh-CN" sz="3700" b="1" i="0" smtClean="0">
                                        <a:latin typeface="Cambria Math" panose="02040503050406030204" pitchFamily="18" charset="0"/>
                                      </a:rPr>
                                      <m:t>𝐀</m:t>
                                    </m:r>
                                  </m:num>
                                  <m:den>
                                    <m:r>
                                      <a:rPr lang="en-US" altLang="zh-CN" sz="3700" b="0" i="1" smtClean="0">
                                        <a:latin typeface="Cambria Math" panose="02040503050406030204" pitchFamily="18" charset="0"/>
                                      </a:rPr>
                                      <m:t>𝜕</m:t>
                                    </m:r>
                                    <m:r>
                                      <a:rPr lang="en-US" altLang="zh-CN" sz="3700" b="0" i="1" smtClean="0">
                                        <a:latin typeface="Cambria Math" panose="02040503050406030204" pitchFamily="18" charset="0"/>
                                      </a:rPr>
                                      <m:t>𝑡</m:t>
                                    </m:r>
                                  </m:den>
                                </m:f>
                              </m:e>
                            </m:d>
                            <m:r>
                              <a:rPr lang="en-US" altLang="zh-CN" sz="3700" b="0" i="1" smtClean="0">
                                <a:latin typeface="Cambria Math" panose="02040503050406030204" pitchFamily="18" charset="0"/>
                              </a:rPr>
                              <m:t>=0</m:t>
                            </m:r>
                          </m:oMath>
                        </m:oMathPara>
                      </a14:m>
                      <a:endParaRPr lang="en-US" altLang="zh-CN" sz="3700" b="0" i="1" dirty="0"/>
                    </a:p>
                    <a:p>
                      <a:pPr/>
                      <a14:m>
                        <m:oMathPara xmlns:m="http://schemas.openxmlformats.org/officeDocument/2006/math">
                          <m:oMathParaPr>
                            <m:jc m:val="centerGroup"/>
                          </m:oMathParaPr>
                          <m:oMath xmlns:m="http://schemas.openxmlformats.org/officeDocument/2006/math">
                            <m:r>
                              <a:rPr lang="en-US" altLang="zh-CN" sz="3700" b="1" i="0" smtClean="0">
                                <a:latin typeface="Cambria Math" panose="02040503050406030204" pitchFamily="18" charset="0"/>
                              </a:rPr>
                              <m:t>𝐧</m:t>
                            </m:r>
                            <m:r>
                              <a:rPr lang="en-US" altLang="zh-CN" sz="3700" b="1" i="0" smtClean="0">
                                <a:latin typeface="Cambria Math" panose="02040503050406030204" pitchFamily="18" charset="0"/>
                              </a:rPr>
                              <m:t>×</m:t>
                            </m:r>
                            <m:d>
                              <m:dPr>
                                <m:ctrlPr>
                                  <a:rPr lang="en-US" altLang="zh-CN" sz="3700" b="1" i="1" smtClean="0">
                                    <a:latin typeface="Cambria Math" panose="02040503050406030204" pitchFamily="18" charset="0"/>
                                  </a:rPr>
                                </m:ctrlPr>
                              </m:dPr>
                              <m:e>
                                <m:sSub>
                                  <m:sSubPr>
                                    <m:ctrlPr>
                                      <a:rPr lang="en-US" altLang="zh-CN" sz="3700" b="1" i="1" smtClean="0">
                                        <a:latin typeface="Cambria Math" panose="02040503050406030204" pitchFamily="18" charset="0"/>
                                      </a:rPr>
                                    </m:ctrlPr>
                                  </m:sSubPr>
                                  <m:e>
                                    <m:r>
                                      <a:rPr lang="en-US" altLang="zh-CN" sz="3700" b="1" i="0" smtClean="0">
                                        <a:latin typeface="Cambria Math" panose="02040503050406030204" pitchFamily="18" charset="0"/>
                                      </a:rPr>
                                      <m:t>𝐇</m:t>
                                    </m:r>
                                  </m:e>
                                  <m:sub>
                                    <m:r>
                                      <a:rPr lang="en-US" altLang="zh-CN" sz="3700" b="1" i="0" smtClean="0">
                                        <a:latin typeface="Cambria Math" panose="02040503050406030204" pitchFamily="18" charset="0"/>
                                      </a:rPr>
                                      <m:t>𝟏</m:t>
                                    </m:r>
                                  </m:sub>
                                </m:sSub>
                                <m:r>
                                  <a:rPr lang="en-US" altLang="zh-CN" sz="3700" b="0" i="0" smtClean="0">
                                    <a:latin typeface="Cambria Math" panose="02040503050406030204" pitchFamily="18" charset="0"/>
                                  </a:rPr>
                                  <m:t>−</m:t>
                                </m:r>
                                <m:sSub>
                                  <m:sSubPr>
                                    <m:ctrlPr>
                                      <a:rPr lang="en-US" altLang="zh-CN" sz="3700" b="1" i="1" smtClean="0">
                                        <a:latin typeface="Cambria Math" panose="02040503050406030204" pitchFamily="18" charset="0"/>
                                      </a:rPr>
                                    </m:ctrlPr>
                                  </m:sSubPr>
                                  <m:e>
                                    <m:r>
                                      <a:rPr lang="en-US" altLang="zh-CN" sz="3700" b="1" i="0" smtClean="0">
                                        <a:latin typeface="Cambria Math" panose="02040503050406030204" pitchFamily="18" charset="0"/>
                                      </a:rPr>
                                      <m:t>𝐇</m:t>
                                    </m:r>
                                  </m:e>
                                  <m:sub>
                                    <m:r>
                                      <a:rPr lang="en-US" altLang="zh-CN" sz="3700" b="1" i="0" smtClean="0">
                                        <a:latin typeface="Cambria Math" panose="02040503050406030204" pitchFamily="18" charset="0"/>
                                      </a:rPr>
                                      <m:t>𝟐</m:t>
                                    </m:r>
                                  </m:sub>
                                </m:sSub>
                              </m:e>
                            </m:d>
                            <m:r>
                              <a:rPr lang="en-US" altLang="zh-CN" sz="3700" b="1" i="0" smtClean="0">
                                <a:latin typeface="Cambria Math" panose="02040503050406030204" pitchFamily="18" charset="0"/>
                              </a:rPr>
                              <m:t>=</m:t>
                            </m:r>
                            <m:sSub>
                              <m:sSubPr>
                                <m:ctrlPr>
                                  <a:rPr lang="en-US" altLang="zh-CN" sz="3700" b="1" i="1" smtClean="0">
                                    <a:latin typeface="Cambria Math" panose="02040503050406030204" pitchFamily="18" charset="0"/>
                                  </a:rPr>
                                </m:ctrlPr>
                              </m:sSubPr>
                              <m:e>
                                <m:r>
                                  <a:rPr lang="en-US" altLang="zh-CN" sz="3700" b="1" i="0" smtClean="0">
                                    <a:latin typeface="Cambria Math" panose="02040503050406030204" pitchFamily="18" charset="0"/>
                                  </a:rPr>
                                  <m:t>𝐉</m:t>
                                </m:r>
                              </m:e>
                              <m:sub>
                                <m:r>
                                  <a:rPr lang="en-US" altLang="zh-CN" sz="3700" b="1" i="1" smtClean="0">
                                    <a:latin typeface="Cambria Math" panose="02040503050406030204" pitchFamily="18" charset="0"/>
                                  </a:rPr>
                                  <m:t>𝒔</m:t>
                                </m:r>
                              </m:sub>
                            </m:sSub>
                          </m:oMath>
                        </m:oMathPara>
                      </a14:m>
                      <a:endParaRPr lang="en-US" altLang="zh-CN" sz="3700" b="1" dirty="0"/>
                    </a:p>
                    <a:p>
                      <a:endParaRPr lang="zh-CN" altLang="en-US" sz="3700" i="1" dirty="0"/>
                    </a:p>
                  </p:txBody>
                </p:sp>
              </mc:Choice>
              <mc:Fallback xmlns="">
                <p:sp>
                  <p:nvSpPr>
                    <p:cNvPr id="29" name="文本框 28">
                      <a:extLst>
                        <a:ext uri="{FF2B5EF4-FFF2-40B4-BE49-F238E27FC236}">
                          <a16:creationId xmlns:a16="http://schemas.microsoft.com/office/drawing/2014/main" id="{203A6185-D003-5475-978A-9DAE76CB937C}"/>
                        </a:ext>
                      </a:extLst>
                    </p:cNvPr>
                    <p:cNvSpPr txBox="1">
                      <a:spLocks noRot="1" noChangeAspect="1" noMove="1" noResize="1" noEditPoints="1" noAdjustHandles="1" noChangeArrowheads="1" noChangeShapeType="1" noTextEdit="1"/>
                    </p:cNvSpPr>
                    <p:nvPr/>
                  </p:nvSpPr>
                  <p:spPr>
                    <a:xfrm>
                      <a:off x="1552580" y="22197308"/>
                      <a:ext cx="21500184" cy="3649269"/>
                    </a:xfrm>
                    <a:prstGeom prst="rect">
                      <a:avLst/>
                    </a:prstGeom>
                    <a:blipFill>
                      <a:blip r:embed="rId13"/>
                      <a:stretch>
                        <a:fillRect l="-907" t="-2504"/>
                      </a:stretch>
                    </a:blipFill>
                  </p:spPr>
                  <p:txBody>
                    <a:bodyPr/>
                    <a:lstStyle/>
                    <a:p>
                      <a:r>
                        <a:rPr lang="zh-CN" altLang="en-US">
                          <a:noFill/>
                        </a:rPr>
                        <a:t> </a:t>
                      </a:r>
                    </a:p>
                  </p:txBody>
                </p:sp>
              </mc:Fallback>
            </mc:AlternateContent>
          </p:grpSp>
        </p:grpSp>
        <p:pic>
          <p:nvPicPr>
            <p:cNvPr id="34" name="图片 33">
              <a:extLst>
                <a:ext uri="{FF2B5EF4-FFF2-40B4-BE49-F238E27FC236}">
                  <a16:creationId xmlns:a16="http://schemas.microsoft.com/office/drawing/2014/main" id="{9E3392B7-5587-DFF4-83C6-D73731B26E3F}"/>
                </a:ext>
              </a:extLst>
            </p:cNvPr>
            <p:cNvPicPr>
              <a:picLocks noChangeAspect="1"/>
            </p:cNvPicPr>
            <p:nvPr/>
          </p:nvPicPr>
          <p:blipFill>
            <a:blip r:embed="rId14">
              <a:extLst>
                <a:ext uri="{28A0092B-C50C-407E-A947-70E740481C1C}">
                  <a14:useLocalDpi xmlns:a14="http://schemas.microsoft.com/office/drawing/2010/main" val="0"/>
                </a:ext>
              </a:extLst>
            </a:blip>
            <a:srcRect l="16974" t="10983" r="14816" b="7448"/>
            <a:stretch>
              <a:fillRect/>
            </a:stretch>
          </p:blipFill>
          <p:spPr>
            <a:xfrm>
              <a:off x="8641854" y="27095642"/>
              <a:ext cx="6257624" cy="4963877"/>
            </a:xfrm>
            <a:prstGeom prst="rect">
              <a:avLst/>
            </a:prstGeom>
          </p:spPr>
        </p:pic>
        <p:pic>
          <p:nvPicPr>
            <p:cNvPr id="32" name="图片 31">
              <a:extLst>
                <a:ext uri="{FF2B5EF4-FFF2-40B4-BE49-F238E27FC236}">
                  <a16:creationId xmlns:a16="http://schemas.microsoft.com/office/drawing/2014/main" id="{A05128D6-DBAA-DA5B-348A-BF4943BCE4AA}"/>
                </a:ext>
              </a:extLst>
            </p:cNvPr>
            <p:cNvPicPr>
              <a:picLocks noChangeAspect="1"/>
            </p:cNvPicPr>
            <p:nvPr/>
          </p:nvPicPr>
          <p:blipFill>
            <a:blip r:embed="rId15">
              <a:extLst>
                <a:ext uri="{28A0092B-C50C-407E-A947-70E740481C1C}">
                  <a14:useLocalDpi xmlns:a14="http://schemas.microsoft.com/office/drawing/2010/main" val="0"/>
                </a:ext>
              </a:extLst>
            </a:blip>
            <a:srcRect l="18388" t="8202" r="18970" b="3126"/>
            <a:stretch>
              <a:fillRect/>
            </a:stretch>
          </p:blipFill>
          <p:spPr>
            <a:xfrm>
              <a:off x="1613656" y="26896604"/>
              <a:ext cx="6162217" cy="5323443"/>
            </a:xfrm>
            <a:prstGeom prst="rect">
              <a:avLst/>
            </a:prstGeom>
          </p:spPr>
        </p:pic>
        <p:pic>
          <p:nvPicPr>
            <p:cNvPr id="36" name="图片 35">
              <a:extLst>
                <a:ext uri="{FF2B5EF4-FFF2-40B4-BE49-F238E27FC236}">
                  <a16:creationId xmlns:a16="http://schemas.microsoft.com/office/drawing/2014/main" id="{749164E2-8A92-6E91-EEEC-FEB75BEB404B}"/>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683464" y="25982311"/>
              <a:ext cx="8896922" cy="6886658"/>
            </a:xfrm>
            <a:prstGeom prst="rect">
              <a:avLst/>
            </a:prstGeom>
          </p:spPr>
        </p:pic>
        <p:grpSp>
          <p:nvGrpSpPr>
            <p:cNvPr id="18" name="组合 17">
              <a:extLst>
                <a:ext uri="{FF2B5EF4-FFF2-40B4-BE49-F238E27FC236}">
                  <a16:creationId xmlns:a16="http://schemas.microsoft.com/office/drawing/2014/main" id="{2F5854D4-8411-89EC-8340-95A68EC97C70}"/>
                </a:ext>
              </a:extLst>
            </p:cNvPr>
            <p:cNvGrpSpPr/>
            <p:nvPr/>
          </p:nvGrpSpPr>
          <p:grpSpPr>
            <a:xfrm>
              <a:off x="961207" y="26057665"/>
              <a:ext cx="31073101" cy="9675543"/>
              <a:chOff x="16662060" y="8054502"/>
              <a:chExt cx="15367829" cy="13656980"/>
            </a:xfrm>
          </p:grpSpPr>
          <p:sp>
            <p:nvSpPr>
              <p:cNvPr id="170" name="矩形: 圆角 169">
                <a:extLst>
                  <a:ext uri="{FF2B5EF4-FFF2-40B4-BE49-F238E27FC236}">
                    <a16:creationId xmlns:a16="http://schemas.microsoft.com/office/drawing/2014/main" id="{F4DB7EEA-540B-2572-C7A7-FAC80063C575}"/>
                  </a:ext>
                </a:extLst>
              </p:cNvPr>
              <p:cNvSpPr/>
              <p:nvPr/>
            </p:nvSpPr>
            <p:spPr>
              <a:xfrm>
                <a:off x="16662060" y="8054502"/>
                <a:ext cx="15367829" cy="13656980"/>
              </a:xfrm>
              <a:prstGeom prst="roundRect">
                <a:avLst>
                  <a:gd name="adj" fmla="val 3648"/>
                </a:avLst>
              </a:prstGeom>
              <a:noFill/>
              <a:ln w="28575">
                <a:solidFill>
                  <a:schemeClr val="tx1">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zh-CN" altLang="en-US" sz="7595" dirty="0"/>
              </a:p>
            </p:txBody>
          </p:sp>
          <p:sp>
            <p:nvSpPr>
              <p:cNvPr id="184" name="文本框 27">
                <a:extLst>
                  <a:ext uri="{FF2B5EF4-FFF2-40B4-BE49-F238E27FC236}">
                    <a16:creationId xmlns:a16="http://schemas.microsoft.com/office/drawing/2014/main" id="{E12DB833-A1A0-F754-D27B-7B3D17405DA1}"/>
                  </a:ext>
                </a:extLst>
              </p:cNvPr>
              <p:cNvSpPr txBox="1">
                <a:spLocks noChangeArrowheads="1"/>
              </p:cNvSpPr>
              <p:nvPr/>
            </p:nvSpPr>
            <p:spPr bwMode="auto">
              <a:xfrm>
                <a:off x="16758998" y="8162059"/>
                <a:ext cx="14577576" cy="124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8200">
                    <a:solidFill>
                      <a:schemeClr val="tx1"/>
                    </a:solidFill>
                    <a:latin typeface="Arial" panose="020B0604020202020204" pitchFamily="34" charset="0"/>
                    <a:ea typeface="宋体" panose="02010600030101010101" pitchFamily="2" charset="-122"/>
                  </a:defRPr>
                </a:lvl1pPr>
                <a:lvl2pPr marL="742950" indent="-285750">
                  <a:defRPr sz="8200">
                    <a:solidFill>
                      <a:schemeClr val="tx1"/>
                    </a:solidFill>
                    <a:latin typeface="Arial" panose="020B0604020202020204" pitchFamily="34" charset="0"/>
                    <a:ea typeface="宋体" panose="02010600030101010101" pitchFamily="2" charset="-122"/>
                  </a:defRPr>
                </a:lvl2pPr>
                <a:lvl3pPr marL="1143000" indent="-228600">
                  <a:defRPr sz="8200">
                    <a:solidFill>
                      <a:schemeClr val="tx1"/>
                    </a:solidFill>
                    <a:latin typeface="Arial" panose="020B0604020202020204" pitchFamily="34" charset="0"/>
                    <a:ea typeface="宋体" panose="02010600030101010101" pitchFamily="2" charset="-122"/>
                  </a:defRPr>
                </a:lvl3pPr>
                <a:lvl4pPr marL="1600200" indent="-228600">
                  <a:defRPr sz="8200">
                    <a:solidFill>
                      <a:schemeClr val="tx1"/>
                    </a:solidFill>
                    <a:latin typeface="Arial" panose="020B0604020202020204" pitchFamily="34" charset="0"/>
                    <a:ea typeface="宋体" panose="02010600030101010101" pitchFamily="2" charset="-122"/>
                  </a:defRPr>
                </a:lvl4pPr>
                <a:lvl5pPr marL="2057400" indent="-228600">
                  <a:defRPr sz="8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9pPr>
              </a:lstStyle>
              <a:p>
                <a:r>
                  <a:rPr lang="en-US" altLang="zh-CN" sz="5029" b="1" dirty="0">
                    <a:solidFill>
                      <a:srgbClr val="64326F"/>
                    </a:solidFill>
                    <a:latin typeface="+mn-lt"/>
                    <a:cs typeface="Times New Roman" panose="02020603050405020304" pitchFamily="18" charset="0"/>
                  </a:rPr>
                  <a:t>Results</a:t>
                </a:r>
                <a:endParaRPr lang="zh-CN" altLang="en-US" sz="5029" b="1" dirty="0">
                  <a:solidFill>
                    <a:srgbClr val="64326F"/>
                  </a:solidFill>
                  <a:latin typeface="+mn-lt"/>
                  <a:cs typeface="Times New Roman" panose="02020603050405020304" pitchFamily="18" charset="0"/>
                </a:endParaRPr>
              </a:p>
            </p:txBody>
          </p:sp>
        </p:grpSp>
        <p:sp>
          <p:nvSpPr>
            <p:cNvPr id="41" name="文本框 40">
              <a:extLst>
                <a:ext uri="{FF2B5EF4-FFF2-40B4-BE49-F238E27FC236}">
                  <a16:creationId xmlns:a16="http://schemas.microsoft.com/office/drawing/2014/main" id="{50BCCFF7-750F-6E5A-AC16-EF3DA8E54151}"/>
                </a:ext>
              </a:extLst>
            </p:cNvPr>
            <p:cNvSpPr txBox="1"/>
            <p:nvPr/>
          </p:nvSpPr>
          <p:spPr>
            <a:xfrm>
              <a:off x="914572" y="32658539"/>
              <a:ext cx="7830767" cy="606961"/>
            </a:xfrm>
            <a:prstGeom prst="rect">
              <a:avLst/>
            </a:prstGeom>
            <a:noFill/>
          </p:spPr>
          <p:txBody>
            <a:bodyPr wrap="square" rtlCol="0">
              <a:spAutoFit/>
            </a:bodyPr>
            <a:lstStyle/>
            <a:p>
              <a:pPr algn="ctr">
                <a:lnSpc>
                  <a:spcPct val="110000"/>
                </a:lnSpc>
                <a:spcBef>
                  <a:spcPts val="3600"/>
                </a:spcBef>
              </a:pPr>
              <a:r>
                <a:rPr lang="en-US" altLang="zh-CN" sz="3200" b="1" dirty="0">
                  <a:latin typeface="Calibri" panose="020F0502020204030204" pitchFamily="34" charset="0"/>
                  <a:ea typeface="Calibri" panose="020F0502020204030204" pitchFamily="34" charset="0"/>
                  <a:cs typeface="Calibri" panose="020F0502020204030204" pitchFamily="34" charset="0"/>
                </a:rPr>
                <a:t>Figure. 2. THz wave &amp; surface current.</a:t>
              </a:r>
              <a:endParaRPr lang="zh-CN" altLang="en-US" sz="3200" b="1" dirty="0">
                <a:latin typeface="Calibri" panose="020F0502020204030204" pitchFamily="34" charset="0"/>
                <a:cs typeface="Calibri" panose="020F0502020204030204" pitchFamily="34" charset="0"/>
              </a:endParaRPr>
            </a:p>
          </p:txBody>
        </p:sp>
        <p:sp>
          <p:nvSpPr>
            <p:cNvPr id="42" name="文本框 41">
              <a:extLst>
                <a:ext uri="{FF2B5EF4-FFF2-40B4-BE49-F238E27FC236}">
                  <a16:creationId xmlns:a16="http://schemas.microsoft.com/office/drawing/2014/main" id="{05D47C93-9439-0B80-74CC-069B5E606FD2}"/>
                </a:ext>
              </a:extLst>
            </p:cNvPr>
            <p:cNvSpPr txBox="1"/>
            <p:nvPr/>
          </p:nvSpPr>
          <p:spPr>
            <a:xfrm>
              <a:off x="8776618" y="32658539"/>
              <a:ext cx="6026524" cy="606961"/>
            </a:xfrm>
            <a:prstGeom prst="rect">
              <a:avLst/>
            </a:prstGeom>
            <a:noFill/>
          </p:spPr>
          <p:txBody>
            <a:bodyPr wrap="square" rtlCol="0">
              <a:spAutoFit/>
            </a:bodyPr>
            <a:lstStyle/>
            <a:p>
              <a:pPr algn="ctr">
                <a:lnSpc>
                  <a:spcPct val="110000"/>
                </a:lnSpc>
                <a:spcBef>
                  <a:spcPts val="3600"/>
                </a:spcBef>
              </a:pPr>
              <a:r>
                <a:rPr lang="en-US" altLang="zh-CN" sz="3200" b="1" dirty="0">
                  <a:latin typeface="Calibri" panose="020F0502020204030204" pitchFamily="34" charset="0"/>
                  <a:ea typeface="Calibri" panose="020F0502020204030204" pitchFamily="34" charset="0"/>
                  <a:cs typeface="Calibri" panose="020F0502020204030204" pitchFamily="34" charset="0"/>
                </a:rPr>
                <a:t>Figure. 3. 3D far filed radiation.</a:t>
              </a:r>
              <a:endParaRPr lang="zh-CN" altLang="en-US" sz="3200" b="1" dirty="0">
                <a:latin typeface="Calibri" panose="020F0502020204030204" pitchFamily="34" charset="0"/>
                <a:cs typeface="Calibri" panose="020F0502020204030204" pitchFamily="34" charset="0"/>
              </a:endParaRPr>
            </a:p>
          </p:txBody>
        </p:sp>
        <p:sp>
          <p:nvSpPr>
            <p:cNvPr id="43" name="文本框 42">
              <a:extLst>
                <a:ext uri="{FF2B5EF4-FFF2-40B4-BE49-F238E27FC236}">
                  <a16:creationId xmlns:a16="http://schemas.microsoft.com/office/drawing/2014/main" id="{7F9DF962-F828-E0C6-13C3-9D850D6B9BB1}"/>
                </a:ext>
              </a:extLst>
            </p:cNvPr>
            <p:cNvSpPr txBox="1"/>
            <p:nvPr/>
          </p:nvSpPr>
          <p:spPr>
            <a:xfrm>
              <a:off x="15727966" y="32658539"/>
              <a:ext cx="6899126" cy="606961"/>
            </a:xfrm>
            <a:prstGeom prst="rect">
              <a:avLst/>
            </a:prstGeom>
            <a:noFill/>
          </p:spPr>
          <p:txBody>
            <a:bodyPr wrap="square" rtlCol="0">
              <a:spAutoFit/>
            </a:bodyPr>
            <a:lstStyle/>
            <a:p>
              <a:pPr algn="ctr">
                <a:lnSpc>
                  <a:spcPct val="110000"/>
                </a:lnSpc>
                <a:spcBef>
                  <a:spcPts val="3600"/>
                </a:spcBef>
              </a:pPr>
              <a:r>
                <a:rPr lang="en-US" altLang="zh-CN" sz="3200" b="1" dirty="0">
                  <a:latin typeface="Calibri" panose="020F0502020204030204" pitchFamily="34" charset="0"/>
                  <a:ea typeface="Calibri" panose="020F0502020204030204" pitchFamily="34" charset="0"/>
                  <a:cs typeface="Calibri" panose="020F0502020204030204" pitchFamily="34" charset="0"/>
                </a:rPr>
                <a:t>Figure. 4. THz-mobility relationship.</a:t>
              </a:r>
              <a:endParaRPr lang="zh-CN" altLang="en-US" sz="3200" b="1" dirty="0">
                <a:latin typeface="Calibri" panose="020F0502020204030204" pitchFamily="34" charset="0"/>
                <a:cs typeface="Calibri" panose="020F0502020204030204" pitchFamily="34" charset="0"/>
              </a:endParaRPr>
            </a:p>
          </p:txBody>
        </p:sp>
        <p:sp>
          <p:nvSpPr>
            <p:cNvPr id="44" name="文本框 43">
              <a:extLst>
                <a:ext uri="{FF2B5EF4-FFF2-40B4-BE49-F238E27FC236}">
                  <a16:creationId xmlns:a16="http://schemas.microsoft.com/office/drawing/2014/main" id="{1DE3A750-425D-A54E-D14F-7D1432DCCDB5}"/>
                </a:ext>
              </a:extLst>
            </p:cNvPr>
            <p:cNvSpPr txBox="1"/>
            <p:nvPr/>
          </p:nvSpPr>
          <p:spPr>
            <a:xfrm>
              <a:off x="24158342" y="32658539"/>
              <a:ext cx="6899126" cy="606961"/>
            </a:xfrm>
            <a:prstGeom prst="rect">
              <a:avLst/>
            </a:prstGeom>
            <a:noFill/>
          </p:spPr>
          <p:txBody>
            <a:bodyPr wrap="square" rtlCol="0">
              <a:spAutoFit/>
            </a:bodyPr>
            <a:lstStyle/>
            <a:p>
              <a:pPr algn="ctr">
                <a:lnSpc>
                  <a:spcPct val="110000"/>
                </a:lnSpc>
                <a:spcBef>
                  <a:spcPts val="3600"/>
                </a:spcBef>
              </a:pPr>
              <a:r>
                <a:rPr lang="en-US" altLang="zh-CN" sz="3200" b="1" dirty="0">
                  <a:latin typeface="Calibri" panose="020F0502020204030204" pitchFamily="34" charset="0"/>
                  <a:ea typeface="Calibri" panose="020F0502020204030204" pitchFamily="34" charset="0"/>
                  <a:cs typeface="Calibri" panose="020F0502020204030204" pitchFamily="34" charset="0"/>
                </a:rPr>
                <a:t>Figure. 5. THz-lifetime relationship.</a:t>
              </a:r>
              <a:endParaRPr lang="zh-CN" altLang="en-US" sz="3200" b="1" dirty="0">
                <a:latin typeface="Calibri" panose="020F0502020204030204" pitchFamily="34" charset="0"/>
                <a:cs typeface="Calibri" panose="020F0502020204030204" pitchFamily="34" charset="0"/>
              </a:endParaRPr>
            </a:p>
          </p:txBody>
        </p:sp>
        <p:grpSp>
          <p:nvGrpSpPr>
            <p:cNvPr id="45" name="组合 44">
              <a:extLst>
                <a:ext uri="{FF2B5EF4-FFF2-40B4-BE49-F238E27FC236}">
                  <a16:creationId xmlns:a16="http://schemas.microsoft.com/office/drawing/2014/main" id="{F25A1C46-5B39-2D38-EC2C-5D4482929467}"/>
                </a:ext>
              </a:extLst>
            </p:cNvPr>
            <p:cNvGrpSpPr/>
            <p:nvPr/>
          </p:nvGrpSpPr>
          <p:grpSpPr>
            <a:xfrm>
              <a:off x="961206" y="35996479"/>
              <a:ext cx="19582314" cy="5381430"/>
              <a:chOff x="900737" y="34927933"/>
              <a:chExt cx="31073101" cy="1627558"/>
            </a:xfrm>
          </p:grpSpPr>
          <p:sp>
            <p:nvSpPr>
              <p:cNvPr id="46" name="矩形: 圆角 45">
                <a:extLst>
                  <a:ext uri="{FF2B5EF4-FFF2-40B4-BE49-F238E27FC236}">
                    <a16:creationId xmlns:a16="http://schemas.microsoft.com/office/drawing/2014/main" id="{02FF1CFF-9B9B-E54E-01F2-838DE0DF533C}"/>
                  </a:ext>
                </a:extLst>
              </p:cNvPr>
              <p:cNvSpPr/>
              <p:nvPr/>
            </p:nvSpPr>
            <p:spPr>
              <a:xfrm>
                <a:off x="900737" y="34927933"/>
                <a:ext cx="31073101" cy="1627558"/>
              </a:xfrm>
              <a:prstGeom prst="roundRect">
                <a:avLst>
                  <a:gd name="adj" fmla="val 7683"/>
                </a:avLst>
              </a:prstGeom>
              <a:noFill/>
              <a:ln w="28575">
                <a:solidFill>
                  <a:schemeClr val="tx1">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zh-CN" altLang="en-US" sz="7595" dirty="0"/>
              </a:p>
            </p:txBody>
          </p:sp>
          <p:sp>
            <p:nvSpPr>
              <p:cNvPr id="48" name="文本框 27">
                <a:extLst>
                  <a:ext uri="{FF2B5EF4-FFF2-40B4-BE49-F238E27FC236}">
                    <a16:creationId xmlns:a16="http://schemas.microsoft.com/office/drawing/2014/main" id="{0065173A-BF6D-0465-CACE-73DC6E835AE2}"/>
                  </a:ext>
                </a:extLst>
              </p:cNvPr>
              <p:cNvSpPr txBox="1">
                <a:spLocks noChangeArrowheads="1"/>
              </p:cNvSpPr>
              <p:nvPr/>
            </p:nvSpPr>
            <p:spPr bwMode="auto">
              <a:xfrm>
                <a:off x="1327621" y="34953353"/>
                <a:ext cx="29542214" cy="26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8200">
                    <a:solidFill>
                      <a:schemeClr val="tx1"/>
                    </a:solidFill>
                    <a:latin typeface="Arial" panose="020B0604020202020204" pitchFamily="34" charset="0"/>
                    <a:ea typeface="宋体" panose="02010600030101010101" pitchFamily="2" charset="-122"/>
                  </a:defRPr>
                </a:lvl1pPr>
                <a:lvl2pPr marL="742950" indent="-285750">
                  <a:defRPr sz="8200">
                    <a:solidFill>
                      <a:schemeClr val="tx1"/>
                    </a:solidFill>
                    <a:latin typeface="Arial" panose="020B0604020202020204" pitchFamily="34" charset="0"/>
                    <a:ea typeface="宋体" panose="02010600030101010101" pitchFamily="2" charset="-122"/>
                  </a:defRPr>
                </a:lvl2pPr>
                <a:lvl3pPr marL="1143000" indent="-228600">
                  <a:defRPr sz="8200">
                    <a:solidFill>
                      <a:schemeClr val="tx1"/>
                    </a:solidFill>
                    <a:latin typeface="Arial" panose="020B0604020202020204" pitchFamily="34" charset="0"/>
                    <a:ea typeface="宋体" panose="02010600030101010101" pitchFamily="2" charset="-122"/>
                  </a:defRPr>
                </a:lvl3pPr>
                <a:lvl4pPr marL="1600200" indent="-228600">
                  <a:defRPr sz="8200">
                    <a:solidFill>
                      <a:schemeClr val="tx1"/>
                    </a:solidFill>
                    <a:latin typeface="Arial" panose="020B0604020202020204" pitchFamily="34" charset="0"/>
                    <a:ea typeface="宋体" panose="02010600030101010101" pitchFamily="2" charset="-122"/>
                  </a:defRPr>
                </a:lvl4pPr>
                <a:lvl5pPr marL="2057400" indent="-228600">
                  <a:defRPr sz="8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9pPr>
              </a:lstStyle>
              <a:p>
                <a:r>
                  <a:rPr lang="en-US" altLang="zh-CN" sz="5029" b="1" dirty="0">
                    <a:solidFill>
                      <a:srgbClr val="64326F"/>
                    </a:solidFill>
                    <a:latin typeface="+mn-lt"/>
                    <a:cs typeface="Times New Roman" panose="02020603050405020304" pitchFamily="18" charset="0"/>
                  </a:rPr>
                  <a:t>Potential applications</a:t>
                </a:r>
                <a:endParaRPr lang="zh-CN" altLang="en-US" sz="5029" b="1" dirty="0">
                  <a:solidFill>
                    <a:srgbClr val="64326F"/>
                  </a:solidFill>
                  <a:latin typeface="+mn-lt"/>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2" name="文本框 1">
                  <a:extLst>
                    <a:ext uri="{FF2B5EF4-FFF2-40B4-BE49-F238E27FC236}">
                      <a16:creationId xmlns:a16="http://schemas.microsoft.com/office/drawing/2014/main" id="{7CCF41D9-8207-4AF3-4649-C03FB9DA2E03}"/>
                    </a:ext>
                  </a:extLst>
                </p:cNvPr>
                <p:cNvSpPr txBox="1"/>
                <p:nvPr/>
              </p:nvSpPr>
              <p:spPr>
                <a:xfrm>
                  <a:off x="1583060" y="33404588"/>
                  <a:ext cx="29474408" cy="2121158"/>
                </a:xfrm>
                <a:prstGeom prst="rect">
                  <a:avLst/>
                </a:prstGeom>
                <a:noFill/>
              </p:spPr>
              <p:txBody>
                <a:bodyPr wrap="square">
                  <a:spAutoFit/>
                </a:bodyPr>
                <a:lstStyle/>
                <a:p>
                  <a:pPr marL="571500" indent="-571500">
                    <a:spcBef>
                      <a:spcPts val="2400"/>
                    </a:spcBef>
                    <a:buFont typeface="Wingdings" panose="05000000000000000000" pitchFamily="2" charset="2"/>
                    <a:buChar char="l"/>
                  </a:pPr>
                  <a:r>
                    <a:rPr lang="en-US" altLang="zh-CN" sz="3700" b="1" kern="100" dirty="0">
                      <a:latin typeface="Calibri" panose="020F0502020204030204" pitchFamily="34" charset="0"/>
                      <a:ea typeface="Calibri" panose="020F0502020204030204" pitchFamily="34" charset="0"/>
                      <a:cs typeface="Calibri" panose="020F0502020204030204" pitchFamily="34" charset="0"/>
                    </a:rPr>
                    <a:t>THz peak electric field has a linear relationship with the carrier mobility below 2000 </a:t>
                  </a:r>
                  <a14:m>
                    <m:oMath xmlns:m="http://schemas.openxmlformats.org/officeDocument/2006/math">
                      <m:r>
                        <a:rPr lang="en-US" altLang="zh-CN" sz="3700" b="1" i="0" kern="100" smtClean="0">
                          <a:latin typeface="Cambria Math" panose="02040503050406030204" pitchFamily="18" charset="0"/>
                          <a:ea typeface="Calibri" panose="020F0502020204030204" pitchFamily="34" charset="0"/>
                          <a:cs typeface="Calibri" panose="020F0502020204030204" pitchFamily="34" charset="0"/>
                        </a:rPr>
                        <m:t>𝐜</m:t>
                      </m:r>
                      <m:sSup>
                        <m:sSupPr>
                          <m:ctrlPr>
                            <a:rPr lang="en-US" altLang="zh-CN" sz="3700" b="1" i="1" kern="100" smtClean="0">
                              <a:latin typeface="Cambria Math" panose="02040503050406030204" pitchFamily="18" charset="0"/>
                              <a:ea typeface="Calibri" panose="020F0502020204030204" pitchFamily="34" charset="0"/>
                              <a:cs typeface="Calibri" panose="020F0502020204030204" pitchFamily="34" charset="0"/>
                            </a:rPr>
                          </m:ctrlPr>
                        </m:sSupPr>
                        <m:e>
                          <m:r>
                            <a:rPr lang="en-US" altLang="zh-CN" sz="3700" b="1" i="0" kern="100" smtClean="0">
                              <a:latin typeface="Cambria Math" panose="02040503050406030204" pitchFamily="18" charset="0"/>
                              <a:ea typeface="Calibri" panose="020F0502020204030204" pitchFamily="34" charset="0"/>
                              <a:cs typeface="Calibri" panose="020F0502020204030204" pitchFamily="34" charset="0"/>
                            </a:rPr>
                            <m:t>𝐦</m:t>
                          </m:r>
                        </m:e>
                        <m:sup>
                          <m:r>
                            <a:rPr lang="en-US" altLang="zh-CN" sz="3700" b="1" i="0" kern="100" smtClean="0">
                              <a:latin typeface="Cambria Math" panose="02040503050406030204" pitchFamily="18" charset="0"/>
                              <a:ea typeface="Calibri" panose="020F0502020204030204" pitchFamily="34" charset="0"/>
                              <a:cs typeface="Calibri" panose="020F0502020204030204" pitchFamily="34" charset="0"/>
                            </a:rPr>
                            <m:t>𝟐</m:t>
                          </m:r>
                        </m:sup>
                      </m:sSup>
                      <m:r>
                        <a:rPr lang="en-US" altLang="zh-CN" sz="3700" b="1" i="0" kern="100" smtClean="0">
                          <a:latin typeface="Cambria Math" panose="02040503050406030204" pitchFamily="18" charset="0"/>
                          <a:ea typeface="Calibri" panose="020F0502020204030204" pitchFamily="34" charset="0"/>
                          <a:cs typeface="Calibri" panose="020F0502020204030204" pitchFamily="34" charset="0"/>
                        </a:rPr>
                        <m:t>/(</m:t>
                      </m:r>
                      <m:r>
                        <a:rPr lang="en-US" altLang="zh-CN" sz="3700" b="1" i="0" kern="100" smtClean="0">
                          <a:latin typeface="Cambria Math" panose="02040503050406030204" pitchFamily="18" charset="0"/>
                          <a:ea typeface="Calibri" panose="020F0502020204030204" pitchFamily="34" charset="0"/>
                          <a:cs typeface="Calibri" panose="020F0502020204030204" pitchFamily="34" charset="0"/>
                        </a:rPr>
                        <m:t>𝐕</m:t>
                      </m:r>
                      <m:r>
                        <a:rPr lang="en-US" altLang="zh-CN" sz="3700" b="1" i="1" kern="100" smtClean="0">
                          <a:latin typeface="Cambria Math" panose="02040503050406030204" pitchFamily="18" charset="0"/>
                          <a:ea typeface="Calibri" panose="020F0502020204030204" pitchFamily="34" charset="0"/>
                          <a:cs typeface="Calibri" panose="020F0502020204030204" pitchFamily="34" charset="0"/>
                        </a:rPr>
                        <m:t>⋅</m:t>
                      </m:r>
                      <m:r>
                        <a:rPr lang="en-US" altLang="zh-CN" sz="3700" b="1" i="0" kern="100" smtClean="0">
                          <a:latin typeface="Cambria Math" panose="02040503050406030204" pitchFamily="18" charset="0"/>
                          <a:ea typeface="Calibri" panose="020F0502020204030204" pitchFamily="34" charset="0"/>
                          <a:cs typeface="Calibri" panose="020F0502020204030204" pitchFamily="34" charset="0"/>
                        </a:rPr>
                        <m:t>𝐬</m:t>
                      </m:r>
                      <m:r>
                        <a:rPr lang="en-US" altLang="zh-CN" sz="3700" b="1" i="0" kern="100" smtClean="0">
                          <a:latin typeface="Cambria Math" panose="02040503050406030204" pitchFamily="18" charset="0"/>
                          <a:ea typeface="Calibri" panose="020F0502020204030204" pitchFamily="34" charset="0"/>
                          <a:cs typeface="Calibri" panose="020F0502020204030204" pitchFamily="34" charset="0"/>
                        </a:rPr>
                        <m:t>)</m:t>
                      </m:r>
                    </m:oMath>
                  </a14:m>
                  <a:r>
                    <a:rPr lang="en-US" altLang="zh-CN" sz="3700" b="1" dirty="0"/>
                    <a:t>, but shows a saturation trend with the further increase of the mobility.</a:t>
                  </a:r>
                </a:p>
                <a:p>
                  <a:pPr marL="571500" indent="-571500">
                    <a:spcBef>
                      <a:spcPts val="2400"/>
                    </a:spcBef>
                    <a:buFont typeface="Wingdings" panose="05000000000000000000" pitchFamily="2" charset="2"/>
                    <a:buChar char="l"/>
                  </a:pPr>
                  <a:r>
                    <a:rPr lang="en-US" altLang="zh-CN" sz="3700" b="1" dirty="0"/>
                    <a:t>With the carrier lifetime becomes longer, THz peak electric field increases, but the bandwidth of PCA decreases seriously.</a:t>
                  </a:r>
                </a:p>
              </p:txBody>
            </p:sp>
          </mc:Choice>
          <mc:Fallback xmlns="">
            <p:sp>
              <p:nvSpPr>
                <p:cNvPr id="2" name="文本框 1">
                  <a:extLst>
                    <a:ext uri="{FF2B5EF4-FFF2-40B4-BE49-F238E27FC236}">
                      <a16:creationId xmlns:a16="http://schemas.microsoft.com/office/drawing/2014/main" id="{7CCF41D9-8207-4AF3-4649-C03FB9DA2E03}"/>
                    </a:ext>
                  </a:extLst>
                </p:cNvPr>
                <p:cNvSpPr txBox="1">
                  <a:spLocks noRot="1" noChangeAspect="1" noMove="1" noResize="1" noEditPoints="1" noAdjustHandles="1" noChangeArrowheads="1" noChangeShapeType="1" noTextEdit="1"/>
                </p:cNvSpPr>
                <p:nvPr/>
              </p:nvSpPr>
              <p:spPr>
                <a:xfrm>
                  <a:off x="1583060" y="33404588"/>
                  <a:ext cx="29474408" cy="2121158"/>
                </a:xfrm>
                <a:prstGeom prst="rect">
                  <a:avLst/>
                </a:prstGeom>
                <a:blipFill>
                  <a:blip r:embed="rId17"/>
                  <a:stretch>
                    <a:fillRect l="-588" t="-3499" b="-11953"/>
                  </a:stretch>
                </a:blipFill>
              </p:spPr>
              <p:txBody>
                <a:bodyPr/>
                <a:lstStyle/>
                <a:p>
                  <a:r>
                    <a:rPr lang="zh-CN" altLang="en-US">
                      <a:noFill/>
                    </a:rPr>
                    <a:t> </a:t>
                  </a:r>
                </a:p>
              </p:txBody>
            </p:sp>
          </mc:Fallback>
        </mc:AlternateContent>
        <p:pic>
          <p:nvPicPr>
            <p:cNvPr id="31" name="图片 30">
              <a:extLst>
                <a:ext uri="{FF2B5EF4-FFF2-40B4-BE49-F238E27FC236}">
                  <a16:creationId xmlns:a16="http://schemas.microsoft.com/office/drawing/2014/main" id="{963C01AA-820A-6619-B4B1-7BEEE2C4F252}"/>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336865" y="37280989"/>
              <a:ext cx="3814255" cy="2735263"/>
            </a:xfrm>
            <a:prstGeom prst="rect">
              <a:avLst/>
            </a:prstGeom>
          </p:spPr>
        </p:pic>
        <p:pic>
          <p:nvPicPr>
            <p:cNvPr id="49" name="图片 48">
              <a:extLst>
                <a:ext uri="{FF2B5EF4-FFF2-40B4-BE49-F238E27FC236}">
                  <a16:creationId xmlns:a16="http://schemas.microsoft.com/office/drawing/2014/main" id="{735E8A06-EE30-B231-9030-14A96E26F420}"/>
                </a:ext>
              </a:extLst>
            </p:cNvPr>
            <p:cNvPicPr>
              <a:picLocks noChangeAspect="1"/>
            </p:cNvPicPr>
            <p:nvPr/>
          </p:nvPicPr>
          <p:blipFill>
            <a:blip r:embed="rId19">
              <a:extLst>
                <a:ext uri="{28A0092B-C50C-407E-A947-70E740481C1C}">
                  <a14:useLocalDpi xmlns:a14="http://schemas.microsoft.com/office/drawing/2010/main" val="0"/>
                </a:ext>
              </a:extLst>
            </a:blip>
            <a:srcRect l="15114" r="23589"/>
            <a:stretch>
              <a:fillRect/>
            </a:stretch>
          </p:blipFill>
          <p:spPr>
            <a:xfrm>
              <a:off x="5364771" y="36995142"/>
              <a:ext cx="4127907" cy="3306955"/>
            </a:xfrm>
            <a:prstGeom prst="rect">
              <a:avLst/>
            </a:prstGeom>
          </p:spPr>
        </p:pic>
        <p:sp>
          <p:nvSpPr>
            <p:cNvPr id="50" name="文本框 49">
              <a:extLst>
                <a:ext uri="{FF2B5EF4-FFF2-40B4-BE49-F238E27FC236}">
                  <a16:creationId xmlns:a16="http://schemas.microsoft.com/office/drawing/2014/main" id="{73376C6E-28B4-AAF7-A205-912D4F5A8E46}"/>
                </a:ext>
              </a:extLst>
            </p:cNvPr>
            <p:cNvSpPr txBox="1"/>
            <p:nvPr/>
          </p:nvSpPr>
          <p:spPr>
            <a:xfrm>
              <a:off x="1939915" y="40389542"/>
              <a:ext cx="9819377" cy="606961"/>
            </a:xfrm>
            <a:prstGeom prst="rect">
              <a:avLst/>
            </a:prstGeom>
            <a:noFill/>
          </p:spPr>
          <p:txBody>
            <a:bodyPr wrap="square" rtlCol="0">
              <a:spAutoFit/>
            </a:bodyPr>
            <a:lstStyle/>
            <a:p>
              <a:pPr algn="ctr">
                <a:lnSpc>
                  <a:spcPct val="110000"/>
                </a:lnSpc>
                <a:spcBef>
                  <a:spcPts val="3600"/>
                </a:spcBef>
              </a:pPr>
              <a:r>
                <a:rPr lang="en-US" altLang="zh-CN" sz="3200" b="1" dirty="0">
                  <a:latin typeface="Calibri" panose="020F0502020204030204" pitchFamily="34" charset="0"/>
                  <a:ea typeface="Calibri" panose="020F0502020204030204" pitchFamily="34" charset="0"/>
                  <a:cs typeface="Calibri" panose="020F0502020204030204" pitchFamily="34" charset="0"/>
                </a:rPr>
                <a:t>Figure. 6. Potential application of this simulation model.</a:t>
              </a:r>
              <a:endParaRPr lang="zh-CN" altLang="en-US" sz="3200" b="1" dirty="0">
                <a:latin typeface="Calibri" panose="020F0502020204030204" pitchFamily="34" charset="0"/>
                <a:cs typeface="Calibri" panose="020F0502020204030204" pitchFamily="34" charset="0"/>
              </a:endParaRPr>
            </a:p>
          </p:txBody>
        </p:sp>
        <p:grpSp>
          <p:nvGrpSpPr>
            <p:cNvPr id="51" name="组合 50">
              <a:extLst>
                <a:ext uri="{FF2B5EF4-FFF2-40B4-BE49-F238E27FC236}">
                  <a16:creationId xmlns:a16="http://schemas.microsoft.com/office/drawing/2014/main" id="{F89FDC5B-C60B-3AA7-F87D-2C08509C57C2}"/>
                </a:ext>
              </a:extLst>
            </p:cNvPr>
            <p:cNvGrpSpPr/>
            <p:nvPr/>
          </p:nvGrpSpPr>
          <p:grpSpPr>
            <a:xfrm>
              <a:off x="20812543" y="35983365"/>
              <a:ext cx="11160689" cy="5394537"/>
              <a:chOff x="900737" y="34927933"/>
              <a:chExt cx="31073101" cy="1631522"/>
            </a:xfrm>
          </p:grpSpPr>
          <p:sp>
            <p:nvSpPr>
              <p:cNvPr id="52" name="矩形: 圆角 51">
                <a:extLst>
                  <a:ext uri="{FF2B5EF4-FFF2-40B4-BE49-F238E27FC236}">
                    <a16:creationId xmlns:a16="http://schemas.microsoft.com/office/drawing/2014/main" id="{3329CB02-8372-1A85-407A-7AC2CE113EC3}"/>
                  </a:ext>
                </a:extLst>
              </p:cNvPr>
              <p:cNvSpPr/>
              <p:nvPr/>
            </p:nvSpPr>
            <p:spPr>
              <a:xfrm>
                <a:off x="900737" y="34927933"/>
                <a:ext cx="31073101" cy="1631522"/>
              </a:xfrm>
              <a:prstGeom prst="roundRect">
                <a:avLst>
                  <a:gd name="adj" fmla="val 7683"/>
                </a:avLst>
              </a:prstGeom>
              <a:noFill/>
              <a:ln w="28575">
                <a:solidFill>
                  <a:schemeClr val="tx1">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zh-CN" altLang="en-US" sz="7595" dirty="0"/>
              </a:p>
            </p:txBody>
          </p:sp>
          <p:sp>
            <p:nvSpPr>
              <p:cNvPr id="53" name="文本框 27">
                <a:extLst>
                  <a:ext uri="{FF2B5EF4-FFF2-40B4-BE49-F238E27FC236}">
                    <a16:creationId xmlns:a16="http://schemas.microsoft.com/office/drawing/2014/main" id="{54662A72-33B4-4138-099C-395297B42B4A}"/>
                  </a:ext>
                </a:extLst>
              </p:cNvPr>
              <p:cNvSpPr txBox="1">
                <a:spLocks noChangeArrowheads="1"/>
              </p:cNvSpPr>
              <p:nvPr/>
            </p:nvSpPr>
            <p:spPr bwMode="auto">
              <a:xfrm>
                <a:off x="1327622" y="34953353"/>
                <a:ext cx="29542212" cy="26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8200">
                    <a:solidFill>
                      <a:schemeClr val="tx1"/>
                    </a:solidFill>
                    <a:latin typeface="Arial" panose="020B0604020202020204" pitchFamily="34" charset="0"/>
                    <a:ea typeface="宋体" panose="02010600030101010101" pitchFamily="2" charset="-122"/>
                  </a:defRPr>
                </a:lvl1pPr>
                <a:lvl2pPr marL="742950" indent="-285750">
                  <a:defRPr sz="8200">
                    <a:solidFill>
                      <a:schemeClr val="tx1"/>
                    </a:solidFill>
                    <a:latin typeface="Arial" panose="020B0604020202020204" pitchFamily="34" charset="0"/>
                    <a:ea typeface="宋体" panose="02010600030101010101" pitchFamily="2" charset="-122"/>
                  </a:defRPr>
                </a:lvl2pPr>
                <a:lvl3pPr marL="1143000" indent="-228600">
                  <a:defRPr sz="8200">
                    <a:solidFill>
                      <a:schemeClr val="tx1"/>
                    </a:solidFill>
                    <a:latin typeface="Arial" panose="020B0604020202020204" pitchFamily="34" charset="0"/>
                    <a:ea typeface="宋体" panose="02010600030101010101" pitchFamily="2" charset="-122"/>
                  </a:defRPr>
                </a:lvl3pPr>
                <a:lvl4pPr marL="1600200" indent="-228600">
                  <a:defRPr sz="8200">
                    <a:solidFill>
                      <a:schemeClr val="tx1"/>
                    </a:solidFill>
                    <a:latin typeface="Arial" panose="020B0604020202020204" pitchFamily="34" charset="0"/>
                    <a:ea typeface="宋体" panose="02010600030101010101" pitchFamily="2" charset="-122"/>
                  </a:defRPr>
                </a:lvl4pPr>
                <a:lvl5pPr marL="2057400" indent="-228600">
                  <a:defRPr sz="8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200">
                    <a:solidFill>
                      <a:schemeClr val="tx1"/>
                    </a:solidFill>
                    <a:latin typeface="Arial" panose="020B0604020202020204" pitchFamily="34" charset="0"/>
                    <a:ea typeface="宋体" panose="02010600030101010101" pitchFamily="2" charset="-122"/>
                  </a:defRPr>
                </a:lvl9pPr>
              </a:lstStyle>
              <a:p>
                <a:r>
                  <a:rPr lang="en-US" altLang="zh-CN" sz="5029" b="1" dirty="0">
                    <a:solidFill>
                      <a:srgbClr val="64326F"/>
                    </a:solidFill>
                    <a:latin typeface="+mn-lt"/>
                    <a:cs typeface="Times New Roman" panose="02020603050405020304" pitchFamily="18" charset="0"/>
                  </a:rPr>
                  <a:t>Summary</a:t>
                </a:r>
                <a:endParaRPr lang="zh-CN" altLang="en-US" sz="5029" b="1" dirty="0">
                  <a:solidFill>
                    <a:srgbClr val="64326F"/>
                  </a:solidFill>
                  <a:latin typeface="+mn-lt"/>
                  <a:cs typeface="Times New Roman" panose="02020603050405020304" pitchFamily="18" charset="0"/>
                </a:endParaRPr>
              </a:p>
            </p:txBody>
          </p:sp>
        </p:grpSp>
        <p:pic>
          <p:nvPicPr>
            <p:cNvPr id="57" name="图片 56">
              <a:extLst>
                <a:ext uri="{FF2B5EF4-FFF2-40B4-BE49-F238E27FC236}">
                  <a16:creationId xmlns:a16="http://schemas.microsoft.com/office/drawing/2014/main" id="{C074CE9E-0C3F-66C5-D9B8-7FB608E404B0}"/>
                </a:ext>
              </a:extLst>
            </p:cNvPr>
            <p:cNvPicPr>
              <a:picLocks noChangeAspect="1"/>
            </p:cNvPicPr>
            <p:nvPr/>
          </p:nvPicPr>
          <p:blipFill>
            <a:blip r:embed="rId20" cstate="print">
              <a:extLst>
                <a:ext uri="{28A0092B-C50C-407E-A947-70E740481C1C}">
                  <a14:useLocalDpi xmlns:a14="http://schemas.microsoft.com/office/drawing/2010/main" val="0"/>
                </a:ext>
              </a:extLst>
            </a:blip>
            <a:srcRect l="14675" r="28752"/>
            <a:stretch>
              <a:fillRect/>
            </a:stretch>
          </p:blipFill>
          <p:spPr>
            <a:xfrm>
              <a:off x="9554575" y="37072662"/>
              <a:ext cx="3508546" cy="3179106"/>
            </a:xfrm>
            <a:prstGeom prst="rect">
              <a:avLst/>
            </a:prstGeom>
          </p:spPr>
        </p:pic>
        <p:sp>
          <p:nvSpPr>
            <p:cNvPr id="59" name="文本框 58">
              <a:extLst>
                <a:ext uri="{FF2B5EF4-FFF2-40B4-BE49-F238E27FC236}">
                  <a16:creationId xmlns:a16="http://schemas.microsoft.com/office/drawing/2014/main" id="{432BA4C9-4D93-2240-C97F-E5DEBCE5C2AC}"/>
                </a:ext>
              </a:extLst>
            </p:cNvPr>
            <p:cNvSpPr txBox="1"/>
            <p:nvPr/>
          </p:nvSpPr>
          <p:spPr>
            <a:xfrm>
              <a:off x="13371360" y="36798472"/>
              <a:ext cx="7503069" cy="3862596"/>
            </a:xfrm>
            <a:prstGeom prst="rect">
              <a:avLst/>
            </a:prstGeom>
            <a:noFill/>
          </p:spPr>
          <p:txBody>
            <a:bodyPr wrap="square">
              <a:spAutoFit/>
            </a:bodyPr>
            <a:lstStyle/>
            <a:p>
              <a:pPr marL="571500" indent="-571500">
                <a:spcBef>
                  <a:spcPts val="3600"/>
                </a:spcBef>
                <a:buFont typeface="Wingdings" panose="05000000000000000000" pitchFamily="2" charset="2"/>
                <a:buChar char="p"/>
              </a:pPr>
              <a:r>
                <a:rPr lang="en-US" altLang="zh-CN" sz="3700" b="1" kern="100" dirty="0">
                  <a:latin typeface="Calibri" panose="020F0502020204030204" pitchFamily="34" charset="0"/>
                  <a:ea typeface="Calibri" panose="020F0502020204030204" pitchFamily="34" charset="0"/>
                  <a:cs typeface="Calibri" panose="020F0502020204030204" pitchFamily="34" charset="0"/>
                </a:rPr>
                <a:t>Design and research of photoconductive antenna array.</a:t>
              </a:r>
            </a:p>
            <a:p>
              <a:pPr marL="571500" indent="-571500">
                <a:spcBef>
                  <a:spcPts val="3600"/>
                </a:spcBef>
                <a:buFont typeface="Wingdings" panose="05000000000000000000" pitchFamily="2" charset="2"/>
                <a:buChar char="p"/>
              </a:pPr>
              <a:r>
                <a:rPr lang="en-US" altLang="zh-CN" sz="3700" b="1" dirty="0">
                  <a:latin typeface="Calibri" panose="020F0502020204030204" pitchFamily="34" charset="0"/>
                  <a:ea typeface="Calibri" panose="020F0502020204030204" pitchFamily="34" charset="0"/>
                  <a:cs typeface="Calibri" panose="020F0502020204030204" pitchFamily="34" charset="0"/>
                </a:rPr>
                <a:t>Radiation spatial orientation research.</a:t>
              </a:r>
            </a:p>
            <a:p>
              <a:pPr marL="571500" indent="-571500">
                <a:spcBef>
                  <a:spcPts val="3600"/>
                </a:spcBef>
                <a:buFont typeface="Wingdings" panose="05000000000000000000" pitchFamily="2" charset="2"/>
                <a:buChar char="p"/>
              </a:pPr>
              <a:r>
                <a:rPr lang="en-US" altLang="zh-CN" sz="3700" b="1" dirty="0">
                  <a:latin typeface="Calibri" panose="020F0502020204030204" pitchFamily="34" charset="0"/>
                  <a:ea typeface="Calibri" panose="020F0502020204030204" pitchFamily="34" charset="0"/>
                  <a:cs typeface="Calibri" panose="020F0502020204030204" pitchFamily="34" charset="0"/>
                </a:rPr>
                <a:t>Design of novel PCA structure.</a:t>
              </a:r>
              <a:endParaRPr lang="zh-CN" altLang="en-US" sz="3700" b="1" dirty="0">
                <a:latin typeface="Calibri" panose="020F0502020204030204" pitchFamily="34" charset="0"/>
                <a:cs typeface="Calibri" panose="020F0502020204030204" pitchFamily="34" charset="0"/>
              </a:endParaRPr>
            </a:p>
          </p:txBody>
        </p:sp>
        <p:sp>
          <p:nvSpPr>
            <p:cNvPr id="60" name="文本框 59">
              <a:extLst>
                <a:ext uri="{FF2B5EF4-FFF2-40B4-BE49-F238E27FC236}">
                  <a16:creationId xmlns:a16="http://schemas.microsoft.com/office/drawing/2014/main" id="{75EFE513-09C9-6871-793D-D18928451800}"/>
                </a:ext>
              </a:extLst>
            </p:cNvPr>
            <p:cNvSpPr txBox="1"/>
            <p:nvPr/>
          </p:nvSpPr>
          <p:spPr>
            <a:xfrm>
              <a:off x="21036713" y="37030526"/>
              <a:ext cx="10920481" cy="3785652"/>
            </a:xfrm>
            <a:prstGeom prst="rect">
              <a:avLst/>
            </a:prstGeom>
            <a:noFill/>
          </p:spPr>
          <p:txBody>
            <a:bodyPr wrap="square">
              <a:spAutoFit/>
            </a:bodyPr>
            <a:lstStyle/>
            <a:p>
              <a:r>
                <a:rPr lang="en-US" altLang="zh-CN" sz="4800" b="1" kern="100" dirty="0">
                  <a:latin typeface="Calibri" panose="020F0502020204030204" pitchFamily="34" charset="0"/>
                  <a:ea typeface="Calibri" panose="020F0502020204030204" pitchFamily="34" charset="0"/>
                  <a:cs typeface="Calibri" panose="020F0502020204030204" pitchFamily="34" charset="0"/>
                </a:rPr>
                <a:t>The results of this simulation model are consistent with the theoretical prediction and some experimental results, which verifies the rationality and effectiveness of this simulation model. </a:t>
              </a:r>
              <a:endParaRPr lang="en-US" altLang="zh-CN" sz="4800" b="1" dirty="0"/>
            </a:p>
          </p:txBody>
        </p:sp>
        <p:sp>
          <p:nvSpPr>
            <p:cNvPr id="62" name="文本框 61">
              <a:extLst>
                <a:ext uri="{FF2B5EF4-FFF2-40B4-BE49-F238E27FC236}">
                  <a16:creationId xmlns:a16="http://schemas.microsoft.com/office/drawing/2014/main" id="{DE1AA521-4BA6-2E4F-BA0E-3783AA9202FA}"/>
                </a:ext>
              </a:extLst>
            </p:cNvPr>
            <p:cNvSpPr txBox="1"/>
            <p:nvPr/>
          </p:nvSpPr>
          <p:spPr>
            <a:xfrm>
              <a:off x="1537455" y="25079253"/>
              <a:ext cx="26606195" cy="523220"/>
            </a:xfrm>
            <a:prstGeom prst="rect">
              <a:avLst/>
            </a:prstGeom>
            <a:noFill/>
          </p:spPr>
          <p:txBody>
            <a:bodyPr wrap="square">
              <a:spAutoFit/>
            </a:bodyPr>
            <a:lstStyle/>
            <a:p>
              <a:r>
                <a:rPr lang="en-US" altLang="zh-CN" sz="2800" b="1" kern="100"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[1] </a:t>
              </a:r>
              <a:r>
                <a:rPr lang="en-US" altLang="zh-CN" sz="2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Burford N et.al. Computational modeling of plasmonic thin-film terahertz photoconductive antennas[J]. Journal of the Optical Society of America B, 33(4): 748-759(2016).</a:t>
              </a:r>
              <a:endParaRPr lang="zh-CN" altLang="en-US" sz="2800" b="1" dirty="0">
                <a:solidFill>
                  <a:schemeClr val="bg1">
                    <a:lumMod val="50000"/>
                  </a:schemeClr>
                </a:solidFill>
                <a:latin typeface="Calibri" panose="020F0502020204030204" pitchFamily="34" charset="0"/>
                <a:cs typeface="Calibri" panose="020F0502020204030204" pitchFamily="34" charset="0"/>
              </a:endParaRPr>
            </a:p>
          </p:txBody>
        </p:sp>
      </p:grpSp>
      <p:sp>
        <p:nvSpPr>
          <p:cNvPr id="58" name="Rechteck 11">
            <a:extLst>
              <a:ext uri="{FF2B5EF4-FFF2-40B4-BE49-F238E27FC236}">
                <a16:creationId xmlns:a16="http://schemas.microsoft.com/office/drawing/2014/main" id="{37BF629F-6243-49D0-B833-72DDE8D2707E}"/>
              </a:ext>
            </a:extLst>
          </p:cNvPr>
          <p:cNvSpPr/>
          <p:nvPr/>
        </p:nvSpPr>
        <p:spPr>
          <a:xfrm>
            <a:off x="8588827" y="42883167"/>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28864939"/>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5443</TotalTime>
  <Words>600</Words>
  <Application>Microsoft Office PowerPoint</Application>
  <PresentationFormat>自定义</PresentationFormat>
  <Paragraphs>36</Paragraphs>
  <Slides>1</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vt:i4>
      </vt:variant>
    </vt:vector>
  </HeadingPairs>
  <TitlesOfParts>
    <vt:vector size="12" baseType="lpstr">
      <vt:lpstr>MS Mincho</vt:lpstr>
      <vt:lpstr>等线</vt:lpstr>
      <vt:lpstr>等线 Light</vt:lpstr>
      <vt:lpstr>宋体</vt:lpstr>
      <vt:lpstr>Arial</vt:lpstr>
      <vt:lpstr>Calibri</vt:lpstr>
      <vt:lpstr>Calibri Light</vt:lpstr>
      <vt:lpstr>Cambria Math</vt:lpstr>
      <vt:lpstr>Times New Roman</vt:lpstr>
      <vt:lpstr>Wingdings</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nataku</dc:creator>
  <cp:lastModifiedBy>Zicheng Zhuang</cp:lastModifiedBy>
  <cp:revision>61</cp:revision>
  <dcterms:created xsi:type="dcterms:W3CDTF">2023-06-14T07:03:17Z</dcterms:created>
  <dcterms:modified xsi:type="dcterms:W3CDTF">2025-10-28T01:58:30Z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2052-5.4.1.7920</vt:lpwstr>
  </property>
  <property fmtid="{D5CDD505-2E9C-101B-9397-08002B2CF9AE}" pid="3" name="ICV">
    <vt:lpwstr>6ED72781F5F2F53FC3D0E962BEB4C202</vt:lpwstr>
  </property>
</Properties>
</file>