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sldIdLst>
    <p:sldId id="286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0" autoAdjust="0"/>
    <p:restoredTop sz="96405" autoAdjust="0"/>
  </p:normalViewPr>
  <p:slideViewPr>
    <p:cSldViewPr snapToGrid="0">
      <p:cViewPr varScale="1">
        <p:scale>
          <a:sx n="17" d="100"/>
          <a:sy n="17" d="100"/>
        </p:scale>
        <p:origin x="3198" y="1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2025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61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marL="0" marR="0" lvl="0" indent="0" algn="l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0B9D7-42F7-4B50-93BD-21299D6C7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12000" dirty="0">
                <a:latin typeface="+mn-lt"/>
                <a:ea typeface="+mn-ea"/>
              </a:rPr>
              <a:t>大直径区熔硅单晶中的</a:t>
            </a:r>
            <a:br>
              <a:rPr lang="zh-CN" altLang="en-US" sz="12000" dirty="0">
                <a:latin typeface="+mn-lt"/>
                <a:ea typeface="+mn-ea"/>
              </a:rPr>
            </a:br>
            <a:r>
              <a:rPr lang="zh-CN" altLang="en-US" sz="12000" dirty="0">
                <a:latin typeface="+mn-lt"/>
                <a:ea typeface="+mn-ea"/>
              </a:rPr>
              <a:t>夹杂物诱发脊断裂</a:t>
            </a:r>
            <a:endParaRPr lang="en-US" sz="12000" dirty="0">
              <a:latin typeface="+mn-lt"/>
              <a:ea typeface="+mn-ea"/>
            </a:endParaRPr>
          </a:p>
        </p:txBody>
      </p:sp>
      <p:pic>
        <p:nvPicPr>
          <p:cNvPr id="19" name="图片占位符 18">
            <a:extLst>
              <a:ext uri="{FF2B5EF4-FFF2-40B4-BE49-F238E27FC236}">
                <a16:creationId xmlns:a16="http://schemas.microsoft.com/office/drawing/2014/main" id="{B6D5FD39-E497-482E-9CC1-655EDF88724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1" b="1541"/>
          <a:stretch/>
        </p:blipFill>
        <p:spPr>
          <a:xfrm>
            <a:off x="0" y="-33338"/>
            <a:ext cx="12557125" cy="12209463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1C6298-FDF9-47FA-8627-A8259918CF7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defTabSz="3049615">
              <a:spcBef>
                <a:spcPts val="1000"/>
              </a:spcBef>
            </a:pPr>
            <a:r>
              <a:rPr lang="zh-CN" altLang="en-US" sz="4400" b="1" dirty="0"/>
              <a:t>       </a:t>
            </a:r>
            <a:r>
              <a:rPr lang="zh-CN" altLang="en-US" sz="4400" dirty="0"/>
              <a:t>以前的研究使用了多种仿真工具研究区熔法单晶硅（</a:t>
            </a:r>
            <a:r>
              <a:rPr lang="en-US" altLang="zh-CN" sz="4400" dirty="0"/>
              <a:t>FZ-Si</a:t>
            </a:r>
            <a:r>
              <a:rPr lang="zh-CN" altLang="en-US" sz="4400" dirty="0"/>
              <a:t>） 生长过程和相关的多物理场现象，但较少集中在大直径 </a:t>
            </a:r>
            <a:r>
              <a:rPr lang="en-US" altLang="zh-CN" sz="4400" dirty="0"/>
              <a:t>FZ-Si</a:t>
            </a:r>
            <a:r>
              <a:rPr lang="zh-CN" altLang="en-US" sz="4400" dirty="0"/>
              <a:t>单晶中的应力演变。因此，我们开发了一个基于 </a:t>
            </a:r>
            <a:r>
              <a:rPr lang="en-US" altLang="zh-CN" sz="4400" dirty="0"/>
              <a:t>COMSOL </a:t>
            </a:r>
            <a:r>
              <a:rPr lang="zh-CN" altLang="en-US" sz="4400" dirty="0"/>
              <a:t>的数值模型，该模型在轴对称近似下结合了电磁场、热场和应力场的多物理场耦合。 </a:t>
            </a:r>
            <a:endParaRPr lang="en-US" altLang="zh-CN" sz="4400" dirty="0"/>
          </a:p>
          <a:p>
            <a:pPr defTabSz="3049615">
              <a:spcBef>
                <a:spcPts val="1000"/>
              </a:spcBef>
            </a:pPr>
            <a:r>
              <a:rPr lang="zh-CN" altLang="en-US" sz="4400" dirty="0"/>
              <a:t>       仿真中做了一定简化。</a:t>
            </a:r>
            <a:r>
              <a:rPr lang="en-US" altLang="zh-CN" sz="4400" dirty="0"/>
              <a:t>FZ</a:t>
            </a:r>
            <a:r>
              <a:rPr lang="zh-CN" altLang="en-US" sz="4400" dirty="0"/>
              <a:t>过程高频电磁加热，趋肤深度远小于</a:t>
            </a:r>
            <a:r>
              <a:rPr lang="en-US" altLang="zh-CN" sz="4400" dirty="0"/>
              <a:t>FZ</a:t>
            </a:r>
            <a:r>
              <a:rPr lang="zh-CN" altLang="en-US" sz="4400" dirty="0"/>
              <a:t>系统的特征尺寸，故将加热电流视为表面电流。此外开放熔化前沿的实际结构较为复杂，将其视为一层厚度沿径向平滑变化的薄流体膜。</a:t>
            </a:r>
            <a:endParaRPr lang="en-US" sz="44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2342DC-D9D3-46BB-BC5F-F6390941017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altLang="zh-CN" dirty="0">
                <a:latin typeface="+mn-lt"/>
              </a:rPr>
              <a:t>1. RATNIEKS G. Modelling of the Floating Zone Growth of Silicon Single Crystals with Diameter up to 8 Inch, F, 2008 [C].</a:t>
            </a:r>
            <a:br>
              <a:rPr lang="en-US" altLang="zh-CN" dirty="0">
                <a:latin typeface="+mn-lt"/>
              </a:rPr>
            </a:br>
            <a:r>
              <a:rPr lang="en-US" altLang="zh-CN" dirty="0">
                <a:latin typeface="+mn-lt"/>
              </a:rPr>
              <a:t>2. HAN X-F, LIU X, NAKANO S, et al. 3D numerical study of the asymmetric phenomenon in 200 mm floating zone silicon crystal growth [J]. J </a:t>
            </a:r>
            <a:r>
              <a:rPr lang="en-US" altLang="zh-CN" dirty="0" err="1">
                <a:latin typeface="+mn-lt"/>
              </a:rPr>
              <a:t>Cryst</a:t>
            </a:r>
            <a:r>
              <a:rPr lang="en-US" altLang="zh-CN" dirty="0">
                <a:latin typeface="+mn-lt"/>
              </a:rPr>
              <a:t> Growth, 2020, 532: 125403. </a:t>
            </a:r>
            <a:br>
              <a:rPr lang="en-US" altLang="zh-CN" dirty="0">
                <a:latin typeface="+mn-lt"/>
              </a:rPr>
            </a:br>
            <a:endParaRPr lang="en-US" altLang="zh-CN" dirty="0">
              <a:latin typeface="+mn-lt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D742B11-619C-436F-BD05-D925F2036DEF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14197413" y="5952367"/>
            <a:ext cx="17520817" cy="4180360"/>
          </a:xfrm>
        </p:spPr>
        <p:txBody>
          <a:bodyPr/>
          <a:lstStyle/>
          <a:p>
            <a:r>
              <a:rPr lang="en-US" altLang="zh-CN" b="1" dirty="0">
                <a:latin typeface="+mn-lt"/>
              </a:rPr>
              <a:t> - </a:t>
            </a:r>
            <a:r>
              <a:rPr lang="zh-CN" altLang="en-US" b="1" dirty="0">
                <a:latin typeface="+mn-lt"/>
              </a:rPr>
              <a:t>轴对称近似下的电磁</a:t>
            </a:r>
            <a:r>
              <a:rPr lang="en-US" altLang="zh-CN" b="1" dirty="0">
                <a:latin typeface="+mn-lt"/>
              </a:rPr>
              <a:t>-</a:t>
            </a:r>
            <a:r>
              <a:rPr lang="zh-CN" altLang="en-US" b="1" dirty="0">
                <a:latin typeface="+mn-lt"/>
              </a:rPr>
              <a:t>热</a:t>
            </a:r>
            <a:r>
              <a:rPr lang="en-US" altLang="zh-CN" b="1" dirty="0">
                <a:latin typeface="+mn-lt"/>
              </a:rPr>
              <a:t>-</a:t>
            </a:r>
            <a:r>
              <a:rPr lang="zh-CN" altLang="en-US" b="1" dirty="0">
                <a:latin typeface="+mn-lt"/>
              </a:rPr>
              <a:t>应力场分析</a:t>
            </a:r>
            <a:endParaRPr lang="en-US" altLang="zh-CN" b="1" dirty="0">
              <a:latin typeface="+mn-lt"/>
            </a:endParaRPr>
          </a:p>
          <a:p>
            <a:r>
              <a:rPr lang="zh-CN" altLang="en-US" b="1" dirty="0">
                <a:latin typeface="+mn-lt"/>
              </a:rPr>
              <a:t> </a:t>
            </a:r>
            <a:r>
              <a:rPr lang="en-US" altLang="zh-CN" b="1" dirty="0">
                <a:latin typeface="+mn-lt"/>
              </a:rPr>
              <a:t>- </a:t>
            </a:r>
            <a:r>
              <a:rPr lang="zh-CN" altLang="en-US" b="1" dirty="0">
                <a:latin typeface="+mn-lt"/>
              </a:rPr>
              <a:t>建立应力</a:t>
            </a:r>
            <a:r>
              <a:rPr lang="en-US" altLang="zh-CN" b="1" dirty="0">
                <a:latin typeface="+mn-lt"/>
              </a:rPr>
              <a:t>-</a:t>
            </a:r>
            <a:r>
              <a:rPr lang="zh-CN" altLang="en-US" b="1" dirty="0">
                <a:latin typeface="+mn-lt"/>
              </a:rPr>
              <a:t>夹杂物相互作用模型</a:t>
            </a:r>
            <a:endParaRPr lang="en-US" altLang="zh-CN" b="1" dirty="0">
              <a:latin typeface="+mn-lt"/>
            </a:endParaRPr>
          </a:p>
          <a:p>
            <a:endParaRPr lang="en-US" b="1" dirty="0">
              <a:latin typeface="+mn-lt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870161-6EDA-42E3-AC05-0552171DAD1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49531" y="14842766"/>
            <a:ext cx="29615963" cy="4764640"/>
          </a:xfrm>
        </p:spPr>
        <p:txBody>
          <a:bodyPr/>
          <a:lstStyle/>
          <a:p>
            <a:r>
              <a:rPr lang="zh-CN" altLang="en-US" sz="4400" b="1" dirty="0"/>
              <a:t>       </a:t>
            </a:r>
            <a:r>
              <a:rPr lang="zh-CN" altLang="en-US" sz="4400" dirty="0"/>
              <a:t>大直径区熔硅单晶是制造高压器件的关键材料，但其生产受限于脊状断裂缺陷导致的晶体生⻓成品率低下。本研究以量产型单晶为对象，通过实验分析，我们识别出两种导致“断棱”的失效机制：表面碳夹杂物诱导的“断棱”机制，以及体硅夹杂物诱导的 “断棱”机制 。</a:t>
            </a:r>
            <a:endParaRPr lang="en-US" altLang="zh-CN" sz="4400" dirty="0"/>
          </a:p>
          <a:p>
            <a:r>
              <a:rPr lang="zh-CN" altLang="en-US" sz="4400" dirty="0"/>
              <a:t>       此外，我们建立了基于</a:t>
            </a:r>
            <a:r>
              <a:rPr lang="en-US" altLang="zh-CN" sz="4400" dirty="0"/>
              <a:t>COMSOL</a:t>
            </a:r>
            <a:r>
              <a:rPr lang="zh-CN" altLang="en-US" sz="4400" dirty="0"/>
              <a:t>的多物理场耦合数值模型，集成轴对称近似下的电磁</a:t>
            </a:r>
            <a:r>
              <a:rPr lang="en-US" altLang="zh-CN" sz="4400" dirty="0"/>
              <a:t>-</a:t>
            </a:r>
            <a:r>
              <a:rPr lang="zh-CN" altLang="en-US" sz="4400" dirty="0"/>
              <a:t>热</a:t>
            </a:r>
            <a:r>
              <a:rPr lang="en-US" altLang="zh-CN" sz="4400" dirty="0"/>
              <a:t>-</a:t>
            </a:r>
            <a:r>
              <a:rPr lang="zh-CN" altLang="en-US" sz="4400" dirty="0"/>
              <a:t>应力场分析。数值模拟揭示：单晶中心与边缘的高应力区域会放大夹杂物效应，从而加剧</a:t>
            </a:r>
            <a:r>
              <a:rPr lang="en-US" altLang="zh-CN" sz="4400" dirty="0"/>
              <a:t>8</a:t>
            </a:r>
            <a:r>
              <a:rPr lang="zh-CN" altLang="en-US" sz="4400" dirty="0"/>
              <a:t>英寸单晶的“断棱”⻛险。</a:t>
            </a:r>
            <a:endParaRPr lang="en-US" altLang="zh-CN" sz="4400" dirty="0"/>
          </a:p>
          <a:p>
            <a:r>
              <a:rPr lang="zh-CN" altLang="en-US" sz="4400" dirty="0"/>
              <a:t>       通过建立应力</a:t>
            </a:r>
            <a:r>
              <a:rPr lang="en-US" altLang="zh-CN" sz="4400" dirty="0"/>
              <a:t>-</a:t>
            </a:r>
            <a:r>
              <a:rPr lang="zh-CN" altLang="en-US" sz="4400" dirty="0"/>
              <a:t>夹杂物相互作用模型，我们阐释了夹杂物如何缩小晶体耐受的应力窗口。这些发现表明，通过优化预制棒制备工艺和加热过程以减少夹杂物，可有效提升</a:t>
            </a:r>
            <a:r>
              <a:rPr lang="en-US" altLang="zh-CN" sz="4400" dirty="0"/>
              <a:t>8</a:t>
            </a:r>
            <a:r>
              <a:rPr lang="zh-CN" altLang="en-US" sz="4400" dirty="0"/>
              <a:t>英寸区熔法硅单晶的成品率。</a:t>
            </a:r>
            <a:endParaRPr lang="en-US" altLang="zh-CN" sz="4400" dirty="0"/>
          </a:p>
          <a:p>
            <a:endParaRPr lang="en-US" altLang="zh-CN" sz="4400" b="1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8D710F8-ACEB-4930-B23B-03F5CB4E1A4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zh-CN" altLang="en-US" dirty="0"/>
              <a:t>摘要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8190DE-FA50-4E4C-B86F-982C65891F6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zh-CN" altLang="en-US" dirty="0"/>
              <a:t>方法</a:t>
            </a:r>
            <a:endParaRPr lang="en-US" dirty="0"/>
          </a:p>
        </p:txBody>
      </p:sp>
      <p:pic>
        <p:nvPicPr>
          <p:cNvPr id="22" name="图片占位符 21">
            <a:extLst>
              <a:ext uri="{FF2B5EF4-FFF2-40B4-BE49-F238E27FC236}">
                <a16:creationId xmlns:a16="http://schemas.microsoft.com/office/drawing/2014/main" id="{5558B3BB-1918-4B79-AECF-18886702CEAE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5" b="7939"/>
          <a:stretch/>
        </p:blipFill>
        <p:spPr>
          <a:xfrm>
            <a:off x="1196912" y="20398107"/>
            <a:ext cx="13710909" cy="7163767"/>
          </a:xfr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C644384-6DB7-4296-B34C-E6674D4A428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196912" y="27737932"/>
            <a:ext cx="13776431" cy="1092350"/>
          </a:xfrm>
        </p:spPr>
        <p:txBody>
          <a:bodyPr/>
          <a:lstStyle/>
          <a:p>
            <a:r>
              <a:rPr lang="zh-CN" altLang="en-US" sz="3200" b="1" dirty="0"/>
              <a:t>图</a:t>
            </a:r>
            <a:r>
              <a:rPr lang="en-US" altLang="zh-CN" sz="3200" b="1" dirty="0"/>
              <a:t>1</a:t>
            </a:r>
            <a:r>
              <a:rPr lang="en-US" sz="3200" b="1" dirty="0"/>
              <a:t>. </a:t>
            </a:r>
            <a:r>
              <a:rPr lang="en-US" altLang="zh-CN" sz="3200" b="1" i="0" dirty="0">
                <a:solidFill>
                  <a:srgbClr val="111111"/>
                </a:solidFill>
                <a:effectLst/>
              </a:rPr>
              <a:t>FZ </a:t>
            </a:r>
            <a:r>
              <a:rPr lang="zh-CN" altLang="en-US" sz="3200" b="1" i="0" dirty="0">
                <a:solidFill>
                  <a:srgbClr val="111111"/>
                </a:solidFill>
                <a:effectLst/>
              </a:rPr>
              <a:t>硅生长系统</a:t>
            </a:r>
            <a:r>
              <a:rPr lang="zh-CN" altLang="en-US" sz="3200" b="1" dirty="0"/>
              <a:t>数值模型</a:t>
            </a:r>
            <a:r>
              <a:rPr lang="zh-CN" altLang="en-US" sz="3200" b="1" i="0" dirty="0">
                <a:solidFill>
                  <a:srgbClr val="111111"/>
                </a:solidFill>
                <a:effectLst/>
              </a:rPr>
              <a:t>示意图：</a:t>
            </a:r>
            <a:r>
              <a:rPr lang="en-US" altLang="zh-CN" sz="3200" b="1" i="0" dirty="0">
                <a:solidFill>
                  <a:srgbClr val="111111"/>
                </a:solidFill>
                <a:effectLst/>
              </a:rPr>
              <a:t>(a) </a:t>
            </a:r>
            <a:r>
              <a:rPr lang="zh-CN" altLang="en-US" sz="3200" b="1" i="0" dirty="0">
                <a:solidFill>
                  <a:srgbClr val="111111"/>
                </a:solidFill>
                <a:effectLst/>
              </a:rPr>
              <a:t>整个装置。</a:t>
            </a:r>
            <a:r>
              <a:rPr lang="en-US" altLang="zh-CN" sz="3200" b="1" i="0" dirty="0">
                <a:solidFill>
                  <a:srgbClr val="111111"/>
                </a:solidFill>
                <a:effectLst/>
              </a:rPr>
              <a:t>(b) </a:t>
            </a:r>
            <a:r>
              <a:rPr lang="zh-CN" altLang="en-US" sz="3200" b="1" i="0" dirty="0">
                <a:solidFill>
                  <a:srgbClr val="111111"/>
                </a:solidFill>
                <a:effectLst/>
              </a:rPr>
              <a:t>放大加热区域。</a:t>
            </a:r>
            <a:r>
              <a:rPr lang="en-US" altLang="zh-CN" sz="3200" b="1" i="0" dirty="0">
                <a:solidFill>
                  <a:srgbClr val="111111"/>
                </a:solidFill>
                <a:effectLst/>
              </a:rPr>
              <a:t>(c)</a:t>
            </a:r>
            <a:r>
              <a:rPr lang="zh-CN" altLang="en-US" sz="3200" b="1" i="0" dirty="0">
                <a:solidFill>
                  <a:srgbClr val="111111"/>
                </a:solidFill>
                <a:effectLst/>
              </a:rPr>
              <a:t>应力仿真结果与高应力点。</a:t>
            </a:r>
            <a:endParaRPr lang="en-US" sz="3200" b="1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ACA5A39-8C41-455A-9700-610CD1B5191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pPr defTabSz="3049615">
              <a:spcBef>
                <a:spcPts val="1000"/>
              </a:spcBef>
            </a:pPr>
            <a:r>
              <a:rPr lang="zh-CN" altLang="en-US" sz="4400" dirty="0"/>
              <a:t>       数值模拟表明，中心最大应力始终超过边缘最大应力，并随着晶体生长而不断增加，表明局部应力在中心区域更为明显。且生长的晶体直径越大，内应力越大，从而增加大尺寸单晶由于临界应力超标而产生位错的风险。</a:t>
            </a:r>
            <a:endParaRPr lang="en-US" altLang="zh-CN" sz="4400" dirty="0"/>
          </a:p>
          <a:p>
            <a:pPr defTabSz="3049615">
              <a:spcBef>
                <a:spcPts val="1000"/>
              </a:spcBef>
            </a:pPr>
            <a:r>
              <a:rPr lang="en-US" altLang="zh-CN" sz="4400" dirty="0"/>
              <a:t>       </a:t>
            </a:r>
            <a:r>
              <a:rPr lang="zh-CN" altLang="en-US" sz="4400" dirty="0"/>
              <a:t>在应力分布分析的基础上，我们提出了一个应力</a:t>
            </a:r>
            <a:r>
              <a:rPr lang="en-US" altLang="zh-CN" sz="4400" dirty="0"/>
              <a:t>-</a:t>
            </a:r>
            <a:r>
              <a:rPr lang="zh-CN" altLang="en-US" sz="4400" dirty="0"/>
              <a:t>夹杂物相互作用模型来解释实验观察到的“断棱”现象，夹杂物大大降低了正常晶体生长的允许应力窗口，这种影响在大直径晶体中被放大。</a:t>
            </a:r>
            <a:endParaRPr lang="en-US" altLang="zh-CN" sz="4400" dirty="0"/>
          </a:p>
          <a:p>
            <a:pPr defTabSz="3049615">
              <a:spcBef>
                <a:spcPts val="1000"/>
              </a:spcBef>
            </a:pPr>
            <a:r>
              <a:rPr lang="zh-CN" altLang="en-US" sz="4400" dirty="0"/>
              <a:t>       未来的工作应该通过实验验证夹杂物来源，并采用高保真模拟来改进应力</a:t>
            </a:r>
            <a:r>
              <a:rPr lang="en-US" altLang="zh-CN" sz="4400" dirty="0"/>
              <a:t>-</a:t>
            </a:r>
            <a:r>
              <a:rPr lang="zh-CN" altLang="en-US" sz="4400" dirty="0"/>
              <a:t>夹杂物相互作用模型。</a:t>
            </a:r>
            <a:endParaRPr lang="en-US" sz="440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23F0EBA-2A90-4C5D-8253-43734D3504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zh-CN" altLang="en-US" dirty="0"/>
              <a:t>结果</a:t>
            </a:r>
            <a:endParaRPr lang="en-US" dirty="0"/>
          </a:p>
        </p:txBody>
      </p:sp>
      <p:pic>
        <p:nvPicPr>
          <p:cNvPr id="29" name="图片占位符 28">
            <a:extLst>
              <a:ext uri="{FF2B5EF4-FFF2-40B4-BE49-F238E27FC236}">
                <a16:creationId xmlns:a16="http://schemas.microsoft.com/office/drawing/2014/main" id="{36DF5CC0-3EFB-4777-A362-3B7E6CD10751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7" r="3564"/>
          <a:stretch/>
        </p:blipFill>
        <p:spPr>
          <a:xfrm>
            <a:off x="17257027" y="29554115"/>
            <a:ext cx="14801714" cy="6565522"/>
          </a:xfr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699D37B-2F3A-487B-B2C4-0E90B616EB0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zh-CN" altLang="en-US" sz="3200" b="1" dirty="0"/>
              <a:t>图</a:t>
            </a:r>
            <a:r>
              <a:rPr lang="en-US" altLang="zh-CN" sz="3200" b="1" dirty="0"/>
              <a:t>2. FZ</a:t>
            </a:r>
            <a:r>
              <a:rPr lang="zh-CN" altLang="en-US" sz="3200" b="1" dirty="0"/>
              <a:t>硅中的应力分布与脊裂机制。</a:t>
            </a:r>
            <a:r>
              <a:rPr lang="en-US" altLang="zh-CN" sz="3200" b="1" dirty="0"/>
              <a:t>(a) </a:t>
            </a:r>
            <a:r>
              <a:rPr lang="zh-CN" altLang="en-US" sz="3200" b="1" dirty="0"/>
              <a:t>晶体在直径恒定生长阶段（</a:t>
            </a:r>
            <a:r>
              <a:rPr lang="en-US" altLang="zh-CN" sz="3200" b="1" dirty="0"/>
              <a:t>0</a:t>
            </a:r>
            <a:r>
              <a:rPr lang="zh-CN" altLang="en-US" sz="3200" b="1" dirty="0"/>
              <a:t>、</a:t>
            </a:r>
            <a:r>
              <a:rPr lang="en-US" altLang="zh-CN" sz="3200" b="1" dirty="0"/>
              <a:t>50</a:t>
            </a:r>
            <a:r>
              <a:rPr lang="zh-CN" altLang="en-US" sz="3200" b="1" dirty="0"/>
              <a:t>、</a:t>
            </a:r>
            <a:r>
              <a:rPr lang="en-US" altLang="zh-CN" sz="3200" b="1" dirty="0"/>
              <a:t>100 </a:t>
            </a:r>
            <a:r>
              <a:rPr lang="zh-CN" altLang="en-US" sz="3200" b="1" dirty="0"/>
              <a:t>和 </a:t>
            </a:r>
            <a:r>
              <a:rPr lang="en-US" altLang="zh-CN" sz="3200" b="1" dirty="0"/>
              <a:t>150 mm</a:t>
            </a:r>
            <a:r>
              <a:rPr lang="zh-CN" altLang="en-US" sz="3200" b="1" dirty="0"/>
              <a:t>）的冯</a:t>
            </a:r>
            <a:r>
              <a:rPr lang="en-US" altLang="zh-CN" sz="3200" b="1" dirty="0"/>
              <a:t>·</a:t>
            </a:r>
            <a:r>
              <a:rPr lang="zh-CN" altLang="en-US" sz="3200" b="1" dirty="0"/>
              <a:t>米塞斯应力分布。</a:t>
            </a:r>
            <a:r>
              <a:rPr lang="en-US" altLang="zh-CN" sz="3200" b="1" dirty="0"/>
              <a:t>(b) </a:t>
            </a:r>
            <a:r>
              <a:rPr lang="zh-CN" altLang="en-US" sz="3200" b="1" dirty="0"/>
              <a:t>应力分析。（</a:t>
            </a:r>
            <a:r>
              <a:rPr lang="en-US" altLang="zh-CN" sz="3200" b="1" dirty="0"/>
              <a:t>c) </a:t>
            </a:r>
            <a:r>
              <a:rPr lang="zh-CN" altLang="en-US" sz="3200" b="1" dirty="0"/>
              <a:t>示意图说明内部夹杂物引起的附加应力及随后脊裂的情况。</a:t>
            </a:r>
            <a:endParaRPr lang="en-US" sz="3200" b="1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E825122A-00B9-4BC2-AB33-B09806942A2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4321461" y="9292258"/>
            <a:ext cx="16559039" cy="2753770"/>
          </a:xfrm>
        </p:spPr>
        <p:txBody>
          <a:bodyPr/>
          <a:lstStyle/>
          <a:p>
            <a:r>
              <a:rPr lang="zh-CN" altLang="en-US" sz="3200" dirty="0">
                <a:latin typeface="+mn-lt"/>
              </a:rPr>
              <a:t>左圆圆</a:t>
            </a:r>
            <a:r>
              <a:rPr lang="en-US" altLang="zh-CN" sz="3200" baseline="30000" dirty="0">
                <a:latin typeface="+mn-lt"/>
              </a:rPr>
              <a:t>1,2</a:t>
            </a:r>
            <a:r>
              <a:rPr lang="zh-CN" altLang="en-US" sz="3200" dirty="0">
                <a:latin typeface="+mn-lt"/>
              </a:rPr>
              <a:t>，原帅</a:t>
            </a:r>
            <a:r>
              <a:rPr lang="en-US" altLang="zh-CN" sz="3200" baseline="30000" dirty="0">
                <a:latin typeface="+mn-lt"/>
              </a:rPr>
              <a:t>1,2,*</a:t>
            </a:r>
            <a:r>
              <a:rPr lang="zh-CN" altLang="en-US" sz="3200" dirty="0">
                <a:latin typeface="+mn-lt"/>
              </a:rPr>
              <a:t>，韩学峰</a:t>
            </a:r>
            <a:r>
              <a:rPr lang="en-US" altLang="zh-CN" sz="3200" baseline="30000" dirty="0">
                <a:latin typeface="+mn-lt"/>
              </a:rPr>
              <a:t>1,3,*</a:t>
            </a:r>
            <a:r>
              <a:rPr lang="zh-CN" altLang="en-US" sz="3200" dirty="0">
                <a:latin typeface="+mn-lt"/>
              </a:rPr>
              <a:t>，杨德仁</a:t>
            </a:r>
            <a:r>
              <a:rPr lang="en-US" altLang="zh-CN" sz="3200" baseline="30000" dirty="0">
                <a:latin typeface="+mn-lt"/>
              </a:rPr>
              <a:t>1,2,3,*</a:t>
            </a:r>
          </a:p>
          <a:p>
            <a:pPr>
              <a:lnSpc>
                <a:spcPct val="30000"/>
              </a:lnSpc>
            </a:pPr>
            <a:r>
              <a:rPr lang="en-US" altLang="zh-CN" sz="3200" dirty="0">
                <a:latin typeface="+mn-lt"/>
              </a:rPr>
              <a:t>1. </a:t>
            </a:r>
            <a:r>
              <a:rPr lang="zh-CN" altLang="en-US" sz="3200" dirty="0">
                <a:latin typeface="+mn-lt"/>
              </a:rPr>
              <a:t>浙江大学硅及先进半导体材料全国重点实验室</a:t>
            </a:r>
            <a:endParaRPr lang="en-US" altLang="zh-CN" sz="3200" dirty="0">
              <a:latin typeface="+mn-lt"/>
            </a:endParaRPr>
          </a:p>
          <a:p>
            <a:pPr>
              <a:lnSpc>
                <a:spcPct val="30000"/>
              </a:lnSpc>
            </a:pPr>
            <a:r>
              <a:rPr lang="en-US" altLang="zh-CN" sz="3200" dirty="0">
                <a:latin typeface="+mn-lt"/>
              </a:rPr>
              <a:t>2. </a:t>
            </a:r>
            <a:r>
              <a:rPr lang="zh-CN" altLang="en-US" sz="3200" dirty="0">
                <a:latin typeface="+mn-lt"/>
              </a:rPr>
              <a:t>浙江大学</a:t>
            </a:r>
            <a:r>
              <a:rPr lang="en-US" altLang="zh-CN" sz="3200" dirty="0">
                <a:latin typeface="+mn-lt"/>
              </a:rPr>
              <a:t>-</a:t>
            </a:r>
            <a:r>
              <a:rPr lang="zh-CN" altLang="en-US" sz="3200" dirty="0">
                <a:latin typeface="+mn-lt"/>
              </a:rPr>
              <a:t>上虞半导体研究院，绍兴，</a:t>
            </a:r>
            <a:r>
              <a:rPr lang="en-US" altLang="zh-CN" sz="3200" dirty="0">
                <a:latin typeface="+mn-lt"/>
              </a:rPr>
              <a:t>312399</a:t>
            </a:r>
          </a:p>
          <a:p>
            <a:pPr>
              <a:lnSpc>
                <a:spcPct val="30000"/>
              </a:lnSpc>
            </a:pPr>
            <a:r>
              <a:rPr lang="en-US" altLang="zh-CN" sz="3200" dirty="0">
                <a:latin typeface="+mn-lt"/>
              </a:rPr>
              <a:t>3. </a:t>
            </a:r>
            <a:r>
              <a:rPr lang="zh-CN" altLang="en-US" sz="3200" dirty="0">
                <a:latin typeface="+mn-lt"/>
              </a:rPr>
              <a:t>浙江大学杭州国际科创中心，杭州，</a:t>
            </a:r>
            <a:r>
              <a:rPr lang="en-US" altLang="zh-CN" sz="3200" dirty="0">
                <a:latin typeface="+mn-lt"/>
              </a:rPr>
              <a:t>311215</a:t>
            </a:r>
          </a:p>
          <a:p>
            <a:endParaRPr lang="en-US" sz="2800" dirty="0">
              <a:latin typeface="+mn-lt"/>
            </a:endParaRPr>
          </a:p>
        </p:txBody>
      </p:sp>
      <p:pic>
        <p:nvPicPr>
          <p:cNvPr id="24" name="picture 94">
            <a:extLst>
              <a:ext uri="{FF2B5EF4-FFF2-40B4-BE49-F238E27FC236}">
                <a16:creationId xmlns:a16="http://schemas.microsoft.com/office/drawing/2014/main" id="{49F436DE-DBFA-4DA2-A166-13EA190C16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23040028" y="38680306"/>
            <a:ext cx="3235712" cy="3240000"/>
          </a:xfrm>
          <a:prstGeom prst="rect">
            <a:avLst/>
          </a:prstGeom>
        </p:spPr>
      </p:pic>
      <p:pic>
        <p:nvPicPr>
          <p:cNvPr id="25" name="picture 92">
            <a:extLst>
              <a:ext uri="{FF2B5EF4-FFF2-40B4-BE49-F238E27FC236}">
                <a16:creationId xmlns:a16="http://schemas.microsoft.com/office/drawing/2014/main" id="{4A15EA14-8F02-49DE-8EB1-637A8F97DE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18603375" y="38764043"/>
            <a:ext cx="3240003" cy="3240000"/>
          </a:xfrm>
          <a:prstGeom prst="rect">
            <a:avLst/>
          </a:prstGeom>
        </p:spPr>
      </p:pic>
      <p:pic>
        <p:nvPicPr>
          <p:cNvPr id="30" name="Picture 2" descr="浙大杭州科创中心形象LOGO设计正式发布_高瑞">
            <a:extLst>
              <a:ext uri="{FF2B5EF4-FFF2-40B4-BE49-F238E27FC236}">
                <a16:creationId xmlns:a16="http://schemas.microsoft.com/office/drawing/2014/main" id="{A1EA7B0B-B43C-4A81-A6CD-0B88C9FFD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2390" y="38744058"/>
            <a:ext cx="3367559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3592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768</TotalTime>
  <Words>695</Words>
  <Application>Microsoft Office PowerPoint</Application>
  <PresentationFormat>自定义</PresentationFormat>
  <Paragraphs>21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Theme</vt:lpstr>
      <vt:lpstr>大直径区熔硅单晶中的 夹杂物诱发脊断裂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Xiting (Sophia) Hao</cp:lastModifiedBy>
  <cp:revision>152</cp:revision>
  <cp:lastPrinted>2023-01-06T15:48:30Z</cp:lastPrinted>
  <dcterms:created xsi:type="dcterms:W3CDTF">2023-01-03T14:57:49Z</dcterms:created>
  <dcterms:modified xsi:type="dcterms:W3CDTF">2025-10-27T01:55:29Z</dcterms:modified>
</cp:coreProperties>
</file>