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88"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COMSOL 海报模板" id="{09EF3F39-416E-4746-905C-8534B72613B9}">
          <p14:sldIdLst/>
        </p14:section>
        <p14:section name="海报示例" id="{31D5EE60-8FE9-4475-976F-B13E2EBE6E32}">
          <p14:sldIdLst>
            <p14:sldId id="28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25" d="100"/>
          <a:sy n="25" d="100"/>
        </p:scale>
        <p:origin x="1596" y="2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10/28/2025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388485" rtl="0" eaLnBrk="1" latinLnBrk="0" hangingPunct="1">
      <a:defRPr sz="5760" kern="1200">
        <a:solidFill>
          <a:schemeClr val="tx1"/>
        </a:solidFill>
        <a:latin typeface="+mn-lt"/>
        <a:ea typeface="+mn-ea"/>
        <a:cs typeface="+mn-cs"/>
      </a:defRPr>
    </a:lvl1pPr>
    <a:lvl2pPr marL="2194560" algn="l" defTabSz="4388485" rtl="0" eaLnBrk="1" latinLnBrk="0" hangingPunct="1">
      <a:defRPr sz="5760" kern="1200">
        <a:solidFill>
          <a:schemeClr val="tx1"/>
        </a:solidFill>
        <a:latin typeface="+mn-lt"/>
        <a:ea typeface="+mn-ea"/>
        <a:cs typeface="+mn-cs"/>
      </a:defRPr>
    </a:lvl2pPr>
    <a:lvl3pPr marL="4388485" algn="l" defTabSz="4388485" rtl="0" eaLnBrk="1" latinLnBrk="0" hangingPunct="1">
      <a:defRPr sz="5760" kern="1200">
        <a:solidFill>
          <a:schemeClr val="tx1"/>
        </a:solidFill>
        <a:latin typeface="+mn-lt"/>
        <a:ea typeface="+mn-ea"/>
        <a:cs typeface="+mn-cs"/>
      </a:defRPr>
    </a:lvl3pPr>
    <a:lvl4pPr marL="6583045" algn="l" defTabSz="4388485" rtl="0" eaLnBrk="1" latinLnBrk="0" hangingPunct="1">
      <a:defRPr sz="5760" kern="1200">
        <a:solidFill>
          <a:schemeClr val="tx1"/>
        </a:solidFill>
        <a:latin typeface="+mn-lt"/>
        <a:ea typeface="+mn-ea"/>
        <a:cs typeface="+mn-cs"/>
      </a:defRPr>
    </a:lvl4pPr>
    <a:lvl5pPr marL="8777605" algn="l" defTabSz="4388485" rtl="0" eaLnBrk="1" latinLnBrk="0" hangingPunct="1">
      <a:defRPr sz="5760" kern="1200">
        <a:solidFill>
          <a:schemeClr val="tx1"/>
        </a:solidFill>
        <a:latin typeface="+mn-lt"/>
        <a:ea typeface="+mn-ea"/>
        <a:cs typeface="+mn-cs"/>
      </a:defRPr>
    </a:lvl5pPr>
    <a:lvl6pPr marL="10971530" algn="l" defTabSz="4388485" rtl="0" eaLnBrk="1" latinLnBrk="0" hangingPunct="1">
      <a:defRPr sz="5760" kern="1200">
        <a:solidFill>
          <a:schemeClr val="tx1"/>
        </a:solidFill>
        <a:latin typeface="+mn-lt"/>
        <a:ea typeface="+mn-ea"/>
        <a:cs typeface="+mn-cs"/>
      </a:defRPr>
    </a:lvl6pPr>
    <a:lvl7pPr marL="13166090" algn="l" defTabSz="4388485" rtl="0" eaLnBrk="1" latinLnBrk="0" hangingPunct="1">
      <a:defRPr sz="5760" kern="1200">
        <a:solidFill>
          <a:schemeClr val="tx1"/>
        </a:solidFill>
        <a:latin typeface="+mn-lt"/>
        <a:ea typeface="+mn-ea"/>
        <a:cs typeface="+mn-cs"/>
      </a:defRPr>
    </a:lvl7pPr>
    <a:lvl8pPr marL="15360650" algn="l" defTabSz="4388485" rtl="0" eaLnBrk="1" latinLnBrk="0" hangingPunct="1">
      <a:defRPr sz="5760" kern="1200">
        <a:solidFill>
          <a:schemeClr val="tx1"/>
        </a:solidFill>
        <a:latin typeface="+mn-lt"/>
        <a:ea typeface="+mn-ea"/>
        <a:cs typeface="+mn-cs"/>
      </a:defRPr>
    </a:lvl8pPr>
    <a:lvl9pPr marL="17554575" algn="l" defTabSz="4388485" rtl="0" eaLnBrk="1" latinLnBrk="0" hangingPunct="1">
      <a:defRPr sz="576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5"/>
          </a:p>
        </p:txBody>
      </p:sp>
      <p:sp>
        <p:nvSpPr>
          <p:cNvPr id="8" name="Titel 7"/>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40" name="Textplatzhalter 34"/>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在此处介绍您使用的研究方法。</a:t>
            </a:r>
            <a:endParaRPr lang="en-US" noProof="0" dirty="0"/>
          </a:p>
        </p:txBody>
      </p:sp>
      <p:sp>
        <p:nvSpPr>
          <p:cNvPr id="43" name="Textplatzhalter 34"/>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在此处添加参考文献。</a:t>
            </a:r>
            <a:endParaRPr lang="en-US" noProof="0" dirty="0"/>
          </a:p>
        </p:txBody>
      </p:sp>
      <p:sp>
        <p:nvSpPr>
          <p:cNvPr id="2" name="TextBox 1"/>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5" dirty="0"/>
          </a:p>
        </p:txBody>
      </p:sp>
      <p:cxnSp>
        <p:nvCxnSpPr>
          <p:cNvPr id="21" name="Straight Connector 20"/>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905" rtl="0" eaLnBrk="1" fontAlgn="auto" latinLnBrk="0" hangingPunct="1">
              <a:lnSpc>
                <a:spcPct val="100000"/>
              </a:lnSpc>
              <a:spcBef>
                <a:spcPts val="1000"/>
              </a:spcBef>
              <a:spcAft>
                <a:spcPts val="0"/>
              </a:spcAft>
              <a:buClrTx/>
              <a:buSzTx/>
              <a:buFont typeface="Arial" panose="020B0604020202020204" pitchFamily="34" charse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marL="0" marR="0" lvl="0" indent="0" algn="l"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副标题（可使用：摘要、简介、研究目的）</a:t>
            </a:r>
            <a:endParaRPr lang="en-US" noProof="0" dirty="0"/>
          </a:p>
        </p:txBody>
      </p:sp>
      <p:sp>
        <p:nvSpPr>
          <p:cNvPr id="31" name="Textplatzhalter 34"/>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副标题（请使用：方法）</a:t>
            </a:r>
            <a:endParaRPr lang="en-US" noProof="0" dirty="0"/>
          </a:p>
        </p:txBody>
      </p:sp>
      <p:sp>
        <p:nvSpPr>
          <p:cNvPr id="32" name="Bildplatzhalter 13"/>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在此处描述您的研究结果。</a:t>
            </a:r>
            <a:endParaRPr lang="en-US" noProof="0" dirty="0"/>
          </a:p>
        </p:txBody>
      </p:sp>
      <p:sp>
        <p:nvSpPr>
          <p:cNvPr id="38" name="Textplatzhalter 34"/>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副标题（请使用：结果）</a:t>
            </a:r>
            <a:endParaRPr lang="en-US" noProof="0" dirty="0"/>
          </a:p>
        </p:txBody>
      </p:sp>
      <p:sp>
        <p:nvSpPr>
          <p:cNvPr id="41" name="Bildplatzhalter 13"/>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sz="7200">
                <a:latin typeface="Calibri" panose="020F0502020204030204" pitchFamily="34" charset="0"/>
                <a:cs typeface="Calibri" panose="020F0502020204030204" pitchFamily="34" charset="0"/>
              </a:defRPr>
            </a:lvl1pPr>
          </a:lstStyle>
          <a:p>
            <a:pPr marL="0" marR="0" lvl="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此处添加相关图片和图表</a:t>
            </a:r>
            <a:endParaRPr lang="en-US" altLang="zh-CN" noProof="0" dirty="0"/>
          </a:p>
        </p:txBody>
      </p:sp>
      <p:sp>
        <p:nvSpPr>
          <p:cNvPr id="42" name="Textplatzhalter 34"/>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24" name="Rechteck 11">
            <a:extLst>
              <a:ext uri="{FF2B5EF4-FFF2-40B4-BE49-F238E27FC236}">
                <a16:creationId xmlns:a16="http://schemas.microsoft.com/office/drawing/2014/main" id="{AE1D1460-170F-41AD-91A0-C3DDABB70200}"/>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6_Benutzerdefiniertes Layout">
    <p:spTree>
      <p:nvGrpSpPr>
        <p:cNvPr id="1" name=""/>
        <p:cNvGrpSpPr/>
        <p:nvPr/>
      </p:nvGrpSpPr>
      <p:grpSpPr>
        <a:xfrm>
          <a:off x="0" y="0"/>
          <a:ext cx="0" cy="0"/>
          <a:chOff x="0" y="0"/>
          <a:chExt cx="0" cy="0"/>
        </a:xfrm>
      </p:grpSpPr>
      <p:grpSp>
        <p:nvGrpSpPr>
          <p:cNvPr id="18" name="Group 17"/>
          <p:cNvGrpSpPr/>
          <p:nvPr userDrawn="1"/>
        </p:nvGrpSpPr>
        <p:grpSpPr>
          <a:xfrm>
            <a:off x="1" y="-12063"/>
            <a:ext cx="32919514" cy="43903263"/>
            <a:chOff x="0" y="-11824"/>
            <a:chExt cx="30496907" cy="43034662"/>
          </a:xfrm>
        </p:grpSpPr>
        <p:sp>
          <p:nvSpPr>
            <p:cNvPr id="19" name="Rectangle 18"/>
            <p:cNvSpPr/>
            <p:nvPr/>
          </p:nvSpPr>
          <p:spPr>
            <a:xfrm>
              <a:off x="0" y="42914838"/>
              <a:ext cx="30494905"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0" name="Rectangle 19"/>
            <p:cNvSpPr/>
            <p:nvPr/>
          </p:nvSpPr>
          <p:spPr>
            <a:xfrm rot="16200000">
              <a:off x="8926562"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dirty="0"/>
            </a:p>
          </p:txBody>
        </p:sp>
        <p:sp>
          <p:nvSpPr>
            <p:cNvPr id="21" name="Rectangle 20"/>
            <p:cNvSpPr/>
            <p:nvPr/>
          </p:nvSpPr>
          <p:spPr>
            <a:xfrm rot="16200000">
              <a:off x="-21461373"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2" name="Rectangle 21"/>
            <p:cNvSpPr/>
            <p:nvPr/>
          </p:nvSpPr>
          <p:spPr>
            <a:xfrm>
              <a:off x="0" y="-11824"/>
              <a:ext cx="30495876"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3" name="Rectangle 22"/>
            <p:cNvSpPr/>
            <p:nvPr/>
          </p:nvSpPr>
          <p:spPr>
            <a:xfrm rot="16200000">
              <a:off x="-21255792" y="21454172"/>
              <a:ext cx="42830489"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4" name="Rectangle 23"/>
            <p:cNvSpPr/>
            <p:nvPr/>
          </p:nvSpPr>
          <p:spPr>
            <a:xfrm rot="16200000">
              <a:off x="8918160" y="21457418"/>
              <a:ext cx="42830488"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5" name="Rectangle 24"/>
            <p:cNvSpPr/>
            <p:nvPr/>
          </p:nvSpPr>
          <p:spPr>
            <a:xfrm>
              <a:off x="107456" y="92927"/>
              <a:ext cx="30279447"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6" name="Rectangle 25"/>
            <p:cNvSpPr/>
            <p:nvPr/>
          </p:nvSpPr>
          <p:spPr>
            <a:xfrm>
              <a:off x="108973" y="42806838"/>
              <a:ext cx="30277930"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10/28/2025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tiff"/><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97441" y="-50960"/>
            <a:ext cx="16191119" cy="3907429"/>
          </a:xfrm>
        </p:spPr>
        <p:txBody>
          <a:bodyPr>
            <a:normAutofit/>
          </a:bodyPr>
          <a:lstStyle/>
          <a:p>
            <a:pPr marL="0" marR="0" indent="0" algn="ctr">
              <a:lnSpc>
                <a:spcPct val="120000"/>
              </a:lnSpc>
              <a:spcBef>
                <a:spcPts val="0"/>
              </a:spcBef>
              <a:spcAft>
                <a:spcPts val="0"/>
              </a:spcAft>
            </a:pPr>
            <a:r>
              <a:rPr lang="zh-CN" altLang="en-US" sz="8000" b="1" kern="100" dirty="0">
                <a:effectLst/>
                <a:latin typeface="+mn-ea"/>
                <a:ea typeface="+mn-ea"/>
                <a:cs typeface="Times New Roman" panose="02020603050405020304" pitchFamily="18" charset="0"/>
              </a:rPr>
              <a:t>基于电化学</a:t>
            </a:r>
            <a:r>
              <a:rPr lang="en-US" altLang="zh-CN" sz="8000" b="1" kern="100" dirty="0">
                <a:effectLst/>
                <a:latin typeface="+mn-ea"/>
                <a:ea typeface="+mn-ea"/>
                <a:cs typeface="Times New Roman" panose="02020603050405020304" pitchFamily="18" charset="0"/>
              </a:rPr>
              <a:t>-</a:t>
            </a:r>
            <a:r>
              <a:rPr lang="zh-CN" altLang="en-US" sz="8000" b="1" kern="100" dirty="0">
                <a:effectLst/>
                <a:latin typeface="+mn-ea"/>
                <a:ea typeface="+mn-ea"/>
                <a:cs typeface="Times New Roman" panose="02020603050405020304" pitchFamily="18" charset="0"/>
              </a:rPr>
              <a:t>热耦合模型的动力电池逆向仿真建模与参数辨识</a:t>
            </a:r>
            <a:endParaRPr lang="zh-CN" altLang="en-US" sz="8000" kern="100" dirty="0">
              <a:effectLst/>
              <a:latin typeface="+mn-ea"/>
              <a:ea typeface="+mn-ea"/>
              <a:cs typeface="Times New Roman" panose="02020603050405020304" pitchFamily="18" charset="0"/>
            </a:endParaRPr>
          </a:p>
        </p:txBody>
      </p:sp>
      <p:sp>
        <p:nvSpPr>
          <p:cNvPr id="3" name="Content Placeholder 2"/>
          <p:cNvSpPr>
            <a:spLocks noGrp="1"/>
          </p:cNvSpPr>
          <p:nvPr>
            <p:ph sz="quarter" idx="10"/>
          </p:nvPr>
        </p:nvSpPr>
        <p:spPr>
          <a:xfrm>
            <a:off x="14321461" y="9993298"/>
            <a:ext cx="16559039" cy="1984280"/>
          </a:xfrm>
        </p:spPr>
        <p:txBody>
          <a:bodyPr/>
          <a:lstStyle/>
          <a:p>
            <a:pPr marL="0" marR="0" indent="304800" algn="ctr">
              <a:lnSpc>
                <a:spcPct val="150000"/>
              </a:lnSpc>
              <a:spcBef>
                <a:spcPts val="0"/>
              </a:spcBef>
              <a:spcAft>
                <a:spcPts val="0"/>
              </a:spcAft>
            </a:pPr>
            <a:r>
              <a:rPr lang="zh-CN" altLang="en-US" kern="100" dirty="0">
                <a:effectLst/>
                <a:latin typeface="+mn-lt"/>
                <a:cs typeface="Arial" panose="020B0604020202020204" pitchFamily="34" charset="0"/>
              </a:rPr>
              <a:t>陶正德，张志超，郭昌梁</a:t>
            </a:r>
            <a:endParaRPr lang="zh-CN" altLang="en-US" kern="100" dirty="0">
              <a:effectLst/>
              <a:latin typeface="+mn-lt"/>
              <a:cs typeface="Times New Roman" panose="02020603050405020304" pitchFamily="18" charset="0"/>
            </a:endParaRPr>
          </a:p>
          <a:p>
            <a:pPr marL="0" marR="0" indent="304800" algn="ctr">
              <a:lnSpc>
                <a:spcPct val="150000"/>
              </a:lnSpc>
              <a:spcBef>
                <a:spcPts val="0"/>
              </a:spcBef>
              <a:spcAft>
                <a:spcPts val="0"/>
              </a:spcAft>
            </a:pPr>
            <a:r>
              <a:rPr lang="en-US" altLang="zh-CN" kern="100" dirty="0">
                <a:effectLst/>
                <a:latin typeface="+mn-lt"/>
                <a:cs typeface="Times New Roman" panose="02020603050405020304" pitchFamily="18" charset="0"/>
              </a:rPr>
              <a:t>(</a:t>
            </a:r>
            <a:r>
              <a:rPr lang="zh-CN" altLang="en-US" kern="100" dirty="0">
                <a:effectLst/>
                <a:latin typeface="+mn-lt"/>
                <a:cs typeface="Times New Roman" panose="02020603050405020304" pitchFamily="18" charset="0"/>
              </a:rPr>
              <a:t>天目湖先进储能技术研究院有限公司，江苏，溧阳 </a:t>
            </a:r>
            <a:r>
              <a:rPr lang="en-US" altLang="zh-CN" kern="100" dirty="0">
                <a:effectLst/>
                <a:latin typeface="+mn-lt"/>
                <a:cs typeface="Times New Roman" panose="02020603050405020304" pitchFamily="18" charset="0"/>
              </a:rPr>
              <a:t>213300)</a:t>
            </a:r>
            <a:endParaRPr lang="zh-CN" altLang="en-US" kern="100" dirty="0">
              <a:effectLst/>
              <a:latin typeface="+mn-lt"/>
              <a:cs typeface="Times New Roman" panose="02020603050405020304" pitchFamily="18" charset="0"/>
            </a:endParaRPr>
          </a:p>
          <a:p>
            <a:endParaRPr lang="en-US" dirty="0">
              <a:latin typeface="+mn-lt"/>
            </a:endParaRPr>
          </a:p>
        </p:txBody>
      </p:sp>
      <p:sp>
        <p:nvSpPr>
          <p:cNvPr id="5" name="Text Placeholder 4"/>
          <p:cNvSpPr>
            <a:spLocks noGrp="1"/>
          </p:cNvSpPr>
          <p:nvPr>
            <p:ph type="body" sz="quarter" idx="23"/>
          </p:nvPr>
        </p:nvSpPr>
        <p:spPr>
          <a:xfrm>
            <a:off x="15655929" y="22175504"/>
            <a:ext cx="15224571" cy="6856707"/>
          </a:xfrm>
        </p:spPr>
        <p:txBody>
          <a:bodyPr/>
          <a:lstStyle/>
          <a:p>
            <a:pPr algn="just"/>
            <a:r>
              <a:rPr lang="zh-CN" altLang="en-US" sz="4400" kern="100" dirty="0">
                <a:effectLst/>
                <a:cs typeface="Times New Roman" panose="02020603050405020304" pitchFamily="18" charset="0"/>
              </a:rPr>
              <a:t>    采用多物理场耦合软件 </a:t>
            </a:r>
            <a:r>
              <a:rPr lang="en-US" altLang="zh-CN" sz="4400" kern="100" dirty="0">
                <a:cs typeface="Times New Roman" panose="02020603050405020304" pitchFamily="18" charset="0"/>
              </a:rPr>
              <a:t>COMSOL Multiphysics® </a:t>
            </a:r>
            <a:r>
              <a:rPr lang="zh-CN" altLang="en-US" sz="4400" kern="100" dirty="0">
                <a:effectLst/>
                <a:cs typeface="Times New Roman" panose="02020603050405020304" pitchFamily="18" charset="0"/>
              </a:rPr>
              <a:t>建立一维电化学</a:t>
            </a:r>
            <a:r>
              <a:rPr lang="en-US" altLang="zh-CN" sz="4400" kern="100" dirty="0">
                <a:effectLst/>
                <a:cs typeface="Times New Roman" panose="02020603050405020304" pitchFamily="18" charset="0"/>
              </a:rPr>
              <a:t>-</a:t>
            </a:r>
            <a:r>
              <a:rPr lang="zh-CN" altLang="en-US" sz="4400" kern="100" dirty="0">
                <a:effectLst/>
                <a:cs typeface="Times New Roman" panose="02020603050405020304" pitchFamily="18" charset="0"/>
              </a:rPr>
              <a:t>三维热耦合模型，基于逆向拆解参数对单体电池的电压、温度进行对标工作，并基于此模型完成参数辨识，探究不同的电化学参数对电池性能的影响。基于</a:t>
            </a:r>
            <a:r>
              <a:rPr lang="en-US" altLang="zh-CN" sz="4400" kern="100" dirty="0">
                <a:effectLst/>
                <a:cs typeface="Times New Roman" panose="02020603050405020304" pitchFamily="18" charset="0"/>
              </a:rPr>
              <a:t>Newman</a:t>
            </a:r>
            <a:r>
              <a:rPr lang="zh-CN" altLang="en-US" sz="4400" kern="100" dirty="0">
                <a:effectLst/>
                <a:cs typeface="Times New Roman" panose="02020603050405020304" pitchFamily="18" charset="0"/>
              </a:rPr>
              <a:t>的多孔电极理论建立一维电化学模型，</a:t>
            </a:r>
            <a:r>
              <a:rPr lang="en-US" altLang="zh-CN" sz="4400" kern="100" dirty="0">
                <a:effectLst/>
                <a:cs typeface="Times New Roman" panose="02020603050405020304" pitchFamily="18" charset="0"/>
              </a:rPr>
              <a:t>P</a:t>
            </a:r>
            <a:r>
              <a:rPr lang="en-US" altLang="zh-CN" sz="4400" kern="100" baseline="-25000" dirty="0">
                <a:effectLst/>
                <a:cs typeface="Times New Roman" panose="02020603050405020304" pitchFamily="18" charset="0"/>
              </a:rPr>
              <a:t>2</a:t>
            </a:r>
            <a:r>
              <a:rPr lang="en-US" altLang="zh-CN" sz="4400" kern="100" dirty="0">
                <a:effectLst/>
                <a:cs typeface="Times New Roman" panose="02020603050405020304" pitchFamily="18" charset="0"/>
              </a:rPr>
              <a:t>D</a:t>
            </a:r>
            <a:r>
              <a:rPr lang="zh-CN" altLang="en-US" sz="4400" kern="100" dirty="0">
                <a:effectLst/>
                <a:cs typeface="Times New Roman" panose="02020603050405020304" pitchFamily="18" charset="0"/>
              </a:rPr>
              <a:t>模型采用一系列偏微分方程和代数方程组描述电池内部的锂离子的扩散与迁移、活性粒子表面电化学反应、欧姆定律以及电荷守恒等物理、化学现象。三维模型由传热模块组成，主要遵循能量守恒定量和牛顿冷却定律。</a:t>
            </a:r>
          </a:p>
          <a:p>
            <a:pPr algn="just"/>
            <a:br>
              <a:rPr lang="en-US" sz="4800" dirty="0"/>
            </a:br>
            <a:endParaRPr lang="en-US" sz="4800" dirty="0"/>
          </a:p>
          <a:p>
            <a:pPr algn="just"/>
            <a:endParaRPr lang="en-US" sz="4800" dirty="0"/>
          </a:p>
          <a:p>
            <a:pPr algn="just"/>
            <a:endParaRPr lang="en-US" sz="4800" dirty="0"/>
          </a:p>
        </p:txBody>
      </p:sp>
      <p:sp>
        <p:nvSpPr>
          <p:cNvPr id="6" name="Text Placeholder 5"/>
          <p:cNvSpPr>
            <a:spLocks noGrp="1"/>
          </p:cNvSpPr>
          <p:nvPr>
            <p:ph type="body" sz="quarter" idx="24"/>
          </p:nvPr>
        </p:nvSpPr>
        <p:spPr>
          <a:xfrm>
            <a:off x="1196912" y="39471493"/>
            <a:ext cx="30521202" cy="2733308"/>
          </a:xfrm>
        </p:spPr>
        <p:txBody>
          <a:bodyPr/>
          <a:lstStyle/>
          <a:p>
            <a:pPr marL="342900" indent="-342900">
              <a:spcBef>
                <a:spcPts val="600"/>
              </a:spcBef>
              <a:buAutoNum type="arabicPeriod"/>
            </a:pPr>
            <a:r>
              <a:rPr lang="en-US" altLang="zh-CN" sz="2800" kern="100" dirty="0" err="1">
                <a:effectLst/>
                <a:latin typeface="+mn-lt"/>
                <a:ea typeface="宋体" panose="02010600030101010101" pitchFamily="2" charset="-122"/>
                <a:cs typeface="Times New Roman" panose="02020603050405020304" pitchFamily="18" charset="0"/>
              </a:rPr>
              <a:t>Etacheri</a:t>
            </a:r>
            <a:r>
              <a:rPr lang="en-US" altLang="zh-CN" sz="2800" kern="100" dirty="0">
                <a:effectLst/>
                <a:latin typeface="+mn-lt"/>
                <a:ea typeface="宋体" panose="02010600030101010101" pitchFamily="2" charset="-122"/>
                <a:cs typeface="Times New Roman" panose="02020603050405020304" pitchFamily="18" charset="0"/>
              </a:rPr>
              <a:t> V,  et al. Challenges in the development of advanced Li-ion batteries: a review[J]. Energy &amp; Environmental Science, 2011, 4(9): 3243-3262.</a:t>
            </a:r>
          </a:p>
          <a:p>
            <a:pPr marL="342900" indent="-342900">
              <a:spcBef>
                <a:spcPts val="600"/>
              </a:spcBef>
              <a:buFont typeface="Arial" panose="020B0604020202020204" pitchFamily="34" charset="0"/>
              <a:buAutoNum type="arabicPeriod"/>
            </a:pPr>
            <a:r>
              <a:rPr lang="en-US" altLang="zh-CN" sz="2800" kern="100" dirty="0">
                <a:effectLst/>
                <a:latin typeface="+mn-lt"/>
                <a:ea typeface="宋体" panose="02010600030101010101" pitchFamily="2" charset="-122"/>
                <a:cs typeface="Times New Roman" panose="02020603050405020304" pitchFamily="18" charset="0"/>
              </a:rPr>
              <a:t>Panchal S,  et al. Electrochemical thermal modeling and experimental measurements of 18650 cylindrical lithium-ion battery during discharge cycle for an EV[J]. Applied Thermal Engineering, 2018, 135(17): 123-132.</a:t>
            </a:r>
            <a:endParaRPr lang="en-US" altLang="zh-CN" sz="2800" kern="100" dirty="0">
              <a:effectLst/>
              <a:latin typeface="+mn-lt"/>
              <a:ea typeface="等线" panose="02010600030101010101" charset="-122"/>
              <a:cs typeface="Times New Roman" panose="02020603050405020304" pitchFamily="18" charset="0"/>
            </a:endParaRPr>
          </a:p>
          <a:p>
            <a:pPr marL="342900" indent="-342900">
              <a:spcBef>
                <a:spcPts val="600"/>
              </a:spcBef>
              <a:buFont typeface="Arial" panose="020B0604020202020204" pitchFamily="34" charset="0"/>
              <a:buAutoNum type="arabicPeriod"/>
            </a:pPr>
            <a:r>
              <a:rPr lang="en-US" altLang="zh-CN" sz="2800" kern="100" dirty="0" err="1">
                <a:effectLst/>
                <a:latin typeface="+mn-lt"/>
                <a:ea typeface="宋体" panose="02010600030101010101" pitchFamily="2" charset="-122"/>
                <a:cs typeface="Times New Roman" panose="02020603050405020304" pitchFamily="18" charset="0"/>
              </a:rPr>
              <a:t>Marcicki</a:t>
            </a:r>
            <a:r>
              <a:rPr lang="en-US" altLang="zh-CN" sz="2800" kern="100" dirty="0">
                <a:effectLst/>
                <a:latin typeface="+mn-lt"/>
                <a:ea typeface="宋体" panose="02010600030101010101" pitchFamily="2" charset="-122"/>
                <a:cs typeface="Times New Roman" panose="02020603050405020304" pitchFamily="18" charset="0"/>
              </a:rPr>
              <a:t> J, et al. Design and parametrization analysis of a reduced-order electrochemical model of graphite/LiFePO4 cells for SOC/SOH estimation[J]. Journal of Power Sources, 2013, 237: 310-324.</a:t>
            </a:r>
            <a:endParaRPr lang="en-US" altLang="zh-CN" sz="2800" kern="100" dirty="0">
              <a:effectLst/>
              <a:latin typeface="+mn-lt"/>
              <a:ea typeface="等线" panose="02010600030101010101" charset="-122"/>
              <a:cs typeface="Times New Roman" panose="02020603050405020304" pitchFamily="18" charset="0"/>
            </a:endParaRPr>
          </a:p>
          <a:p>
            <a:pPr marL="342900" indent="-342900">
              <a:spcBef>
                <a:spcPts val="600"/>
              </a:spcBef>
              <a:buAutoNum type="arabicPeriod"/>
            </a:pPr>
            <a:endParaRPr lang="en-US" altLang="zh-CN" sz="2000" kern="100" dirty="0">
              <a:latin typeface="+mn-lt"/>
              <a:ea typeface="等线" panose="02010600030101010101" charset="-122"/>
              <a:cs typeface="Times New Roman" panose="02020603050405020304" pitchFamily="18" charset="0"/>
            </a:endParaRPr>
          </a:p>
          <a:p>
            <a:pPr>
              <a:spcBef>
                <a:spcPts val="600"/>
              </a:spcBef>
            </a:pPr>
            <a:endParaRPr lang="en-US" sz="3600" dirty="0">
              <a:latin typeface="+mn-lt"/>
            </a:endParaRPr>
          </a:p>
          <a:p>
            <a:pPr>
              <a:spcBef>
                <a:spcPts val="600"/>
              </a:spcBef>
            </a:pPr>
            <a:endParaRPr lang="en-US" sz="3600" dirty="0">
              <a:latin typeface="+mn-lt"/>
            </a:endParaRPr>
          </a:p>
        </p:txBody>
      </p:sp>
      <p:sp>
        <p:nvSpPr>
          <p:cNvPr id="7" name="Content Placeholder 6"/>
          <p:cNvSpPr>
            <a:spLocks noGrp="1"/>
          </p:cNvSpPr>
          <p:nvPr>
            <p:ph sz="quarter" idx="26"/>
          </p:nvPr>
        </p:nvSpPr>
        <p:spPr>
          <a:xfrm>
            <a:off x="13581274" y="4159427"/>
            <a:ext cx="18136840" cy="4180360"/>
          </a:xfrm>
        </p:spPr>
        <p:txBody>
          <a:bodyPr/>
          <a:lstStyle/>
          <a:p>
            <a:pPr marL="0" marR="0" indent="304800" algn="just">
              <a:lnSpc>
                <a:spcPct val="150000"/>
              </a:lnSpc>
              <a:spcBef>
                <a:spcPts val="0"/>
              </a:spcBef>
              <a:spcAft>
                <a:spcPts val="0"/>
              </a:spcAft>
            </a:pPr>
            <a:r>
              <a:rPr lang="zh-CN" altLang="en-US" sz="4800" b="0" kern="100" dirty="0">
                <a:effectLst/>
                <a:latin typeface="+mn-lt"/>
                <a:cs typeface="Times New Roman" panose="02020603050405020304" pitchFamily="18" charset="0"/>
              </a:rPr>
              <a:t>      为了便于终端用户更容易获取到电芯内部相关的电化学参数数据，本文通过逆向拆解的方法结合电化学</a:t>
            </a:r>
            <a:r>
              <a:rPr lang="en-US" altLang="zh-CN" sz="4800" b="0" kern="100" dirty="0">
                <a:effectLst/>
                <a:latin typeface="+mn-lt"/>
                <a:cs typeface="Times New Roman" panose="02020603050405020304" pitchFamily="18" charset="0"/>
              </a:rPr>
              <a:t>-</a:t>
            </a:r>
            <a:r>
              <a:rPr lang="zh-CN" altLang="en-US" sz="4800" b="0" kern="100" dirty="0">
                <a:effectLst/>
                <a:latin typeface="+mn-lt"/>
                <a:cs typeface="Times New Roman" panose="02020603050405020304" pitchFamily="18" charset="0"/>
              </a:rPr>
              <a:t>热耦合模型，采用有限元仿真分析和电化学参数优化试验的方式，验证了所获取参数的精确性，并通过参数辨识的方式考虑了</a:t>
            </a:r>
            <a:r>
              <a:rPr lang="en-US" altLang="zh-CN" sz="4800" b="0" kern="100" dirty="0" err="1">
                <a:effectLst/>
                <a:latin typeface="+mn-lt"/>
                <a:cs typeface="Times New Roman" panose="02020603050405020304" pitchFamily="18" charset="0"/>
              </a:rPr>
              <a:t>bruggman</a:t>
            </a:r>
            <a:r>
              <a:rPr lang="zh-CN" altLang="en-US" sz="4800" b="0" kern="100" dirty="0">
                <a:effectLst/>
                <a:latin typeface="+mn-lt"/>
                <a:cs typeface="Times New Roman" panose="02020603050405020304" pitchFamily="18" charset="0"/>
              </a:rPr>
              <a:t>系数，反应速率常数和固相扩散系数对动力电池充放电性能和温度的影响。</a:t>
            </a:r>
            <a:endParaRPr lang="zh-CN" altLang="en-US" sz="4800" kern="100" dirty="0">
              <a:effectLst/>
              <a:latin typeface="+mn-lt"/>
              <a:cs typeface="Times New Roman" panose="02020603050405020304" pitchFamily="18" charset="0"/>
            </a:endParaRPr>
          </a:p>
        </p:txBody>
      </p:sp>
      <p:sp>
        <p:nvSpPr>
          <p:cNvPr id="9" name="Text Placeholder 8"/>
          <p:cNvSpPr>
            <a:spLocks noGrp="1"/>
          </p:cNvSpPr>
          <p:nvPr>
            <p:ph type="body" sz="quarter" idx="27"/>
          </p:nvPr>
        </p:nvSpPr>
        <p:spPr>
          <a:xfrm>
            <a:off x="1649531" y="13448826"/>
            <a:ext cx="29615963" cy="1302499"/>
          </a:xfrm>
        </p:spPr>
        <p:txBody>
          <a:bodyPr/>
          <a:lstStyle/>
          <a:p>
            <a:r>
              <a:rPr lang="en-US" dirty="0"/>
              <a:t>Abstract</a:t>
            </a:r>
          </a:p>
        </p:txBody>
      </p:sp>
      <p:sp>
        <p:nvSpPr>
          <p:cNvPr id="10" name="Text Placeholder 9"/>
          <p:cNvSpPr>
            <a:spLocks noGrp="1"/>
          </p:cNvSpPr>
          <p:nvPr>
            <p:ph type="body" sz="quarter" idx="28"/>
          </p:nvPr>
        </p:nvSpPr>
        <p:spPr/>
        <p:txBody>
          <a:bodyPr/>
          <a:lstStyle/>
          <a:p>
            <a:r>
              <a:rPr lang="en-US" dirty="0"/>
              <a:t>Methodology</a:t>
            </a:r>
          </a:p>
        </p:txBody>
      </p:sp>
      <p:sp>
        <p:nvSpPr>
          <p:cNvPr id="50" name="Text Placeholder 49"/>
          <p:cNvSpPr>
            <a:spLocks noGrp="1"/>
          </p:cNvSpPr>
          <p:nvPr>
            <p:ph type="body" sz="quarter" idx="30"/>
          </p:nvPr>
        </p:nvSpPr>
        <p:spPr>
          <a:xfrm>
            <a:off x="2294192" y="27536001"/>
            <a:ext cx="13776431" cy="1468347"/>
          </a:xfrm>
        </p:spPr>
        <p:txBody>
          <a:bodyPr/>
          <a:lstStyle/>
          <a:p>
            <a:pPr marL="0" marR="0" indent="304800" algn="just">
              <a:lnSpc>
                <a:spcPct val="150000"/>
              </a:lnSpc>
              <a:spcBef>
                <a:spcPts val="0"/>
              </a:spcBef>
              <a:spcAft>
                <a:spcPts val="0"/>
              </a:spcAft>
            </a:pPr>
            <a:r>
              <a:rPr lang="en-US" sz="3200" dirty="0">
                <a:latin typeface="Times New Roman" panose="02020603050405020304" pitchFamily="18" charset="0"/>
                <a:cs typeface="Times New Roman" panose="02020603050405020304" pitchFamily="18" charset="0"/>
              </a:rPr>
              <a:t>FIGURE 1. </a:t>
            </a:r>
            <a:r>
              <a:rPr lang="en-US" altLang="zh-CN" sz="3200" kern="100" dirty="0">
                <a:effectLst/>
                <a:latin typeface="Times New Roman" panose="02020603050405020304" pitchFamily="18" charset="0"/>
                <a:ea typeface="宋体" panose="02010600030101010101" pitchFamily="2" charset="-122"/>
                <a:cs typeface="Times New Roman" panose="02020603050405020304" pitchFamily="18" charset="0"/>
              </a:rPr>
              <a:t>Diagram of the electrochemical thermal coupling model</a:t>
            </a:r>
          </a:p>
          <a:p>
            <a:endParaRPr lang="en-US" sz="3200" dirty="0">
              <a:latin typeface="Times New Roman" panose="02020603050405020304" pitchFamily="18" charset="0"/>
              <a:cs typeface="Times New Roman" panose="02020603050405020304" pitchFamily="18" charset="0"/>
            </a:endParaRPr>
          </a:p>
        </p:txBody>
      </p:sp>
      <p:sp>
        <p:nvSpPr>
          <p:cNvPr id="14" name="Text Placeholder 13"/>
          <p:cNvSpPr>
            <a:spLocks noGrp="1"/>
          </p:cNvSpPr>
          <p:nvPr>
            <p:ph type="body" sz="quarter" idx="32"/>
          </p:nvPr>
        </p:nvSpPr>
        <p:spPr>
          <a:xfrm>
            <a:off x="1196912" y="30120137"/>
            <a:ext cx="15919818" cy="8040824"/>
          </a:xfrm>
        </p:spPr>
        <p:txBody>
          <a:bodyPr/>
          <a:lstStyle/>
          <a:p>
            <a:pPr marL="0" marR="0" indent="304800" algn="just">
              <a:lnSpc>
                <a:spcPct val="150000"/>
              </a:lnSpc>
              <a:spcBef>
                <a:spcPts val="0"/>
              </a:spcBef>
              <a:spcAft>
                <a:spcPts val="0"/>
              </a:spcAft>
            </a:pPr>
            <a:r>
              <a:rPr lang="en-US" altLang="zh-CN" kern="100" dirty="0">
                <a:effectLst/>
                <a:cs typeface="Times New Roman" panose="02020603050405020304" pitchFamily="18" charset="0"/>
              </a:rPr>
              <a:t>1</a:t>
            </a:r>
            <a:r>
              <a:rPr lang="zh-CN" altLang="en-US" kern="100" dirty="0">
                <a:effectLst/>
                <a:cs typeface="Times New Roman" panose="02020603050405020304" pitchFamily="18" charset="0"/>
              </a:rPr>
              <a:t>、通过逆向拆解结合等效电路模型拟合的方法所获取的电化学参数可以更为精确的模拟出动力电池的充放电过程中电压、温度的变化情况，经验证，电压误差在</a:t>
            </a:r>
            <a:r>
              <a:rPr lang="en-US" altLang="zh-CN" kern="100" dirty="0">
                <a:effectLst/>
                <a:cs typeface="Times New Roman" panose="02020603050405020304" pitchFamily="18" charset="0"/>
              </a:rPr>
              <a:t>50</a:t>
            </a:r>
            <a:r>
              <a:rPr lang="zh-CN" altLang="en-US" kern="100" dirty="0">
                <a:effectLst/>
                <a:cs typeface="Times New Roman" panose="02020603050405020304" pitchFamily="18" charset="0"/>
              </a:rPr>
              <a:t> </a:t>
            </a:r>
            <a:r>
              <a:rPr lang="en-US" altLang="zh-CN" kern="100" dirty="0">
                <a:effectLst/>
                <a:cs typeface="Times New Roman" panose="02020603050405020304" pitchFamily="18" charset="0"/>
              </a:rPr>
              <a:t>mV</a:t>
            </a:r>
            <a:r>
              <a:rPr lang="zh-CN" altLang="en-US" kern="100" dirty="0">
                <a:effectLst/>
                <a:cs typeface="Times New Roman" panose="02020603050405020304" pitchFamily="18" charset="0"/>
              </a:rPr>
              <a:t>以内，最大误差为</a:t>
            </a:r>
            <a:r>
              <a:rPr lang="en-US" altLang="zh-CN" kern="100" dirty="0">
                <a:effectLst/>
                <a:cs typeface="Times New Roman" panose="02020603050405020304" pitchFamily="18" charset="0"/>
              </a:rPr>
              <a:t>1.38%</a:t>
            </a:r>
            <a:r>
              <a:rPr lang="zh-CN" altLang="en-US" kern="100" dirty="0">
                <a:effectLst/>
                <a:cs typeface="Times New Roman" panose="02020603050405020304" pitchFamily="18" charset="0"/>
              </a:rPr>
              <a:t>，温度误差在</a:t>
            </a:r>
            <a:r>
              <a:rPr lang="en-US" altLang="zh-CN" kern="100" dirty="0">
                <a:effectLst/>
                <a:cs typeface="Times New Roman" panose="02020603050405020304" pitchFamily="18" charset="0"/>
              </a:rPr>
              <a:t>1.5℃</a:t>
            </a:r>
            <a:r>
              <a:rPr lang="zh-CN" altLang="en-US" kern="100" dirty="0">
                <a:effectLst/>
                <a:cs typeface="Times New Roman" panose="02020603050405020304" pitchFamily="18" charset="0"/>
              </a:rPr>
              <a:t>以内，在</a:t>
            </a:r>
            <a:r>
              <a:rPr lang="en-US" altLang="zh-CN" kern="100" dirty="0">
                <a:effectLst/>
                <a:cs typeface="Times New Roman" panose="02020603050405020304" pitchFamily="18" charset="0"/>
              </a:rPr>
              <a:t>1.5C</a:t>
            </a:r>
            <a:r>
              <a:rPr lang="zh-CN" altLang="en-US" kern="100" dirty="0">
                <a:effectLst/>
                <a:cs typeface="Times New Roman" panose="02020603050405020304" pitchFamily="18" charset="0"/>
              </a:rPr>
              <a:t>时最大误差为</a:t>
            </a:r>
            <a:r>
              <a:rPr lang="en-US" altLang="zh-CN" kern="100" dirty="0">
                <a:effectLst/>
                <a:cs typeface="Times New Roman" panose="02020603050405020304" pitchFamily="18" charset="0"/>
              </a:rPr>
              <a:t>3.9%</a:t>
            </a:r>
            <a:r>
              <a:rPr lang="zh-CN" altLang="en-US" kern="100" dirty="0">
                <a:effectLst/>
                <a:cs typeface="Times New Roman" panose="02020603050405020304" pitchFamily="18" charset="0"/>
              </a:rPr>
              <a:t>。</a:t>
            </a:r>
          </a:p>
          <a:p>
            <a:pPr marL="0" marR="0" indent="304800" algn="just">
              <a:lnSpc>
                <a:spcPct val="150000"/>
              </a:lnSpc>
              <a:spcBef>
                <a:spcPts val="0"/>
              </a:spcBef>
              <a:spcAft>
                <a:spcPts val="0"/>
              </a:spcAft>
            </a:pPr>
            <a:r>
              <a:rPr lang="en-US" altLang="zh-CN" kern="100" dirty="0">
                <a:effectLst/>
                <a:cs typeface="Times New Roman" panose="02020603050405020304" pitchFamily="18" charset="0"/>
              </a:rPr>
              <a:t>2</a:t>
            </a:r>
            <a:r>
              <a:rPr lang="zh-CN" altLang="en-US" kern="100" dirty="0">
                <a:effectLst/>
                <a:cs typeface="Times New Roman" panose="02020603050405020304" pitchFamily="18" charset="0"/>
              </a:rPr>
              <a:t>、随着负极</a:t>
            </a:r>
            <a:r>
              <a:rPr lang="en-US" altLang="zh-CN" kern="100" dirty="0" err="1">
                <a:effectLst/>
                <a:cs typeface="Times New Roman" panose="02020603050405020304" pitchFamily="18" charset="0"/>
              </a:rPr>
              <a:t>bruggman</a:t>
            </a:r>
            <a:r>
              <a:rPr lang="zh-CN" altLang="en-US" kern="100" dirty="0">
                <a:effectLst/>
                <a:cs typeface="Times New Roman" panose="02020603050405020304" pitchFamily="18" charset="0"/>
              </a:rPr>
              <a:t>系数的不断增大，相同倍率下放电时间耗费越短，</a:t>
            </a:r>
            <a:r>
              <a:rPr lang="en-US" altLang="zh-CN" kern="100" dirty="0" err="1">
                <a:effectLst/>
                <a:cs typeface="Times New Roman" panose="02020603050405020304" pitchFamily="18" charset="0"/>
              </a:rPr>
              <a:t>bruggman</a:t>
            </a:r>
            <a:r>
              <a:rPr lang="zh-CN" altLang="en-US" kern="100" dirty="0">
                <a:effectLst/>
                <a:cs typeface="Times New Roman" panose="02020603050405020304" pitchFamily="18" charset="0"/>
              </a:rPr>
              <a:t>系数影响中后期的电压变化情况，增大数值增加极化；负极反应速率常数系数影响全</a:t>
            </a:r>
            <a:r>
              <a:rPr lang="en-US" altLang="zh-CN" kern="100" dirty="0">
                <a:effectLst/>
                <a:cs typeface="Times New Roman" panose="02020603050405020304" pitchFamily="18" charset="0"/>
              </a:rPr>
              <a:t>SOC</a:t>
            </a:r>
            <a:r>
              <a:rPr lang="zh-CN" altLang="en-US" kern="100" dirty="0">
                <a:effectLst/>
                <a:cs typeface="Times New Roman" panose="02020603050405020304" pitchFamily="18" charset="0"/>
              </a:rPr>
              <a:t>范围内的电压变化情况，增大数值减小极化；负极固相扩散系数影响低</a:t>
            </a:r>
            <a:r>
              <a:rPr lang="en-US" altLang="zh-CN" kern="100" dirty="0">
                <a:effectLst/>
                <a:cs typeface="Times New Roman" panose="02020603050405020304" pitchFamily="18" charset="0"/>
              </a:rPr>
              <a:t>SOC</a:t>
            </a:r>
            <a:r>
              <a:rPr lang="zh-CN" altLang="en-US" kern="100" dirty="0">
                <a:effectLst/>
                <a:cs typeface="Times New Roman" panose="02020603050405020304" pitchFamily="18" charset="0"/>
              </a:rPr>
              <a:t>范围内的电压变化情况，增大数值，减小极化。</a:t>
            </a:r>
          </a:p>
          <a:p>
            <a:endParaRPr lang="en-US" sz="4895" dirty="0">
              <a:cs typeface="Times New Roman" panose="02020603050405020304" pitchFamily="18" charset="0"/>
            </a:endParaRPr>
          </a:p>
        </p:txBody>
      </p:sp>
      <p:sp>
        <p:nvSpPr>
          <p:cNvPr id="15" name="Text Placeholder 14"/>
          <p:cNvSpPr>
            <a:spLocks noGrp="1"/>
          </p:cNvSpPr>
          <p:nvPr>
            <p:ph type="body" sz="quarter" idx="33"/>
          </p:nvPr>
        </p:nvSpPr>
        <p:spPr>
          <a:xfrm>
            <a:off x="1196913" y="29010962"/>
            <a:ext cx="15362501" cy="1303795"/>
          </a:xfrm>
        </p:spPr>
        <p:txBody>
          <a:bodyPr/>
          <a:lstStyle/>
          <a:p>
            <a:r>
              <a:rPr lang="en-US" dirty="0"/>
              <a:t>Results</a:t>
            </a:r>
          </a:p>
        </p:txBody>
      </p:sp>
      <p:sp>
        <p:nvSpPr>
          <p:cNvPr id="19" name="TextBox 1"/>
          <p:cNvSpPr txBox="1"/>
          <p:nvPr/>
        </p:nvSpPr>
        <p:spPr>
          <a:xfrm>
            <a:off x="1196912" y="38648293"/>
            <a:ext cx="15919818" cy="866740"/>
          </a:xfrm>
          <a:prstGeom prst="rect">
            <a:avLst/>
          </a:prstGeom>
          <a:solidFill>
            <a:schemeClr val="bg1"/>
          </a:solidFill>
        </p:spPr>
        <p:txBody>
          <a:bodyPr wrap="square" rtlCol="0">
            <a:spAutoFit/>
          </a:bodyPr>
          <a:lstStyle/>
          <a:p>
            <a:r>
              <a:rPr lang="en-US" sz="4920" b="1" dirty="0">
                <a:solidFill>
                  <a:schemeClr val="bg1">
                    <a:lumMod val="65000"/>
                  </a:schemeClr>
                </a:solidFill>
                <a:latin typeface="Calibri" panose="020F0502020204030204" pitchFamily="34" charset="0"/>
                <a:cs typeface="Calibri" panose="020F0502020204030204" pitchFamily="34" charset="0"/>
              </a:rPr>
              <a:t>REFERENCES</a:t>
            </a:r>
            <a:endParaRPr lang="en-US" sz="4100" b="1" dirty="0">
              <a:solidFill>
                <a:schemeClr val="bg1">
                  <a:lumMod val="65000"/>
                </a:schemeClr>
              </a:solidFill>
              <a:latin typeface="Calibri" panose="020F0502020204030204" pitchFamily="34" charset="0"/>
              <a:cs typeface="Calibri" panose="020F0502020204030204" pitchFamily="34" charset="0"/>
            </a:endParaRPr>
          </a:p>
        </p:txBody>
      </p:sp>
      <p:sp>
        <p:nvSpPr>
          <p:cNvPr id="11" name="Rectangle 2"/>
          <p:cNvSpPr>
            <a:spLocks noChangeArrowheads="1"/>
          </p:cNvSpPr>
          <p:nvPr/>
        </p:nvSpPr>
        <p:spPr bwMode="auto">
          <a:xfrm>
            <a:off x="1196912" y="14668948"/>
            <a:ext cx="30521202" cy="50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pPr marL="0" marR="0" lvl="0" indent="304800" algn="just" defTabSz="914400" rtl="0" eaLnBrk="0" fontAlgn="base" latinLnBrk="0" hangingPunct="0">
              <a:lnSpc>
                <a:spcPct val="100000"/>
              </a:lnSpc>
              <a:spcBef>
                <a:spcPct val="0"/>
              </a:spcBef>
              <a:spcAft>
                <a:spcPct val="0"/>
              </a:spcAft>
              <a:buClrTx/>
              <a:buSzTx/>
              <a:buFontTx/>
              <a:buNone/>
            </a:pPr>
            <a:r>
              <a:rPr lang="en-US" altLang="zh-CN" sz="5400" dirty="0">
                <a:ea typeface="等线" panose="02010600030101010101" charset="-122"/>
                <a:cs typeface="Times New Roman" panose="02020603050405020304" pitchFamily="18" charset="0"/>
              </a:rPr>
              <a:t>        </a:t>
            </a:r>
            <a:r>
              <a:rPr kumimoji="0" lang="zh-CN" altLang="zh-CN" sz="5400" b="0" i="0" strike="noStrike" cap="none" normalizeH="0" baseline="0" dirty="0">
                <a:ln>
                  <a:noFill/>
                </a:ln>
                <a:effectLst/>
                <a:ea typeface="等线" panose="02010600030101010101" charset="-122"/>
                <a:cs typeface="Times New Roman" panose="02020603050405020304" pitchFamily="18" charset="0"/>
              </a:rPr>
              <a:t>In order to facilitate end-users to more easily obtain electrochemical parameter data related to the interior of the battery cell, this paper combines the electrochemical thermal coupling model with reverse disassembly method, uses finite element simulation analysis and electrochemical parameter optimization experiments to verify the accuracy of the obtained parameters, and considers the Bruggman coefficient through parameter identification, The influence of reaction rate constant and solid-phase diffusion coefficient on the charging and discharging performance and temperature of power batteries</a:t>
            </a:r>
            <a:r>
              <a:rPr lang="en-US" altLang="zh-CN" sz="5400" dirty="0">
                <a:ea typeface="等线" panose="02010600030101010101" charset="-122"/>
                <a:cs typeface="Times New Roman" panose="02020603050405020304" pitchFamily="18" charset="0"/>
              </a:rPr>
              <a:t>.</a:t>
            </a:r>
            <a:endParaRPr kumimoji="0" lang="zh-CN" altLang="zh-CN" sz="9600" b="0" i="0" strike="noStrike" cap="none" normalizeH="0" baseline="0" dirty="0">
              <a:ln>
                <a:noFill/>
              </a:ln>
              <a:effectLst/>
              <a:cs typeface="Times New Roman" panose="02020603050405020304" pitchFamily="18" charset="0"/>
            </a:endParaRPr>
          </a:p>
        </p:txBody>
      </p:sp>
      <p:pic>
        <p:nvPicPr>
          <p:cNvPr id="18" name="图片占位符 17"/>
          <p:cNvPicPr>
            <a:picLocks noGrp="1" noChangeAspect="1"/>
          </p:cNvPicPr>
          <p:nvPr>
            <p:ph type="pic" sz="quarter" idx="29"/>
          </p:nvPr>
        </p:nvPicPr>
        <p:blipFill>
          <a:blip r:embed="rId2">
            <a:extLst>
              <a:ext uri="{28A0092B-C50C-407E-A947-70E740481C1C}">
                <a14:useLocalDpi xmlns:a14="http://schemas.microsoft.com/office/drawing/2010/main" val="0"/>
              </a:ext>
            </a:extLst>
          </a:blip>
          <a:srcRect t="8824" b="8824"/>
          <a:stretch>
            <a:fillRect/>
          </a:stretch>
        </p:blipFill>
        <p:spPr>
          <a:xfrm>
            <a:off x="1196912" y="20848127"/>
            <a:ext cx="13710909" cy="6256212"/>
          </a:xfrm>
        </p:spPr>
      </p:pic>
      <p:pic>
        <p:nvPicPr>
          <p:cNvPr id="24" name="图片 23" descr="论文21"/>
          <p:cNvPicPr>
            <a:picLocks noChangeAspect="1"/>
          </p:cNvPicPr>
          <p:nvPr/>
        </p:nvPicPr>
        <p:blipFill>
          <a:blip r:embed="rId3"/>
          <a:srcRect l="5365" t="4845" r="4650" b="4816"/>
          <a:stretch>
            <a:fillRect/>
          </a:stretch>
        </p:blipFill>
        <p:spPr>
          <a:xfrm>
            <a:off x="19455130" y="29041974"/>
            <a:ext cx="4998605" cy="4242186"/>
          </a:xfrm>
          <a:prstGeom prst="rect">
            <a:avLst/>
          </a:prstGeom>
        </p:spPr>
      </p:pic>
      <p:pic>
        <p:nvPicPr>
          <p:cNvPr id="25" name="图片 24"/>
          <p:cNvPicPr>
            <a:picLocks noChangeAspect="1"/>
          </p:cNvPicPr>
          <p:nvPr/>
        </p:nvPicPr>
        <p:blipFill>
          <a:blip r:embed="rId4"/>
          <a:stretch>
            <a:fillRect/>
          </a:stretch>
        </p:blipFill>
        <p:spPr>
          <a:xfrm>
            <a:off x="24978269" y="29102935"/>
            <a:ext cx="4710338" cy="4181225"/>
          </a:xfrm>
          <a:prstGeom prst="rect">
            <a:avLst/>
          </a:prstGeom>
          <a:noFill/>
          <a:ln>
            <a:noFill/>
          </a:ln>
        </p:spPr>
      </p:pic>
      <p:pic>
        <p:nvPicPr>
          <p:cNvPr id="26" name="图片 25"/>
          <p:cNvPicPr>
            <a:picLocks noChangeAspect="1"/>
          </p:cNvPicPr>
          <p:nvPr/>
        </p:nvPicPr>
        <p:blipFill>
          <a:blip r:embed="rId5"/>
          <a:stretch>
            <a:fillRect/>
          </a:stretch>
        </p:blipFill>
        <p:spPr>
          <a:xfrm>
            <a:off x="19470496" y="33363325"/>
            <a:ext cx="4983239" cy="4176355"/>
          </a:xfrm>
          <a:prstGeom prst="rect">
            <a:avLst/>
          </a:prstGeom>
          <a:noFill/>
          <a:ln>
            <a:noFill/>
          </a:ln>
        </p:spPr>
      </p:pic>
      <p:pic>
        <p:nvPicPr>
          <p:cNvPr id="28" name="图片 27" descr="论文23"/>
          <p:cNvPicPr>
            <a:picLocks noChangeAspect="1"/>
          </p:cNvPicPr>
          <p:nvPr/>
        </p:nvPicPr>
        <p:blipFill>
          <a:blip r:embed="rId6"/>
          <a:srcRect l="4073" t="2940" r="4424" b="3379"/>
          <a:stretch>
            <a:fillRect/>
          </a:stretch>
        </p:blipFill>
        <p:spPr>
          <a:xfrm>
            <a:off x="24941930" y="33363325"/>
            <a:ext cx="4921035" cy="4176355"/>
          </a:xfrm>
          <a:prstGeom prst="rect">
            <a:avLst/>
          </a:prstGeom>
        </p:spPr>
      </p:pic>
      <p:sp>
        <p:nvSpPr>
          <p:cNvPr id="30" name="文本框 29"/>
          <p:cNvSpPr txBox="1"/>
          <p:nvPr/>
        </p:nvSpPr>
        <p:spPr>
          <a:xfrm>
            <a:off x="16416416" y="37618846"/>
            <a:ext cx="16684088" cy="1481175"/>
          </a:xfrm>
          <a:prstGeom prst="rect">
            <a:avLst/>
          </a:prstGeom>
          <a:noFill/>
        </p:spPr>
        <p:txBody>
          <a:bodyPr wrap="square" rtlCol="0">
            <a:spAutoFit/>
          </a:bodyPr>
          <a:lstStyle/>
          <a:p>
            <a:pPr indent="304800" algn="just">
              <a:lnSpc>
                <a:spcPct val="150000"/>
              </a:lnSpc>
            </a:pPr>
            <a:r>
              <a:rPr lang="en-US" altLang="zh-CN" sz="3200" dirty="0">
                <a:latin typeface="Times New Roman" panose="02020603050405020304" pitchFamily="18" charset="0"/>
                <a:cs typeface="Times New Roman" panose="02020603050405020304" pitchFamily="18" charset="0"/>
              </a:rPr>
              <a:t>FIGURE 2. </a:t>
            </a:r>
            <a:r>
              <a:rPr lang="en-US" altLang="zh-CN" sz="2800" kern="100" dirty="0">
                <a:effectLst/>
                <a:latin typeface="Times New Roman" panose="02020603050405020304" pitchFamily="18" charset="0"/>
                <a:ea typeface="宋体" panose="02010600030101010101" pitchFamily="2" charset="-122"/>
                <a:cs typeface="Times New Roman" panose="02020603050405020304" pitchFamily="18" charset="0"/>
              </a:rPr>
              <a:t>The benchmark result of the discharge voltage and temperature under 15℃and 25 ℃conditions</a:t>
            </a:r>
            <a:endPar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marL="0" marR="0" indent="304800" algn="just">
              <a:lnSpc>
                <a:spcPct val="150000"/>
              </a:lnSpc>
              <a:spcBef>
                <a:spcPts val="0"/>
              </a:spcBef>
              <a:spcAft>
                <a:spcPts val="0"/>
              </a:spcAft>
            </a:pPr>
            <a:endParaRPr lang="en-US" altLang="zh-CN" sz="3200" kern="1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2" name="图片占位符 11"/>
          <p:cNvPicPr>
            <a:picLocks noGrp="1" noChangeAspect="1"/>
          </p:cNvPicPr>
          <p:nvPr>
            <p:ph type="pic" sz="quarter" idx="11"/>
          </p:nvPr>
        </p:nvPicPr>
        <p:blipFill>
          <a:blip r:embed="rId7"/>
          <a:stretch>
            <a:fillRect/>
          </a:stretch>
        </p:blipFill>
        <p:spPr>
          <a:xfrm>
            <a:off x="0" y="601980"/>
            <a:ext cx="14321790" cy="1114552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2</TotalTime>
  <Words>594</Words>
  <Application>Microsoft Office PowerPoint</Application>
  <PresentationFormat>自定义</PresentationFormat>
  <Paragraphs>19</Paragraphs>
  <Slides>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vt:i4>
      </vt:variant>
    </vt:vector>
  </HeadingPairs>
  <TitlesOfParts>
    <vt:vector size="9" baseType="lpstr">
      <vt:lpstr>等线</vt:lpstr>
      <vt:lpstr>等线 Light</vt:lpstr>
      <vt:lpstr>宋体</vt:lpstr>
      <vt:lpstr>Arial</vt:lpstr>
      <vt:lpstr>Calibri</vt:lpstr>
      <vt:lpstr>Calibri Light</vt:lpstr>
      <vt:lpstr>Times New Roman</vt:lpstr>
      <vt:lpstr>Office Theme</vt:lpstr>
      <vt:lpstr>基于电化学-热耦合模型的动力电池逆向仿真建模与参数辨识</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Zicheng Zhuang</cp:lastModifiedBy>
  <cp:revision>129</cp:revision>
  <cp:lastPrinted>2023-01-06T15:48:00Z</cp:lastPrinted>
  <dcterms:created xsi:type="dcterms:W3CDTF">2023-01-03T14:57:00Z</dcterms:created>
  <dcterms:modified xsi:type="dcterms:W3CDTF">2025-10-28T02:57:20Z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FFE37DC3B9144043B22B83CCECA02813</vt:lpwstr>
  </property>
  <property fmtid="{D5CDD505-2E9C-101B-9397-08002B2CF9AE}" pid="3" name="KSOProductBuildVer">
    <vt:lpwstr>2052-11.8.2.11019</vt:lpwstr>
  </property>
</Properties>
</file>