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7"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6A6A6"/>
    <a:srgbClr val="006FAC"/>
    <a:srgbClr val="E1EAF1"/>
    <a:srgbClr val="DAE5EE"/>
    <a:srgbClr val="D5E1EB"/>
    <a:srgbClr val="D2E0EB"/>
    <a:srgbClr val="CDDCE8"/>
    <a:srgbClr val="CAD8E6"/>
    <a:srgbClr val="C2D3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30" autoAdjust="0"/>
    <p:restoredTop sz="96405" autoAdjust="0"/>
  </p:normalViewPr>
  <p:slideViewPr>
    <p:cSldViewPr snapToGrid="0">
      <p:cViewPr varScale="1">
        <p:scale>
          <a:sx n="13" d="100"/>
          <a:sy n="13" d="100"/>
        </p:scale>
        <p:origin x="2842" y="13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33" d="100"/>
        <a:sy n="33" d="100"/>
      </p:scale>
      <p:origin x="0" y="0"/>
    </p:cViewPr>
  </p:sorter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10/13/2025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r>
              <a:rPr lang="en-US" altLang="zh-CN" noProof="0" dirty="0"/>
              <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r>
              <a:rPr lang="en-US" altLang="zh-CN" noProof="0" dirty="0"/>
              <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10/13/2025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2"/>
          <a:stretch>
            <a:fillRect/>
          </a:stretch>
        </p:blipFill>
        <p:spPr>
          <a:xfrm>
            <a:off x="9504490" y="30619312"/>
            <a:ext cx="7947520" cy="5960640"/>
          </a:xfrm>
          <a:prstGeom prst="rect">
            <a:avLst/>
          </a:prstGeom>
        </p:spPr>
      </p:pic>
      <p:pic>
        <p:nvPicPr>
          <p:cNvPr id="20" name="图片 19"/>
          <p:cNvPicPr>
            <a:picLocks noChangeAspect="1"/>
          </p:cNvPicPr>
          <p:nvPr/>
        </p:nvPicPr>
        <p:blipFill>
          <a:blip r:embed="rId3"/>
          <a:stretch>
            <a:fillRect/>
          </a:stretch>
        </p:blipFill>
        <p:spPr>
          <a:xfrm>
            <a:off x="10169475" y="23850864"/>
            <a:ext cx="4813123" cy="3590436"/>
          </a:xfrm>
          <a:prstGeom prst="rect">
            <a:avLst/>
          </a:prstGeom>
        </p:spPr>
      </p:pic>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488938" y="223808"/>
            <a:ext cx="31395482" cy="3907429"/>
          </a:xfrm>
        </p:spPr>
        <p:txBody>
          <a:bodyPr>
            <a:normAutofit fontScale="90000"/>
          </a:bodyPr>
          <a:lstStyle/>
          <a:p>
            <a:pPr algn="ctr"/>
            <a:r>
              <a:rPr lang="en-US" altLang="zh-CN" dirty="0"/>
              <a:t>An Intelligent-Algorithm-Driven Topology Optimization Framework for Designing Liquid Cooling Plates in Energy Storage Devices</a:t>
            </a:r>
            <a:endParaRPr lang="en-US"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1531600" y="10473345"/>
            <a:ext cx="11218980" cy="1984280"/>
          </a:xfrm>
        </p:spPr>
        <p:txBody>
          <a:bodyPr/>
          <a:lstStyle/>
          <a:p>
            <a:r>
              <a:rPr lang="en-US" altLang="zh-CN" dirty="0" smtClean="0"/>
              <a:t>Panchun Tang</a:t>
            </a:r>
            <a:endParaRPr lang="zh-CN" altLang="en-US" dirty="0" smtClean="0"/>
          </a:p>
          <a:p>
            <a:r>
              <a:rPr lang="en-US" altLang="zh-CN" b="1" dirty="0"/>
              <a:t>East China University of Science and Technology</a:t>
            </a:r>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738624"/>
            <a:ext cx="16062185" cy="6856707"/>
          </a:xfrm>
        </p:spPr>
        <p:txBody>
          <a:bodyPr/>
          <a:lstStyle/>
          <a:p>
            <a:pPr marL="571500" indent="-571500" algn="just">
              <a:buFont typeface="Arial" panose="020B0604020202020204" pitchFamily="34" charset="0"/>
              <a:buChar char="•"/>
            </a:pPr>
            <a:r>
              <a:rPr lang="en-US" altLang="zh-CN" dirty="0"/>
              <a:t>Developed topology optimization model with thermal-flow constraints</a:t>
            </a:r>
          </a:p>
          <a:p>
            <a:pPr marL="571500" indent="-571500" algn="just">
              <a:buFont typeface="Arial" panose="020B0604020202020204" pitchFamily="34" charset="0"/>
              <a:buChar char="•"/>
            </a:pPr>
            <a:r>
              <a:rPr lang="en-US" altLang="zh-CN" dirty="0" smtClean="0"/>
              <a:t>Established </a:t>
            </a:r>
            <a:r>
              <a:rPr lang="en-US" altLang="zh-CN" dirty="0"/>
              <a:t>multi-objective framework using key thermal and flow metrics</a:t>
            </a:r>
          </a:p>
          <a:p>
            <a:pPr marL="571500" indent="-571500" algn="just">
              <a:buFont typeface="Arial" panose="020B0604020202020204" pitchFamily="34" charset="0"/>
              <a:buChar char="•"/>
            </a:pPr>
            <a:r>
              <a:rPr lang="en-US" altLang="zh-CN" dirty="0" smtClean="0"/>
              <a:t>Implemented </a:t>
            </a:r>
            <a:r>
              <a:rPr lang="en-US" altLang="zh-CN" dirty="0"/>
              <a:t>surrogate-assisted NSGA-II for biomimetic channel generation</a:t>
            </a:r>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3" y="39667863"/>
            <a:ext cx="21381733" cy="3584591"/>
          </a:xfrm>
        </p:spPr>
        <p:txBody>
          <a:bodyPr/>
          <a:lstStyle/>
          <a:p>
            <a:pPr algn="just">
              <a:spcBef>
                <a:spcPts val="0"/>
              </a:spcBef>
            </a:pPr>
            <a:r>
              <a:rPr lang="en-US" dirty="0"/>
              <a:t> </a:t>
            </a:r>
            <a:r>
              <a:rPr lang="en-US" dirty="0" smtClean="0"/>
              <a:t>[1]</a:t>
            </a:r>
            <a:r>
              <a:rPr lang="en-US" dirty="0" err="1" smtClean="0"/>
              <a:t>Zhong</a:t>
            </a:r>
            <a:r>
              <a:rPr lang="en-US" dirty="0" smtClean="0"/>
              <a:t> </a:t>
            </a:r>
            <a:r>
              <a:rPr lang="en-US" dirty="0"/>
              <a:t>Q, et al., Transfer learning based topology optimization of battery cooling channels design for improved thermal</a:t>
            </a:r>
          </a:p>
          <a:p>
            <a:pPr algn="just">
              <a:spcBef>
                <a:spcPts val="0"/>
              </a:spcBef>
            </a:pPr>
            <a:r>
              <a:rPr lang="en-US" dirty="0"/>
              <a:t> performance, Applied Thermal Engineering, 263: 125400 (2025).</a:t>
            </a:r>
          </a:p>
          <a:p>
            <a:pPr algn="just">
              <a:spcBef>
                <a:spcPts val="0"/>
              </a:spcBef>
            </a:pPr>
            <a:r>
              <a:rPr lang="en-US" dirty="0"/>
              <a:t> </a:t>
            </a:r>
            <a:r>
              <a:rPr lang="en-US" dirty="0" smtClean="0"/>
              <a:t>[2]Zhan </a:t>
            </a:r>
            <a:r>
              <a:rPr lang="en-US" dirty="0"/>
              <a:t>S, et al., Optimization design method for serpentine cold plates combining structural parameter tuning and topology</a:t>
            </a:r>
          </a:p>
          <a:p>
            <a:pPr algn="just">
              <a:spcBef>
                <a:spcPts val="0"/>
              </a:spcBef>
            </a:pPr>
            <a:r>
              <a:rPr lang="en-US" dirty="0"/>
              <a:t> optimization, Applied Thermal Engineering, 126868 (2025).</a:t>
            </a:r>
          </a:p>
          <a:p>
            <a:pPr algn="just">
              <a:spcBef>
                <a:spcPts val="0"/>
              </a:spcBef>
            </a:pPr>
            <a:r>
              <a:rPr lang="en-US" dirty="0"/>
              <a:t> </a:t>
            </a:r>
            <a:r>
              <a:rPr lang="en-US" dirty="0" smtClean="0"/>
              <a:t>[3]Pan </a:t>
            </a:r>
            <a:r>
              <a:rPr lang="en-US" dirty="0"/>
              <a:t>C, et al., Topology optimization-based design and performance analysis of liquid cooling plates for lithium-ion batteries,</a:t>
            </a:r>
          </a:p>
          <a:p>
            <a:pPr algn="just">
              <a:spcBef>
                <a:spcPts val="0"/>
              </a:spcBef>
            </a:pPr>
            <a:r>
              <a:rPr lang="en-US" dirty="0"/>
              <a:t> Journal of Energy Storage, 124: 116842 (2025).</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1531600" y="4597386"/>
            <a:ext cx="20878800" cy="5567688"/>
          </a:xfrm>
        </p:spPr>
        <p:txBody>
          <a:bodyPr/>
          <a:lstStyle/>
          <a:p>
            <a:pPr algn="just"/>
            <a:r>
              <a:rPr lang="en-US" altLang="zh-CN" dirty="0"/>
              <a:t>Confronting the thermal challenges of next-generation energy storage devices, this work explores a new design paradigm for liquid cooling plates. Our approach leverages intelligent topology optimization to autonomously generate high-performance flow structures, achieving a synergistic balance of superior heat dissipation, temperature uniformity, and low flow resistance.</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842766"/>
            <a:ext cx="30234889" cy="5721912"/>
          </a:xfrm>
        </p:spPr>
        <p:txBody>
          <a:bodyPr/>
          <a:lstStyle/>
          <a:p>
            <a:pPr algn="just"/>
            <a:r>
              <a:rPr lang="en-US" altLang="zh-CN" dirty="0"/>
              <a:t>The rising power density of batteries and </a:t>
            </a:r>
            <a:r>
              <a:rPr lang="en-US" altLang="zh-CN" dirty="0" err="1"/>
              <a:t>supercapacitors</a:t>
            </a:r>
            <a:r>
              <a:rPr lang="en-US" altLang="zh-CN" dirty="0"/>
              <a:t> in modern electric vehicles and energy storage systems demands innovative thermal management solutions. Traditional cooling approaches face challenges in achieving the required balance of heat dissipation efficiency, temperature uniformity, and energy consumption within constrained spaces</a:t>
            </a:r>
            <a:r>
              <a:rPr lang="en-US" altLang="zh-CN" dirty="0" smtClean="0"/>
              <a:t>.</a:t>
            </a:r>
            <a:endParaRPr lang="en-US" altLang="zh-CN" dirty="0"/>
          </a:p>
          <a:p>
            <a:pPr algn="just"/>
            <a:r>
              <a:rPr lang="en-US" altLang="zh-CN" dirty="0"/>
              <a:t>This research presents an intelligent topology optimization framework specifically developed for designing high-performance liquid cooling plates. By establishing a comprehensive multi-objective model that integrates both thermal performance and flow dynamics, we employ a surrogate model-assisted optimization approach to generate sophisticated biomimetic channel architectures.</a:t>
            </a:r>
          </a:p>
          <a:p>
            <a:pPr algn="ctr"/>
            <a:r>
              <a:rPr lang="en-US" altLang="zh-CN" dirty="0" smtClean="0"/>
              <a:t>The </a:t>
            </a:r>
            <a:r>
              <a:rPr lang="en-US" altLang="zh-CN" dirty="0"/>
              <a:t>optimized cooling plate design demonstrates substantial improvements in thermal performance while maintaining favorable flow characteristics. Supported by a systematic decision-making methodology, this research offers a viable pathway for advanced thermal management systems, with promising potential for extension to hybrid cooling applications.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altLang="zh-CN" dirty="0"/>
              <a:t>Abstract</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5655929" y="20448907"/>
            <a:ext cx="16062185" cy="1303795"/>
          </a:xfrm>
        </p:spPr>
        <p:txBody>
          <a:bodyPr/>
          <a:lstStyle/>
          <a:p>
            <a:r>
              <a:rPr lang="en-US" dirty="0" smtClean="0"/>
              <a:t>M</a:t>
            </a:r>
            <a:r>
              <a:rPr lang="en-US" altLang="zh-CN" dirty="0" smtClean="0"/>
              <a:t>ethodology</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843097" y="27387052"/>
            <a:ext cx="6519214" cy="637895"/>
          </a:xfrm>
        </p:spPr>
        <p:txBody>
          <a:bodyPr/>
          <a:lstStyle/>
          <a:p>
            <a:pPr algn="ctr"/>
            <a:r>
              <a:rPr lang="en-US" altLang="zh-CN" dirty="0"/>
              <a:t>Fig. 1. Latin Hypercube Sampling Design</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4" y="30943096"/>
            <a:ext cx="7972296" cy="6815179"/>
          </a:xfrm>
        </p:spPr>
        <p:txBody>
          <a:bodyPr/>
          <a:lstStyle/>
          <a:p>
            <a:pPr marL="571500" indent="-571500" algn="just">
              <a:buFont typeface="Wingdings" panose="05000000000000000000" pitchFamily="2" charset="2"/>
              <a:buChar char="Ø"/>
            </a:pPr>
            <a:r>
              <a:rPr lang="en-US" altLang="zh-CN" dirty="0"/>
              <a:t>Topology-optimized cooling plate significantly reduces maximum cell temperature while maintaining controlled pressure drop</a:t>
            </a:r>
          </a:p>
          <a:p>
            <a:pPr marL="571500" indent="-571500" algn="just">
              <a:buFont typeface="Wingdings" panose="05000000000000000000" pitchFamily="2" charset="2"/>
              <a:buChar char="Ø"/>
            </a:pPr>
            <a:r>
              <a:rPr lang="en-US" altLang="zh-CN" dirty="0" smtClean="0"/>
              <a:t>Improved </a:t>
            </a:r>
            <a:r>
              <a:rPr lang="en-US" altLang="zh-CN" dirty="0"/>
              <a:t>temperature uniformity enhances overall thermal management efficiency</a:t>
            </a:r>
          </a:p>
          <a:p>
            <a:pPr marL="571500" indent="-571500" algn="just">
              <a:buFont typeface="Wingdings" panose="05000000000000000000" pitchFamily="2" charset="2"/>
              <a:buChar char="Ø"/>
            </a:pPr>
            <a:r>
              <a:rPr lang="en-US" altLang="zh-CN" dirty="0" smtClean="0"/>
              <a:t>Multi-objective </a:t>
            </a:r>
            <a:r>
              <a:rPr lang="en-US" altLang="zh-CN" dirty="0"/>
              <a:t>optimization with decision-making method improves engineering applicability</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smtClean="0"/>
              <a:t>Results</a:t>
            </a:r>
            <a:endParaRPr lang="en-US" dirty="0"/>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9039130" y="36579952"/>
            <a:ext cx="10922889" cy="927943"/>
          </a:xfrm>
        </p:spPr>
        <p:txBody>
          <a:bodyPr/>
          <a:lstStyle/>
          <a:p>
            <a:pPr algn="ctr"/>
            <a:r>
              <a:rPr lang="en-US" altLang="zh-CN" dirty="0"/>
              <a:t>Fig. 4. Optimized Channel Structure with Flow and Temperature Fields</a:t>
            </a:r>
            <a:endParaRPr lang="en-US" dirty="0"/>
          </a:p>
        </p:txBody>
      </p:sp>
      <p:pic>
        <p:nvPicPr>
          <p:cNvPr id="4" name="图片占位符 3"/>
          <p:cNvPicPr>
            <a:picLocks noGrp="1" noChangeAspect="1"/>
          </p:cNvPicPr>
          <p:nvPr>
            <p:ph type="pic" sz="quarter" idx="11"/>
          </p:nvPr>
        </p:nvPicPr>
        <p:blipFill rotWithShape="1">
          <a:blip r:embed="rId4">
            <a:extLst>
              <a:ext uri="{28A0092B-C50C-407E-A947-70E740481C1C}">
                <a14:useLocalDpi xmlns:a14="http://schemas.microsoft.com/office/drawing/2010/main" val="0"/>
              </a:ext>
            </a:extLst>
          </a:blip>
          <a:srcRect l="4556" t="15855" r="30583" b="21143"/>
          <a:stretch/>
        </p:blipFill>
        <p:spPr>
          <a:xfrm>
            <a:off x="0" y="3310101"/>
            <a:ext cx="12121572" cy="8842307"/>
          </a:xfrm>
        </p:spPr>
      </p:pic>
      <p:pic>
        <p:nvPicPr>
          <p:cNvPr id="38" name="图片 37"/>
          <p:cNvPicPr>
            <a:picLocks noChangeAspect="1"/>
          </p:cNvPicPr>
          <p:nvPr/>
        </p:nvPicPr>
        <p:blipFill>
          <a:blip r:embed="rId5"/>
          <a:stretch>
            <a:fillRect/>
          </a:stretch>
        </p:blipFill>
        <p:spPr>
          <a:xfrm>
            <a:off x="16901048" y="30322154"/>
            <a:ext cx="14983372" cy="6054774"/>
          </a:xfrm>
          <a:prstGeom prst="rect">
            <a:avLst/>
          </a:prstGeom>
        </p:spPr>
      </p:pic>
      <p:pic>
        <p:nvPicPr>
          <p:cNvPr id="18" name="图片 17"/>
          <p:cNvPicPr>
            <a:picLocks noChangeAspect="1"/>
          </p:cNvPicPr>
          <p:nvPr/>
        </p:nvPicPr>
        <p:blipFill rotWithShape="1">
          <a:blip r:embed="rId6">
            <a:extLst>
              <a:ext uri="{28A0092B-C50C-407E-A947-70E740481C1C}">
                <a14:useLocalDpi xmlns:a14="http://schemas.microsoft.com/office/drawing/2010/main" val="0"/>
              </a:ext>
            </a:extLst>
          </a:blip>
          <a:srcRect t="6810"/>
          <a:stretch/>
        </p:blipFill>
        <p:spPr>
          <a:xfrm>
            <a:off x="1064488" y="20776457"/>
            <a:ext cx="9039788" cy="6573403"/>
          </a:xfrm>
          <a:prstGeom prst="rect">
            <a:avLst/>
          </a:prstGeom>
        </p:spPr>
      </p:pic>
      <p:pic>
        <p:nvPicPr>
          <p:cNvPr id="19" name="图片 18"/>
          <p:cNvPicPr>
            <a:picLocks noChangeAspect="1"/>
          </p:cNvPicPr>
          <p:nvPr/>
        </p:nvPicPr>
        <p:blipFill>
          <a:blip r:embed="rId7"/>
          <a:stretch>
            <a:fillRect/>
          </a:stretch>
        </p:blipFill>
        <p:spPr>
          <a:xfrm>
            <a:off x="9889586" y="20586661"/>
            <a:ext cx="5310611" cy="3540407"/>
          </a:xfrm>
          <a:prstGeom prst="rect">
            <a:avLst/>
          </a:prstGeom>
        </p:spPr>
      </p:pic>
      <p:sp>
        <p:nvSpPr>
          <p:cNvPr id="26" name="Text Placeholder 11">
            <a:extLst>
              <a:ext uri="{FF2B5EF4-FFF2-40B4-BE49-F238E27FC236}">
                <a16:creationId xmlns:a16="http://schemas.microsoft.com/office/drawing/2014/main" id="{FC644384-6DB7-4296-B34C-E6674D4A428F}"/>
              </a:ext>
            </a:extLst>
          </p:cNvPr>
          <p:cNvSpPr txBox="1">
            <a:spLocks/>
          </p:cNvSpPr>
          <p:nvPr/>
        </p:nvSpPr>
        <p:spPr>
          <a:xfrm>
            <a:off x="9494036" y="27387052"/>
            <a:ext cx="6148038" cy="954046"/>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ctr"/>
            <a:r>
              <a:rPr lang="en-US" altLang="zh-CN" dirty="0" smtClean="0"/>
              <a:t>Fig. </a:t>
            </a:r>
            <a:r>
              <a:rPr lang="en-US" altLang="zh-CN" dirty="0"/>
              <a:t>2. Surrogate Model and Error Distribution</a:t>
            </a:r>
          </a:p>
        </p:txBody>
      </p:sp>
      <p:sp>
        <p:nvSpPr>
          <p:cNvPr id="28" name="Text Placeholder 16">
            <a:extLst>
              <a:ext uri="{FF2B5EF4-FFF2-40B4-BE49-F238E27FC236}">
                <a16:creationId xmlns:a16="http://schemas.microsoft.com/office/drawing/2014/main" id="{E699D37B-2F3A-487B-B2C4-0E90B616EB07}"/>
              </a:ext>
            </a:extLst>
          </p:cNvPr>
          <p:cNvSpPr txBox="1">
            <a:spLocks/>
          </p:cNvSpPr>
          <p:nvPr/>
        </p:nvSpPr>
        <p:spPr>
          <a:xfrm>
            <a:off x="9325974" y="36535597"/>
            <a:ext cx="8126036" cy="1098513"/>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ctr"/>
            <a:r>
              <a:rPr lang="en-US" altLang="zh-CN" dirty="0"/>
              <a:t>Fig. 3. Pareto Front and Selected Optimal Solution</a:t>
            </a:r>
            <a:endParaRPr lang="en-US" dirty="0"/>
          </a:p>
        </p:txBody>
      </p:sp>
      <p:pic>
        <p:nvPicPr>
          <p:cNvPr id="30" name="图片 29"/>
          <p:cNvPicPr/>
          <p:nvPr/>
        </p:nvPicPr>
        <p:blipFill>
          <a:blip r:embed="rId8"/>
          <a:stretch>
            <a:fillRect/>
          </a:stretch>
        </p:blipFill>
        <p:spPr>
          <a:xfrm>
            <a:off x="17403983" y="25287160"/>
            <a:ext cx="7155701" cy="2062700"/>
          </a:xfrm>
          <a:prstGeom prst="rect">
            <a:avLst/>
          </a:prstGeom>
        </p:spPr>
      </p:pic>
      <p:pic>
        <p:nvPicPr>
          <p:cNvPr id="31" name="图片 30"/>
          <p:cNvPicPr/>
          <p:nvPr/>
        </p:nvPicPr>
        <p:blipFill>
          <a:blip r:embed="rId9"/>
          <a:stretch>
            <a:fillRect/>
          </a:stretch>
        </p:blipFill>
        <p:spPr>
          <a:xfrm>
            <a:off x="25808257" y="25387468"/>
            <a:ext cx="2973810" cy="1836030"/>
          </a:xfrm>
          <a:prstGeom prst="rect">
            <a:avLst/>
          </a:prstGeom>
        </p:spPr>
      </p:pic>
      <p:pic>
        <p:nvPicPr>
          <p:cNvPr id="32" name="图片 31"/>
          <p:cNvPicPr/>
          <p:nvPr/>
        </p:nvPicPr>
        <p:blipFill>
          <a:blip r:embed="rId10"/>
          <a:stretch>
            <a:fillRect/>
          </a:stretch>
        </p:blipFill>
        <p:spPr>
          <a:xfrm>
            <a:off x="25003187" y="27526777"/>
            <a:ext cx="4629681" cy="1065352"/>
          </a:xfrm>
          <a:prstGeom prst="rect">
            <a:avLst/>
          </a:prstGeom>
        </p:spPr>
      </p:pic>
      <p:pic>
        <p:nvPicPr>
          <p:cNvPr id="33" name="图片 32"/>
          <p:cNvPicPr/>
          <p:nvPr/>
        </p:nvPicPr>
        <p:blipFill>
          <a:blip r:embed="rId11"/>
          <a:stretch>
            <a:fillRect/>
          </a:stretch>
        </p:blipFill>
        <p:spPr>
          <a:xfrm>
            <a:off x="16789762" y="27063335"/>
            <a:ext cx="7096591" cy="1722694"/>
          </a:xfrm>
          <a:prstGeom prst="rect">
            <a:avLst/>
          </a:prstGeom>
        </p:spPr>
      </p:pic>
      <p:pic>
        <p:nvPicPr>
          <p:cNvPr id="24" name="图片 23"/>
          <p:cNvPicPr>
            <a:picLocks noChangeAspect="1"/>
          </p:cNvPicPr>
          <p:nvPr/>
        </p:nvPicPr>
        <p:blipFill>
          <a:blip r:embed="rId12"/>
          <a:stretch>
            <a:fillRect/>
          </a:stretch>
        </p:blipFill>
        <p:spPr>
          <a:xfrm>
            <a:off x="26343593" y="38819517"/>
            <a:ext cx="4952381" cy="4428571"/>
          </a:xfrm>
          <a:prstGeom prst="rect">
            <a:avLst/>
          </a:prstGeom>
        </p:spPr>
      </p:pic>
      <p:sp>
        <p:nvSpPr>
          <p:cNvPr id="11" name="文本框 10"/>
          <p:cNvSpPr txBox="1"/>
          <p:nvPr/>
        </p:nvSpPr>
        <p:spPr>
          <a:xfrm>
            <a:off x="1196913" y="38609337"/>
            <a:ext cx="4107843" cy="923330"/>
          </a:xfrm>
          <a:prstGeom prst="rect">
            <a:avLst/>
          </a:prstGeom>
          <a:solidFill>
            <a:srgbClr val="FFFFFF"/>
          </a:solidFill>
        </p:spPr>
        <p:txBody>
          <a:bodyPr wrap="square" rtlCol="0">
            <a:spAutoFit/>
          </a:bodyPr>
          <a:lstStyle/>
          <a:p>
            <a:r>
              <a:rPr lang="en-US" altLang="zh-CN" sz="5400" b="1" dirty="0" smtClean="0">
                <a:solidFill>
                  <a:srgbClr val="A6A6A6"/>
                </a:solidFill>
              </a:rPr>
              <a:t>REFERENCES</a:t>
            </a:r>
            <a:endParaRPr lang="zh-CN" altLang="en-US" sz="5400" dirty="0">
              <a:solidFill>
                <a:srgbClr val="A6A6A6"/>
              </a:solidFill>
            </a:endParaRPr>
          </a:p>
        </p:txBody>
      </p:sp>
    </p:spTree>
    <p:extLst>
      <p:ext uri="{BB962C8B-B14F-4D97-AF65-F5344CB8AC3E}">
        <p14:creationId xmlns:p14="http://schemas.microsoft.com/office/powerpoint/2010/main" val="4423538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760</TotalTime>
  <Words>409</Words>
  <Application>Microsoft Office PowerPoint</Application>
  <PresentationFormat>自定义</PresentationFormat>
  <Paragraphs>27</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Wingdings</vt:lpstr>
      <vt:lpstr>Office Theme</vt:lpstr>
      <vt:lpstr>An Intelligent-Algorithm-Driven Topology Optimization Framework for Designing Liquid Cooling Plates in Energy Storage Devices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ECUST</cp:lastModifiedBy>
  <cp:revision>201</cp:revision>
  <cp:lastPrinted>2023-01-06T15:48:30Z</cp:lastPrinted>
  <dcterms:created xsi:type="dcterms:W3CDTF">2023-01-03T14:57:49Z</dcterms:created>
  <dcterms:modified xsi:type="dcterms:W3CDTF">2025-10-13T13:59:17Z</dcterms:modified>
</cp:coreProperties>
</file>