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ldId id="285"/>
          </p14:sldIdLst>
        </p14:section>
        <p14:section name="海报示例"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25" d="100"/>
          <a:sy n="25" d="100"/>
        </p:scale>
        <p:origin x="581" y="-332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10/17/2025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10/17/2025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a:xfrm>
            <a:off x="14249665" y="2646995"/>
            <a:ext cx="17520673" cy="3907429"/>
          </a:xfrm>
        </p:spPr>
        <p:txBody>
          <a:bodyPr>
            <a:noAutofit/>
          </a:bodyPr>
          <a:lstStyle/>
          <a:p>
            <a:r>
              <a:rPr lang="en-US" altLang="zh-CN" dirty="0"/>
              <a:t>Research on the Electrode Characteristics in the Ohmic Thawing Process of Lean Pork</a:t>
            </a:r>
            <a:br>
              <a:rPr lang="zh-CN" altLang="zh-CN" sz="10500" dirty="0"/>
            </a:br>
            <a:endParaRPr lang="en-US" sz="10500" dirty="0"/>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4249665" y="8000283"/>
            <a:ext cx="17520817" cy="2392114"/>
          </a:xfrm>
        </p:spPr>
        <p:txBody>
          <a:bodyPr/>
          <a:lstStyle/>
          <a:p>
            <a:pPr>
              <a:spcBef>
                <a:spcPts val="1000"/>
              </a:spcBef>
            </a:pPr>
            <a:r>
              <a:rPr lang="en-US" altLang="zh-CN" dirty="0" err="1"/>
              <a:t>YuQi</a:t>
            </a:r>
            <a:r>
              <a:rPr lang="en-US" altLang="zh-CN" dirty="0"/>
              <a:t> Ge</a:t>
            </a:r>
            <a:r>
              <a:rPr lang="en-US" altLang="zh-CN" baseline="30000" dirty="0"/>
              <a:t>1</a:t>
            </a:r>
            <a:r>
              <a:rPr lang="zh-CN" altLang="en-US" dirty="0"/>
              <a:t>，</a:t>
            </a:r>
            <a:r>
              <a:rPr lang="en-US" altLang="zh-CN" dirty="0"/>
              <a:t>Yang Jiao</a:t>
            </a:r>
            <a:r>
              <a:rPr lang="en-US" altLang="zh-CN" baseline="30000" dirty="0"/>
              <a:t>1,2</a:t>
            </a:r>
          </a:p>
          <a:p>
            <a:pPr>
              <a:spcBef>
                <a:spcPts val="1000"/>
              </a:spcBef>
            </a:pPr>
            <a:r>
              <a:rPr lang="en-US" altLang="zh-CN" dirty="0"/>
              <a:t>1. College of Food Science and Technology, Shanghai Ocean University, Shanghai 201306, China</a:t>
            </a:r>
          </a:p>
          <a:p>
            <a:pPr>
              <a:spcBef>
                <a:spcPts val="1000"/>
              </a:spcBef>
            </a:pPr>
            <a:r>
              <a:rPr lang="en-US" altLang="zh-CN" dirty="0"/>
              <a:t>2. Engineering Research Center of Food Thermal-processing Technology, Shanghai Ocean University, Shanghai 201306, China</a:t>
            </a:r>
          </a:p>
          <a:p>
            <a:endParaRPr lang="en-US" altLang="zh-CN" baseline="30000" dirty="0"/>
          </a:p>
          <a:p>
            <a:endParaRPr lang="en-US" altLang="zh-CN" baseline="30000" dirty="0"/>
          </a:p>
        </p:txBody>
      </p:sp>
      <p:pic>
        <p:nvPicPr>
          <p:cNvPr id="42" name="图片占位符 41">
            <a:extLst>
              <a:ext uri="{FF2B5EF4-FFF2-40B4-BE49-F238E27FC236}">
                <a16:creationId xmlns:a16="http://schemas.microsoft.com/office/drawing/2014/main" id="{FEFB9D35-C670-33BD-C2EE-FAFA025EBE6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7878" t="-1700" r="23594" b="-1700"/>
          <a:stretch>
            <a:fillRect/>
          </a:stretch>
        </p:blipFill>
        <p:spPr>
          <a:xfrm>
            <a:off x="851045" y="-116861"/>
            <a:ext cx="12557125" cy="12209463"/>
          </a:xfrm>
        </p:spPr>
      </p:pic>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altLang="zh-CN" sz="5000" dirty="0"/>
              <a:t>By employing a coupled model of electromagnetic fields and heat transfer, this study evaluates the thawing effectiveness based on thawing rate and temperature distribution uniformity under various parameters, including electrode materials (nickel, titanium, platinum, and stainless steel), shapes (plate, sheet, perforated plate, and needle), thicknesses (1-2.5 mm), and applied electric field strengths (10-40 V/cm).</a:t>
            </a:r>
            <a:endParaRPr lang="en-US" sz="5000" dirty="0"/>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marL="514350" indent="-514350">
              <a:spcBef>
                <a:spcPts val="800"/>
              </a:spcBef>
              <a:buFont typeface="+mj-lt"/>
              <a:buAutoNum type="arabicPeriod"/>
            </a:pPr>
            <a:r>
              <a:rPr lang="en-US" altLang="zh-CN" dirty="0"/>
              <a:t>Balthazar, Celso F., et al. "Recent findings on the ohmic heating application in meat products." </a:t>
            </a:r>
            <a:r>
              <a:rPr lang="en-US" altLang="zh-CN" i="1" dirty="0"/>
              <a:t>Current Opinion in Food Science</a:t>
            </a:r>
            <a:r>
              <a:rPr lang="en-US" altLang="zh-CN" dirty="0"/>
              <a:t> 58 (2024): 101180.</a:t>
            </a:r>
          </a:p>
          <a:p>
            <a:pPr marL="514350" indent="-514350">
              <a:spcBef>
                <a:spcPts val="800"/>
              </a:spcBef>
              <a:buFont typeface="+mj-lt"/>
              <a:buAutoNum type="arabicPeriod"/>
            </a:pPr>
            <a:r>
              <a:rPr lang="en-US" altLang="zh-CN" dirty="0"/>
              <a:t>Zhang, Xiao, et al. "Influence of low voltage programmed thawing on the quality of frozen pork and its myofibrillar protein." </a:t>
            </a:r>
            <a:r>
              <a:rPr lang="en-US" altLang="zh-CN" i="1" dirty="0"/>
              <a:t>Innovative Food Science &amp; Emerging Technologies</a:t>
            </a:r>
            <a:r>
              <a:rPr lang="en-US" altLang="zh-CN" dirty="0"/>
              <a:t> 98 (2024): 103858.</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14249665" y="5529713"/>
            <a:ext cx="17520817" cy="4180360"/>
          </a:xfrm>
        </p:spPr>
        <p:txBody>
          <a:bodyPr/>
          <a:lstStyle/>
          <a:p>
            <a:r>
              <a:rPr lang="en-US" altLang="zh-CN" sz="5800" dirty="0"/>
              <a:t>Explores the impact of different parameters of electrodes on the thawing effect of lean pork in ohmic heating.</a:t>
            </a:r>
            <a:endParaRPr lang="en-US" sz="5800" dirty="0"/>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altLang="zh-CN" dirty="0"/>
              <a:t>This study utilizes COMSOL simulation to analyze the application of ohmic heating in the thawing of lean pork, focusing on the effects of electrode material, shape, thickness, and applied electric field strength on thawing efficiency. The results indicate that the use of needle-shaped electrodes improves the issue of uneven contact between conventional plate electrodes and the food, significantly enhancing thawing uniformity. Additionally, different materials and thicknesses have a notable impact on thawing rates. Specifically, a 1.5mm thick stainless steel plate electrode can achieve a thawing rate of 1.5°C/min with an overall temperature difference of less than 8°C at an electric field strength of 28V/cm. This research provides theoretical support for optimizing the electrode design in the ohmic thawing process of lean pork.</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altLang="zh-CN" dirty="0"/>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altLang="zh-CN" dirty="0"/>
              <a:t>Methodology</a:t>
            </a:r>
          </a:p>
        </p:txBody>
      </p:sp>
      <p:pic>
        <p:nvPicPr>
          <p:cNvPr id="32" name="图片占位符 31">
            <a:extLst>
              <a:ext uri="{FF2B5EF4-FFF2-40B4-BE49-F238E27FC236}">
                <a16:creationId xmlns:a16="http://schemas.microsoft.com/office/drawing/2014/main" id="{D222F295-E2DD-51AE-ABBD-49D885E2560E}"/>
              </a:ext>
            </a:extLst>
          </p:cNvPr>
          <p:cNvPicPr>
            <a:picLocks noGrp="1" noChangeAspect="1"/>
          </p:cNvPicPr>
          <p:nvPr>
            <p:ph type="pic" sz="quarter" idx="29"/>
          </p:nvPr>
        </p:nvPicPr>
        <p:blipFill>
          <a:blip r:embed="rId3">
            <a:extLst>
              <a:ext uri="{28A0092B-C50C-407E-A947-70E740481C1C}">
                <a14:useLocalDpi xmlns:a14="http://schemas.microsoft.com/office/drawing/2010/main" val="0"/>
              </a:ext>
            </a:extLst>
          </a:blip>
          <a:srcRect l="562" r="562"/>
          <a:stretch>
            <a:fillRect/>
          </a:stretch>
        </p:blipFill>
        <p:spPr/>
      </p:pic>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dirty="0"/>
              <a:t> FIGURE 1 : a. Plate-shaped electrode model b. Needle-shaped electrode </a:t>
            </a:r>
          </a:p>
        </p:txBody>
      </p:sp>
      <p:pic>
        <p:nvPicPr>
          <p:cNvPr id="19" name="图片占位符 18">
            <a:extLst>
              <a:ext uri="{FF2B5EF4-FFF2-40B4-BE49-F238E27FC236}">
                <a16:creationId xmlns:a16="http://schemas.microsoft.com/office/drawing/2014/main" id="{7344F912-A74D-6734-D24A-DD1A828210A6}"/>
              </a:ext>
            </a:extLst>
          </p:cNvPr>
          <p:cNvPicPr>
            <a:picLocks noGrp="1" noChangeAspect="1"/>
          </p:cNvPicPr>
          <p:nvPr>
            <p:ph type="pic" sz="quarter" idx="31"/>
          </p:nvPr>
        </p:nvPicPr>
        <p:blipFill>
          <a:blip r:embed="rId4">
            <a:extLst>
              <a:ext uri="{28A0092B-C50C-407E-A947-70E740481C1C}">
                <a14:useLocalDpi xmlns:a14="http://schemas.microsoft.com/office/drawing/2010/main" val="0"/>
              </a:ext>
            </a:extLst>
          </a:blip>
          <a:srcRect l="-881" t="-3202" r="-881" b="2545"/>
          <a:stretch>
            <a:fillRect/>
          </a:stretch>
        </p:blipFill>
        <p:spPr>
          <a:xfrm>
            <a:off x="17116730" y="38786587"/>
            <a:ext cx="14653608" cy="3152536"/>
          </a:xfrm>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altLang="zh-CN" dirty="0"/>
              <a:t>Stainless steel electrodes exhibit a higher thawing rate in ohmic thawing of lean pork, approximately 1.5°C/min.</a:t>
            </a:r>
          </a:p>
          <a:p>
            <a:r>
              <a:rPr lang="en-US" altLang="zh-CN" dirty="0"/>
              <a:t>The 1.5 mm thick plate electrode, under a field strength of 28 V/cm, can reduce the temperature at the edges of the frozen product, achieving a maximum temperature of approximately 6.2°C. The needle electrode improves the uneven contact issue of conventional plate electrodes with the food, greatly enhancing thawing.</a:t>
            </a:r>
          </a:p>
          <a:p>
            <a:r>
              <a:rPr lang="en-US" altLang="zh-CN" dirty="0"/>
              <a:t>Within the explored range of 10-40 V/cm, a suitable field strength range of 20-36 V/cm can achieve a thawing rate of 0.75-1.5°C/min with an overall temperature difference of ≤8°C.</a:t>
            </a:r>
          </a:p>
          <a:p>
            <a:br>
              <a:rPr lang="en-US" altLang="zh-CN" dirty="0"/>
            </a:br>
            <a:endParaRPr lang="en-US" dirty="0"/>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7116730" y="36220477"/>
            <a:ext cx="14653608" cy="1468347"/>
          </a:xfrm>
        </p:spPr>
        <p:txBody>
          <a:bodyPr/>
          <a:lstStyle/>
          <a:p>
            <a:r>
              <a:rPr lang="en-US" altLang="zh-CN" sz="3200" b="1" dirty="0"/>
              <a:t>FIGURE2:</a:t>
            </a:r>
            <a:r>
              <a:rPr lang="en-US" altLang="zh-CN" sz="3200" dirty="0"/>
              <a:t> a. Temperature distribution of the plate electrode at 28 V/cm  b. Temperature rise curve of the plate electrode at 28 V/cm  c. Temperature distribution of the needle electrode at 28 V/cm (r = 1.94 mm, 70 units on a single surface)  d. Temperature rise curve of the needle electrode (r = 1.94 mm, 70 units on a single surface).</a:t>
            </a:r>
          </a:p>
          <a:p>
            <a:br>
              <a:rPr lang="en-US" altLang="zh-CN" sz="3200" dirty="0"/>
            </a:br>
            <a:endParaRPr lang="en-US" sz="3200" dirty="0"/>
          </a:p>
        </p:txBody>
      </p:sp>
      <p:pic>
        <p:nvPicPr>
          <p:cNvPr id="30" name="图片 29">
            <a:extLst>
              <a:ext uri="{FF2B5EF4-FFF2-40B4-BE49-F238E27FC236}">
                <a16:creationId xmlns:a16="http://schemas.microsoft.com/office/drawing/2014/main" id="{06552076-F2DC-E642-2D1C-C2D9778AD230}"/>
              </a:ext>
            </a:extLst>
          </p:cNvPr>
          <p:cNvPicPr>
            <a:picLocks noChangeAspect="1"/>
          </p:cNvPicPr>
          <p:nvPr/>
        </p:nvPicPr>
        <p:blipFill>
          <a:blip r:embed="rId5"/>
          <a:stretch>
            <a:fillRect/>
          </a:stretch>
        </p:blipFill>
        <p:spPr>
          <a:xfrm>
            <a:off x="18146806" y="29121856"/>
            <a:ext cx="12593456" cy="6976517"/>
          </a:xfrm>
          <a:prstGeom prst="rect">
            <a:avLst/>
          </a:prstGeo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3772</TotalTime>
  <Words>573</Words>
  <Application>Microsoft Office PowerPoint</Application>
  <PresentationFormat>自定义</PresentationFormat>
  <Paragraphs>19</Paragraphs>
  <Slides>1</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1</vt:i4>
      </vt:variant>
    </vt:vector>
  </HeadingPairs>
  <TitlesOfParts>
    <vt:vector size="5" baseType="lpstr">
      <vt:lpstr>Arial</vt:lpstr>
      <vt:lpstr>Calibri</vt:lpstr>
      <vt:lpstr>Calibri Light</vt:lpstr>
      <vt:lpstr>Office Theme</vt:lpstr>
      <vt:lpstr>Research on the Electrode Characteristics in the Ohmic Thawing Process of Lean Pork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Ge3308667846@outlook.com</cp:lastModifiedBy>
  <cp:revision>140</cp:revision>
  <cp:lastPrinted>2023-01-06T15:48:30Z</cp:lastPrinted>
  <dcterms:created xsi:type="dcterms:W3CDTF">2023-01-03T14:57:49Z</dcterms:created>
  <dcterms:modified xsi:type="dcterms:W3CDTF">2025-10-17T09:07:13Z</dcterms:modified>
</cp:coreProperties>
</file>