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280" y="28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10/28/2025</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2025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p:cNvGrpSpPr/>
          <p:nvPr userDrawn="1"/>
        </p:nvGrpSpPr>
        <p:grpSpPr>
          <a:xfrm>
            <a:off x="1" y="-12063"/>
            <a:ext cx="32919514" cy="43903263"/>
            <a:chOff x="0" y="-11824"/>
            <a:chExt cx="30496907" cy="43034662"/>
          </a:xfrm>
        </p:grpSpPr>
        <p:sp>
          <p:nvSpPr>
            <p:cNvPr id="19" name="Rectangle 18"/>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0" name="Rectangle 19"/>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dirty="0"/>
            </a:p>
          </p:txBody>
        </p:sp>
        <p:sp>
          <p:nvSpPr>
            <p:cNvPr id="21" name="Rectangle 20"/>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2" name="Rectangle 21"/>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3" name="Rectangle 22"/>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4" name="Rectangle 23"/>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5" name="Rectangle 24"/>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sp>
          <p:nvSpPr>
            <p:cNvPr id="26" name="Rectangle 25"/>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2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10/28/2025</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descr="校徽"/>
          <p:cNvPicPr>
            <a:picLocks noChangeAspect="1"/>
          </p:cNvPicPr>
          <p:nvPr/>
        </p:nvPicPr>
        <p:blipFill>
          <a:blip r:embed="rId2"/>
          <a:stretch>
            <a:fillRect/>
          </a:stretch>
        </p:blipFill>
        <p:spPr>
          <a:xfrm>
            <a:off x="25865455" y="39624000"/>
            <a:ext cx="3298825" cy="3336290"/>
          </a:xfrm>
          <a:prstGeom prst="rect">
            <a:avLst/>
          </a:prstGeom>
        </p:spPr>
      </p:pic>
      <p:sp>
        <p:nvSpPr>
          <p:cNvPr id="2" name="Title 1"/>
          <p:cNvSpPr>
            <a:spLocks noGrp="1"/>
          </p:cNvSpPr>
          <p:nvPr>
            <p:ph type="title"/>
          </p:nvPr>
        </p:nvSpPr>
        <p:spPr>
          <a:xfrm>
            <a:off x="346075" y="0"/>
            <a:ext cx="32572325" cy="4469130"/>
          </a:xfrm>
        </p:spPr>
        <p:txBody>
          <a:bodyPr>
            <a:normAutofit/>
          </a:bodyPr>
          <a:lstStyle/>
          <a:p>
            <a:r>
              <a:rPr lang="en-US" dirty="0"/>
              <a:t>Probing Two Distinct Types of Topological Rainbow Concentrators Related to the Acoustic Valley Hall Insulator in Synthesized Three-Dimensional Space</a:t>
            </a:r>
          </a:p>
        </p:txBody>
      </p:sp>
      <p:sp>
        <p:nvSpPr>
          <p:cNvPr id="3" name="Content Placeholder 2"/>
          <p:cNvSpPr>
            <a:spLocks noGrp="1"/>
          </p:cNvSpPr>
          <p:nvPr>
            <p:ph sz="quarter" idx="10"/>
          </p:nvPr>
        </p:nvSpPr>
        <p:spPr>
          <a:xfrm>
            <a:off x="345440" y="9451975"/>
            <a:ext cx="32342455" cy="3138805"/>
          </a:xfrm>
        </p:spPr>
        <p:txBody>
          <a:bodyPr/>
          <a:lstStyle/>
          <a:p>
            <a:r>
              <a:rPr lang="en-US" sz="3600" dirty="0"/>
              <a:t>Zhennan Wang,</a:t>
            </a:r>
            <a:r>
              <a:rPr lang="en-US" sz="3600" baseline="30000" dirty="0"/>
              <a:t>1</a:t>
            </a:r>
            <a:r>
              <a:rPr lang="en-US" sz="3600" dirty="0"/>
              <a:t> Zhenyu Wang,</a:t>
            </a:r>
            <a:r>
              <a:rPr lang="en-US" sz="3600" baseline="30000" dirty="0"/>
              <a:t>2</a:t>
            </a:r>
            <a:r>
              <a:rPr lang="en-US" sz="3600" dirty="0"/>
              <a:t> Houyin Li,</a:t>
            </a:r>
            <a:r>
              <a:rPr lang="en-US" sz="3600" baseline="30000" dirty="0"/>
              <a:t>1</a:t>
            </a:r>
            <a:r>
              <a:rPr lang="en-US" sz="3600" dirty="0"/>
              <a:t> Zhenzhen Liu,</a:t>
            </a:r>
            <a:r>
              <a:rPr lang="en-US" sz="3600" baseline="30000" dirty="0"/>
              <a:t>1 </a:t>
            </a:r>
            <a:r>
              <a:rPr lang="en-US" sz="3600" dirty="0">
                <a:sym typeface="+mn-ea"/>
              </a:rPr>
              <a:t>Yaxian Yu,</a:t>
            </a:r>
            <a:r>
              <a:rPr lang="en-US" sz="3600" baseline="30000" dirty="0">
                <a:sym typeface="+mn-ea"/>
              </a:rPr>
              <a:t>1</a:t>
            </a:r>
            <a:r>
              <a:rPr lang="en-US" sz="3600" dirty="0">
                <a:sym typeface="+mn-ea"/>
              </a:rPr>
              <a:t> </a:t>
            </a:r>
            <a:r>
              <a:rPr lang="en-US" sz="3600" dirty="0"/>
              <a:t>Jinlong Luo,</a:t>
            </a:r>
            <a:r>
              <a:rPr lang="en-US" sz="3600" baseline="30000" dirty="0"/>
              <a:t>1</a:t>
            </a:r>
            <a:r>
              <a:rPr lang="en-US" sz="3600" dirty="0"/>
              <a:t> Feijie Huang,</a:t>
            </a:r>
            <a:r>
              <a:rPr lang="en-US" sz="3600" baseline="30000" dirty="0"/>
              <a:t>1</a:t>
            </a:r>
            <a:r>
              <a:rPr lang="en-US" sz="3600" dirty="0"/>
              <a:t> Jian Huang,</a:t>
            </a:r>
            <a:r>
              <a:rPr lang="en-US" sz="3600" baseline="30000" dirty="0"/>
              <a:t>1</a:t>
            </a:r>
            <a:r>
              <a:rPr lang="en-US" sz="3600" dirty="0"/>
              <a:t> Xiaoyan Wang,</a:t>
            </a:r>
            <a:r>
              <a:rPr lang="en-US" sz="3600" baseline="30000" dirty="0"/>
              <a:t>1</a:t>
            </a:r>
            <a:r>
              <a:rPr lang="en-US" sz="3600" dirty="0"/>
              <a:t> Hui Li,</a:t>
            </a:r>
            <a:r>
              <a:rPr lang="en-US" sz="3600" baseline="30000" dirty="0"/>
              <a:t>1</a:t>
            </a:r>
            <a:r>
              <a:rPr lang="en-US" sz="3600" dirty="0"/>
              <a:t> and Hai Yang</a:t>
            </a:r>
            <a:r>
              <a:rPr lang="en-US" sz="3600" baseline="30000" dirty="0"/>
              <a:t>1,*</a:t>
            </a:r>
            <a:endParaRPr lang="en-US" sz="3600" dirty="0"/>
          </a:p>
          <a:p>
            <a:r>
              <a:rPr lang="en-US" sz="3600" baseline="30000" dirty="0"/>
              <a:t>1</a:t>
            </a:r>
            <a:r>
              <a:rPr lang="en-US" sz="3600" dirty="0"/>
              <a:t>Key Laboratory of Artificial Microstructures in Yunnan Higher Education Institutions, School of Physics Science and Technology, Kunming University, Kunming 650214, China </a:t>
            </a:r>
          </a:p>
          <a:p>
            <a:r>
              <a:rPr lang="en-US" sz="3600" baseline="30000" dirty="0"/>
              <a:t>2</a:t>
            </a:r>
            <a:r>
              <a:rPr lang="en-US" sz="3600" dirty="0"/>
              <a:t>Key Laboratory of Artificial Micro- and Nanostructures of Ministry of Education and School of Physics and Technology, Wuhan University, Wuhan 430072, China</a:t>
            </a:r>
          </a:p>
        </p:txBody>
      </p:sp>
      <p:pic>
        <p:nvPicPr>
          <p:cNvPr id="20" name="图片占位符 19" descr="声压图"/>
          <p:cNvPicPr>
            <a:picLocks noGrp="1" noChangeAspect="1"/>
          </p:cNvPicPr>
          <p:nvPr>
            <p:ph type="pic" sz="quarter" idx="11"/>
          </p:nvPr>
        </p:nvPicPr>
        <p:blipFill>
          <a:blip r:embed="rId3"/>
          <a:srcRect l="8822" t="6099" r="12282" b="8445"/>
          <a:stretch>
            <a:fillRect/>
          </a:stretch>
        </p:blipFill>
        <p:spPr>
          <a:xfrm>
            <a:off x="635" y="4738370"/>
            <a:ext cx="5291455" cy="4359275"/>
          </a:xfrm>
          <a:prstGeom prst="rect">
            <a:avLst/>
          </a:prstGeom>
        </p:spPr>
      </p:pic>
      <p:sp>
        <p:nvSpPr>
          <p:cNvPr id="6" name="Text Placeholder 5"/>
          <p:cNvSpPr>
            <a:spLocks noGrp="1"/>
          </p:cNvSpPr>
          <p:nvPr>
            <p:ph type="body" sz="quarter" idx="23"/>
          </p:nvPr>
        </p:nvSpPr>
        <p:spPr>
          <a:xfrm>
            <a:off x="775970" y="31157545"/>
            <a:ext cx="15148560" cy="6856730"/>
          </a:xfrm>
        </p:spPr>
        <p:txBody>
          <a:bodyPr/>
          <a:lstStyle/>
          <a:p>
            <a:pPr indent="1016000" fontAlgn="auto">
              <a:extLst>
                <a:ext uri="{35155182-B16C-46BC-9424-99874614C6A1}">
                  <wpsdc:indentchars xmlns="" xmlns:wpsdc="http://www.wps.cn/officeDocument/2017/drawingmlCustomData" val="200" checksum="1463267244"/>
                </a:ext>
              </a:extLst>
            </a:pPr>
            <a:r>
              <a:rPr lang="en-US" dirty="0"/>
              <a:t>In summary, synthesized Weyl points are realized in synthetic 3D space, which leads to the existence of topological edge states at the upper and lower boundaries. By modulating the rotation and the boundary truncation, the frequencies of the edge states can be shifted monotonically. On the basis of the rotation and boundary truncation, we can design two completely different types of topological rainbow devices related to the Weyl points. These results are demonstrated in simulations and experiments. This work may provide a platform for exploring acoustic topological rainbow devices connected to Weyl points in synthetic parameter space.</a:t>
            </a:r>
          </a:p>
        </p:txBody>
      </p:sp>
      <p:sp>
        <p:nvSpPr>
          <p:cNvPr id="7" name="Text Placeholder 6"/>
          <p:cNvSpPr>
            <a:spLocks noGrp="1"/>
          </p:cNvSpPr>
          <p:nvPr>
            <p:ph type="body" sz="quarter" idx="24"/>
          </p:nvPr>
        </p:nvSpPr>
        <p:spPr>
          <a:xfrm>
            <a:off x="1196975" y="39624000"/>
            <a:ext cx="26093420" cy="2871470"/>
          </a:xfrm>
        </p:spPr>
        <p:txBody>
          <a:bodyPr/>
          <a:lstStyle/>
          <a:p>
            <a:r>
              <a:rPr lang="en-US"/>
              <a:t>[1] K.L.Tsakmakidis, et.al. Trapped rainbow storage of light in metamaterials, Nature (London) 450, 397 (2007).</a:t>
            </a:r>
          </a:p>
          <a:p>
            <a:r>
              <a:rPr lang="en-US"/>
              <a:t>[2] H. Kurt,  et.al. Rainbow trapping using chirped all-dielectric periodic structures, Appl. Phys. B 110, 411(2013).</a:t>
            </a:r>
          </a:p>
          <a:p>
            <a:r>
              <a:rPr lang="en-US"/>
              <a:t>[3] G. J. Chaplain, et.al. Delineating rainbow reflection and trapping with applications for energy harvesting, New J. Phys. 22, 063024(2020).</a:t>
            </a:r>
          </a:p>
        </p:txBody>
      </p:sp>
      <p:sp>
        <p:nvSpPr>
          <p:cNvPr id="8" name="Content Placeholder 7"/>
          <p:cNvSpPr>
            <a:spLocks noGrp="1"/>
          </p:cNvSpPr>
          <p:nvPr>
            <p:ph sz="quarter" idx="26"/>
          </p:nvPr>
        </p:nvSpPr>
        <p:spPr>
          <a:xfrm>
            <a:off x="5292090" y="4466590"/>
            <a:ext cx="27395805" cy="4834890"/>
          </a:xfrm>
        </p:spPr>
        <p:txBody>
          <a:bodyPr/>
          <a:lstStyle/>
          <a:p>
            <a:r>
              <a:rPr lang="en-US" dirty="0"/>
              <a:t>Our work may open up a path for the realization of topological rainbow devices in acoustic systems and provide potential applications in concentrating weak signals and distributing different frequency components of topological states to different positions along the interface of the sonic crystals. Throughout our work, the simulations are performed using the commercial finite-element software COMSOL Multiphysics®.</a:t>
            </a:r>
          </a:p>
        </p:txBody>
      </p:sp>
      <p:sp>
        <p:nvSpPr>
          <p:cNvPr id="5" name="Text Placeholder 4"/>
          <p:cNvSpPr>
            <a:spLocks noGrp="1"/>
          </p:cNvSpPr>
          <p:nvPr>
            <p:ph type="body" sz="quarter" idx="18"/>
          </p:nvPr>
        </p:nvSpPr>
        <p:spPr>
          <a:xfrm>
            <a:off x="1649730" y="14611350"/>
            <a:ext cx="29961205" cy="5476240"/>
          </a:xfrm>
        </p:spPr>
        <p:txBody>
          <a:bodyPr/>
          <a:lstStyle/>
          <a:p>
            <a:pPr indent="1016000">
              <a:extLst>
                <a:ext uri="{35155182-B16C-46BC-9424-99874614C6A1}">
                  <wpsdc:indentchars xmlns="" xmlns:wpsdc="http://www.wps.cn/officeDocument/2017/drawingmlCustomData" val="200" checksum="1463267244"/>
                </a:ext>
              </a:extLst>
            </a:pPr>
            <a:r>
              <a:rPr lang="en-US" altLang="zh-CN" dirty="0"/>
              <a:t>Synthesized three-dimensional space provides us with a platform to explore the intriguing acoustic valley Hall insulator. In this paper, a rotational degree of freedom is introduced to construct a synthetic three-dimensional space. Based on simulations, our results show that Weyl points and Fermi arcs and topologically nontrivial edge modes appear in a synthetic space. Not only rotational operation but also boundary truncation can modulate the frequencies of nontrivial edge states, which result in two completely different edge states at the upper and lower boundaries. Using frequencies of edge states protected by Weyl points, we devise two different acoustic topological rainbow devices. The two devices are able to trap states with different frequency components at different spatial positions: one device is capable of capturing low-frequency components at close range, while the other has the ability to confine low frequency components at long distances. This work may boost further the development of topological rainbow devices in a synthetic space related to the acoustic valley Hall insulator.</a:t>
            </a:r>
          </a:p>
        </p:txBody>
      </p:sp>
      <p:sp>
        <p:nvSpPr>
          <p:cNvPr id="9" name="Text Placeholder 8"/>
          <p:cNvSpPr>
            <a:spLocks noGrp="1"/>
          </p:cNvSpPr>
          <p:nvPr>
            <p:ph type="body" sz="quarter" idx="27"/>
          </p:nvPr>
        </p:nvSpPr>
        <p:spPr>
          <a:xfrm>
            <a:off x="2612390" y="13338175"/>
            <a:ext cx="22447250" cy="1302385"/>
          </a:xfrm>
        </p:spPr>
        <p:txBody>
          <a:bodyPr/>
          <a:lstStyle/>
          <a:p>
            <a:pPr fontAlgn="auto"/>
            <a:r>
              <a:rPr lang="en-US" dirty="0"/>
              <a:t>ABSTRACT</a:t>
            </a:r>
          </a:p>
        </p:txBody>
      </p:sp>
      <p:sp>
        <p:nvSpPr>
          <p:cNvPr id="10" name="Text Placeholder 9"/>
          <p:cNvSpPr>
            <a:spLocks noGrp="1"/>
          </p:cNvSpPr>
          <p:nvPr>
            <p:ph type="body" sz="quarter" idx="28"/>
          </p:nvPr>
        </p:nvSpPr>
        <p:spPr>
          <a:xfrm>
            <a:off x="1737999" y="29826587"/>
            <a:ext cx="16062185" cy="1303795"/>
          </a:xfrm>
        </p:spPr>
        <p:txBody>
          <a:bodyPr/>
          <a:lstStyle/>
          <a:p>
            <a:r>
              <a:rPr lang="en-US" dirty="0"/>
              <a:t>CONCLUSIONS</a:t>
            </a:r>
          </a:p>
        </p:txBody>
      </p:sp>
      <p:pic>
        <p:nvPicPr>
          <p:cNvPr id="18" name="图片占位符 17" descr="Weyl points synthesized by 2D triangular-lattice sonic crystals"/>
          <p:cNvPicPr>
            <a:picLocks noGrp="1" noChangeAspect="1"/>
          </p:cNvPicPr>
          <p:nvPr>
            <p:ph type="pic" sz="quarter" idx="29"/>
          </p:nvPr>
        </p:nvPicPr>
        <p:blipFill>
          <a:blip r:embed="rId4"/>
          <a:stretch>
            <a:fillRect/>
          </a:stretch>
        </p:blipFill>
        <p:spPr>
          <a:xfrm>
            <a:off x="2310765" y="20114895"/>
            <a:ext cx="11291570" cy="7897495"/>
          </a:xfrm>
          <a:prstGeom prst="rect">
            <a:avLst/>
          </a:prstGeom>
        </p:spPr>
      </p:pic>
      <p:sp>
        <p:nvSpPr>
          <p:cNvPr id="12" name="Text Placeholder 11"/>
          <p:cNvSpPr>
            <a:spLocks noGrp="1"/>
          </p:cNvSpPr>
          <p:nvPr>
            <p:ph type="body" sz="quarter" idx="30"/>
          </p:nvPr>
        </p:nvSpPr>
        <p:spPr>
          <a:xfrm>
            <a:off x="1196975" y="28012390"/>
            <a:ext cx="14727555" cy="970280"/>
          </a:xfrm>
        </p:spPr>
        <p:txBody>
          <a:bodyPr/>
          <a:lstStyle/>
          <a:p>
            <a:r>
              <a:rPr lang="en-US" dirty="0"/>
              <a:t>FIG. 1. Weyl points synthesized by 2D triangular-lattice sonic crystals</a:t>
            </a:r>
          </a:p>
        </p:txBody>
      </p:sp>
      <p:pic>
        <p:nvPicPr>
          <p:cNvPr id="27" name="图片占位符 26" descr="A topological rainbow concentrator based on boundary truncation"/>
          <p:cNvPicPr>
            <a:picLocks noGrp="1" noChangeAspect="1"/>
          </p:cNvPicPr>
          <p:nvPr>
            <p:ph type="pic" sz="quarter" idx="31"/>
          </p:nvPr>
        </p:nvPicPr>
        <p:blipFill>
          <a:blip r:embed="rId5"/>
          <a:stretch>
            <a:fillRect/>
          </a:stretch>
        </p:blipFill>
        <p:spPr>
          <a:xfrm>
            <a:off x="17141190" y="29126815"/>
            <a:ext cx="12559665" cy="8434705"/>
          </a:xfrm>
          <a:prstGeom prst="rect">
            <a:avLst/>
          </a:prstGeom>
        </p:spPr>
      </p:pic>
      <p:pic>
        <p:nvPicPr>
          <p:cNvPr id="26" name="图片占位符 25" descr="A topological rainbow concentrator based on rotation"/>
          <p:cNvPicPr>
            <a:picLocks noGrp="1" noChangeAspect="1"/>
          </p:cNvPicPr>
          <p:nvPr>
            <p:ph type="pic" sz="quarter" idx="34"/>
          </p:nvPr>
        </p:nvPicPr>
        <p:blipFill>
          <a:blip r:embed="rId6"/>
          <a:stretch>
            <a:fillRect/>
          </a:stretch>
        </p:blipFill>
        <p:spPr>
          <a:xfrm>
            <a:off x="16417290" y="20224750"/>
            <a:ext cx="12012930" cy="7802880"/>
          </a:xfrm>
          <a:prstGeom prst="rect">
            <a:avLst/>
          </a:prstGeom>
        </p:spPr>
      </p:pic>
      <p:sp>
        <p:nvSpPr>
          <p:cNvPr id="17" name="Text Placeholder 16"/>
          <p:cNvSpPr>
            <a:spLocks noGrp="1"/>
          </p:cNvSpPr>
          <p:nvPr>
            <p:ph type="body" sz="quarter" idx="35"/>
          </p:nvPr>
        </p:nvSpPr>
        <p:spPr>
          <a:xfrm>
            <a:off x="16417290" y="28025090"/>
            <a:ext cx="13529310" cy="1063625"/>
          </a:xfrm>
        </p:spPr>
        <p:txBody>
          <a:bodyPr/>
          <a:lstStyle/>
          <a:p>
            <a:r>
              <a:rPr lang="en-US"/>
              <a:t>FIG. 2.  A topological rainbow concentrator based on rotation</a:t>
            </a:r>
          </a:p>
        </p:txBody>
      </p:sp>
      <p:sp>
        <p:nvSpPr>
          <p:cNvPr id="28" name="文本框 27"/>
          <p:cNvSpPr txBox="1"/>
          <p:nvPr/>
        </p:nvSpPr>
        <p:spPr>
          <a:xfrm>
            <a:off x="16417290" y="37561520"/>
            <a:ext cx="15848330" cy="956310"/>
          </a:xfrm>
          <a:prstGeom prst="rect">
            <a:avLst/>
          </a:prstGeom>
          <a:noFill/>
        </p:spPr>
        <p:txBody>
          <a:bodyPr wrap="square" rtlCol="0">
            <a:noAutofit/>
          </a:bodyPr>
          <a:lstStyle/>
          <a:p>
            <a:pPr algn="l" defTabSz="3291840">
              <a:spcBef>
                <a:spcPts val="3600"/>
              </a:spcBef>
              <a:buClrTx/>
              <a:buSzTx/>
              <a:buFont typeface="Arial" panose="020B0604020202020204" pitchFamily="34" charset="0"/>
            </a:pPr>
            <a:r>
              <a:rPr lang="en-US" sz="4000"/>
              <a:t>FIG. 3.  A topological rainbow concentrator based on boundary truncation</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zVkOWFmMjczZjE3OTFlYmZhMjhmMDI2M2IxYzI4NWUifQ=="/>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585</Words>
  <Application>Microsoft Office PowerPoint</Application>
  <PresentationFormat>自定义</PresentationFormat>
  <Paragraphs>15</Paragraphs>
  <Slides>1</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vt:i4>
      </vt:variant>
    </vt:vector>
  </HeadingPairs>
  <TitlesOfParts>
    <vt:vector size="5" baseType="lpstr">
      <vt:lpstr>Arial</vt:lpstr>
      <vt:lpstr>Calibri</vt:lpstr>
      <vt:lpstr>Calibri Light</vt:lpstr>
      <vt:lpstr>Office Theme</vt:lpstr>
      <vt:lpstr>Probing Two Distinct Types of Topological Rainbow Concentrators Related to the Acoustic Valley Hall Insulator in Synthesized Three-Dimensional Space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Huiying (Zoey) Liu</cp:lastModifiedBy>
  <cp:revision>146</cp:revision>
  <cp:lastPrinted>2023-01-06T15:48:00Z</cp:lastPrinted>
  <dcterms:created xsi:type="dcterms:W3CDTF">2023-01-03T14:57:00Z</dcterms:created>
  <dcterms:modified xsi:type="dcterms:W3CDTF">2025-10-28T06:10:37Z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CD47E0AEFDFE4AE3BFD91668C935EE35_13</vt:lpwstr>
  </property>
  <property fmtid="{D5CDD505-2E9C-101B-9397-08002B2CF9AE}" pid="3" name="KSOProductBuildVer">
    <vt:lpwstr>2052-12.1.0.18276</vt:lpwstr>
  </property>
</Properties>
</file>