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2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4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5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6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7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8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9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0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1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457" r:id="rId2"/>
    <p:sldId id="2310" r:id="rId3"/>
    <p:sldId id="988" r:id="rId4"/>
    <p:sldId id="1060" r:id="rId5"/>
    <p:sldId id="2312" r:id="rId6"/>
    <p:sldId id="2311" r:id="rId7"/>
    <p:sldId id="2313" r:id="rId8"/>
    <p:sldId id="2314" r:id="rId9"/>
    <p:sldId id="2315" r:id="rId10"/>
    <p:sldId id="2316" r:id="rId11"/>
    <p:sldId id="2317" r:id="rId12"/>
    <p:sldId id="231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B885"/>
    <a:srgbClr val="E0F782"/>
    <a:srgbClr val="00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6405"/>
  </p:normalViewPr>
  <p:slideViewPr>
    <p:cSldViewPr snapToGrid="0">
      <p:cViewPr varScale="1">
        <p:scale>
          <a:sx n="109" d="100"/>
          <a:sy n="109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EC929-532F-4AF0-9243-01A1D863B37C}" type="datetimeFigureOut">
              <a:rPr lang="en-SG" smtClean="0"/>
              <a:t>29/10/2025</a:t>
            </a:fld>
            <a:endParaRPr lang="en-SG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SG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DC408-66EC-414C-997F-233706FF271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1221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>
                <a:solidFill>
                  <a:prstClr val="black"/>
                </a:solidFill>
              </a:rPr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D5E19A-D482-4174-1BD4-9D8B96F49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758E3318-1D4B-0D1C-B0FF-EDB7085414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67C1CF9-28FA-8AF5-BD04-54E990EB1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7712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AC629-1E0C-263F-8601-80F79142C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52B9EA7-53D2-B2BB-C181-9DDEA126EB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58D4725B-4FC4-619B-6296-8EB3538FF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266591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620CB0-EE10-4C5F-1BDD-C001EC07F7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788B6802-1647-2E7E-874F-57F3BDFD75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B9FD5F8-57E0-674F-4D85-1D2FA7C7D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76257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FB439-76D9-761C-8AC6-C985E9003B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1ACDA085-ECF8-C751-18B4-EA8A0F8805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894D303-FEDA-9F5D-669C-68E03B672A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5923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27F6D4-ACCD-5561-C784-24A1BC9AB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D0D263C-FE3B-B229-78F2-0874687444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A493417E-59A6-5E43-3872-DCB9E00F3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9246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F5B1BF-9197-ACC4-E08F-3E8BDED12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543F468-9842-1C81-65BD-A00486ADEF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349CCD7-B3B6-7F69-6715-5ACD38B61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64780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F35497-1485-E059-7837-30D619BD91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D2A0327-1F3E-EED9-DC81-1F5BAAEA66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A8AA6EE-018B-7D88-F896-149861A562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62713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8B5D6-C717-D34B-030D-11358CE99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6BBC9BF-734F-3B30-499D-1C564590C7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B2E5D87-74E2-5EB0-8CF8-C6121948E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5145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2AA6B1-A002-DFF8-DBC1-6729D32A63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1EEBFD0-4289-CE49-ED33-B976498469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5A7B99D2-9229-A349-A7BA-88A715DF9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0251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2F7B4-8C18-3C0F-1EB5-05305CA10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EB44670-0681-135C-D46A-6907A46D75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AEE9D68-DD2C-C6BB-8FD1-75BA30797A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24146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DAC9-CAA2-F1B2-6DCE-9E21990B48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D8B3BE-6B6A-5CA6-B5BE-035B098F0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7E94D-754C-8A0E-9218-F0DFEBA92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F2BF8-95DA-344D-4FA0-89ADAEBD1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088DD-87E9-BE02-FB8D-209CD6E9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34B6F-A9A1-B954-EB38-980009753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86AADB-B0A1-E66D-4205-F93437553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0559C-8A95-D686-AFBD-17E33C70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A7C71-40AF-6746-9B82-0268BF34C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4F867-D0B0-A55B-34AF-CFEBF3A0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3D8CB6-50CB-E198-5D4D-C6D09B8DFE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C6A2CF-896A-9124-01E2-AC4C58FAC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6DA69-1475-3D40-A20E-DB3098A81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5B116-26AF-BF77-D292-C75752DB9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C9A38-8E6B-34B4-01A7-178CA27D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4C37-00EF-96D6-21CD-47FB5AFAB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A0E1C-4AD3-0F21-6651-34BC272E4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E84B6-EB8F-B949-5ECB-9811BC5EE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37821-533E-160B-3D62-F83F501A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E21AA-F9CC-8FA0-B12D-6D6D0FB57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9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BC4B6-75B5-5454-D6B5-283D3E502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60D8A-1617-0A12-8AA0-F50EBEF48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DC980-7602-CE35-C526-76911F557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52256-6A29-1244-6CB8-D82C8A7CD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23095-BB59-F821-F2DE-F6B742E09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30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DE9FA-380F-8B8F-50DB-CD70D1E43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06CE8-1441-C50F-7B86-3B76147D0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25A77-4195-B7B3-100D-4E2415F68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E02CA-B9B0-F5CE-5B1F-0FB6128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DAD27-A60B-1B7D-E0AB-A39392ECB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4228C-4BDB-C9C1-5498-81DCBDF5B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0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D823E-F3AD-D0ED-0FBD-96DCFB439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7AE15-680C-6DA7-59D1-3FA91D924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3D8584-5D63-30FB-ABCF-9BE14B3AD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3119BA-EFE3-2B85-AD63-5FAE080E3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A8FABA-C883-9533-B913-06918A61AD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0D0859-DB54-79E5-2C6C-9FD7459BD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B219F0-7D30-04AD-6B6B-10321BFF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8F8BDF-2E13-56A4-8211-4EE23CEB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1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2D6B-7E7A-7054-52BE-C21026398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942BB-AA0C-0286-78C5-6A80A1F9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C95FE5-B046-AFB9-DB3E-E0A955D0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E24911-E8A5-45BA-E321-BFABEC647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5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5160F0-EF11-A500-46D7-061637C43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A3343-F085-835D-A598-DCAAC55B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B2039-F894-D4E3-2B18-D6C36FA64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41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98603-036F-761F-5FA6-BC599BB98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A7777-F7F6-C670-C31A-756E68EC3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62C590-DD2C-71CD-EFA8-20D75F4B2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DCA92E-249E-EDF4-4C72-DD5D3E464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536977-8186-4CF8-5775-DF911ACC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98228-19DC-A75D-6C36-2564ECCB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89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94E64-2299-AFCC-C9C3-C86812F01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0BBCF3-4874-3F20-ABFE-60EF002226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4A045-5686-0371-EA89-CEE9301D5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8CF9D3-CA5B-351B-E8C5-E9BE2190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77F7C-D5B6-A013-8FFE-F5E8E6D7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429A3-AD49-1A86-246A-16436596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0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309577-D045-2D8F-45D3-C3F12931D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3E958-8CFC-8426-A74B-05C998E96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59D43-1CC8-C97D-2AF3-A7A79496E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21F59-622F-3F48-9FF3-3E62CACDFEA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EC684-30E7-3A2F-F317-FE6CD01AC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85CB-DD8D-244E-0BB9-0949AAB7C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7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9C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http://www.1ppt.com/moban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0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39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1.pn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33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image" Target="../media/image4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image" Target="../media/image3.png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image" Target="../media/image1.png"/><Relationship Id="rId30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1.png"/><Relationship Id="rId10" Type="http://schemas.openxmlformats.org/officeDocument/2006/relationships/image" Target="../media/image10.jpe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30.xml"/><Relationship Id="rId7" Type="http://schemas.openxmlformats.org/officeDocument/2006/relationships/image" Target="../media/image13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10" Type="http://schemas.openxmlformats.org/officeDocument/2006/relationships/image" Target="../media/image19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1.png"/><Relationship Id="rId12" Type="http://schemas.openxmlformats.org/officeDocument/2006/relationships/image" Target="../media/image20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5.png"/><Relationship Id="rId11" Type="http://schemas.openxmlformats.org/officeDocument/2006/relationships/image" Target="../media/image16.tiff"/><Relationship Id="rId5" Type="http://schemas.openxmlformats.org/officeDocument/2006/relationships/image" Target="../media/image1.png"/><Relationship Id="rId10" Type="http://schemas.openxmlformats.org/officeDocument/2006/relationships/image" Target="../media/image24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25.png"/><Relationship Id="rId11" Type="http://schemas.openxmlformats.org/officeDocument/2006/relationships/image" Target="../media/image29.png"/><Relationship Id="rId5" Type="http://schemas.openxmlformats.org/officeDocument/2006/relationships/image" Target="../media/image1.png"/><Relationship Id="rId10" Type="http://schemas.openxmlformats.org/officeDocument/2006/relationships/image" Target="../media/image28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4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33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6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1.png"/><Relationship Id="rId5" Type="http://schemas.openxmlformats.org/officeDocument/2006/relationships/image" Target="../media/image35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 rot="2707801">
            <a:off x="837629" y="2739855"/>
            <a:ext cx="332356" cy="3323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355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 rot="2707801">
            <a:off x="804312" y="2464026"/>
            <a:ext cx="171481" cy="1714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355">
              <a:solidFill>
                <a:prstClr val="white"/>
              </a:solidFill>
            </a:endParaRPr>
          </a:p>
        </p:txBody>
      </p:sp>
      <p:sp>
        <p:nvSpPr>
          <p:cNvPr id="49" name="Text Box 13"/>
          <p:cNvSpPr txBox="1">
            <a:spLocks noChangeArrowheads="1"/>
          </p:cNvSpPr>
          <p:nvPr/>
        </p:nvSpPr>
        <p:spPr bwMode="auto">
          <a:xfrm>
            <a:off x="5476893" y="5912011"/>
            <a:ext cx="12170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dirty="0">
                <a:ln w="0"/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r>
              <a:rPr lang="zh-CN" altLang="en-US" sz="2400" dirty="0">
                <a:ln w="0"/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4021854" y="4552491"/>
            <a:ext cx="4185761" cy="1135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>
                <a:ln w="0"/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浙江省白马湖实验室有限公司</a:t>
            </a:r>
            <a:endParaRPr lang="en-SG" altLang="zh-CN" sz="2400" dirty="0">
              <a:ln w="0"/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>
                <a:ln w="0"/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赵昕海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0" y="2047614"/>
            <a:ext cx="12191999" cy="2333360"/>
            <a:chOff x="0" y="1489075"/>
            <a:chExt cx="9144000" cy="1944465"/>
          </a:xfrm>
        </p:grpSpPr>
        <p:sp>
          <p:nvSpPr>
            <p:cNvPr id="56" name="矩形 2"/>
            <p:cNvSpPr>
              <a:spLocks noChangeArrowheads="1"/>
            </p:cNvSpPr>
            <p:nvPr/>
          </p:nvSpPr>
          <p:spPr bwMode="auto">
            <a:xfrm>
              <a:off x="2705100" y="2687638"/>
              <a:ext cx="3266599" cy="3217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920" b="1" dirty="0">
                  <a:solidFill>
                    <a:srgbClr val="494429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sym typeface="Franklin Gothic Medium" panose="020B0603020102020204" pitchFamily="34" charset="0"/>
                </a:rPr>
                <a:t>PPT</a:t>
              </a:r>
              <a:r>
                <a:rPr lang="zh-CN" altLang="en-US" sz="1920" b="1">
                  <a:solidFill>
                    <a:srgbClr val="494429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sym typeface="Franklin Gothic Medium" panose="020B0603020102020204" pitchFamily="34" charset="0"/>
                </a:rPr>
                <a:t>模板下载：</a:t>
              </a:r>
              <a:r>
                <a:rPr lang="en-US" altLang="zh-CN" sz="1920" b="1" dirty="0">
                  <a:solidFill>
                    <a:srgbClr val="494429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sym typeface="Franklin Gothic Medium" panose="020B0603020102020204" pitchFamily="34" charset="0"/>
                  <a:hlinkClick r:id="rId4"/>
                </a:rPr>
                <a:t>www.1ppt.com/moban/</a:t>
              </a:r>
              <a:r>
                <a:rPr lang="en-US" altLang="zh-CN" sz="1920" b="1" dirty="0">
                  <a:solidFill>
                    <a:srgbClr val="494429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sym typeface="Franklin Gothic Medium" panose="020B0603020102020204" pitchFamily="34" charset="0"/>
                </a:rPr>
                <a:t> </a:t>
              </a:r>
              <a:endParaRPr lang="zh-CN" altLang="en-US" sz="2160" b="1">
                <a:solidFill>
                  <a:srgbClr val="000000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sym typeface="Franklin Gothic Medium" panose="020B0603020102020204" pitchFamily="34" charset="0"/>
              </a:endParaRPr>
            </a:p>
          </p:txBody>
        </p:sp>
        <p:sp>
          <p:nvSpPr>
            <p:cNvPr id="57" name="矩形 8"/>
            <p:cNvSpPr>
              <a:spLocks noChangeArrowheads="1"/>
            </p:cNvSpPr>
            <p:nvPr/>
          </p:nvSpPr>
          <p:spPr bwMode="auto">
            <a:xfrm>
              <a:off x="0" y="1489075"/>
              <a:ext cx="9144000" cy="194446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160" b="1">
                <a:solidFill>
                  <a:srgbClr val="CCEDC7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" name="TextBox 6"/>
            <p:cNvSpPr>
              <a:spLocks noChangeArrowheads="1"/>
            </p:cNvSpPr>
            <p:nvPr/>
          </p:nvSpPr>
          <p:spPr bwMode="auto">
            <a:xfrm>
              <a:off x="1463317" y="1999789"/>
              <a:ext cx="6306759" cy="6878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en-US" altLang="zh-CN" sz="3600" b="1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COMSOL </a:t>
              </a:r>
              <a:r>
                <a:rPr lang="zh-CN" altLang="en-US" sz="3600" b="1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代理</a:t>
              </a:r>
              <a:r>
                <a:rPr lang="zh-CN" altLang="en-US" sz="3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模型加速太阳能电池表征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5" name="图片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4630" y="0"/>
            <a:ext cx="1821815" cy="182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95013"/>
            <a:ext cx="12222051" cy="46298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F28C5-4BCB-9B1A-0648-A2E8B1B87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15">
            <a:extLst>
              <a:ext uri="{FF2B5EF4-FFF2-40B4-BE49-F238E27FC236}">
                <a16:creationId xmlns:a16="http://schemas.microsoft.com/office/drawing/2014/main" id="{B7D3067A-29CA-8648-D7EC-E2DFF7082F2A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568007" y="6497320"/>
            <a:ext cx="635000" cy="36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fld id="{731C2E08-D424-466D-9B73-00FC6125746C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10</a:t>
            </a:fld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D46CD3CA-35CC-0140-BF68-25FF357D0C5C}"/>
              </a:ext>
            </a:extLst>
          </p:cNvPr>
          <p:cNvGrpSpPr/>
          <p:nvPr/>
        </p:nvGrpSpPr>
        <p:grpSpPr>
          <a:xfrm>
            <a:off x="0" y="338409"/>
            <a:ext cx="6233800" cy="444500"/>
            <a:chOff x="0" y="338409"/>
            <a:chExt cx="6233800" cy="4445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198DA2D3-7D2C-D77D-B5BD-2E703D6348E4}"/>
                </a:ext>
              </a:extLst>
            </p:cNvPr>
            <p:cNvSpPr/>
            <p:nvPr/>
          </p:nvSpPr>
          <p:spPr bwMode="auto">
            <a:xfrm>
              <a:off x="0" y="338409"/>
              <a:ext cx="1193800" cy="444500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rgbClr val="FFFFFF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4.1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C726BBAA-9F05-19AE-DA62-BE0C3B6CCB3E}"/>
                </a:ext>
              </a:extLst>
            </p:cNvPr>
            <p:cNvCxnSpPr/>
            <p:nvPr/>
          </p:nvCxnSpPr>
          <p:spPr bwMode="auto">
            <a:xfrm>
              <a:off x="1193800" y="782909"/>
              <a:ext cx="5040000" cy="0"/>
            </a:xfrm>
            <a:prstGeom prst="line">
              <a:avLst/>
            </a:prstGeom>
            <a:solidFill>
              <a:srgbClr val="0072C6"/>
            </a:solidFill>
            <a:ln w="38100" cap="flat" cmpd="sng" algn="ctr">
              <a:solidFill>
                <a:srgbClr val="014C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文本框 70">
            <a:extLst>
              <a:ext uri="{FF2B5EF4-FFF2-40B4-BE49-F238E27FC236}">
                <a16:creationId xmlns:a16="http://schemas.microsoft.com/office/drawing/2014/main" id="{590EDCBC-0C49-A587-58BF-3B136AC73B59}"/>
              </a:ext>
            </a:extLst>
          </p:cNvPr>
          <p:cNvSpPr txBox="1"/>
          <p:nvPr/>
        </p:nvSpPr>
        <p:spPr>
          <a:xfrm>
            <a:off x="1335016" y="278413"/>
            <a:ext cx="4849404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研究结果 </a:t>
            </a:r>
            <a:r>
              <a:rPr lang="en-US" altLang="zh-CN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– </a:t>
            </a:r>
            <a:r>
              <a:rPr lang="zh-CN" altLang="en-US" sz="240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建模及代理模型训练</a:t>
            </a:r>
            <a:endParaRPr lang="en-US" altLang="zh-CN" sz="2400" b="1" dirty="0">
              <a:solidFill>
                <a:srgbClr val="014C8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3">
            <a:extLst>
              <a:ext uri="{FF2B5EF4-FFF2-40B4-BE49-F238E27FC236}">
                <a16:creationId xmlns:a16="http://schemas.microsoft.com/office/drawing/2014/main" id="{8FC4DF2E-B657-ED94-D96B-81F7B88C48C7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905" y="0"/>
            <a:ext cx="1014095" cy="101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D6BA4ED-3021-158E-F799-C416E0308A0E}"/>
                  </a:ext>
                </a:extLst>
              </p:cNvPr>
              <p:cNvSpPr txBox="1"/>
              <p:nvPr/>
            </p:nvSpPr>
            <p:spPr>
              <a:xfrm>
                <a:off x="623993" y="1272891"/>
                <a:ext cx="4700978" cy="2372134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 marL="285750" indent="-285750" algn="just">
                  <a:spcAft>
                    <a:spcPts val="600"/>
                  </a:spcAft>
                  <a:buClrTx/>
                  <a:buSzTx/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1000</a:t>
                </a:r>
                <a:r>
                  <a:rPr lang="zh-CN" altLang="en-US" sz="2000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次模拟仅需</a:t>
                </a:r>
                <a:r>
                  <a:rPr lang="en-US" altLang="zh-CN" sz="2000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4.5</a:t>
                </a:r>
                <a:r>
                  <a:rPr lang="zh-CN" altLang="en-US" sz="2000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秒；</a:t>
                </a:r>
                <a:endParaRPr lang="en-SG" altLang="zh-CN" sz="2000" b="1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  <a:p>
                <a:pPr marL="285750" indent="-285750" algn="just">
                  <a:spcAft>
                    <a:spcPts val="600"/>
                  </a:spcAft>
                  <a:buClrTx/>
                  <a:buSzTx/>
                  <a:buFont typeface="Wingdings" panose="05000000000000000000" pitchFamily="2" charset="2"/>
                  <a:buChar char="Ø"/>
                </a:pPr>
                <a:r>
                  <a:rPr lang="zh-CN" altLang="en-US" sz="2000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采用向量化计算时</a:t>
                </a:r>
                <a:r>
                  <a:rPr lang="en-US" altLang="zh-CN" sz="2000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1000</a:t>
                </a:r>
                <a:r>
                  <a:rPr lang="zh-CN" altLang="en-US" sz="2000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次仅需</a:t>
                </a:r>
                <a:r>
                  <a:rPr lang="en-US" altLang="zh-CN" sz="2000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0.3</a:t>
                </a:r>
                <a:r>
                  <a:rPr lang="zh-CN" altLang="en-US" sz="2000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秒；</a:t>
                </a:r>
              </a:p>
              <a:p>
                <a:pPr marL="285750" indent="-285750" algn="just">
                  <a:spcAft>
                    <a:spcPts val="600"/>
                  </a:spcAft>
                  <a:buClrTx/>
                  <a:buSzTx/>
                  <a:buFont typeface="Wingdings" panose="05000000000000000000" pitchFamily="2" charset="2"/>
                  <a:buChar char="Ø"/>
                </a:pPr>
                <a:r>
                  <a:rPr lang="zh-CN" altLang="en-US" sz="2000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校准时间仅</a:t>
                </a:r>
                <a:r>
                  <a:rPr lang="en-US" altLang="zh-CN" sz="2000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30</a:t>
                </a:r>
                <a:r>
                  <a:rPr lang="zh-CN" altLang="en-US" sz="2000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秒；优化时间仅</a:t>
                </a:r>
                <a:r>
                  <a:rPr lang="en-US" altLang="zh-CN" sz="2000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28</a:t>
                </a:r>
                <a:r>
                  <a:rPr lang="zh-CN" altLang="en-US" sz="2000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秒；</a:t>
                </a:r>
                <a:endParaRPr lang="en-SG" altLang="zh-CN" sz="2000" b="1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  <a:p>
                <a:pPr marL="285750" indent="-285750" algn="just">
                  <a:spcAft>
                    <a:spcPts val="600"/>
                  </a:spcAft>
                  <a:buClrTx/>
                  <a:buSzTx/>
                  <a:buFont typeface="Wingdings" panose="05000000000000000000" pitchFamily="2" charset="2"/>
                  <a:buChar char="Ø"/>
                </a:pPr>
                <a:r>
                  <a:rPr lang="zh-CN" altLang="en-US" sz="2000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均方误差低于</a:t>
                </a:r>
                <a14:m>
                  <m:oMath xmlns:m="http://schemas.openxmlformats.org/officeDocument/2006/math">
                    <m:r>
                      <a:rPr lang="en-SG" altLang="zh-CN" sz="2000" b="1" i="1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rPr>
                      <m:t>𝟏</m:t>
                    </m:r>
                    <m:sSup>
                      <m:sSupPr>
                        <m:ctrlPr>
                          <a:rPr lang="en-SG" altLang="zh-CN" sz="2000" b="1" i="1" smtClean="0">
                            <a:ln>
                              <a:noFill/>
                            </a:ln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  <a:sym typeface="+mn-ea"/>
                          </a:rPr>
                        </m:ctrlPr>
                      </m:sSupPr>
                      <m:e>
                        <m:r>
                          <a:rPr lang="en-SG" altLang="zh-CN" sz="2000" b="1" i="1" smtClean="0">
                            <a:ln>
                              <a:noFill/>
                            </a:ln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  <a:sym typeface="+mn-ea"/>
                          </a:rPr>
                          <m:t>𝟎</m:t>
                        </m:r>
                      </m:e>
                      <m:sup>
                        <m:r>
                          <a:rPr lang="en-SG" altLang="zh-CN" sz="2000" b="1" i="1" smtClean="0">
                            <a:ln>
                              <a:noFill/>
                            </a:ln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  <a:sym typeface="+mn-ea"/>
                          </a:rPr>
                          <m:t>−</m:t>
                        </m:r>
                        <m:r>
                          <a:rPr lang="en-SG" altLang="zh-CN" sz="2000" b="1" i="1" smtClean="0">
                            <a:ln>
                              <a:noFill/>
                            </a:ln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  <a:sym typeface="+mn-ea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zh-CN" altLang="en-US" sz="2000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；</a:t>
                </a:r>
                <a:endParaRPr lang="en-SG" altLang="zh-CN" sz="2000" b="1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  <a:p>
                <a:pPr marL="285750" indent="-285750" algn="just">
                  <a:spcAft>
                    <a:spcPts val="600"/>
                  </a:spcAft>
                  <a:buClrTx/>
                  <a:buSzTx/>
                  <a:buFont typeface="Wingdings" panose="05000000000000000000" pitchFamily="2" charset="2"/>
                  <a:buChar char="Ø"/>
                </a:pPr>
                <a:r>
                  <a:rPr lang="zh-CN" altLang="en-US" sz="2000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满足电池千小时以上稳定性大数据的辅助表征与机理研究</a:t>
                </a:r>
              </a:p>
              <a:p>
                <a:pPr marL="285750" indent="-285750" algn="just">
                  <a:spcAft>
                    <a:spcPts val="600"/>
                  </a:spcAft>
                  <a:buClrTx/>
                  <a:buSzTx/>
                  <a:buFont typeface="Wingdings" panose="05000000000000000000" pitchFamily="2" charset="2"/>
                  <a:buChar char="Ø"/>
                </a:pPr>
                <a:endParaRPr lang="zh-CN" altLang="en-US" sz="2000" b="1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  <a:p>
                <a:pPr marL="285750" indent="-285750" algn="just">
                  <a:spcAft>
                    <a:spcPts val="600"/>
                  </a:spcAft>
                  <a:buClrTx/>
                  <a:buSzTx/>
                  <a:buFont typeface="Wingdings" panose="05000000000000000000" pitchFamily="2" charset="2"/>
                  <a:buChar char="Ø"/>
                </a:pPr>
                <a:endParaRPr lang="zh-CN" altLang="en-US" sz="2000" b="1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D6BA4ED-3021-158E-F799-C416E0308A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993" y="1272891"/>
                <a:ext cx="4700978" cy="2372134"/>
              </a:xfrm>
              <a:prstGeom prst="rect">
                <a:avLst/>
              </a:prstGeom>
              <a:blipFill>
                <a:blip r:embed="rId6"/>
                <a:stretch>
                  <a:fillRect l="-1166" t="-1542" r="-6606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6FF44258-CFD3-5192-D745-5C566D4ABB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97" y="1117600"/>
            <a:ext cx="5274310" cy="556006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203F8CB2-2408-0D1C-C8AC-F03E51896077}"/>
              </a:ext>
            </a:extLst>
          </p:cNvPr>
          <p:cNvSpPr txBox="1"/>
          <p:nvPr/>
        </p:nvSpPr>
        <p:spPr>
          <a:xfrm>
            <a:off x="8069769" y="6339106"/>
            <a:ext cx="3108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600" dirty="0"/>
              <a:t>Applied Energy 392 (2025) 125922</a:t>
            </a:r>
            <a:endParaRPr lang="en-SG" altLang="zh-CN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F1D677B-2430-F57B-4891-540A95BC92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731" y="3745593"/>
            <a:ext cx="3571849" cy="311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15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6159"/>
    </mc:Choice>
    <mc:Fallback xmlns="">
      <p:transition advTm="36159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AC2B16-0F02-4C90-1A1A-8B8842BE4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15">
            <a:extLst>
              <a:ext uri="{FF2B5EF4-FFF2-40B4-BE49-F238E27FC236}">
                <a16:creationId xmlns:a16="http://schemas.microsoft.com/office/drawing/2014/main" id="{895DBBA9-4D7E-70E0-A043-224F1FF97EED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568007" y="6497320"/>
            <a:ext cx="635000" cy="36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fld id="{731C2E08-D424-466D-9B73-00FC6125746C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11</a:t>
            </a:fld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42188F41-4C16-BFCD-7026-CB82E37B1CFA}"/>
              </a:ext>
            </a:extLst>
          </p:cNvPr>
          <p:cNvGrpSpPr/>
          <p:nvPr/>
        </p:nvGrpSpPr>
        <p:grpSpPr>
          <a:xfrm>
            <a:off x="0" y="338409"/>
            <a:ext cx="7493800" cy="444500"/>
            <a:chOff x="0" y="338409"/>
            <a:chExt cx="7493800" cy="4445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C117D6BB-4CD2-1F9C-0710-CD0ECC9ACA33}"/>
                </a:ext>
              </a:extLst>
            </p:cNvPr>
            <p:cNvSpPr/>
            <p:nvPr/>
          </p:nvSpPr>
          <p:spPr bwMode="auto">
            <a:xfrm>
              <a:off x="0" y="338409"/>
              <a:ext cx="1193800" cy="444500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rgbClr val="FFFFFF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4.2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B82C7CD9-86FD-0F6D-FBB4-3E6861939505}"/>
                </a:ext>
              </a:extLst>
            </p:cNvPr>
            <p:cNvCxnSpPr/>
            <p:nvPr/>
          </p:nvCxnSpPr>
          <p:spPr bwMode="auto">
            <a:xfrm>
              <a:off x="1193800" y="782909"/>
              <a:ext cx="6300000" cy="0"/>
            </a:xfrm>
            <a:prstGeom prst="line">
              <a:avLst/>
            </a:prstGeom>
            <a:solidFill>
              <a:srgbClr val="0072C6"/>
            </a:solidFill>
            <a:ln w="38100" cap="flat" cmpd="sng" algn="ctr">
              <a:solidFill>
                <a:srgbClr val="014C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文本框 70">
            <a:extLst>
              <a:ext uri="{FF2B5EF4-FFF2-40B4-BE49-F238E27FC236}">
                <a16:creationId xmlns:a16="http://schemas.microsoft.com/office/drawing/2014/main" id="{F3067C2A-738A-14D4-737E-82DA6B0ADF55}"/>
              </a:ext>
            </a:extLst>
          </p:cNvPr>
          <p:cNvSpPr txBox="1"/>
          <p:nvPr/>
        </p:nvSpPr>
        <p:spPr>
          <a:xfrm>
            <a:off x="1335016" y="278413"/>
            <a:ext cx="608051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研究结果 </a:t>
            </a:r>
            <a:r>
              <a:rPr lang="en-US" altLang="zh-CN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– </a:t>
            </a:r>
            <a:r>
              <a:rPr lang="zh-CN" altLang="en-US" sz="240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配合环境参数进行敏感度分析</a:t>
            </a:r>
            <a:endParaRPr lang="en-US" altLang="zh-CN" sz="2400" b="1" dirty="0">
              <a:solidFill>
                <a:srgbClr val="014C8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3">
            <a:extLst>
              <a:ext uri="{FF2B5EF4-FFF2-40B4-BE49-F238E27FC236}">
                <a16:creationId xmlns:a16="http://schemas.microsoft.com/office/drawing/2014/main" id="{A1C306BB-9CEE-78F1-0126-F07389B0B1BC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905" y="0"/>
            <a:ext cx="1014095" cy="101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7" name="组合 66">
            <a:extLst>
              <a:ext uri="{FF2B5EF4-FFF2-40B4-BE49-F238E27FC236}">
                <a16:creationId xmlns:a16="http://schemas.microsoft.com/office/drawing/2014/main" id="{805DC418-4EE0-5B50-C7B2-68D70BF31CDB}"/>
              </a:ext>
            </a:extLst>
          </p:cNvPr>
          <p:cNvGrpSpPr/>
          <p:nvPr/>
        </p:nvGrpSpPr>
        <p:grpSpPr>
          <a:xfrm>
            <a:off x="319373" y="1518591"/>
            <a:ext cx="10972863" cy="4902940"/>
            <a:chOff x="595144" y="1620670"/>
            <a:chExt cx="10972863" cy="4902940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B0A18602-5E23-104C-D0D5-F5BE703B8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9734" y="1620670"/>
              <a:ext cx="5028118" cy="4706877"/>
            </a:xfrm>
            <a:prstGeom prst="rect">
              <a:avLst/>
            </a:prstGeom>
          </p:spPr>
        </p:pic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BB7855FA-5E18-1F30-A01D-B64FC2DAF537}"/>
                </a:ext>
              </a:extLst>
            </p:cNvPr>
            <p:cNvGrpSpPr/>
            <p:nvPr/>
          </p:nvGrpSpPr>
          <p:grpSpPr>
            <a:xfrm>
              <a:off x="8791999" y="3045620"/>
              <a:ext cx="2776008" cy="1228931"/>
              <a:chOff x="8605891" y="4761038"/>
              <a:chExt cx="2776008" cy="1228931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id="{B8CB1946-F4D9-F0C3-3CE5-B8F15052AFC2}"/>
                  </a:ext>
                </a:extLst>
              </p:cNvPr>
              <p:cNvSpPr/>
              <p:nvPr/>
            </p:nvSpPr>
            <p:spPr>
              <a:xfrm>
                <a:off x="8605891" y="4761038"/>
                <a:ext cx="1365504" cy="600883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电池效率（</a:t>
                </a:r>
                <a:r>
                  <a:rPr lang="en-SG" altLang="zh-CN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PCE</a:t>
                </a:r>
                <a:r>
                  <a:rPr lang="zh-CN" altLang="en-US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）</a:t>
                </a:r>
                <a:endParaRPr lang="en-SG" b="1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矩形: 圆角 11">
                    <a:extLst>
                      <a:ext uri="{FF2B5EF4-FFF2-40B4-BE49-F238E27FC236}">
                        <a16:creationId xmlns:a16="http://schemas.microsoft.com/office/drawing/2014/main" id="{C07F9307-A4E4-C7B5-8DB3-6FD471194EBC}"/>
                      </a:ext>
                    </a:extLst>
                  </p:cNvPr>
                  <p:cNvSpPr/>
                  <p:nvPr/>
                </p:nvSpPr>
                <p:spPr>
                  <a:xfrm>
                    <a:off x="8605891" y="5389086"/>
                    <a:ext cx="1365504" cy="600883"/>
                  </a:xfrm>
                  <a:prstGeom prst="round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zh-CN" altLang="en-US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开路电压（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SG" altLang="zh-CN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</m:ctrlPr>
                          </m:sSubPr>
                          <m:e>
                            <m:r>
                              <a:rPr lang="en-SG" altLang="zh-CN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𝑽</m:t>
                            </m:r>
                          </m:e>
                          <m:sub>
                            <m:r>
                              <a:rPr lang="en-SG" altLang="zh-CN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𝒐𝒄</m:t>
                            </m:r>
                          </m:sub>
                        </m:sSub>
                      </m:oMath>
                    </a14:m>
                    <a:r>
                      <a:rPr lang="zh-CN" altLang="en-US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）</a:t>
                    </a:r>
                    <a:endParaRPr lang="en-SG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27" name="矩形: 圆角 26">
                    <a:extLst>
                      <a:ext uri="{FF2B5EF4-FFF2-40B4-BE49-F238E27FC236}">
                        <a16:creationId xmlns:a16="http://schemas.microsoft.com/office/drawing/2014/main" id="{0F353E63-33FE-56BD-B762-79FB482837A0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05891" y="5389086"/>
                    <a:ext cx="1365504" cy="600883"/>
                  </a:xfrm>
                  <a:prstGeom prst="roundRect">
                    <a:avLst/>
                  </a:prstGeom>
                  <a:blipFill>
                    <a:blip r:embed="rId7"/>
                    <a:stretch>
                      <a:fillRect t="-8000" b="-18000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矩形: 圆角 13">
                    <a:extLst>
                      <a:ext uri="{FF2B5EF4-FFF2-40B4-BE49-F238E27FC236}">
                        <a16:creationId xmlns:a16="http://schemas.microsoft.com/office/drawing/2014/main" id="{CD18CCA6-CF00-F1AE-57B5-3AAD2D7A3223}"/>
                      </a:ext>
                    </a:extLst>
                  </p:cNvPr>
                  <p:cNvSpPr/>
                  <p:nvPr/>
                </p:nvSpPr>
                <p:spPr>
                  <a:xfrm>
                    <a:off x="10016395" y="4761039"/>
                    <a:ext cx="1365504" cy="600883"/>
                  </a:xfrm>
                  <a:prstGeom prst="round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zh-CN" altLang="en-US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短路电流（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SG" altLang="zh-CN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</m:ctrlPr>
                          </m:sSubPr>
                          <m:e>
                            <m:r>
                              <a:rPr lang="en-SG" altLang="zh-CN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𝒊</m:t>
                            </m:r>
                          </m:e>
                          <m:sub>
                            <m:r>
                              <a:rPr lang="en-SG" altLang="zh-CN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𝒔𝒄</m:t>
                            </m:r>
                          </m:sub>
                        </m:sSub>
                      </m:oMath>
                    </a14:m>
                    <a:r>
                      <a:rPr lang="zh-CN" altLang="en-US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）</a:t>
                    </a:r>
                    <a:endParaRPr lang="en-SG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28" name="矩形: 圆角 27">
                    <a:extLst>
                      <a:ext uri="{FF2B5EF4-FFF2-40B4-BE49-F238E27FC236}">
                        <a16:creationId xmlns:a16="http://schemas.microsoft.com/office/drawing/2014/main" id="{59EC5096-3476-3888-B22D-D607CFBF0B2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016395" y="4761039"/>
                    <a:ext cx="1365504" cy="600883"/>
                  </a:xfrm>
                  <a:prstGeom prst="roundRect">
                    <a:avLst/>
                  </a:prstGeom>
                  <a:blipFill>
                    <a:blip r:embed="rId8"/>
                    <a:stretch>
                      <a:fillRect t="-8000" b="-18000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矩形: 圆角 14">
                    <a:extLst>
                      <a:ext uri="{FF2B5EF4-FFF2-40B4-BE49-F238E27FC236}">
                        <a16:creationId xmlns:a16="http://schemas.microsoft.com/office/drawing/2014/main" id="{28B1A352-0A89-699B-9075-0BD23BC6ACCE}"/>
                      </a:ext>
                    </a:extLst>
                  </p:cNvPr>
                  <p:cNvSpPr/>
                  <p:nvPr/>
                </p:nvSpPr>
                <p:spPr>
                  <a:xfrm>
                    <a:off x="10016395" y="5389086"/>
                    <a:ext cx="1365504" cy="600883"/>
                  </a:xfrm>
                  <a:prstGeom prst="round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zh-CN" altLang="en-US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填充因子（</a:t>
                    </a:r>
                    <a14:m>
                      <m:oMath xmlns:m="http://schemas.openxmlformats.org/officeDocument/2006/math">
                        <m:r>
                          <a:rPr lang="en-SG" altLang="zh-CN" b="1" i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𝐅𝐅</m:t>
                        </m:r>
                      </m:oMath>
                    </a14:m>
                    <a:r>
                      <a:rPr lang="zh-CN" altLang="en-US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）</a:t>
                    </a:r>
                    <a:endParaRPr lang="en-SG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29" name="矩形: 圆角 28">
                    <a:extLst>
                      <a:ext uri="{FF2B5EF4-FFF2-40B4-BE49-F238E27FC236}">
                        <a16:creationId xmlns:a16="http://schemas.microsoft.com/office/drawing/2014/main" id="{DF6537BB-3EDA-A692-FEBD-0056640DC099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016395" y="5389086"/>
                    <a:ext cx="1365504" cy="600883"/>
                  </a:xfrm>
                  <a:prstGeom prst="roundRect">
                    <a:avLst/>
                  </a:prstGeom>
                  <a:blipFill>
                    <a:blip r:embed="rId9"/>
                    <a:stretch>
                      <a:fillRect t="-8000" b="-18000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D8BB545A-699D-D1AD-110E-A383CFA3D486}"/>
                </a:ext>
              </a:extLst>
            </p:cNvPr>
            <p:cNvGrpSpPr/>
            <p:nvPr/>
          </p:nvGrpSpPr>
          <p:grpSpPr>
            <a:xfrm>
              <a:off x="595144" y="2579585"/>
              <a:ext cx="2393651" cy="2332078"/>
              <a:chOff x="756099" y="1352578"/>
              <a:chExt cx="2393651" cy="2332078"/>
            </a:xfrm>
          </p:grpSpPr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id="{D47A01A1-C259-A2B2-01B5-D6263E335C3B}"/>
                  </a:ext>
                </a:extLst>
              </p:cNvPr>
              <p:cNvSpPr/>
              <p:nvPr/>
            </p:nvSpPr>
            <p:spPr>
              <a:xfrm>
                <a:off x="1772054" y="1352578"/>
                <a:ext cx="1377696" cy="1243584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b="1" dirty="0">
                    <a:solidFill>
                      <a:schemeClr val="accent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温度</a:t>
                </a:r>
                <a:endParaRPr lang="en-SG" sz="2400" b="1" dirty="0">
                  <a:solidFill>
                    <a:schemeClr val="accent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id="{B786012A-DBA9-8DDC-A061-17BFEF4E7219}"/>
                  </a:ext>
                </a:extLst>
              </p:cNvPr>
              <p:cNvSpPr/>
              <p:nvPr/>
            </p:nvSpPr>
            <p:spPr>
              <a:xfrm>
                <a:off x="756099" y="1829752"/>
                <a:ext cx="1377696" cy="1243584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b="1" dirty="0">
                    <a:solidFill>
                      <a:schemeClr val="accent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湿度</a:t>
                </a:r>
                <a:endParaRPr lang="en-SG" sz="2400" b="1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id="{2EAA8DB4-107B-6FAE-0BE4-EB57109D2310}"/>
                  </a:ext>
                </a:extLst>
              </p:cNvPr>
              <p:cNvSpPr/>
              <p:nvPr/>
            </p:nvSpPr>
            <p:spPr>
              <a:xfrm>
                <a:off x="1662793" y="2441072"/>
                <a:ext cx="1377696" cy="1243584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b="1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光照</a:t>
                </a:r>
                <a:endParaRPr lang="en-SG" sz="2400" b="1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D7D48F2B-AAAC-F938-6EC0-E299B7CF7AD2}"/>
                </a:ext>
              </a:extLst>
            </p:cNvPr>
            <p:cNvSpPr txBox="1"/>
            <p:nvPr/>
          </p:nvSpPr>
          <p:spPr>
            <a:xfrm>
              <a:off x="8671573" y="5303361"/>
              <a:ext cx="1345694" cy="480735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algn="just">
                <a:spcAft>
                  <a:spcPts val="600"/>
                </a:spcAft>
                <a:buClrTx/>
                <a:buSzTx/>
              </a:pPr>
              <a:r>
                <a:rPr lang="zh-CN" altLang="en-US" b="1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参数反推</a:t>
              </a:r>
              <a:endParaRPr lang="en-SG" altLang="zh-CN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0905032F-230C-8B86-14E8-9B3701781D61}"/>
                </a:ext>
              </a:extLst>
            </p:cNvPr>
            <p:cNvSpPr txBox="1"/>
            <p:nvPr/>
          </p:nvSpPr>
          <p:spPr>
            <a:xfrm>
              <a:off x="2554514" y="6042875"/>
              <a:ext cx="1345694" cy="480735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algn="just">
                <a:spcAft>
                  <a:spcPts val="600"/>
                </a:spcAft>
                <a:buClrTx/>
                <a:buSzTx/>
              </a:pPr>
              <a:r>
                <a:rPr lang="zh-CN" altLang="en-US" b="1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敏感度分析</a:t>
              </a:r>
              <a:endParaRPr lang="en-SG" altLang="zh-CN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cxnSp>
          <p:nvCxnSpPr>
            <p:cNvPr id="34" name="连接符: 肘形 33">
              <a:extLst>
                <a:ext uri="{FF2B5EF4-FFF2-40B4-BE49-F238E27FC236}">
                  <a16:creationId xmlns:a16="http://schemas.microsoft.com/office/drawing/2014/main" id="{3B0709DD-68DA-3ED4-182E-CB5D7E659B98}"/>
                </a:ext>
              </a:extLst>
            </p:cNvPr>
            <p:cNvCxnSpPr/>
            <p:nvPr/>
          </p:nvCxnSpPr>
          <p:spPr>
            <a:xfrm flipV="1">
              <a:off x="2554514" y="1770747"/>
              <a:ext cx="1016000" cy="624110"/>
            </a:xfrm>
            <a:prstGeom prst="bentConnector3">
              <a:avLst>
                <a:gd name="adj1" fmla="val 0"/>
              </a:avLst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连接符: 肘形 35">
              <a:extLst>
                <a:ext uri="{FF2B5EF4-FFF2-40B4-BE49-F238E27FC236}">
                  <a16:creationId xmlns:a16="http://schemas.microsoft.com/office/drawing/2014/main" id="{127CE65F-62F3-CB8D-2143-F6318490843E}"/>
                </a:ext>
              </a:extLst>
            </p:cNvPr>
            <p:cNvCxnSpPr>
              <a:cxnSpLocks/>
            </p:cNvCxnSpPr>
            <p:nvPr/>
          </p:nvCxnSpPr>
          <p:spPr>
            <a:xfrm>
              <a:off x="7996422" y="1842880"/>
              <a:ext cx="1986907" cy="934352"/>
            </a:xfrm>
            <a:prstGeom prst="bentConnector3">
              <a:avLst>
                <a:gd name="adj1" fmla="val 99674"/>
              </a:avLst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连接符: 肘形 44">
              <a:extLst>
                <a:ext uri="{FF2B5EF4-FFF2-40B4-BE49-F238E27FC236}">
                  <a16:creationId xmlns:a16="http://schemas.microsoft.com/office/drawing/2014/main" id="{2D554DA6-FFB6-B6AB-920B-1A239083A8D0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8367268" y="4368744"/>
              <a:ext cx="1616062" cy="1604485"/>
            </a:xfrm>
            <a:prstGeom prst="bentConnector3">
              <a:avLst>
                <a:gd name="adj1" fmla="val 1501"/>
              </a:avLst>
            </a:prstGeom>
            <a:ln w="76200"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9" name="连接符: 肘形 48">
              <a:extLst>
                <a:ext uri="{FF2B5EF4-FFF2-40B4-BE49-F238E27FC236}">
                  <a16:creationId xmlns:a16="http://schemas.microsoft.com/office/drawing/2014/main" id="{441BEDEA-3B24-42D7-1A0D-B6BCDC7496AC}"/>
                </a:ext>
              </a:extLst>
            </p:cNvPr>
            <p:cNvCxnSpPr>
              <a:cxnSpLocks/>
            </p:cNvCxnSpPr>
            <p:nvPr/>
          </p:nvCxnSpPr>
          <p:spPr>
            <a:xfrm>
              <a:off x="2423981" y="4911663"/>
              <a:ext cx="1719902" cy="1061567"/>
            </a:xfrm>
            <a:prstGeom prst="bentConnector3">
              <a:avLst>
                <a:gd name="adj1" fmla="val 1898"/>
              </a:avLst>
            </a:prstGeom>
            <a:ln w="76200"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7" name="连接符: 肘形 56">
              <a:extLst>
                <a:ext uri="{FF2B5EF4-FFF2-40B4-BE49-F238E27FC236}">
                  <a16:creationId xmlns:a16="http://schemas.microsoft.com/office/drawing/2014/main" id="{C013949F-5D8A-1622-D3A8-9EC191150617}"/>
                </a:ext>
              </a:extLst>
            </p:cNvPr>
            <p:cNvCxnSpPr>
              <a:cxnSpLocks/>
            </p:cNvCxnSpPr>
            <p:nvPr/>
          </p:nvCxnSpPr>
          <p:spPr>
            <a:xfrm>
              <a:off x="2439303" y="4880629"/>
              <a:ext cx="7718200" cy="1611947"/>
            </a:xfrm>
            <a:prstGeom prst="bentConnector3">
              <a:avLst>
                <a:gd name="adj1" fmla="val 166"/>
              </a:avLst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连接符: 肘形 60">
              <a:extLst>
                <a:ext uri="{FF2B5EF4-FFF2-40B4-BE49-F238E27FC236}">
                  <a16:creationId xmlns:a16="http://schemas.microsoft.com/office/drawing/2014/main" id="{FF3E731B-8089-5665-89B6-3285699B8C2E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8828737" y="4873268"/>
              <a:ext cx="2118855" cy="1147287"/>
            </a:xfrm>
            <a:prstGeom prst="bentConnector3">
              <a:avLst>
                <a:gd name="adj1" fmla="val 680"/>
              </a:avLst>
            </a:prstGeom>
            <a:ln w="76200"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232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6159"/>
    </mc:Choice>
    <mc:Fallback xmlns="">
      <p:transition advTm="36159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BA0D97-08F8-1E75-C993-B4B4E50C45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15">
            <a:extLst>
              <a:ext uri="{FF2B5EF4-FFF2-40B4-BE49-F238E27FC236}">
                <a16:creationId xmlns:a16="http://schemas.microsoft.com/office/drawing/2014/main" id="{79B2FCCD-2F65-6FB8-A93C-9FB48E2EDA08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568007" y="6497320"/>
            <a:ext cx="635000" cy="36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fld id="{731C2E08-D424-466D-9B73-00FC6125746C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12</a:t>
            </a:fld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1625DBD-0000-B72A-9342-8C79F492E2F9}"/>
              </a:ext>
            </a:extLst>
          </p:cNvPr>
          <p:cNvGrpSpPr/>
          <p:nvPr/>
        </p:nvGrpSpPr>
        <p:grpSpPr>
          <a:xfrm>
            <a:off x="0" y="338409"/>
            <a:ext cx="9113800" cy="444500"/>
            <a:chOff x="0" y="338409"/>
            <a:chExt cx="9113800" cy="4445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C5EFB138-8F33-27D8-CDDA-D5335A60558D}"/>
                </a:ext>
              </a:extLst>
            </p:cNvPr>
            <p:cNvSpPr/>
            <p:nvPr/>
          </p:nvSpPr>
          <p:spPr bwMode="auto">
            <a:xfrm>
              <a:off x="0" y="338409"/>
              <a:ext cx="1193800" cy="444500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rgbClr val="FFFFFF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4.2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005D9BF8-236D-1C76-65E3-691241938D1A}"/>
                </a:ext>
              </a:extLst>
            </p:cNvPr>
            <p:cNvCxnSpPr/>
            <p:nvPr/>
          </p:nvCxnSpPr>
          <p:spPr bwMode="auto">
            <a:xfrm>
              <a:off x="1193800" y="782909"/>
              <a:ext cx="7920000" cy="0"/>
            </a:xfrm>
            <a:prstGeom prst="line">
              <a:avLst/>
            </a:prstGeom>
            <a:solidFill>
              <a:srgbClr val="0072C6"/>
            </a:solidFill>
            <a:ln w="38100" cap="flat" cmpd="sng" algn="ctr">
              <a:solidFill>
                <a:srgbClr val="014C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文本框 70">
            <a:extLst>
              <a:ext uri="{FF2B5EF4-FFF2-40B4-BE49-F238E27FC236}">
                <a16:creationId xmlns:a16="http://schemas.microsoft.com/office/drawing/2014/main" id="{0D675191-E71C-7934-BC96-0CBA2006B3BD}"/>
              </a:ext>
            </a:extLst>
          </p:cNvPr>
          <p:cNvSpPr txBox="1"/>
          <p:nvPr/>
        </p:nvSpPr>
        <p:spPr>
          <a:xfrm>
            <a:off x="1335016" y="278413"/>
            <a:ext cx="7805342" cy="90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总结 </a:t>
            </a:r>
            <a:r>
              <a:rPr lang="en-US" altLang="zh-CN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– </a:t>
            </a:r>
            <a:r>
              <a:rPr lang="zh-CN" altLang="en-US" sz="240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通过仿真辅助光伏机理分析，弥补实验不足部分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z="2400" b="1" dirty="0">
              <a:solidFill>
                <a:srgbClr val="014C8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3">
            <a:extLst>
              <a:ext uri="{FF2B5EF4-FFF2-40B4-BE49-F238E27FC236}">
                <a16:creationId xmlns:a16="http://schemas.microsoft.com/office/drawing/2014/main" id="{891EFE31-C51F-D095-94CF-827AEF567088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905" y="0"/>
            <a:ext cx="1014095" cy="101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3D6FADB5-64A0-15DF-1595-4AAEB777DDD9}"/>
              </a:ext>
            </a:extLst>
          </p:cNvPr>
          <p:cNvSpPr txBox="1">
            <a:spLocks/>
          </p:cNvSpPr>
          <p:nvPr/>
        </p:nvSpPr>
        <p:spPr>
          <a:xfrm>
            <a:off x="142965" y="1183276"/>
            <a:ext cx="9503134" cy="39382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服务于钙钛矿单结、半透明及叠层电池的光电模型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20000"/>
              </a:lnSpc>
            </a:pPr>
            <a:r>
              <a:rPr lang="en-SG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COMSOL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以及使用</a:t>
            </a:r>
            <a:r>
              <a:rPr lang="en-SG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atlab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Livelink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训练深度学习神经网络代理模型的实例分享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仿真结果：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高通量、高准确度的代理模型，较传统模型速度提升千倍以上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可实现快速参数导出、电池性能优化和参数敏感度分析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期望阐明钙钛矿太阳能电池老化机理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965BBB7-E874-C0A4-36C2-DD3D1DFF3A5A}"/>
              </a:ext>
            </a:extLst>
          </p:cNvPr>
          <p:cNvSpPr txBox="1">
            <a:spLocks/>
          </p:cNvSpPr>
          <p:nvPr/>
        </p:nvSpPr>
        <p:spPr>
          <a:xfrm>
            <a:off x="8130834" y="4898668"/>
            <a:ext cx="3250122" cy="38448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SG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hank you for listening</a:t>
            </a:r>
            <a:endParaRPr lang="en-SG" altLang="zh-CN" sz="18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8A1AA3A8-F28C-D7CA-7479-C3589215EF6E}"/>
              </a:ext>
            </a:extLst>
          </p:cNvPr>
          <p:cNvSpPr txBox="1">
            <a:spLocks/>
          </p:cNvSpPr>
          <p:nvPr/>
        </p:nvSpPr>
        <p:spPr>
          <a:xfrm>
            <a:off x="7557398" y="5349791"/>
            <a:ext cx="4177401" cy="9163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浙江省白马湖实验室有限公司</a:t>
            </a:r>
            <a:endParaRPr lang="en-SG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钙钛矿太阳能电池研发团队</a:t>
            </a:r>
            <a:endParaRPr lang="en-SG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47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6159"/>
    </mc:Choice>
    <mc:Fallback xmlns="">
      <p:transition advTm="3615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EC4DD-9A48-AB59-F37B-F440C0A235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id="{C010E4CE-1D7F-F1B6-45F2-C1D2D349FFD7}"/>
              </a:ext>
            </a:extLst>
          </p:cNvPr>
          <p:cNvGrpSpPr/>
          <p:nvPr/>
        </p:nvGrpSpPr>
        <p:grpSpPr>
          <a:xfrm>
            <a:off x="0" y="338409"/>
            <a:ext cx="6300592" cy="444500"/>
            <a:chOff x="0" y="338409"/>
            <a:chExt cx="6300592" cy="444500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79C8CBC2-8F19-C02D-6553-CCB1BCC316D8}"/>
                </a:ext>
              </a:extLst>
            </p:cNvPr>
            <p:cNvSpPr/>
            <p:nvPr/>
          </p:nvSpPr>
          <p:spPr bwMode="auto">
            <a:xfrm>
              <a:off x="0" y="338409"/>
              <a:ext cx="1193800" cy="444500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800" b="1" dirty="0">
                  <a:solidFill>
                    <a:srgbClr val="FFFFFF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1.1</a:t>
              </a:r>
              <a:endParaRPr lang="en-US" sz="2800" b="1" dirty="0">
                <a:solidFill>
                  <a:srgbClr val="FFFFFF"/>
                </a:solidFill>
                <a:latin typeface="Arial" panose="020B0604020202020204" pitchFamily="34" charset="0"/>
                <a:ea typeface="华文中宋" panose="02010600040101010101" pitchFamily="2" charset="-122"/>
              </a:endParaRP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4AB7C6CE-CB2A-D050-D2B5-B1F1F8324383}"/>
                </a:ext>
              </a:extLst>
            </p:cNvPr>
            <p:cNvCxnSpPr/>
            <p:nvPr/>
          </p:nvCxnSpPr>
          <p:spPr bwMode="auto">
            <a:xfrm>
              <a:off x="1193800" y="782909"/>
              <a:ext cx="5106792" cy="0"/>
            </a:xfrm>
            <a:prstGeom prst="line">
              <a:avLst/>
            </a:prstGeom>
            <a:solidFill>
              <a:srgbClr val="0072C6"/>
            </a:solidFill>
            <a:ln w="38100" cap="flat" cmpd="sng" algn="ctr">
              <a:solidFill>
                <a:srgbClr val="014C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1" name="文本框 70">
            <a:extLst>
              <a:ext uri="{FF2B5EF4-FFF2-40B4-BE49-F238E27FC236}">
                <a16:creationId xmlns:a16="http://schemas.microsoft.com/office/drawing/2014/main" id="{5D3C0B8B-4005-D71D-A992-EB5E4A569C9D}"/>
              </a:ext>
            </a:extLst>
          </p:cNvPr>
          <p:cNvSpPr txBox="1"/>
          <p:nvPr/>
        </p:nvSpPr>
        <p:spPr>
          <a:xfrm>
            <a:off x="1335016" y="278413"/>
            <a:ext cx="3926075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背景介绍 </a:t>
            </a:r>
            <a:r>
              <a:rPr lang="en-US" altLang="zh-CN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sz="240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白马湖实验室</a:t>
            </a:r>
            <a:endParaRPr lang="zh-CN" altLang="en-US" sz="2880" b="1" dirty="0">
              <a:solidFill>
                <a:srgbClr val="014C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80" b="1" dirty="0">
                <a:solidFill>
                  <a:srgbClr val="014C83"/>
                </a:solidFill>
              </a:rPr>
              <a:t> </a:t>
            </a:r>
            <a:endParaRPr lang="zh-CN" altLang="en-US" sz="2400" b="1" dirty="0">
              <a:solidFill>
                <a:srgbClr val="014C83"/>
              </a:solidFill>
            </a:endParaRPr>
          </a:p>
        </p:txBody>
      </p:sp>
      <p:pic>
        <p:nvPicPr>
          <p:cNvPr id="9" name="图片 3">
            <a:extLst>
              <a:ext uri="{FF2B5EF4-FFF2-40B4-BE49-F238E27FC236}">
                <a16:creationId xmlns:a16="http://schemas.microsoft.com/office/drawing/2014/main" id="{A77B5816-9BF0-9DD5-614D-B01508FC8153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905" y="0"/>
            <a:ext cx="1014095" cy="101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5">
            <a:extLst>
              <a:ext uri="{FF2B5EF4-FFF2-40B4-BE49-F238E27FC236}">
                <a16:creationId xmlns:a16="http://schemas.microsoft.com/office/drawing/2014/main" id="{3069AEBA-2CD0-BC84-FC92-7DEA1651B9A4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568007" y="6497320"/>
            <a:ext cx="635000" cy="36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fld id="{731C2E08-D424-466D-9B73-00FC6125746C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</a:t>
            </a:fld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089301B-E773-EE21-99A3-A923090DE9A3}"/>
              </a:ext>
            </a:extLst>
          </p:cNvPr>
          <p:cNvSpPr txBox="1"/>
          <p:nvPr/>
        </p:nvSpPr>
        <p:spPr>
          <a:xfrm>
            <a:off x="0" y="1168219"/>
            <a:ext cx="115980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990" indent="-380990">
              <a:buFont typeface="Wingdings" panose="05000000000000000000" pitchFamily="2" charset="2"/>
              <a:buChar char="Ø"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浙能集团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：负责基地建设、科研条件配备、经费保障和人才支撑等，支持成果应用示范和转化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浙江大学、西湖大学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：提供科研团队及人才支撑、科研资源共享，支持和联合开展重大科研攻关等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70359E32-17F9-1FD6-F512-3955E884139A}"/>
              </a:ext>
            </a:extLst>
          </p:cNvPr>
          <p:cNvSpPr/>
          <p:nvPr/>
        </p:nvSpPr>
        <p:spPr>
          <a:xfrm>
            <a:off x="983432" y="2492451"/>
            <a:ext cx="3055954" cy="389534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A37CCBA-3AB3-9CD6-DB77-3639A04C0D0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294479" y="1891791"/>
            <a:ext cx="5191599" cy="551059"/>
          </a:xfrm>
          <a:prstGeom prst="rect">
            <a:avLst/>
          </a:prstGeom>
          <a:noFill/>
          <a:effectLst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科研布局：海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陆协同新型能源体系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CD7C362C-C9E5-B4FB-6402-4F257B88369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206112" y="4585172"/>
            <a:ext cx="2508219" cy="43809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高效光电转化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EA8F862E-84D6-C12D-B350-D101DA18E1E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206112" y="5172592"/>
            <a:ext cx="2506531" cy="43809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宽光谱光热转化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AE93522A-3E15-BE4F-4E44-A7809D60F4D6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206112" y="5760012"/>
            <a:ext cx="2506531" cy="43809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太阳能燃料催化合成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09CD452D-2F72-564A-DC01-8E7A3EDE21BF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696890" y="4579128"/>
            <a:ext cx="2351192" cy="427365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绿色燃料制备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4D3022F9-73A6-88B3-5737-A9070BC8893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4696890" y="5166548"/>
            <a:ext cx="2351192" cy="427365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高压</a:t>
            </a: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深冷氢储运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A2AC8BF9-931D-BCF3-1142-CF347F602AC9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4696890" y="5753968"/>
            <a:ext cx="2351192" cy="427365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能量转化与储能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423A53E0-E715-AA51-8D60-470B7EDDFDD1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030641" y="5763868"/>
            <a:ext cx="2598553" cy="431490"/>
          </a:xfrm>
          <a:prstGeom prst="rect">
            <a:avLst/>
          </a:prstGeom>
          <a:noFill/>
          <a:ln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碳基燃料高效转化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77CE1CB1-62BD-BD0F-A72A-8D0D466F9061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030641" y="4579128"/>
            <a:ext cx="2598553" cy="43149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CO</a:t>
            </a:r>
            <a:r>
              <a:rPr lang="en-US" altLang="zh-CN" sz="1400" b="1" baseline="-25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与污染物协同减排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EFEFF17E-8DF4-85C4-82FA-37AE93B887BA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030641" y="5171498"/>
            <a:ext cx="2598553" cy="43149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多能互补灵活发电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389B3DE8-236E-0640-BBF7-869A514A636B}"/>
              </a:ext>
            </a:extLst>
          </p:cNvPr>
          <p:cNvGrpSpPr/>
          <p:nvPr/>
        </p:nvGrpSpPr>
        <p:grpSpPr>
          <a:xfrm>
            <a:off x="4871864" y="2571934"/>
            <a:ext cx="2025318" cy="1475976"/>
            <a:chOff x="8799" y="2854"/>
            <a:chExt cx="1935" cy="1385"/>
          </a:xfrm>
        </p:grpSpPr>
        <p:sp>
          <p:nvSpPr>
            <p:cNvPr id="41" name="圆角矩形 19">
              <a:extLst>
                <a:ext uri="{FF2B5EF4-FFF2-40B4-BE49-F238E27FC236}">
                  <a16:creationId xmlns:a16="http://schemas.microsoft.com/office/drawing/2014/main" id="{F8FC22E5-0C93-E9B0-D36A-2A7B050A90F4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8799" y="2854"/>
              <a:ext cx="1913" cy="13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圆角矩形 22">
              <a:extLst>
                <a:ext uri="{FF2B5EF4-FFF2-40B4-BE49-F238E27FC236}">
                  <a16:creationId xmlns:a16="http://schemas.microsoft.com/office/drawing/2014/main" id="{7E9BB572-55CC-E20F-DED0-59EF694624F3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8799" y="2906"/>
              <a:ext cx="1913" cy="133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568F335E-2CC9-E511-761C-F5FC26B17E2D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8810" y="2912"/>
              <a:ext cx="1924" cy="3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b="1" kern="100" spc="6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氢能与储能</a:t>
              </a:r>
              <a:endParaRPr lang="zh-CN" altLang="en-US" sz="1200" b="1" kern="100" spc="6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C2DD8696-2FDA-2C37-9358-DE00A369661D}"/>
                </a:ext>
              </a:extLst>
            </p:cNvPr>
            <p:cNvPicPr/>
            <p:nvPr>
              <p:custDataLst>
                <p:tags r:id="rId24"/>
              </p:custDataLst>
            </p:nvPr>
          </p:nvPicPr>
          <p:blipFill rotWithShape="1">
            <a:blip r:embed="rId2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20" y="3291"/>
              <a:ext cx="1870" cy="940"/>
            </a:xfrm>
            <a:prstGeom prst="rect">
              <a:avLst/>
            </a:prstGeom>
          </p:spPr>
        </p:pic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593EB445-647B-AFD9-92BC-618BB276DAB5}"/>
              </a:ext>
            </a:extLst>
          </p:cNvPr>
          <p:cNvGrpSpPr/>
          <p:nvPr/>
        </p:nvGrpSpPr>
        <p:grpSpPr>
          <a:xfrm>
            <a:off x="8251471" y="2568221"/>
            <a:ext cx="1995769" cy="1483401"/>
            <a:chOff x="10883" y="2854"/>
            <a:chExt cx="1945" cy="1385"/>
          </a:xfrm>
        </p:grpSpPr>
        <p:sp>
          <p:nvSpPr>
            <p:cNvPr id="52" name="圆角矩形 20">
              <a:extLst>
                <a:ext uri="{FF2B5EF4-FFF2-40B4-BE49-F238E27FC236}">
                  <a16:creationId xmlns:a16="http://schemas.microsoft.com/office/drawing/2014/main" id="{C594609F-8E71-E10D-30C1-5B3ACEFFA133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10883" y="2854"/>
              <a:ext cx="1913" cy="13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圆角矩形 23">
              <a:extLst>
                <a:ext uri="{FF2B5EF4-FFF2-40B4-BE49-F238E27FC236}">
                  <a16:creationId xmlns:a16="http://schemas.microsoft.com/office/drawing/2014/main" id="{8D6D7540-A6D2-1EEA-D61D-DE819AA18D94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10883" y="2906"/>
              <a:ext cx="1913" cy="133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72561392-BFE7-2709-11EC-03845E64AF16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10904" y="2912"/>
              <a:ext cx="1924" cy="3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b="1" kern="100" spc="6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能源清洁低碳利用</a:t>
              </a:r>
            </a:p>
          </p:txBody>
        </p:sp>
        <p:pic>
          <p:nvPicPr>
            <p:cNvPr id="55" name="图片 54">
              <a:extLst>
                <a:ext uri="{FF2B5EF4-FFF2-40B4-BE49-F238E27FC236}">
                  <a16:creationId xmlns:a16="http://schemas.microsoft.com/office/drawing/2014/main" id="{D886E96C-3FE1-FD87-68E5-056DDB901A04}"/>
                </a:ext>
              </a:extLst>
            </p:cNvPr>
            <p:cNvPicPr/>
            <p:nvPr>
              <p:custDataLst>
                <p:tags r:id="rId20"/>
              </p:custDataLst>
            </p:nvPr>
          </p:nvPicPr>
          <p:blipFill>
            <a:blip r:embed="rId2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03" y="3291"/>
              <a:ext cx="1870" cy="940"/>
            </a:xfrm>
            <a:prstGeom prst="rect">
              <a:avLst/>
            </a:prstGeom>
          </p:spPr>
        </p:pic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6572DFA2-B486-8C9D-E7D6-FDF80D62E5AB}"/>
              </a:ext>
            </a:extLst>
          </p:cNvPr>
          <p:cNvGrpSpPr/>
          <p:nvPr/>
        </p:nvGrpSpPr>
        <p:grpSpPr>
          <a:xfrm>
            <a:off x="1468386" y="2574109"/>
            <a:ext cx="2026162" cy="1532077"/>
            <a:chOff x="6715" y="2854"/>
            <a:chExt cx="1925" cy="1395"/>
          </a:xfrm>
        </p:grpSpPr>
        <p:sp>
          <p:nvSpPr>
            <p:cNvPr id="58" name="圆角矩形 18">
              <a:extLst>
                <a:ext uri="{FF2B5EF4-FFF2-40B4-BE49-F238E27FC236}">
                  <a16:creationId xmlns:a16="http://schemas.microsoft.com/office/drawing/2014/main" id="{EEFEFF3B-91E5-8437-2087-25AAC7A7901F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6715" y="2854"/>
              <a:ext cx="1913" cy="13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21">
              <a:extLst>
                <a:ext uri="{FF2B5EF4-FFF2-40B4-BE49-F238E27FC236}">
                  <a16:creationId xmlns:a16="http://schemas.microsoft.com/office/drawing/2014/main" id="{8D9653CD-C469-6B1A-88C5-FA486929DE58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6715" y="2906"/>
              <a:ext cx="1913" cy="133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id="{98588D91-8E5D-801B-74E4-1815A0E06D80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6715" y="2912"/>
              <a:ext cx="1925" cy="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b="1" kern="100" spc="6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太阳能催化与转化</a:t>
              </a:r>
              <a:endParaRPr lang="zh-CN" altLang="en-US" sz="1200" b="1" kern="100" spc="6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62" name="Picture 2" descr="https://gimg2.baidu.com/image_search/src=http%3A%2F%2Fn.sinaimg.cn%2Fsinakd20221206s%2F76%2Fw1080h596%2F20221206%2Ff1fe-0df0e0b30e1e0e9745fb58bf612a1eaa.jpg&amp;refer=http%3A%2F%2Fn.sinaimg.cn&amp;app=2002&amp;size=f9999,10000&amp;q=a80&amp;n=0&amp;g=0n&amp;fmt=auto?sec=1673080041&amp;t=79aa3414fcc3504261c900fd1c124281">
              <a:extLst>
                <a:ext uri="{FF2B5EF4-FFF2-40B4-BE49-F238E27FC236}">
                  <a16:creationId xmlns:a16="http://schemas.microsoft.com/office/drawing/2014/main" id="{926346A0-2DE8-97B2-F962-6A532B4C5AB1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6" y="3289"/>
              <a:ext cx="1870" cy="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1101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6159"/>
    </mc:Choice>
    <mc:Fallback xmlns="">
      <p:transition advTm="3615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0" y="338409"/>
            <a:ext cx="6300592" cy="444500"/>
            <a:chOff x="0" y="338409"/>
            <a:chExt cx="6300592" cy="444500"/>
          </a:xfrm>
        </p:grpSpPr>
        <p:sp>
          <p:nvSpPr>
            <p:cNvPr id="19" name="矩形 18"/>
            <p:cNvSpPr/>
            <p:nvPr/>
          </p:nvSpPr>
          <p:spPr bwMode="auto">
            <a:xfrm>
              <a:off x="0" y="338409"/>
              <a:ext cx="1193800" cy="444500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800" b="1" dirty="0">
                  <a:solidFill>
                    <a:srgbClr val="FFFFFF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1.2</a:t>
              </a:r>
              <a:endParaRPr lang="en-US" sz="2800" b="1" dirty="0">
                <a:solidFill>
                  <a:srgbClr val="FFFFFF"/>
                </a:solidFill>
                <a:latin typeface="Arial" panose="020B0604020202020204" pitchFamily="34" charset="0"/>
                <a:ea typeface="华文中宋" panose="02010600040101010101" pitchFamily="2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 bwMode="auto">
            <a:xfrm>
              <a:off x="1193800" y="782909"/>
              <a:ext cx="5106792" cy="0"/>
            </a:xfrm>
            <a:prstGeom prst="line">
              <a:avLst/>
            </a:prstGeom>
            <a:solidFill>
              <a:srgbClr val="0072C6"/>
            </a:solidFill>
            <a:ln w="38100" cap="flat" cmpd="sng" algn="ctr">
              <a:solidFill>
                <a:srgbClr val="014C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1" name="文本框 70"/>
          <p:cNvSpPr txBox="1"/>
          <p:nvPr/>
        </p:nvSpPr>
        <p:spPr>
          <a:xfrm>
            <a:off x="1335016" y="278413"/>
            <a:ext cx="4541628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背景介绍 </a:t>
            </a:r>
            <a:r>
              <a:rPr lang="en-US" altLang="zh-CN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sz="240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钙钛矿太阳能电池</a:t>
            </a:r>
            <a:endParaRPr lang="zh-CN" altLang="en-US" sz="2880" b="1" dirty="0">
              <a:solidFill>
                <a:srgbClr val="014C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80" b="1" dirty="0">
                <a:solidFill>
                  <a:srgbClr val="014C83"/>
                </a:solidFill>
              </a:rPr>
              <a:t> </a:t>
            </a:r>
            <a:endParaRPr lang="zh-CN" altLang="en-US" sz="2400" b="1" dirty="0">
              <a:solidFill>
                <a:srgbClr val="014C83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427594" y="1707049"/>
            <a:ext cx="701090" cy="724793"/>
            <a:chOff x="1219200" y="2362200"/>
            <a:chExt cx="990600" cy="990600"/>
          </a:xfrm>
        </p:grpSpPr>
        <p:sp>
          <p:nvSpPr>
            <p:cNvPr id="26" name="同心圆 25"/>
            <p:cNvSpPr/>
            <p:nvPr/>
          </p:nvSpPr>
          <p:spPr>
            <a:xfrm>
              <a:off x="1219200" y="2362200"/>
              <a:ext cx="990600" cy="990600"/>
            </a:xfrm>
            <a:prstGeom prst="donut">
              <a:avLst>
                <a:gd name="adj" fmla="val 171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>
                    <a:lumMod val="50000"/>
                  </a:schemeClr>
                </a:solidFill>
                <a:latin typeface="+mn-ea"/>
              </a:endParaRPr>
            </a:p>
          </p:txBody>
        </p:sp>
        <p:sp>
          <p:nvSpPr>
            <p:cNvPr id="27" name="饼形 26"/>
            <p:cNvSpPr/>
            <p:nvPr/>
          </p:nvSpPr>
          <p:spPr>
            <a:xfrm>
              <a:off x="1524000" y="2667000"/>
              <a:ext cx="381000" cy="381000"/>
            </a:xfrm>
            <a:prstGeom prst="pi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>
                    <a:lumMod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6115388" y="2627655"/>
            <a:ext cx="13258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理论效率高</a:t>
            </a:r>
          </a:p>
          <a:p>
            <a:pPr algn="l">
              <a:buClrTx/>
              <a:buSzTx/>
              <a:buFontTx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应用多样化</a:t>
            </a:r>
          </a:p>
        </p:txBody>
      </p:sp>
      <p:sp>
        <p:nvSpPr>
          <p:cNvPr id="76" name="圆角矩形 75"/>
          <p:cNvSpPr/>
          <p:nvPr/>
        </p:nvSpPr>
        <p:spPr>
          <a:xfrm>
            <a:off x="5961047" y="1549223"/>
            <a:ext cx="5681345" cy="1805305"/>
          </a:xfrm>
          <a:prstGeom prst="roundRect">
            <a:avLst>
              <a:gd name="adj" fmla="val 8681"/>
            </a:avLst>
          </a:prstGeom>
          <a:noFill/>
          <a:ln w="19050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25447" y="2532618"/>
            <a:ext cx="1097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材料廉价</a:t>
            </a:r>
          </a:p>
          <a:p>
            <a:pPr algn="l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工艺简洁</a:t>
            </a:r>
          </a:p>
        </p:txBody>
      </p:sp>
      <p:sp>
        <p:nvSpPr>
          <p:cNvPr id="72" name="圆角矩形 71"/>
          <p:cNvSpPr/>
          <p:nvPr/>
        </p:nvSpPr>
        <p:spPr>
          <a:xfrm>
            <a:off x="328295" y="1549223"/>
            <a:ext cx="5435600" cy="1790065"/>
          </a:xfrm>
          <a:prstGeom prst="roundRect">
            <a:avLst>
              <a:gd name="adj" fmla="val 8681"/>
            </a:avLst>
          </a:prstGeom>
          <a:noFill/>
          <a:ln w="19050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6" name="矩形 9"/>
          <p:cNvSpPr/>
          <p:nvPr/>
        </p:nvSpPr>
        <p:spPr>
          <a:xfrm>
            <a:off x="1855470" y="1665525"/>
            <a:ext cx="3575685" cy="147732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 algn="just" fontAlgn="auto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zh-CN" altLang="en-AU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原料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储存丰度高</a:t>
            </a:r>
          </a:p>
          <a:p>
            <a:pPr marL="285750" indent="-285750" algn="just" fontAlgn="auto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zh-CN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原料纯度较低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，提纯成本低</a:t>
            </a:r>
          </a:p>
          <a:p>
            <a:pPr marL="285750" indent="-285750" algn="just" fontAlgn="auto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SG" altLang="zh-CN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&lt;150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℃低温工艺</a:t>
            </a:r>
            <a:endParaRPr lang="en-AU" altLang="zh-CN" sz="2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 algn="just" fontAlgn="auto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产业链精简，扩产快速便捷</a:t>
            </a:r>
          </a:p>
        </p:txBody>
      </p:sp>
      <p:sp>
        <p:nvSpPr>
          <p:cNvPr id="8" name="矩形 62"/>
          <p:cNvSpPr/>
          <p:nvPr/>
        </p:nvSpPr>
        <p:spPr>
          <a:xfrm>
            <a:off x="7403132" y="1647013"/>
            <a:ext cx="4162425" cy="1732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auto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单结理论效率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31%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，可柔性化，室内应用弱光性能好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marL="285750" indent="-285750" algn="just" fontAlgn="auto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zh-CN" altLang="en-AU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可透明化、多色化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应用</a:t>
            </a:r>
            <a:endParaRPr lang="en-AU" altLang="zh-CN" sz="20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marL="285750" indent="-285750" algn="just" fontAlgn="auto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zh-CN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与晶硅叠层后理论效率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44~45%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，突破行业上限瓶颈</a:t>
            </a:r>
          </a:p>
        </p:txBody>
      </p:sp>
      <p:grpSp>
        <p:nvGrpSpPr>
          <p:cNvPr id="3" name="组合 24"/>
          <p:cNvGrpSpPr/>
          <p:nvPr/>
        </p:nvGrpSpPr>
        <p:grpSpPr>
          <a:xfrm>
            <a:off x="723338" y="1692614"/>
            <a:ext cx="701090" cy="724793"/>
            <a:chOff x="1219200" y="2362200"/>
            <a:chExt cx="990600" cy="990600"/>
          </a:xfrm>
        </p:grpSpPr>
        <p:sp>
          <p:nvSpPr>
            <p:cNvPr id="7" name="同心圆 25"/>
            <p:cNvSpPr/>
            <p:nvPr/>
          </p:nvSpPr>
          <p:spPr>
            <a:xfrm>
              <a:off x="1219200" y="2362200"/>
              <a:ext cx="990600" cy="990600"/>
            </a:xfrm>
            <a:prstGeom prst="donut">
              <a:avLst>
                <a:gd name="adj" fmla="val 171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>
                    <a:lumMod val="50000"/>
                  </a:schemeClr>
                </a:solidFill>
                <a:latin typeface="+mn-ea"/>
              </a:endParaRPr>
            </a:p>
          </p:txBody>
        </p:sp>
        <p:sp>
          <p:nvSpPr>
            <p:cNvPr id="10" name="饼形 26"/>
            <p:cNvSpPr/>
            <p:nvPr/>
          </p:nvSpPr>
          <p:spPr>
            <a:xfrm>
              <a:off x="1524000" y="2667000"/>
              <a:ext cx="381000" cy="381000"/>
            </a:xfrm>
            <a:prstGeom prst="pi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>
                    <a:lumMod val="50000"/>
                  </a:schemeClr>
                </a:solidFill>
                <a:latin typeface="+mn-ea"/>
              </a:endParaRPr>
            </a:p>
          </p:txBody>
        </p:sp>
      </p:grpSp>
      <p:pic>
        <p:nvPicPr>
          <p:cNvPr id="9" name="图片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905" y="0"/>
            <a:ext cx="1014095" cy="101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568007" y="6497320"/>
            <a:ext cx="635000" cy="36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fld id="{731C2E08-D424-466D-9B73-00FC6125746C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3</a:t>
            </a:fld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" name="文本框 5"/>
          <p:cNvSpPr txBox="1"/>
          <p:nvPr/>
        </p:nvSpPr>
        <p:spPr>
          <a:xfrm>
            <a:off x="-1" y="955946"/>
            <a:ext cx="9753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Tx/>
              <a:buSzTx/>
              <a:buFont typeface="Wingdings" panose="05000000000000000000" charset="0"/>
              <a:buChar char="Ø"/>
            </a:pP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钙钛矿光伏技术具备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低成本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易生产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高效率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、应用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多样化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等优势</a:t>
            </a: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5FBA341D-C97E-871B-25BC-C367ACD47271}"/>
              </a:ext>
            </a:extLst>
          </p:cNvPr>
          <p:cNvGrpSpPr/>
          <p:nvPr/>
        </p:nvGrpSpPr>
        <p:grpSpPr>
          <a:xfrm>
            <a:off x="442595" y="3562302"/>
            <a:ext cx="2234591" cy="3017286"/>
            <a:chOff x="328295" y="3562302"/>
            <a:chExt cx="2234591" cy="3017286"/>
          </a:xfrm>
        </p:grpSpPr>
        <p:sp>
          <p:nvSpPr>
            <p:cNvPr id="12" name="文本框 25">
              <a:extLst>
                <a:ext uri="{FF2B5EF4-FFF2-40B4-BE49-F238E27FC236}">
                  <a16:creationId xmlns:a16="http://schemas.microsoft.com/office/drawing/2014/main" id="{DB701B9F-4A5F-C954-5E16-0FD872565C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865" y="3650832"/>
              <a:ext cx="20313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chemeClr val="accent1">
                      <a:lumMod val="50000"/>
                    </a:schemeClr>
                  </a:solidFill>
                </a:rPr>
                <a:t>柔性化，弱光发电</a:t>
              </a:r>
              <a:endParaRPr lang="en-GB" altLang="en-US" sz="18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9B16D20C-3D11-60E9-8622-A2CB403E4F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567" y="4074391"/>
              <a:ext cx="1942846" cy="114357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12F2D16D-946F-7712-976D-ADB0D484DBC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917" y="5211920"/>
              <a:ext cx="1942846" cy="122964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38" name="圆角矩形 71">
              <a:extLst>
                <a:ext uri="{FF2B5EF4-FFF2-40B4-BE49-F238E27FC236}">
                  <a16:creationId xmlns:a16="http://schemas.microsoft.com/office/drawing/2014/main" id="{FC3F88AB-350D-5B1E-0808-C217D8FA24D4}"/>
                </a:ext>
              </a:extLst>
            </p:cNvPr>
            <p:cNvSpPr/>
            <p:nvPr/>
          </p:nvSpPr>
          <p:spPr>
            <a:xfrm>
              <a:off x="328295" y="3562302"/>
              <a:ext cx="2234591" cy="3017286"/>
            </a:xfrm>
            <a:prstGeom prst="roundRect">
              <a:avLst>
                <a:gd name="adj" fmla="val 8681"/>
              </a:avLst>
            </a:prstGeom>
            <a:noFill/>
            <a:ln w="19050"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>
                    <a:lumMod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C6971E94-9FEA-5325-24FE-353C9FA5BF85}"/>
              </a:ext>
            </a:extLst>
          </p:cNvPr>
          <p:cNvGrpSpPr/>
          <p:nvPr/>
        </p:nvGrpSpPr>
        <p:grpSpPr>
          <a:xfrm>
            <a:off x="8668602" y="3562302"/>
            <a:ext cx="2509303" cy="3017286"/>
            <a:chOff x="8810869" y="3562302"/>
            <a:chExt cx="2509303" cy="3017286"/>
          </a:xfrm>
        </p:grpSpPr>
        <p:sp>
          <p:nvSpPr>
            <p:cNvPr id="36" name="文本框 25">
              <a:extLst>
                <a:ext uri="{FF2B5EF4-FFF2-40B4-BE49-F238E27FC236}">
                  <a16:creationId xmlns:a16="http://schemas.microsoft.com/office/drawing/2014/main" id="{36878AA9-33CB-4B97-5A4A-D6930C7212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55162" y="3650832"/>
              <a:ext cx="180049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chemeClr val="accent1">
                      <a:lumMod val="50000"/>
                    </a:schemeClr>
                  </a:solidFill>
                </a:rPr>
                <a:t>叠层化高效电池</a:t>
              </a:r>
              <a:endParaRPr lang="en-GB" altLang="en-US" sz="18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47" name="Picture 5">
              <a:extLst>
                <a:ext uri="{FF2B5EF4-FFF2-40B4-BE49-F238E27FC236}">
                  <a16:creationId xmlns:a16="http://schemas.microsoft.com/office/drawing/2014/main" id="{45107BAC-06F7-6C67-552E-0C60AEBD62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098012" y="4103218"/>
              <a:ext cx="1893660" cy="206108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8" name="TextBox 24">
              <a:extLst>
                <a:ext uri="{FF2B5EF4-FFF2-40B4-BE49-F238E27FC236}">
                  <a16:creationId xmlns:a16="http://schemas.microsoft.com/office/drawing/2014/main" id="{C8FE58AD-65E5-B6CE-CC19-4B2AE3195B76}"/>
                </a:ext>
              </a:extLst>
            </p:cNvPr>
            <p:cNvSpPr txBox="1"/>
            <p:nvPr/>
          </p:nvSpPr>
          <p:spPr>
            <a:xfrm>
              <a:off x="8974187" y="6266488"/>
              <a:ext cx="2345985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900" dirty="0"/>
                <a:t>Chem. Rev. 2020, 120, 18, 9835–9950</a:t>
              </a:r>
              <a:endParaRPr lang="en-US" sz="900" dirty="0"/>
            </a:p>
          </p:txBody>
        </p:sp>
        <p:sp>
          <p:nvSpPr>
            <p:cNvPr id="49" name="圆角矩形 71">
              <a:extLst>
                <a:ext uri="{FF2B5EF4-FFF2-40B4-BE49-F238E27FC236}">
                  <a16:creationId xmlns:a16="http://schemas.microsoft.com/office/drawing/2014/main" id="{185A3CBB-7DB3-1984-7CBD-F8C6F16F397B}"/>
                </a:ext>
              </a:extLst>
            </p:cNvPr>
            <p:cNvSpPr/>
            <p:nvPr/>
          </p:nvSpPr>
          <p:spPr>
            <a:xfrm>
              <a:off x="8810869" y="3562302"/>
              <a:ext cx="2509303" cy="3017286"/>
            </a:xfrm>
            <a:prstGeom prst="roundRect">
              <a:avLst>
                <a:gd name="adj" fmla="val 8681"/>
              </a:avLst>
            </a:prstGeom>
            <a:noFill/>
            <a:ln w="19050"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>
                    <a:lumMod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A343B6C7-9D88-062E-D445-A7DFBA617A17}"/>
              </a:ext>
            </a:extLst>
          </p:cNvPr>
          <p:cNvGrpSpPr/>
          <p:nvPr/>
        </p:nvGrpSpPr>
        <p:grpSpPr>
          <a:xfrm>
            <a:off x="3195862" y="3562302"/>
            <a:ext cx="4986113" cy="3017286"/>
            <a:chOff x="3195862" y="3562302"/>
            <a:chExt cx="4986113" cy="3017286"/>
          </a:xfrm>
        </p:grpSpPr>
        <p:pic>
          <p:nvPicPr>
            <p:cNvPr id="57" name="图片 56">
              <a:extLst>
                <a:ext uri="{FF2B5EF4-FFF2-40B4-BE49-F238E27FC236}">
                  <a16:creationId xmlns:a16="http://schemas.microsoft.com/office/drawing/2014/main" id="{67B7D320-7B93-9C24-B546-40D6BA8CA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2049" y="3868494"/>
              <a:ext cx="1907501" cy="114727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30" name="文本框 42">
              <a:extLst>
                <a:ext uri="{FF2B5EF4-FFF2-40B4-BE49-F238E27FC236}">
                  <a16:creationId xmlns:a16="http://schemas.microsoft.com/office/drawing/2014/main" id="{AA2161A2-E387-B542-6149-5A4F061C21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2737" y="5989489"/>
              <a:ext cx="185178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1200" dirty="0">
                  <a:solidFill>
                    <a:schemeClr val="accent1">
                      <a:lumMod val="50000"/>
                    </a:schemeClr>
                  </a:solidFill>
                </a:rPr>
                <a:t>Skanska</a:t>
              </a:r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</a:rPr>
                <a:t>：华沙光伏大厦</a:t>
              </a:r>
            </a:p>
          </p:txBody>
        </p:sp>
        <p:sp>
          <p:nvSpPr>
            <p:cNvPr id="31" name="文本框 25">
              <a:extLst>
                <a:ext uri="{FF2B5EF4-FFF2-40B4-BE49-F238E27FC236}">
                  <a16:creationId xmlns:a16="http://schemas.microsoft.com/office/drawing/2014/main" id="{94637CBD-90F1-515E-6D7D-176C6B56AE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7912" y="3650832"/>
              <a:ext cx="20313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chemeClr val="accent1">
                      <a:lumMod val="50000"/>
                    </a:schemeClr>
                  </a:solidFill>
                </a:rPr>
                <a:t>半透明化、多色化</a:t>
              </a:r>
              <a:endParaRPr lang="en-GB" altLang="en-US" sz="18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4" name="圆角矩形 71">
              <a:extLst>
                <a:ext uri="{FF2B5EF4-FFF2-40B4-BE49-F238E27FC236}">
                  <a16:creationId xmlns:a16="http://schemas.microsoft.com/office/drawing/2014/main" id="{CE1B33C4-E39D-B7AD-742B-5B6AE7E479BC}"/>
                </a:ext>
              </a:extLst>
            </p:cNvPr>
            <p:cNvSpPr/>
            <p:nvPr/>
          </p:nvSpPr>
          <p:spPr>
            <a:xfrm>
              <a:off x="3195862" y="3562302"/>
              <a:ext cx="4986113" cy="3017286"/>
            </a:xfrm>
            <a:prstGeom prst="roundRect">
              <a:avLst>
                <a:gd name="adj" fmla="val 8681"/>
              </a:avLst>
            </a:prstGeom>
            <a:noFill/>
            <a:ln w="19050"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>
                    <a:lumMod val="50000"/>
                  </a:schemeClr>
                </a:solidFill>
                <a:latin typeface="+mn-ea"/>
              </a:endParaRPr>
            </a:p>
          </p:txBody>
        </p:sp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105346A4-FC17-F6B5-4745-C915B191121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4628" y="5173609"/>
              <a:ext cx="1942341" cy="124813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320E6A90-90A2-3DD6-7472-F39E9F9966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6453" y="4229952"/>
              <a:ext cx="2190163" cy="162188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6159"/>
    </mc:Choice>
    <mc:Fallback xmlns="">
      <p:transition advTm="3615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F57E6-A6A5-BADD-98B9-9EBA381E6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id="{C17D18C0-5EA4-089B-4C83-FCF6B8450526}"/>
              </a:ext>
            </a:extLst>
          </p:cNvPr>
          <p:cNvGrpSpPr/>
          <p:nvPr/>
        </p:nvGrpSpPr>
        <p:grpSpPr>
          <a:xfrm>
            <a:off x="6184014" y="1014095"/>
            <a:ext cx="6018993" cy="4757737"/>
            <a:chOff x="173223" y="2043115"/>
            <a:chExt cx="6018993" cy="4757737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37125AE6-4078-49AD-39F6-269E306C429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73223" y="2043115"/>
              <a:ext cx="6018993" cy="4757737"/>
            </a:xfrm>
            <a:prstGeom prst="rect">
              <a:avLst/>
            </a:prstGeom>
          </p:spPr>
        </p:pic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1602BF57-424B-68CD-6D77-EC28B1E5111A}"/>
                </a:ext>
              </a:extLst>
            </p:cNvPr>
            <p:cNvSpPr txBox="1"/>
            <p:nvPr/>
          </p:nvSpPr>
          <p:spPr>
            <a:xfrm>
              <a:off x="1710648" y="2431969"/>
              <a:ext cx="1864758" cy="583565"/>
            </a:xfrm>
            <a:prstGeom prst="rect">
              <a:avLst/>
            </a:prstGeom>
            <a:noFill/>
            <a:ln w="6350">
              <a:solidFill>
                <a:srgbClr val="C00000"/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C00000"/>
                  </a:solidFill>
                </a:rPr>
                <a:t>团队近期三破纪录，效率达到</a:t>
              </a:r>
              <a:r>
                <a:rPr lang="en-US" altLang="zh-CN" sz="1600" b="1" dirty="0">
                  <a:solidFill>
                    <a:srgbClr val="C00000"/>
                  </a:solidFill>
                </a:rPr>
                <a:t>27</a:t>
              </a:r>
              <a:r>
                <a:rPr lang="en-SG" altLang="zh-CN" sz="1600" b="1" dirty="0">
                  <a:solidFill>
                    <a:srgbClr val="C00000"/>
                  </a:solidFill>
                </a:rPr>
                <a:t>.3</a:t>
              </a:r>
              <a:r>
                <a:rPr lang="en-US" altLang="zh-CN" sz="1600" b="1" dirty="0">
                  <a:solidFill>
                    <a:srgbClr val="C00000"/>
                  </a:solidFill>
                </a:rPr>
                <a:t>%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54F3E540-5B2D-CB2B-45B1-6F6A763CA4FB}"/>
                </a:ext>
              </a:extLst>
            </p:cNvPr>
            <p:cNvSpPr txBox="1"/>
            <p:nvPr/>
          </p:nvSpPr>
          <p:spPr>
            <a:xfrm>
              <a:off x="3475070" y="3249068"/>
              <a:ext cx="2060223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</a:t>
              </a:r>
              <a:r>
                <a:rPr lang="en-SG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大学</a:t>
              </a:r>
              <a:r>
                <a:rPr lang="zh-CN" altLang="en-US" sz="1600" dirty="0">
                  <a:solidFill>
                    <a:schemeClr val="tx1"/>
                  </a:solidFill>
                </a:rPr>
                <a:t>：</a:t>
              </a:r>
              <a:r>
                <a:rPr lang="en-SG" altLang="zh-CN" sz="1600" dirty="0">
                  <a:solidFill>
                    <a:schemeClr val="tx1"/>
                  </a:solidFill>
                </a:rPr>
                <a:t>26.7%</a:t>
              </a:r>
              <a:r>
                <a:rPr lang="zh-CN" altLang="en-US" sz="1600" dirty="0"/>
                <a:t>（前世界纪录）</a:t>
              </a:r>
              <a:endParaRPr lang="en-SG" altLang="zh-CN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7A752E67-1CE7-BD01-19C1-26FFA465954D}"/>
                </a:ext>
              </a:extLst>
            </p:cNvPr>
            <p:cNvCxnSpPr/>
            <p:nvPr/>
          </p:nvCxnSpPr>
          <p:spPr>
            <a:xfrm flipH="1">
              <a:off x="3635187" y="2592328"/>
              <a:ext cx="169200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886C79A8-E262-5236-1E6E-FFA8D1BFB75C}"/>
                </a:ext>
              </a:extLst>
            </p:cNvPr>
            <p:cNvCxnSpPr/>
            <p:nvPr/>
          </p:nvCxnSpPr>
          <p:spPr>
            <a:xfrm>
              <a:off x="5015179" y="2808174"/>
              <a:ext cx="0" cy="41084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03D1178A-70B4-3208-0858-8EF6A8E45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583" y="4760796"/>
              <a:ext cx="3887646" cy="1562644"/>
            </a:xfrm>
            <a:prstGeom prst="rect">
              <a:avLst/>
            </a:prstGeom>
          </p:spPr>
        </p:pic>
      </p:grpSp>
      <p:sp>
        <p:nvSpPr>
          <p:cNvPr id="42" name="文本框 41">
            <a:extLst>
              <a:ext uri="{FF2B5EF4-FFF2-40B4-BE49-F238E27FC236}">
                <a16:creationId xmlns:a16="http://schemas.microsoft.com/office/drawing/2014/main" id="{D47DE699-337D-56C0-B5DB-C7C3EA7774D8}"/>
              </a:ext>
            </a:extLst>
          </p:cNvPr>
          <p:cNvSpPr txBox="1"/>
          <p:nvPr/>
        </p:nvSpPr>
        <p:spPr>
          <a:xfrm>
            <a:off x="402512" y="4160681"/>
            <a:ext cx="5909547" cy="19746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结构</a:t>
            </a:r>
            <a:r>
              <a:rPr lang="zh-CN" altLang="en-US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性</a:t>
            </a:r>
            <a:r>
              <a:rPr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验证：</a:t>
            </a:r>
            <a:r>
              <a:rPr lang="en-US" b="1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0.1cm</a:t>
            </a:r>
            <a:r>
              <a:rPr lang="en-US" b="1" baseline="3000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en-US" b="1" baseline="30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稳态认证效率达到</a:t>
            </a:r>
            <a:r>
              <a:rPr b="1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27</a:t>
            </a:r>
            <a:r>
              <a:rPr lang="en-SG" b="1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.3</a:t>
            </a:r>
            <a:r>
              <a:rPr b="1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%</a:t>
            </a:r>
            <a:endParaRPr lang="en-SG" b="1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spcAft>
                <a:spcPts val="600"/>
              </a:spcAft>
              <a:buClrTx/>
              <a:buSzTx/>
            </a:pPr>
            <a:endParaRPr b="1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buClrTx/>
              <a:buSzTx/>
            </a:pPr>
            <a:r>
              <a:rPr lang="zh-CN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可靠性验证</a:t>
            </a:r>
            <a:r>
              <a:rPr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r>
              <a:rPr lang="en-US" b="1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1cm</a:t>
            </a:r>
            <a:r>
              <a:rPr lang="en-US" b="1" baseline="3000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en-US" baseline="3000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dirty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稳态认证</a:t>
            </a:r>
            <a:r>
              <a:rPr lang="zh-CN" altLang="en-US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效率达到</a:t>
            </a:r>
            <a:r>
              <a:rPr lang="en-SG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26.9%</a:t>
            </a:r>
            <a:endParaRPr lang="en-SG" altLang="zh-CN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>
              <a:buClrTx/>
              <a:buSzTx/>
            </a:pPr>
            <a:endParaRPr lang="en-US" altLang="zh-CN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>
              <a:buClrTx/>
              <a:buSzTx/>
            </a:pPr>
            <a:r>
              <a:rPr lang="zh-CN" altLang="en-US" b="1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稳定性验证：</a:t>
            </a:r>
            <a:r>
              <a:rPr lang="zh-CN" altLang="en-US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已通过</a:t>
            </a:r>
            <a:r>
              <a:rPr lang="en-US" altLang="zh-CN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IEC</a:t>
            </a:r>
            <a:r>
              <a:rPr lang="zh-CN" altLang="en-US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en-US" altLang="zh-CN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ISOS</a:t>
            </a:r>
            <a:r>
              <a:rPr lang="zh-CN" altLang="en-US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标准老化测试</a:t>
            </a:r>
            <a:endParaRPr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just">
              <a:buClrTx/>
              <a:buSzTx/>
              <a:buFont typeface="Wingdings" panose="05000000000000000000" charset="0"/>
              <a:buNone/>
            </a:pPr>
            <a:endParaRPr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4" name="TextBox 15">
            <a:extLst>
              <a:ext uri="{FF2B5EF4-FFF2-40B4-BE49-F238E27FC236}">
                <a16:creationId xmlns:a16="http://schemas.microsoft.com/office/drawing/2014/main" id="{6CD26775-E5E5-5DA2-25C7-EE3E02AF1D98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568007" y="6497320"/>
            <a:ext cx="635000" cy="36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fld id="{731C2E08-D424-466D-9B73-00FC6125746C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4</a:t>
            </a:fld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aphicFrame>
        <p:nvGraphicFramePr>
          <p:cNvPr id="64" name="表格 63">
            <a:extLst>
              <a:ext uri="{FF2B5EF4-FFF2-40B4-BE49-F238E27FC236}">
                <a16:creationId xmlns:a16="http://schemas.microsoft.com/office/drawing/2014/main" id="{98E0A1E1-C042-45DA-C6FD-1B256AA37057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55074122"/>
              </p:ext>
            </p:extLst>
          </p:nvPr>
        </p:nvGraphicFramePr>
        <p:xfrm>
          <a:off x="402512" y="1402949"/>
          <a:ext cx="5501811" cy="23923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0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6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0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7656">
                <a:tc rowSpan="4">
                  <a:txBody>
                    <a:bodyPr/>
                    <a:lstStyle/>
                    <a:p>
                      <a:pPr algn="dist">
                        <a:lnSpc>
                          <a:spcPct val="9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小面积</a:t>
                      </a:r>
                    </a:p>
                    <a:p>
                      <a:pPr algn="dist">
                        <a:lnSpc>
                          <a:spcPct val="90000"/>
                        </a:lnSpc>
                        <a:buClrTx/>
                        <a:buSzTx/>
                        <a:buFontTx/>
                        <a:buNone/>
                      </a:pPr>
                      <a:endParaRPr lang="zh-CN" altLang="en-US" sz="16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同行单位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稳态认证效率排名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6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本团队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27.3%(</a:t>
                      </a:r>
                      <a:r>
                        <a:rPr lang="zh-CN" altLang="en-US" sz="16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目前世界纪录</a:t>
                      </a:r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656"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6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国内大学</a:t>
                      </a:r>
                      <a:r>
                        <a:rPr lang="en-SG" altLang="zh-CN" sz="16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SG" altLang="zh-CN" sz="16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26.7%</a:t>
                      </a:r>
                      <a:endParaRPr lang="en-US" altLang="zh-CN" sz="16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2091539"/>
                  </a:ext>
                </a:extLst>
              </a:tr>
              <a:tr h="337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6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国内大学</a:t>
                      </a:r>
                      <a:r>
                        <a:rPr lang="en-SG" altLang="zh-CN" sz="16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SG" altLang="zh-CN" sz="16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26.5%</a:t>
                      </a:r>
                      <a:endParaRPr lang="en-US" altLang="zh-CN" sz="16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656">
                <a:tc rowSpan="3">
                  <a:txBody>
                    <a:bodyPr/>
                    <a:lstStyle/>
                    <a:p>
                      <a:pPr algn="dist">
                        <a:lnSpc>
                          <a:spcPct val="9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en-US" sz="16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大面积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6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本团队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26.9%(</a:t>
                      </a:r>
                      <a:r>
                        <a:rPr lang="zh-CN" altLang="en-US" sz="16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目前世界纪录</a:t>
                      </a:r>
                      <a:r>
                        <a:rPr lang="en-US" altLang="zh-CN" sz="16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美国</a:t>
                      </a: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大学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25.2%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2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新加坡</a:t>
                      </a: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XX</a:t>
                      </a:r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大学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24.3%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:a16="http://schemas.microsoft.com/office/drawing/2014/main" id="{7AD49263-C5B9-DD59-49D2-06AD75781ADE}"/>
              </a:ext>
            </a:extLst>
          </p:cNvPr>
          <p:cNvGrpSpPr/>
          <p:nvPr/>
        </p:nvGrpSpPr>
        <p:grpSpPr>
          <a:xfrm>
            <a:off x="0" y="338409"/>
            <a:ext cx="6593800" cy="444500"/>
            <a:chOff x="0" y="338409"/>
            <a:chExt cx="6593800" cy="4445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CB30006F-8E8A-88C5-B4CE-DB0C803BB341}"/>
                </a:ext>
              </a:extLst>
            </p:cNvPr>
            <p:cNvSpPr/>
            <p:nvPr/>
          </p:nvSpPr>
          <p:spPr bwMode="auto">
            <a:xfrm>
              <a:off x="0" y="338409"/>
              <a:ext cx="1193800" cy="444500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800" b="1" dirty="0">
                  <a:solidFill>
                    <a:srgbClr val="FFFFFF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1.3</a:t>
              </a:r>
              <a:endParaRPr lang="en-US" sz="2800" b="1" dirty="0">
                <a:solidFill>
                  <a:srgbClr val="FFFFFF"/>
                </a:solidFill>
                <a:latin typeface="Arial" panose="020B0604020202020204" pitchFamily="34" charset="0"/>
                <a:ea typeface="华文中宋" panose="02010600040101010101" pitchFamily="2" charset="-122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6FB67D5B-1ED6-DCB5-318E-F8356B8303A2}"/>
                </a:ext>
              </a:extLst>
            </p:cNvPr>
            <p:cNvCxnSpPr/>
            <p:nvPr/>
          </p:nvCxnSpPr>
          <p:spPr bwMode="auto">
            <a:xfrm>
              <a:off x="1193800" y="782909"/>
              <a:ext cx="5400000" cy="0"/>
            </a:xfrm>
            <a:prstGeom prst="line">
              <a:avLst/>
            </a:prstGeom>
            <a:solidFill>
              <a:srgbClr val="0072C6"/>
            </a:solidFill>
            <a:ln w="38100" cap="flat" cmpd="sng" algn="ctr">
              <a:solidFill>
                <a:srgbClr val="014C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文本框 70">
            <a:extLst>
              <a:ext uri="{FF2B5EF4-FFF2-40B4-BE49-F238E27FC236}">
                <a16:creationId xmlns:a16="http://schemas.microsoft.com/office/drawing/2014/main" id="{50A0366A-903D-D268-709E-E3E33E880830}"/>
              </a:ext>
            </a:extLst>
          </p:cNvPr>
          <p:cNvSpPr txBox="1"/>
          <p:nvPr/>
        </p:nvSpPr>
        <p:spPr>
          <a:xfrm>
            <a:off x="1335016" y="278413"/>
            <a:ext cx="5139548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团队成果 </a:t>
            </a:r>
            <a:r>
              <a:rPr lang="en-US" altLang="zh-CN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–</a:t>
            </a: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40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单结电池技术世界领先</a:t>
            </a:r>
            <a:endParaRPr lang="en-US" altLang="zh-CN" sz="2400" b="1" dirty="0">
              <a:solidFill>
                <a:srgbClr val="014C8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3">
            <a:extLst>
              <a:ext uri="{FF2B5EF4-FFF2-40B4-BE49-F238E27FC236}">
                <a16:creationId xmlns:a16="http://schemas.microsoft.com/office/drawing/2014/main" id="{9A460BE9-B0A0-AFE1-1555-5289D9D7D8E1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905" y="0"/>
            <a:ext cx="1014095" cy="101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F5964AB8-F36F-6209-E7D3-64D8E2FCBD8E}"/>
              </a:ext>
            </a:extLst>
          </p:cNvPr>
          <p:cNvSpPr/>
          <p:nvPr/>
        </p:nvSpPr>
        <p:spPr>
          <a:xfrm rot="1096109">
            <a:off x="5313583" y="5207472"/>
            <a:ext cx="1149076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8000" b="1" dirty="0">
                <a:ln/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372200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6159"/>
    </mc:Choice>
    <mc:Fallback xmlns="">
      <p:transition advTm="3615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047FD-A298-76F0-18FA-E82A7F8F6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文本框 41">
            <a:extLst>
              <a:ext uri="{FF2B5EF4-FFF2-40B4-BE49-F238E27FC236}">
                <a16:creationId xmlns:a16="http://schemas.microsoft.com/office/drawing/2014/main" id="{AFED5CB5-BA47-B872-BEBB-4CEFB60F4609}"/>
              </a:ext>
            </a:extLst>
          </p:cNvPr>
          <p:cNvSpPr txBox="1"/>
          <p:nvPr/>
        </p:nvSpPr>
        <p:spPr>
          <a:xfrm>
            <a:off x="6652366" y="1755369"/>
            <a:ext cx="5047312" cy="284019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环境箱中进行的室内加速老化测试：</a:t>
            </a:r>
            <a:endParaRPr lang="en-SG" altLang="zh-CN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spcAft>
                <a:spcPts val="600"/>
              </a:spcAft>
              <a:buClrTx/>
              <a:buSzTx/>
            </a:pPr>
            <a:endParaRPr lang="en-SG" altLang="zh-CN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just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000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可变参数：湿度、温度、光照强度</a:t>
            </a:r>
            <a:endParaRPr lang="en-SG" altLang="zh-CN" sz="2000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just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</a:pPr>
            <a:endParaRPr lang="en-SG" altLang="zh-CN" sz="2000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just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000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测试时间：</a:t>
            </a:r>
            <a:r>
              <a:rPr lang="en-SG" altLang="zh-CN" sz="2000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1000</a:t>
            </a:r>
            <a:r>
              <a:rPr lang="zh-CN" altLang="en-US" sz="2000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小时以上</a:t>
            </a:r>
            <a:endParaRPr lang="en-SG" altLang="zh-CN" sz="2000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4" name="TextBox 15">
            <a:extLst>
              <a:ext uri="{FF2B5EF4-FFF2-40B4-BE49-F238E27FC236}">
                <a16:creationId xmlns:a16="http://schemas.microsoft.com/office/drawing/2014/main" id="{DA736336-D0CA-FF24-D068-1309883F3BAF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568007" y="6497320"/>
            <a:ext cx="635000" cy="36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fld id="{731C2E08-D424-466D-9B73-00FC6125746C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5</a:t>
            </a:fld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716A2166-3F38-3EF1-40AA-51AA9A347B3D}"/>
              </a:ext>
            </a:extLst>
          </p:cNvPr>
          <p:cNvGrpSpPr/>
          <p:nvPr/>
        </p:nvGrpSpPr>
        <p:grpSpPr>
          <a:xfrm>
            <a:off x="0" y="338409"/>
            <a:ext cx="7673800" cy="444500"/>
            <a:chOff x="0" y="338409"/>
            <a:chExt cx="7673800" cy="4445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7732A2AA-5D9D-AEBB-80C5-16E87D01C3CE}"/>
                </a:ext>
              </a:extLst>
            </p:cNvPr>
            <p:cNvSpPr/>
            <p:nvPr/>
          </p:nvSpPr>
          <p:spPr bwMode="auto">
            <a:xfrm>
              <a:off x="0" y="338409"/>
              <a:ext cx="1193800" cy="444500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800" b="1" dirty="0">
                  <a:solidFill>
                    <a:srgbClr val="FFFFFF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2.1</a:t>
              </a:r>
              <a:endParaRPr lang="en-US" sz="2800" b="1" dirty="0">
                <a:solidFill>
                  <a:srgbClr val="FFFFFF"/>
                </a:solidFill>
                <a:latin typeface="Arial" panose="020B0604020202020204" pitchFamily="34" charset="0"/>
                <a:ea typeface="华文中宋" panose="02010600040101010101" pitchFamily="2" charset="-122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3C75BBEF-0B41-5118-7340-3AAF321F1A3D}"/>
                </a:ext>
              </a:extLst>
            </p:cNvPr>
            <p:cNvCxnSpPr/>
            <p:nvPr/>
          </p:nvCxnSpPr>
          <p:spPr bwMode="auto">
            <a:xfrm>
              <a:off x="1193800" y="782909"/>
              <a:ext cx="6480000" cy="0"/>
            </a:xfrm>
            <a:prstGeom prst="line">
              <a:avLst/>
            </a:prstGeom>
            <a:solidFill>
              <a:srgbClr val="0072C6"/>
            </a:solidFill>
            <a:ln w="38100" cap="flat" cmpd="sng" algn="ctr">
              <a:solidFill>
                <a:srgbClr val="014C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文本框 70">
            <a:extLst>
              <a:ext uri="{FF2B5EF4-FFF2-40B4-BE49-F238E27FC236}">
                <a16:creationId xmlns:a16="http://schemas.microsoft.com/office/drawing/2014/main" id="{787683AD-DDEE-7A6A-AEE4-0D90ABB3BE21}"/>
              </a:ext>
            </a:extLst>
          </p:cNvPr>
          <p:cNvSpPr txBox="1"/>
          <p:nvPr/>
        </p:nvSpPr>
        <p:spPr>
          <a:xfrm>
            <a:off x="1335016" y="278413"/>
            <a:ext cx="6388287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研究难题 </a:t>
            </a:r>
            <a:r>
              <a:rPr lang="en-US" altLang="zh-CN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– </a:t>
            </a:r>
            <a:r>
              <a:rPr lang="zh-CN" altLang="en-US" sz="240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电池稳定性测试的庞大数据处理</a:t>
            </a:r>
            <a:endParaRPr lang="en-US" altLang="zh-CN" sz="2400" b="1" dirty="0">
              <a:solidFill>
                <a:srgbClr val="014C8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3">
            <a:extLst>
              <a:ext uri="{FF2B5EF4-FFF2-40B4-BE49-F238E27FC236}">
                <a16:creationId xmlns:a16="http://schemas.microsoft.com/office/drawing/2014/main" id="{30D6FDB1-4F88-92FE-63DA-7C461E134F56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905" y="0"/>
            <a:ext cx="1014095" cy="101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" name="组合 51">
            <a:extLst>
              <a:ext uri="{FF2B5EF4-FFF2-40B4-BE49-F238E27FC236}">
                <a16:creationId xmlns:a16="http://schemas.microsoft.com/office/drawing/2014/main" id="{226AD3FA-6127-56FB-A5F5-E8E7F981FD7C}"/>
              </a:ext>
            </a:extLst>
          </p:cNvPr>
          <p:cNvGrpSpPr/>
          <p:nvPr/>
        </p:nvGrpSpPr>
        <p:grpSpPr>
          <a:xfrm>
            <a:off x="633779" y="1028426"/>
            <a:ext cx="5654724" cy="5551161"/>
            <a:chOff x="6309361" y="953135"/>
            <a:chExt cx="5654724" cy="5551161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E59FB01E-E621-190D-BC6A-F0BE2E5DD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053" y="2196719"/>
              <a:ext cx="3009507" cy="2840195"/>
            </a:xfrm>
            <a:prstGeom prst="rect">
              <a:avLst/>
            </a:prstGeom>
          </p:spPr>
        </p:pic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9EB6A41A-65C7-15FB-5A74-D29F1A5FB1E4}"/>
                </a:ext>
              </a:extLst>
            </p:cNvPr>
            <p:cNvSpPr/>
            <p:nvPr/>
          </p:nvSpPr>
          <p:spPr>
            <a:xfrm>
              <a:off x="8087263" y="953135"/>
              <a:ext cx="1377696" cy="1243584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光照</a:t>
              </a:r>
              <a:endParaRPr lang="en-SG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F23967ED-97F0-9EF8-3047-86150522624F}"/>
                </a:ext>
              </a:extLst>
            </p:cNvPr>
            <p:cNvSpPr/>
            <p:nvPr/>
          </p:nvSpPr>
          <p:spPr>
            <a:xfrm>
              <a:off x="6309361" y="1349002"/>
              <a:ext cx="1377696" cy="12435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湿度</a:t>
              </a:r>
              <a:endParaRPr lang="en-SG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59ADBDFA-B905-6EB4-FB83-0C2A93F6E5C0}"/>
                </a:ext>
              </a:extLst>
            </p:cNvPr>
            <p:cNvSpPr/>
            <p:nvPr/>
          </p:nvSpPr>
          <p:spPr>
            <a:xfrm>
              <a:off x="9865165" y="1349002"/>
              <a:ext cx="1377696" cy="124358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accent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温度</a:t>
              </a:r>
              <a:endParaRPr lang="en-SG" sz="24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79E158CE-2C0A-B31C-B485-0F2C6FCAAB5E}"/>
                </a:ext>
              </a:extLst>
            </p:cNvPr>
            <p:cNvCxnSpPr>
              <a:cxnSpLocks/>
              <a:stCxn id="10" idx="5"/>
            </p:cNvCxnSpPr>
            <p:nvPr/>
          </p:nvCxnSpPr>
          <p:spPr>
            <a:xfrm>
              <a:off x="7485298" y="2410467"/>
              <a:ext cx="601965" cy="44379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758AFD36-AC59-E6AD-B814-3AC491352DE3}"/>
                </a:ext>
              </a:extLst>
            </p:cNvPr>
            <p:cNvCxnSpPr>
              <a:cxnSpLocks/>
              <a:stCxn id="9" idx="4"/>
            </p:cNvCxnSpPr>
            <p:nvPr/>
          </p:nvCxnSpPr>
          <p:spPr>
            <a:xfrm>
              <a:off x="8776111" y="2196719"/>
              <a:ext cx="3967" cy="55867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777174D0-6ABD-2962-B31B-76B1D8910689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 flipH="1">
              <a:off x="9375648" y="2410467"/>
              <a:ext cx="691276" cy="44379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1922F7D1-514F-122C-EB0C-5691EEE0B1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21715" y="4717616"/>
              <a:ext cx="484420" cy="49354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id="{88187A9D-E0FC-01CE-6842-A2C5D9705497}"/>
                </a:ext>
              </a:extLst>
            </p:cNvPr>
            <p:cNvGrpSpPr/>
            <p:nvPr/>
          </p:nvGrpSpPr>
          <p:grpSpPr>
            <a:xfrm>
              <a:off x="6433711" y="5275366"/>
              <a:ext cx="2776008" cy="1228930"/>
              <a:chOff x="6047900" y="5051568"/>
              <a:chExt cx="2776008" cy="1228930"/>
            </a:xfrm>
          </p:grpSpPr>
          <p:sp>
            <p:nvSpPr>
              <p:cNvPr id="36" name="矩形: 圆角 35">
                <a:extLst>
                  <a:ext uri="{FF2B5EF4-FFF2-40B4-BE49-F238E27FC236}">
                    <a16:creationId xmlns:a16="http://schemas.microsoft.com/office/drawing/2014/main" id="{99B6E6AA-E2D4-84C6-8187-A9AAAF680D17}"/>
                  </a:ext>
                </a:extLst>
              </p:cNvPr>
              <p:cNvSpPr/>
              <p:nvPr/>
            </p:nvSpPr>
            <p:spPr>
              <a:xfrm>
                <a:off x="6047900" y="5051568"/>
                <a:ext cx="1365504" cy="600883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电池效率（</a:t>
                </a:r>
                <a:r>
                  <a:rPr lang="en-SG" altLang="zh-CN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PCE</a:t>
                </a:r>
                <a:r>
                  <a:rPr lang="zh-CN" altLang="en-US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）</a:t>
                </a:r>
                <a:endParaRPr lang="en-SG" b="1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矩形: 圆角 36">
                    <a:extLst>
                      <a:ext uri="{FF2B5EF4-FFF2-40B4-BE49-F238E27FC236}">
                        <a16:creationId xmlns:a16="http://schemas.microsoft.com/office/drawing/2014/main" id="{0F5F5431-AC09-32E2-DC83-6C16E0016E32}"/>
                      </a:ext>
                    </a:extLst>
                  </p:cNvPr>
                  <p:cNvSpPr/>
                  <p:nvPr/>
                </p:nvSpPr>
                <p:spPr>
                  <a:xfrm>
                    <a:off x="6047900" y="5679615"/>
                    <a:ext cx="1365504" cy="600883"/>
                  </a:xfrm>
                  <a:prstGeom prst="round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zh-CN" altLang="en-US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开路电压（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SG" altLang="zh-CN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</m:ctrlPr>
                          </m:sSubPr>
                          <m:e>
                            <m:r>
                              <a:rPr lang="en-SG" altLang="zh-CN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𝑽</m:t>
                            </m:r>
                          </m:e>
                          <m:sub>
                            <m:r>
                              <a:rPr lang="en-SG" altLang="zh-CN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𝒐𝒄</m:t>
                            </m:r>
                          </m:sub>
                        </m:sSub>
                      </m:oMath>
                    </a14:m>
                    <a:r>
                      <a:rPr lang="zh-CN" altLang="en-US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）</a:t>
                    </a:r>
                    <a:endParaRPr lang="en-SG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37" name="矩形: 圆角 36">
                    <a:extLst>
                      <a:ext uri="{FF2B5EF4-FFF2-40B4-BE49-F238E27FC236}">
                        <a16:creationId xmlns:a16="http://schemas.microsoft.com/office/drawing/2014/main" id="{0F5F5431-AC09-32E2-DC83-6C16E0016E32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47900" y="5679615"/>
                    <a:ext cx="1365504" cy="600883"/>
                  </a:xfrm>
                  <a:prstGeom prst="roundRect">
                    <a:avLst/>
                  </a:prstGeom>
                  <a:blipFill>
                    <a:blip r:embed="rId7"/>
                    <a:stretch>
                      <a:fillRect t="-8000" b="-19000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矩形: 圆角 37">
                    <a:extLst>
                      <a:ext uri="{FF2B5EF4-FFF2-40B4-BE49-F238E27FC236}">
                        <a16:creationId xmlns:a16="http://schemas.microsoft.com/office/drawing/2014/main" id="{FF6E2B57-1051-68E5-F01B-3F3078F44416}"/>
                      </a:ext>
                    </a:extLst>
                  </p:cNvPr>
                  <p:cNvSpPr/>
                  <p:nvPr/>
                </p:nvSpPr>
                <p:spPr>
                  <a:xfrm>
                    <a:off x="7458404" y="5051568"/>
                    <a:ext cx="1365504" cy="600883"/>
                  </a:xfrm>
                  <a:prstGeom prst="round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zh-CN" altLang="en-US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短路电流（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SG" altLang="zh-CN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</m:ctrlPr>
                          </m:sSubPr>
                          <m:e>
                            <m:r>
                              <a:rPr lang="en-SG" altLang="zh-CN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𝒊</m:t>
                            </m:r>
                          </m:e>
                          <m:sub>
                            <m:r>
                              <a:rPr lang="en-SG" altLang="zh-CN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𝒔𝒄</m:t>
                            </m:r>
                          </m:sub>
                        </m:sSub>
                      </m:oMath>
                    </a14:m>
                    <a:r>
                      <a:rPr lang="zh-CN" altLang="en-US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）</a:t>
                    </a:r>
                    <a:endParaRPr lang="en-SG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38" name="矩形: 圆角 37">
                    <a:extLst>
                      <a:ext uri="{FF2B5EF4-FFF2-40B4-BE49-F238E27FC236}">
                        <a16:creationId xmlns:a16="http://schemas.microsoft.com/office/drawing/2014/main" id="{FF6E2B57-1051-68E5-F01B-3F3078F44416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58404" y="5051568"/>
                    <a:ext cx="1365504" cy="600883"/>
                  </a:xfrm>
                  <a:prstGeom prst="roundRect">
                    <a:avLst/>
                  </a:prstGeom>
                  <a:blipFill>
                    <a:blip r:embed="rId8"/>
                    <a:stretch>
                      <a:fillRect t="-8000" b="-19000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矩形: 圆角 38">
                    <a:extLst>
                      <a:ext uri="{FF2B5EF4-FFF2-40B4-BE49-F238E27FC236}">
                        <a16:creationId xmlns:a16="http://schemas.microsoft.com/office/drawing/2014/main" id="{FCA7D931-D367-86F8-2F84-E863D58713F6}"/>
                      </a:ext>
                    </a:extLst>
                  </p:cNvPr>
                  <p:cNvSpPr/>
                  <p:nvPr/>
                </p:nvSpPr>
                <p:spPr>
                  <a:xfrm>
                    <a:off x="7458404" y="5679615"/>
                    <a:ext cx="1365504" cy="600883"/>
                  </a:xfrm>
                  <a:prstGeom prst="round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zh-CN" altLang="en-US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填充因子（</a:t>
                    </a:r>
                    <a14:m>
                      <m:oMath xmlns:m="http://schemas.openxmlformats.org/officeDocument/2006/math">
                        <m:r>
                          <a:rPr lang="en-SG" altLang="zh-CN" b="1" i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𝐅𝐅</m:t>
                        </m:r>
                      </m:oMath>
                    </a14:m>
                    <a:r>
                      <a:rPr lang="zh-CN" altLang="en-US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）</a:t>
                    </a:r>
                    <a:endParaRPr lang="en-SG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39" name="矩形: 圆角 38">
                    <a:extLst>
                      <a:ext uri="{FF2B5EF4-FFF2-40B4-BE49-F238E27FC236}">
                        <a16:creationId xmlns:a16="http://schemas.microsoft.com/office/drawing/2014/main" id="{FCA7D931-D367-86F8-2F84-E863D58713F6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58404" y="5679615"/>
                    <a:ext cx="1365504" cy="600883"/>
                  </a:xfrm>
                  <a:prstGeom prst="roundRect">
                    <a:avLst/>
                  </a:prstGeom>
                  <a:blipFill>
                    <a:blip r:embed="rId9"/>
                    <a:stretch>
                      <a:fillRect t="-8000" b="-19000"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矩形: 圆角 39">
                  <a:extLst>
                    <a:ext uri="{FF2B5EF4-FFF2-40B4-BE49-F238E27FC236}">
                      <a16:creationId xmlns:a16="http://schemas.microsoft.com/office/drawing/2014/main" id="{8451CFB9-2489-873F-C1CC-7D6597EBFB47}"/>
                    </a:ext>
                  </a:extLst>
                </p:cNvPr>
                <p:cNvSpPr/>
                <p:nvPr/>
              </p:nvSpPr>
              <p:spPr>
                <a:xfrm>
                  <a:off x="9558083" y="5377584"/>
                  <a:ext cx="2406002" cy="1014094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完整电流</a:t>
                  </a:r>
                  <a:r>
                    <a:rPr lang="en-SG" altLang="zh-CN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-</a:t>
                  </a:r>
                  <a:r>
                    <a:rPr lang="zh-CN" altLang="en-US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电压曲线（</a:t>
                  </a:r>
                  <a14:m>
                    <m:oMath xmlns:m="http://schemas.openxmlformats.org/officeDocument/2006/math">
                      <m:r>
                        <a:rPr lang="en-SG" altLang="zh-CN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微软雅黑" panose="020B0503020204020204" pitchFamily="34" charset="-122"/>
                        </a:rPr>
                        <m:t>𝒊</m:t>
                      </m:r>
                      <m:r>
                        <a:rPr lang="en-SG" altLang="zh-CN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微软雅黑" panose="020B0503020204020204" pitchFamily="34" charset="-122"/>
                        </a:rPr>
                        <m:t>−</m:t>
                      </m:r>
                      <m:r>
                        <a:rPr lang="en-SG" altLang="zh-CN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微软雅黑" panose="020B0503020204020204" pitchFamily="34" charset="-122"/>
                        </a:rPr>
                        <m:t>𝑽</m:t>
                      </m:r>
                    </m:oMath>
                  </a14:m>
                  <a:r>
                    <a:rPr lang="zh-CN" altLang="en-US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）</a:t>
                  </a:r>
                  <a:endParaRPr lang="en-SG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40" name="矩形: 圆角 39">
                  <a:extLst>
                    <a:ext uri="{FF2B5EF4-FFF2-40B4-BE49-F238E27FC236}">
                      <a16:creationId xmlns:a16="http://schemas.microsoft.com/office/drawing/2014/main" id="{8451CFB9-2489-873F-C1CC-7D6597EBFB4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58083" y="5377584"/>
                  <a:ext cx="2406002" cy="1014094"/>
                </a:xfrm>
                <a:prstGeom prst="round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6" name="直接箭头连接符 45">
              <a:extLst>
                <a:ext uri="{FF2B5EF4-FFF2-40B4-BE49-F238E27FC236}">
                  <a16:creationId xmlns:a16="http://schemas.microsoft.com/office/drawing/2014/main" id="{B84FE6F6-19EC-3AFC-DE1C-EB04D07E66BA}"/>
                </a:ext>
              </a:extLst>
            </p:cNvPr>
            <p:cNvCxnSpPr>
              <a:cxnSpLocks/>
            </p:cNvCxnSpPr>
            <p:nvPr/>
          </p:nvCxnSpPr>
          <p:spPr>
            <a:xfrm>
              <a:off x="9464959" y="4685839"/>
              <a:ext cx="853323" cy="57825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文本框 55">
            <a:extLst>
              <a:ext uri="{FF2B5EF4-FFF2-40B4-BE49-F238E27FC236}">
                <a16:creationId xmlns:a16="http://schemas.microsoft.com/office/drawing/2014/main" id="{6688FCB5-975B-1885-0507-4AB8878429EC}"/>
              </a:ext>
            </a:extLst>
          </p:cNvPr>
          <p:cNvSpPr txBox="1"/>
          <p:nvPr/>
        </p:nvSpPr>
        <p:spPr>
          <a:xfrm>
            <a:off x="6652366" y="4332475"/>
            <a:ext cx="4142371" cy="8573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sz="2000" b="1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期间哪些电池物理变量发生了变化？</a:t>
            </a:r>
            <a:endParaRPr lang="en-SG" altLang="zh-CN" sz="2000" b="1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spcAft>
                <a:spcPts val="600"/>
              </a:spcAft>
              <a:buClrTx/>
              <a:buSzTx/>
            </a:pPr>
            <a:endParaRPr lang="en-SG" altLang="zh-CN" sz="2000" b="1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又是因为何种环境因素？</a:t>
            </a:r>
            <a:endParaRPr sz="2000" b="1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0892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6159"/>
    </mc:Choice>
    <mc:Fallback xmlns="">
      <p:transition advTm="3615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B311D-745F-01AC-AD4C-8E0E37BF1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15">
            <a:extLst>
              <a:ext uri="{FF2B5EF4-FFF2-40B4-BE49-F238E27FC236}">
                <a16:creationId xmlns:a16="http://schemas.microsoft.com/office/drawing/2014/main" id="{7A28C79A-CEF0-2B85-F40C-6AF6949BE0BC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568007" y="6497320"/>
            <a:ext cx="635000" cy="36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fld id="{731C2E08-D424-466D-9B73-00FC6125746C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6</a:t>
            </a:fld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42FA124-C855-7A17-1105-BDD8AF9A1E1A}"/>
              </a:ext>
            </a:extLst>
          </p:cNvPr>
          <p:cNvGrpSpPr/>
          <p:nvPr/>
        </p:nvGrpSpPr>
        <p:grpSpPr>
          <a:xfrm>
            <a:off x="0" y="338409"/>
            <a:ext cx="7961800" cy="444500"/>
            <a:chOff x="0" y="338409"/>
            <a:chExt cx="7961800" cy="4445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242F96E3-9A7E-B409-FCF6-4CC923F25D93}"/>
                </a:ext>
              </a:extLst>
            </p:cNvPr>
            <p:cNvSpPr/>
            <p:nvPr/>
          </p:nvSpPr>
          <p:spPr bwMode="auto">
            <a:xfrm>
              <a:off x="0" y="338409"/>
              <a:ext cx="1193800" cy="444500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rgbClr val="FFFFFF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2.2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B4416CF3-4471-7A4E-6508-331AA5850CEB}"/>
                </a:ext>
              </a:extLst>
            </p:cNvPr>
            <p:cNvCxnSpPr/>
            <p:nvPr/>
          </p:nvCxnSpPr>
          <p:spPr bwMode="auto">
            <a:xfrm>
              <a:off x="1193800" y="782909"/>
              <a:ext cx="6768000" cy="0"/>
            </a:xfrm>
            <a:prstGeom prst="line">
              <a:avLst/>
            </a:prstGeom>
            <a:solidFill>
              <a:srgbClr val="0072C6"/>
            </a:solidFill>
            <a:ln w="38100" cap="flat" cmpd="sng" algn="ctr">
              <a:solidFill>
                <a:srgbClr val="014C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文本框 70">
            <a:extLst>
              <a:ext uri="{FF2B5EF4-FFF2-40B4-BE49-F238E27FC236}">
                <a16:creationId xmlns:a16="http://schemas.microsoft.com/office/drawing/2014/main" id="{2AE0B2D4-C76F-346A-593C-2D12C0BBD2D4}"/>
              </a:ext>
            </a:extLst>
          </p:cNvPr>
          <p:cNvSpPr txBox="1"/>
          <p:nvPr/>
        </p:nvSpPr>
        <p:spPr>
          <a:xfrm>
            <a:off x="1335016" y="278413"/>
            <a:ext cx="6388287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研究目的 </a:t>
            </a:r>
            <a:r>
              <a:rPr lang="en-US" altLang="zh-CN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–</a:t>
            </a: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40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利用仿真辅助阐明电池老化机理</a:t>
            </a:r>
            <a:endParaRPr lang="en-US" altLang="zh-CN" sz="2400" b="1" dirty="0">
              <a:solidFill>
                <a:srgbClr val="014C8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3">
            <a:extLst>
              <a:ext uri="{FF2B5EF4-FFF2-40B4-BE49-F238E27FC236}">
                <a16:creationId xmlns:a16="http://schemas.microsoft.com/office/drawing/2014/main" id="{8303BDF5-6DCA-CACA-1153-54F3AC75D339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905" y="0"/>
            <a:ext cx="1014095" cy="101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9AA72057-FAC3-E056-0F0B-7B970D6F2A18}"/>
              </a:ext>
            </a:extLst>
          </p:cNvPr>
          <p:cNvGrpSpPr/>
          <p:nvPr/>
        </p:nvGrpSpPr>
        <p:grpSpPr>
          <a:xfrm>
            <a:off x="250543" y="1356552"/>
            <a:ext cx="2905796" cy="2625528"/>
            <a:chOff x="756099" y="1059128"/>
            <a:chExt cx="2905796" cy="2625528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FCF7816A-9CBD-59B2-3B45-A163D7A0D66C}"/>
                </a:ext>
              </a:extLst>
            </p:cNvPr>
            <p:cNvSpPr/>
            <p:nvPr/>
          </p:nvSpPr>
          <p:spPr>
            <a:xfrm>
              <a:off x="2284199" y="1574096"/>
              <a:ext cx="1377696" cy="124358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accent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温度</a:t>
              </a:r>
              <a:endParaRPr lang="en-SG" sz="24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2A6BCDE2-6C03-1FCF-5511-A557E7B3EEBB}"/>
                </a:ext>
              </a:extLst>
            </p:cNvPr>
            <p:cNvSpPr/>
            <p:nvPr/>
          </p:nvSpPr>
          <p:spPr>
            <a:xfrm>
              <a:off x="756099" y="1829752"/>
              <a:ext cx="1377696" cy="12435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湿度</a:t>
              </a:r>
              <a:endParaRPr lang="en-SG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466808DC-D623-3351-2A86-2130D4837C98}"/>
                </a:ext>
              </a:extLst>
            </p:cNvPr>
            <p:cNvSpPr/>
            <p:nvPr/>
          </p:nvSpPr>
          <p:spPr>
            <a:xfrm>
              <a:off x="1662793" y="2441072"/>
              <a:ext cx="1377696" cy="1243584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光照</a:t>
              </a:r>
              <a:endParaRPr lang="en-SG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2A667776-3BE2-5181-157B-403A2A59C37E}"/>
                </a:ext>
              </a:extLst>
            </p:cNvPr>
            <p:cNvSpPr/>
            <p:nvPr/>
          </p:nvSpPr>
          <p:spPr>
            <a:xfrm>
              <a:off x="1303668" y="1059128"/>
              <a:ext cx="1377696" cy="124358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endParaRPr lang="en-SG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id="{81281B8D-3BD5-A2AD-D840-499CFF5287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10165" y="1103402"/>
            <a:ext cx="3454602" cy="2741190"/>
          </a:xfrm>
          <a:prstGeom prst="rect">
            <a:avLst/>
          </a:prstGeom>
        </p:spPr>
      </p:pic>
      <p:grpSp>
        <p:nvGrpSpPr>
          <p:cNvPr id="30" name="组合 29">
            <a:extLst>
              <a:ext uri="{FF2B5EF4-FFF2-40B4-BE49-F238E27FC236}">
                <a16:creationId xmlns:a16="http://schemas.microsoft.com/office/drawing/2014/main" id="{ADA5F9CA-3BB3-2421-0646-74B1C76DDE77}"/>
              </a:ext>
            </a:extLst>
          </p:cNvPr>
          <p:cNvGrpSpPr/>
          <p:nvPr/>
        </p:nvGrpSpPr>
        <p:grpSpPr>
          <a:xfrm>
            <a:off x="8641382" y="4740520"/>
            <a:ext cx="2776008" cy="1228931"/>
            <a:chOff x="8605891" y="4761038"/>
            <a:chExt cx="2776008" cy="1228931"/>
          </a:xfrm>
        </p:grpSpPr>
        <p:sp>
          <p:nvSpPr>
            <p:cNvPr id="26" name="矩形: 圆角 25">
              <a:extLst>
                <a:ext uri="{FF2B5EF4-FFF2-40B4-BE49-F238E27FC236}">
                  <a16:creationId xmlns:a16="http://schemas.microsoft.com/office/drawing/2014/main" id="{2D04A023-94E4-1F17-1982-930C4E14D9D9}"/>
                </a:ext>
              </a:extLst>
            </p:cNvPr>
            <p:cNvSpPr/>
            <p:nvPr/>
          </p:nvSpPr>
          <p:spPr>
            <a:xfrm>
              <a:off x="8605891" y="4761038"/>
              <a:ext cx="1365504" cy="60088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电池效率（</a:t>
              </a:r>
              <a:r>
                <a:rPr lang="en-SG" altLang="zh-CN" b="1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PCE</a:t>
              </a:r>
              <a:r>
                <a:rPr lang="zh-CN" altLang="en-US" b="1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SG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矩形: 圆角 26">
                  <a:extLst>
                    <a:ext uri="{FF2B5EF4-FFF2-40B4-BE49-F238E27FC236}">
                      <a16:creationId xmlns:a16="http://schemas.microsoft.com/office/drawing/2014/main" id="{0F353E63-33FE-56BD-B762-79FB482837A0}"/>
                    </a:ext>
                  </a:extLst>
                </p:cNvPr>
                <p:cNvSpPr/>
                <p:nvPr/>
              </p:nvSpPr>
              <p:spPr>
                <a:xfrm>
                  <a:off x="8605891" y="5389086"/>
                  <a:ext cx="1365504" cy="600883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开路电压（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SG" altLang="zh-CN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</m:ctrlPr>
                        </m:sSubPr>
                        <m:e>
                          <m:r>
                            <a:rPr lang="en-SG" altLang="zh-CN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  <m:t>𝑽</m:t>
                          </m:r>
                        </m:e>
                        <m:sub>
                          <m:r>
                            <a:rPr lang="en-SG" altLang="zh-CN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  <m:t>𝒐𝒄</m:t>
                          </m:r>
                        </m:sub>
                      </m:sSub>
                    </m:oMath>
                  </a14:m>
                  <a:r>
                    <a:rPr lang="zh-CN" altLang="en-US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）</a:t>
                  </a:r>
                  <a:endParaRPr lang="en-SG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27" name="矩形: 圆角 26">
                  <a:extLst>
                    <a:ext uri="{FF2B5EF4-FFF2-40B4-BE49-F238E27FC236}">
                      <a16:creationId xmlns:a16="http://schemas.microsoft.com/office/drawing/2014/main" id="{0F353E63-33FE-56BD-B762-79FB482837A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05891" y="5389086"/>
                  <a:ext cx="1365504" cy="600883"/>
                </a:xfrm>
                <a:prstGeom prst="roundRect">
                  <a:avLst/>
                </a:prstGeom>
                <a:blipFill>
                  <a:blip r:embed="rId7"/>
                  <a:stretch>
                    <a:fillRect t="-8000" b="-18000"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矩形: 圆角 27">
                  <a:extLst>
                    <a:ext uri="{FF2B5EF4-FFF2-40B4-BE49-F238E27FC236}">
                      <a16:creationId xmlns:a16="http://schemas.microsoft.com/office/drawing/2014/main" id="{59EC5096-3476-3888-B22D-D607CFBF0B2E}"/>
                    </a:ext>
                  </a:extLst>
                </p:cNvPr>
                <p:cNvSpPr/>
                <p:nvPr/>
              </p:nvSpPr>
              <p:spPr>
                <a:xfrm>
                  <a:off x="10016395" y="4761039"/>
                  <a:ext cx="1365504" cy="600883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短路电流（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SG" altLang="zh-CN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</m:ctrlPr>
                        </m:sSubPr>
                        <m:e>
                          <m:r>
                            <a:rPr lang="en-SG" altLang="zh-CN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  <m:t>𝒊</m:t>
                          </m:r>
                        </m:e>
                        <m:sub>
                          <m:r>
                            <a:rPr lang="en-SG" altLang="zh-CN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  <m:t>𝒔𝒄</m:t>
                          </m:r>
                        </m:sub>
                      </m:sSub>
                    </m:oMath>
                  </a14:m>
                  <a:r>
                    <a:rPr lang="zh-CN" altLang="en-US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）</a:t>
                  </a:r>
                  <a:endParaRPr lang="en-SG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28" name="矩形: 圆角 27">
                  <a:extLst>
                    <a:ext uri="{FF2B5EF4-FFF2-40B4-BE49-F238E27FC236}">
                      <a16:creationId xmlns:a16="http://schemas.microsoft.com/office/drawing/2014/main" id="{59EC5096-3476-3888-B22D-D607CFBF0B2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6395" y="4761039"/>
                  <a:ext cx="1365504" cy="600883"/>
                </a:xfrm>
                <a:prstGeom prst="roundRect">
                  <a:avLst/>
                </a:prstGeom>
                <a:blipFill>
                  <a:blip r:embed="rId8"/>
                  <a:stretch>
                    <a:fillRect t="-8000" b="-18000"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矩形: 圆角 28">
                  <a:extLst>
                    <a:ext uri="{FF2B5EF4-FFF2-40B4-BE49-F238E27FC236}">
                      <a16:creationId xmlns:a16="http://schemas.microsoft.com/office/drawing/2014/main" id="{DF6537BB-3EDA-A692-FEBD-0056640DC099}"/>
                    </a:ext>
                  </a:extLst>
                </p:cNvPr>
                <p:cNvSpPr/>
                <p:nvPr/>
              </p:nvSpPr>
              <p:spPr>
                <a:xfrm>
                  <a:off x="10016395" y="5389086"/>
                  <a:ext cx="1365504" cy="600883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填充因子（</a:t>
                  </a:r>
                  <a14:m>
                    <m:oMath xmlns:m="http://schemas.openxmlformats.org/officeDocument/2006/math">
                      <m:r>
                        <a:rPr lang="en-SG" altLang="zh-CN" b="1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微软雅黑" panose="020B0503020204020204" pitchFamily="34" charset="-122"/>
                        </a:rPr>
                        <m:t>𝐅𝐅</m:t>
                      </m:r>
                    </m:oMath>
                  </a14:m>
                  <a:r>
                    <a:rPr lang="zh-CN" altLang="en-US" b="1" dirty="0">
                      <a:solidFill>
                        <a:schemeClr val="accent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）</a:t>
                  </a:r>
                  <a:endParaRPr lang="en-SG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29" name="矩形: 圆角 28">
                  <a:extLst>
                    <a:ext uri="{FF2B5EF4-FFF2-40B4-BE49-F238E27FC236}">
                      <a16:creationId xmlns:a16="http://schemas.microsoft.com/office/drawing/2014/main" id="{DF6537BB-3EDA-A692-FEBD-0056640DC09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6395" y="5389086"/>
                  <a:ext cx="1365504" cy="600883"/>
                </a:xfrm>
                <a:prstGeom prst="roundRect">
                  <a:avLst/>
                </a:prstGeom>
                <a:blipFill>
                  <a:blip r:embed="rId9"/>
                  <a:stretch>
                    <a:fillRect t="-8000" b="-18000"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1" name="文本框 40">
            <a:extLst>
              <a:ext uri="{FF2B5EF4-FFF2-40B4-BE49-F238E27FC236}">
                <a16:creationId xmlns:a16="http://schemas.microsoft.com/office/drawing/2014/main" id="{6D5B1198-4AB7-36A8-024D-B287EA70E4A4}"/>
              </a:ext>
            </a:extLst>
          </p:cNvPr>
          <p:cNvSpPr txBox="1"/>
          <p:nvPr/>
        </p:nvSpPr>
        <p:spPr>
          <a:xfrm>
            <a:off x="3252218" y="1795546"/>
            <a:ext cx="1234256" cy="3827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老化测试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33C08BFD-543C-E7B7-8454-B2604AE57ADB}"/>
              </a:ext>
            </a:extLst>
          </p:cNvPr>
          <p:cNvCxnSpPr>
            <a:cxnSpLocks/>
          </p:cNvCxnSpPr>
          <p:nvPr/>
        </p:nvCxnSpPr>
        <p:spPr>
          <a:xfrm>
            <a:off x="7104185" y="2240828"/>
            <a:ext cx="100598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D1D3F9A6-FA64-DEC2-8F4D-C0D2C08F9955}"/>
              </a:ext>
            </a:extLst>
          </p:cNvPr>
          <p:cNvSpPr txBox="1"/>
          <p:nvPr/>
        </p:nvSpPr>
        <p:spPr>
          <a:xfrm>
            <a:off x="7053341" y="1808611"/>
            <a:ext cx="1234256" cy="3827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功率追踪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D6E90113-0D61-EAA5-F46C-1F8116BBD9DB}"/>
              </a:ext>
            </a:extLst>
          </p:cNvPr>
          <p:cNvCxnSpPr>
            <a:cxnSpLocks/>
          </p:cNvCxnSpPr>
          <p:nvPr/>
        </p:nvCxnSpPr>
        <p:spPr>
          <a:xfrm>
            <a:off x="9837466" y="3958258"/>
            <a:ext cx="0" cy="6137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6" name="文本框 55">
            <a:extLst>
              <a:ext uri="{FF2B5EF4-FFF2-40B4-BE49-F238E27FC236}">
                <a16:creationId xmlns:a16="http://schemas.microsoft.com/office/drawing/2014/main" id="{D6A8E8AA-9D40-E069-92DB-4DEA5474C54B}"/>
              </a:ext>
            </a:extLst>
          </p:cNvPr>
          <p:cNvSpPr txBox="1"/>
          <p:nvPr/>
        </p:nvSpPr>
        <p:spPr>
          <a:xfrm>
            <a:off x="9943649" y="4013112"/>
            <a:ext cx="1234256" cy="3827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参数追踪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582059B8-8BBF-D7BE-B055-29BF5F7DED0B}"/>
              </a:ext>
            </a:extLst>
          </p:cNvPr>
          <p:cNvCxnSpPr>
            <a:cxnSpLocks/>
          </p:cNvCxnSpPr>
          <p:nvPr/>
        </p:nvCxnSpPr>
        <p:spPr>
          <a:xfrm flipH="1">
            <a:off x="6699524" y="5305074"/>
            <a:ext cx="167996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9" name="文本框 58">
            <a:extLst>
              <a:ext uri="{FF2B5EF4-FFF2-40B4-BE49-F238E27FC236}">
                <a16:creationId xmlns:a16="http://schemas.microsoft.com/office/drawing/2014/main" id="{249DE241-DA79-03C7-28C8-DD69A0CDE9DF}"/>
              </a:ext>
            </a:extLst>
          </p:cNvPr>
          <p:cNvSpPr txBox="1"/>
          <p:nvPr/>
        </p:nvSpPr>
        <p:spPr>
          <a:xfrm>
            <a:off x="6907610" y="5368568"/>
            <a:ext cx="1198481" cy="671293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模型物理参数校准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BC640ED5-AD3F-5B26-B276-52065414F168}"/>
              </a:ext>
            </a:extLst>
          </p:cNvPr>
          <p:cNvSpPr txBox="1"/>
          <p:nvPr/>
        </p:nvSpPr>
        <p:spPr>
          <a:xfrm>
            <a:off x="81054" y="1037292"/>
            <a:ext cx="1999058" cy="3827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稳定性测试参数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65C0F53A-F5BA-287A-6DC9-60BFFFB6223C}"/>
              </a:ext>
            </a:extLst>
          </p:cNvPr>
          <p:cNvSpPr txBox="1"/>
          <p:nvPr/>
        </p:nvSpPr>
        <p:spPr>
          <a:xfrm>
            <a:off x="4686491" y="973757"/>
            <a:ext cx="2077736" cy="3827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钙钛矿太阳能电池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4EE17B3C-8B99-2988-FEA7-0F69CAFD5F90}"/>
                  </a:ext>
                </a:extLst>
              </p:cNvPr>
              <p:cNvSpPr txBox="1"/>
              <p:nvPr/>
            </p:nvSpPr>
            <p:spPr>
              <a:xfrm>
                <a:off x="8798598" y="1726894"/>
                <a:ext cx="1796133" cy="382795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lstStyle/>
              <a:p>
                <a:pPr algn="just">
                  <a:spcAft>
                    <a:spcPts val="600"/>
                  </a:spcAft>
                  <a:buClrTx/>
                  <a:buSzTx/>
                </a:pPr>
                <a:r>
                  <a:rPr lang="zh-CN" altLang="en-US" b="1" dirty="0">
                    <a:solidFill>
                      <a:schemeClr val="accent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测试</a:t>
                </a:r>
                <a14:m>
                  <m:oMath xmlns:m="http://schemas.openxmlformats.org/officeDocument/2006/math">
                    <m:r>
                      <a:rPr lang="en-SG" altLang="zh-CN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rPr>
                      <m:t>𝒊</m:t>
                    </m:r>
                    <m:r>
                      <a:rPr lang="en-SG" altLang="zh-CN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rPr>
                      <m:t>−</m:t>
                    </m:r>
                    <m:r>
                      <a:rPr lang="en-SG" altLang="zh-CN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rPr>
                      <m:t>𝑽</m:t>
                    </m:r>
                  </m:oMath>
                </a14:m>
                <a:r>
                  <a:rPr lang="zh-CN" altLang="en-US" b="1" dirty="0">
                    <a:ln>
                      <a:noFill/>
                    </a:ln>
                    <a:solidFill>
                      <a:schemeClr val="accent1">
                        <a:lumMod val="50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曲线</a:t>
                </a:r>
                <a:endParaRPr lang="en-SG" altLang="zh-CN" b="1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</p:txBody>
          </p:sp>
        </mc:Choice>
        <mc:Fallback xmlns=""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4EE17B3C-8B99-2988-FEA7-0F69CAFD5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8598" y="1726894"/>
                <a:ext cx="1796133" cy="382795"/>
              </a:xfrm>
              <a:prstGeom prst="rect">
                <a:avLst/>
              </a:prstGeom>
              <a:blipFill>
                <a:blip r:embed="rId10"/>
                <a:stretch>
                  <a:fillRect l="-2712" t="-7937" b="-20635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文本框 64">
            <a:extLst>
              <a:ext uri="{FF2B5EF4-FFF2-40B4-BE49-F238E27FC236}">
                <a16:creationId xmlns:a16="http://schemas.microsoft.com/office/drawing/2014/main" id="{9D61C756-5656-1B62-6F0D-6F1AE0353468}"/>
              </a:ext>
            </a:extLst>
          </p:cNvPr>
          <p:cNvSpPr txBox="1"/>
          <p:nvPr/>
        </p:nvSpPr>
        <p:spPr>
          <a:xfrm>
            <a:off x="9324134" y="5947875"/>
            <a:ext cx="1470912" cy="3827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实验数据库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40AB44BF-A08A-2192-D0A5-5A068F3722AD}"/>
              </a:ext>
            </a:extLst>
          </p:cNvPr>
          <p:cNvGrpSpPr/>
          <p:nvPr/>
        </p:nvGrpSpPr>
        <p:grpSpPr>
          <a:xfrm>
            <a:off x="3701596" y="3500430"/>
            <a:ext cx="2753715" cy="3081062"/>
            <a:chOff x="4309228" y="3649001"/>
            <a:chExt cx="2753715" cy="3081062"/>
          </a:xfrm>
        </p:grpSpPr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C77C80EB-F8A3-C089-6758-C790B47BEF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309228" y="3649001"/>
              <a:ext cx="2753715" cy="3081062"/>
            </a:xfrm>
            <a:prstGeom prst="rect">
              <a:avLst/>
            </a:prstGeom>
          </p:spPr>
        </p:pic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1FCBE8B6-C535-A51F-2BCC-0CEB62DA3865}"/>
                </a:ext>
              </a:extLst>
            </p:cNvPr>
            <p:cNvSpPr txBox="1"/>
            <p:nvPr/>
          </p:nvSpPr>
          <p:spPr>
            <a:xfrm>
              <a:off x="5010626" y="4462340"/>
              <a:ext cx="1636123" cy="382795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algn="just">
                <a:spcAft>
                  <a:spcPts val="600"/>
                </a:spcAft>
                <a:buClrTx/>
                <a:buSzTx/>
              </a:pPr>
              <a:r>
                <a:rPr lang="zh-CN" altLang="en-US" b="1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仿真物理模型</a:t>
              </a:r>
              <a:endParaRPr lang="en-SG" altLang="zh-CN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71" name="文本框 70">
            <a:extLst>
              <a:ext uri="{FF2B5EF4-FFF2-40B4-BE49-F238E27FC236}">
                <a16:creationId xmlns:a16="http://schemas.microsoft.com/office/drawing/2014/main" id="{6B493979-FF71-4512-B0DC-31F62C538C4F}"/>
              </a:ext>
            </a:extLst>
          </p:cNvPr>
          <p:cNvSpPr txBox="1"/>
          <p:nvPr/>
        </p:nvSpPr>
        <p:spPr>
          <a:xfrm>
            <a:off x="428811" y="5071052"/>
            <a:ext cx="2652397" cy="124358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将环境因素和光电参数的动态关系数字可视化</a:t>
            </a:r>
            <a:endParaRPr lang="en-SG" altLang="zh-CN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阐明老化机理的可能性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72" name="直接箭头连接符 71">
            <a:extLst>
              <a:ext uri="{FF2B5EF4-FFF2-40B4-BE49-F238E27FC236}">
                <a16:creationId xmlns:a16="http://schemas.microsoft.com/office/drawing/2014/main" id="{47089D66-942A-3D72-7A51-64D3D36E030C}"/>
              </a:ext>
            </a:extLst>
          </p:cNvPr>
          <p:cNvCxnSpPr>
            <a:cxnSpLocks/>
          </p:cNvCxnSpPr>
          <p:nvPr/>
        </p:nvCxnSpPr>
        <p:spPr>
          <a:xfrm>
            <a:off x="1741500" y="4073891"/>
            <a:ext cx="0" cy="8438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8" name="直接箭头连接符 77">
            <a:extLst>
              <a:ext uri="{FF2B5EF4-FFF2-40B4-BE49-F238E27FC236}">
                <a16:creationId xmlns:a16="http://schemas.microsoft.com/office/drawing/2014/main" id="{CD7E40E7-C7D9-9E38-440D-FB6AD268EC29}"/>
              </a:ext>
            </a:extLst>
          </p:cNvPr>
          <p:cNvCxnSpPr>
            <a:cxnSpLocks/>
          </p:cNvCxnSpPr>
          <p:nvPr/>
        </p:nvCxnSpPr>
        <p:spPr>
          <a:xfrm>
            <a:off x="3303248" y="2211548"/>
            <a:ext cx="100598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1" name="直接箭头连接符 80">
            <a:extLst>
              <a:ext uri="{FF2B5EF4-FFF2-40B4-BE49-F238E27FC236}">
                <a16:creationId xmlns:a16="http://schemas.microsoft.com/office/drawing/2014/main" id="{E4FCF2B7-B1F3-AF02-2448-DDF18B8BCA71}"/>
              </a:ext>
            </a:extLst>
          </p:cNvPr>
          <p:cNvCxnSpPr>
            <a:cxnSpLocks/>
          </p:cNvCxnSpPr>
          <p:nvPr/>
        </p:nvCxnSpPr>
        <p:spPr>
          <a:xfrm flipH="1" flipV="1">
            <a:off x="3249297" y="5341403"/>
            <a:ext cx="738117" cy="8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7" name="文本框 86">
            <a:extLst>
              <a:ext uri="{FF2B5EF4-FFF2-40B4-BE49-F238E27FC236}">
                <a16:creationId xmlns:a16="http://schemas.microsoft.com/office/drawing/2014/main" id="{BDEA32DB-215B-8EE9-309D-0CCD5BDE24D0}"/>
              </a:ext>
            </a:extLst>
          </p:cNvPr>
          <p:cNvSpPr txBox="1"/>
          <p:nvPr/>
        </p:nvSpPr>
        <p:spPr>
          <a:xfrm>
            <a:off x="6740515" y="3859111"/>
            <a:ext cx="1679967" cy="1267028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直接使用有限元模型进行校准耗时过长（</a:t>
            </a:r>
            <a:r>
              <a:rPr lang="en-SG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~3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天）</a:t>
            </a:r>
            <a:endParaRPr lang="en-SG" altLang="zh-CN" b="1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8" name="矩形: 圆角 87">
            <a:extLst>
              <a:ext uri="{FF2B5EF4-FFF2-40B4-BE49-F238E27FC236}">
                <a16:creationId xmlns:a16="http://schemas.microsoft.com/office/drawing/2014/main" id="{5D9F4495-98BC-1622-7C64-BF51EA188C4B}"/>
              </a:ext>
            </a:extLst>
          </p:cNvPr>
          <p:cNvSpPr/>
          <p:nvPr/>
        </p:nvSpPr>
        <p:spPr>
          <a:xfrm>
            <a:off x="6597553" y="3743624"/>
            <a:ext cx="1901586" cy="1405318"/>
          </a:xfrm>
          <a:prstGeom prst="roundRect">
            <a:avLst>
              <a:gd name="adj" fmla="val 22864"/>
            </a:avLst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90" name="图片 89">
            <a:extLst>
              <a:ext uri="{FF2B5EF4-FFF2-40B4-BE49-F238E27FC236}">
                <a16:creationId xmlns:a16="http://schemas.microsoft.com/office/drawing/2014/main" id="{31F0FBB5-D0F0-70A6-0E42-3349B5FC600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34" y="1666439"/>
            <a:ext cx="2090064" cy="13115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7751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6159"/>
    </mc:Choice>
    <mc:Fallback xmlns="">
      <p:transition advTm="36159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85068-2542-00E0-F8F8-977AE7E6F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15">
            <a:extLst>
              <a:ext uri="{FF2B5EF4-FFF2-40B4-BE49-F238E27FC236}">
                <a16:creationId xmlns:a16="http://schemas.microsoft.com/office/drawing/2014/main" id="{618A6F6D-F1B0-3521-8228-3931E7DC888E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568007" y="6497320"/>
            <a:ext cx="635000" cy="36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fld id="{731C2E08-D424-466D-9B73-00FC6125746C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7</a:t>
            </a:fld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26AAC484-6ADE-4268-A81A-FCF503B46028}"/>
              </a:ext>
            </a:extLst>
          </p:cNvPr>
          <p:cNvGrpSpPr/>
          <p:nvPr/>
        </p:nvGrpSpPr>
        <p:grpSpPr>
          <a:xfrm>
            <a:off x="0" y="338409"/>
            <a:ext cx="6737800" cy="444500"/>
            <a:chOff x="0" y="338409"/>
            <a:chExt cx="6737800" cy="4445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E00C9A7F-19B1-464E-8B60-6B410ECACEF0}"/>
                </a:ext>
              </a:extLst>
            </p:cNvPr>
            <p:cNvSpPr/>
            <p:nvPr/>
          </p:nvSpPr>
          <p:spPr bwMode="auto">
            <a:xfrm>
              <a:off x="0" y="338409"/>
              <a:ext cx="1193800" cy="444500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rgbClr val="FFFFFF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3.1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9C2F8E87-F3F4-795E-C479-628A53E11A38}"/>
                </a:ext>
              </a:extLst>
            </p:cNvPr>
            <p:cNvCxnSpPr/>
            <p:nvPr/>
          </p:nvCxnSpPr>
          <p:spPr bwMode="auto">
            <a:xfrm>
              <a:off x="1193800" y="782909"/>
              <a:ext cx="5544000" cy="0"/>
            </a:xfrm>
            <a:prstGeom prst="line">
              <a:avLst/>
            </a:prstGeom>
            <a:solidFill>
              <a:srgbClr val="0072C6"/>
            </a:solidFill>
            <a:ln w="38100" cap="flat" cmpd="sng" algn="ctr">
              <a:solidFill>
                <a:srgbClr val="014C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文本框 70">
            <a:extLst>
              <a:ext uri="{FF2B5EF4-FFF2-40B4-BE49-F238E27FC236}">
                <a16:creationId xmlns:a16="http://schemas.microsoft.com/office/drawing/2014/main" id="{85D842C7-E8F6-C67E-3A9F-7FA0F48F11B7}"/>
              </a:ext>
            </a:extLst>
          </p:cNvPr>
          <p:cNvSpPr txBox="1"/>
          <p:nvPr/>
        </p:nvSpPr>
        <p:spPr>
          <a:xfrm>
            <a:off x="1335016" y="278413"/>
            <a:ext cx="5464958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研究方法 </a:t>
            </a:r>
            <a:r>
              <a:rPr lang="en-US" altLang="zh-CN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– </a:t>
            </a:r>
            <a:r>
              <a:rPr lang="zh-CN" altLang="en-US" sz="240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应对不同情况的仿真模型</a:t>
            </a:r>
            <a:endParaRPr lang="en-US" altLang="zh-CN" sz="2400" b="1" dirty="0">
              <a:solidFill>
                <a:srgbClr val="014C8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3">
            <a:extLst>
              <a:ext uri="{FF2B5EF4-FFF2-40B4-BE49-F238E27FC236}">
                <a16:creationId xmlns:a16="http://schemas.microsoft.com/office/drawing/2014/main" id="{22650CAF-0360-F121-BC54-DCACC5E0EE6F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905" y="0"/>
            <a:ext cx="1014095" cy="101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1EAC88E2-FDFF-647A-4D36-F4260E7F79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6816" y="4432836"/>
            <a:ext cx="2902170" cy="1756319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id="{8BEA2C3F-2FA4-9DED-911A-E35A1B98F60B}"/>
              </a:ext>
            </a:extLst>
          </p:cNvPr>
          <p:cNvGrpSpPr/>
          <p:nvPr/>
        </p:nvGrpSpPr>
        <p:grpSpPr>
          <a:xfrm>
            <a:off x="1618790" y="1566171"/>
            <a:ext cx="2102776" cy="2866665"/>
            <a:chOff x="5324398" y="2626914"/>
            <a:chExt cx="2644880" cy="3526832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13116C16-7F29-7C9F-D612-76824FBA2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324398" y="2902659"/>
              <a:ext cx="2204751" cy="3186636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B6FFC9EA-546B-97C4-DEFB-C487E32F8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101704" y="2757626"/>
              <a:ext cx="867574" cy="339612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EC80D3B7-378A-292F-317D-22E734EFEDFF}"/>
                    </a:ext>
                  </a:extLst>
                </p:cNvPr>
                <p:cNvSpPr txBox="1"/>
                <p:nvPr/>
              </p:nvSpPr>
              <p:spPr>
                <a:xfrm>
                  <a:off x="5484913" y="2626914"/>
                  <a:ext cx="196331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SG" sz="1400" b="0" i="1" smtClean="0">
                                <a:latin typeface="Cambria Math" panose="02040503050406030204" pitchFamily="18" charset="0"/>
                                <a:ea typeface="黑体" panose="02010609060101010101" pitchFamily="49" charset="-122"/>
                              </a:rPr>
                            </m:ctrlPr>
                          </m:dPr>
                          <m:e>
                            <m:r>
                              <a:rPr lang="en-SG" sz="1400" b="0" i="1" smtClean="0">
                                <a:latin typeface="Cambria Math" panose="02040503050406030204" pitchFamily="18" charset="0"/>
                                <a:ea typeface="黑体" panose="02010609060101010101" pitchFamily="49" charset="-122"/>
                              </a:rPr>
                              <m:t>𝐸</m:t>
                            </m:r>
                            <m:r>
                              <a:rPr lang="en-SG" sz="1400" b="0" i="1" smtClean="0">
                                <a:latin typeface="Cambria Math" panose="02040503050406030204" pitchFamily="18" charset="0"/>
                                <a:ea typeface="黑体" panose="02010609060101010101" pitchFamily="49" charset="-122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SG" sz="1400" b="0" i="1" smtClean="0">
                                    <a:latin typeface="Cambria Math" panose="02040503050406030204" pitchFamily="18" charset="0"/>
                                    <a:ea typeface="黑体" panose="02010609060101010101" pitchFamily="49" charset="-122"/>
                                  </a:rPr>
                                </m:ctrlPr>
                              </m:sSubPr>
                              <m:e>
                                <m:r>
                                  <a:rPr lang="en-SG" sz="1400" b="0" i="1" smtClean="0">
                                    <a:latin typeface="Cambria Math" panose="02040503050406030204" pitchFamily="18" charset="0"/>
                                    <a:ea typeface="黑体" panose="02010609060101010101" pitchFamily="49" charset="-122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SG" sz="1400" b="0" i="1" smtClean="0">
                                    <a:latin typeface="Cambria Math" panose="02040503050406030204" pitchFamily="18" charset="0"/>
                                    <a:ea typeface="黑体" panose="02010609060101010101" pitchFamily="49" charset="-122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SG" sz="1400" b="0" i="1" smtClean="0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/(</m:t>
                        </m:r>
                        <m:r>
                          <m:rPr>
                            <m:sty m:val="p"/>
                          </m:rPr>
                          <a:rPr lang="en-SG" sz="1400" b="0" i="0" smtClean="0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V</m:t>
                        </m:r>
                        <m:r>
                          <a:rPr lang="en-SG" sz="1400" b="0" i="0" smtClean="0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SG" sz="1400" b="0" i="0" smtClean="0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m</m:t>
                        </m:r>
                        <m:r>
                          <a:rPr lang="en-SG" sz="1400" b="0" i="1" smtClean="0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)</m:t>
                        </m:r>
                      </m:oMath>
                    </m:oMathPara>
                  </a14:m>
                  <a:endParaRPr lang="en-SG" sz="1400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mc:Choice>
          <mc:Fallback xmlns="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EC80D3B7-378A-292F-317D-22E734EFED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4913" y="2626914"/>
                  <a:ext cx="1963315" cy="307777"/>
                </a:xfrm>
                <a:prstGeom prst="rect">
                  <a:avLst/>
                </a:prstGeom>
                <a:blipFill>
                  <a:blip r:embed="rId9"/>
                  <a:stretch>
                    <a:fillRect b="-36585"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9" name="图片 38">
            <a:extLst>
              <a:ext uri="{FF2B5EF4-FFF2-40B4-BE49-F238E27FC236}">
                <a16:creationId xmlns:a16="http://schemas.microsoft.com/office/drawing/2014/main" id="{5E5CAB5E-00BD-BF60-0D45-32D97E73872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986" y="4379233"/>
            <a:ext cx="3703799" cy="1851900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id="{26E9E02A-EA3D-4952-215B-220DD6ABD27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42" y="1790301"/>
            <a:ext cx="3551916" cy="2041026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id="{6BC23CAD-BDD1-DB27-17BA-D8A2C9213C6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434" y="1566171"/>
            <a:ext cx="2932628" cy="2588932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id="{2A3BDB5F-54D2-E6FA-CA48-90815BE58A0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205" y="4536953"/>
            <a:ext cx="3953087" cy="1694180"/>
          </a:xfrm>
          <a:prstGeom prst="rect">
            <a:avLst/>
          </a:prstGeom>
        </p:spPr>
      </p:pic>
      <p:sp>
        <p:nvSpPr>
          <p:cNvPr id="53" name="文本框 52">
            <a:extLst>
              <a:ext uri="{FF2B5EF4-FFF2-40B4-BE49-F238E27FC236}">
                <a16:creationId xmlns:a16="http://schemas.microsoft.com/office/drawing/2014/main" id="{B540AF5F-4E6D-2823-E618-DC731A3571C4}"/>
              </a:ext>
            </a:extLst>
          </p:cNvPr>
          <p:cNvSpPr txBox="1"/>
          <p:nvPr/>
        </p:nvSpPr>
        <p:spPr>
          <a:xfrm>
            <a:off x="75070" y="3085375"/>
            <a:ext cx="1193801" cy="444501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波动光学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23D7FF19-53A9-397A-AC14-CAFF1C4C0ED4}"/>
              </a:ext>
            </a:extLst>
          </p:cNvPr>
          <p:cNvSpPr txBox="1"/>
          <p:nvPr/>
        </p:nvSpPr>
        <p:spPr>
          <a:xfrm>
            <a:off x="-8165" y="5845795"/>
            <a:ext cx="1770201" cy="444501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半导体</a:t>
            </a:r>
            <a:endParaRPr lang="en-SG" altLang="zh-CN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just">
              <a:spcAft>
                <a:spcPts val="600"/>
              </a:spcAft>
              <a:buClrTx/>
              <a:buSzTx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（载流子传输）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EAD2217D-8669-A4E3-E198-92983D92CC71}"/>
              </a:ext>
            </a:extLst>
          </p:cNvPr>
          <p:cNvSpPr txBox="1"/>
          <p:nvPr/>
        </p:nvSpPr>
        <p:spPr>
          <a:xfrm>
            <a:off x="2474557" y="998686"/>
            <a:ext cx="688881" cy="444501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en-SG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3D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C51AADCE-76B6-3DAC-7224-A8810052B47F}"/>
              </a:ext>
            </a:extLst>
          </p:cNvPr>
          <p:cNvSpPr txBox="1"/>
          <p:nvPr/>
        </p:nvSpPr>
        <p:spPr>
          <a:xfrm>
            <a:off x="5484459" y="998686"/>
            <a:ext cx="688881" cy="444501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en-SG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2D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EE516670-F0FC-8134-EA0A-BD1E71DC8E56}"/>
              </a:ext>
            </a:extLst>
          </p:cNvPr>
          <p:cNvSpPr txBox="1"/>
          <p:nvPr/>
        </p:nvSpPr>
        <p:spPr>
          <a:xfrm>
            <a:off x="9373002" y="998686"/>
            <a:ext cx="1256898" cy="444501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en-SG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1D/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解析</a:t>
            </a:r>
            <a:endParaRPr lang="en-SG" altLang="zh-CN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DED0048C-5D2D-FBDB-9FF5-430837244478}"/>
              </a:ext>
            </a:extLst>
          </p:cNvPr>
          <p:cNvCxnSpPr>
            <a:cxnSpLocks/>
          </p:cNvCxnSpPr>
          <p:nvPr/>
        </p:nvCxnSpPr>
        <p:spPr>
          <a:xfrm>
            <a:off x="3883117" y="884885"/>
            <a:ext cx="0" cy="5608143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id="{01494B8E-B00A-AA77-F129-B3D1434A4466}"/>
              </a:ext>
            </a:extLst>
          </p:cNvPr>
          <p:cNvCxnSpPr>
            <a:cxnSpLocks/>
          </p:cNvCxnSpPr>
          <p:nvPr/>
        </p:nvCxnSpPr>
        <p:spPr>
          <a:xfrm>
            <a:off x="7860168" y="887816"/>
            <a:ext cx="0" cy="5608143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A5B1BDEC-ED6B-BADD-0A35-AC7345D0139A}"/>
              </a:ext>
            </a:extLst>
          </p:cNvPr>
          <p:cNvSpPr/>
          <p:nvPr/>
        </p:nvSpPr>
        <p:spPr>
          <a:xfrm>
            <a:off x="7871958" y="4328376"/>
            <a:ext cx="4203928" cy="2164651"/>
          </a:xfrm>
          <a:prstGeom prst="roundRect">
            <a:avLst>
              <a:gd name="adj" fmla="val 22864"/>
            </a:avLst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902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6159"/>
    </mc:Choice>
    <mc:Fallback xmlns="">
      <p:transition advTm="3615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79549-AF73-3488-AF39-244103D40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15">
            <a:extLst>
              <a:ext uri="{FF2B5EF4-FFF2-40B4-BE49-F238E27FC236}">
                <a16:creationId xmlns:a16="http://schemas.microsoft.com/office/drawing/2014/main" id="{AED3EA42-2D78-B117-38AA-7FC303092B7C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568007" y="6497320"/>
            <a:ext cx="635000" cy="36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fld id="{731C2E08-D424-466D-9B73-00FC6125746C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8</a:t>
            </a:fld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42D490C0-CA21-9D18-E678-460C55FC3101}"/>
              </a:ext>
            </a:extLst>
          </p:cNvPr>
          <p:cNvGrpSpPr/>
          <p:nvPr/>
        </p:nvGrpSpPr>
        <p:grpSpPr>
          <a:xfrm>
            <a:off x="0" y="338409"/>
            <a:ext cx="6737800" cy="444500"/>
            <a:chOff x="0" y="338409"/>
            <a:chExt cx="6737800" cy="4445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E159C3B5-0641-AEE2-D677-5D6FB94A3C16}"/>
                </a:ext>
              </a:extLst>
            </p:cNvPr>
            <p:cNvSpPr/>
            <p:nvPr/>
          </p:nvSpPr>
          <p:spPr bwMode="auto">
            <a:xfrm>
              <a:off x="0" y="338409"/>
              <a:ext cx="1193800" cy="444500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rgbClr val="FFFFFF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3.2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9B0A9802-992B-2F33-B252-7EE549979A92}"/>
                </a:ext>
              </a:extLst>
            </p:cNvPr>
            <p:cNvCxnSpPr/>
            <p:nvPr/>
          </p:nvCxnSpPr>
          <p:spPr bwMode="auto">
            <a:xfrm>
              <a:off x="1193800" y="782909"/>
              <a:ext cx="5544000" cy="0"/>
            </a:xfrm>
            <a:prstGeom prst="line">
              <a:avLst/>
            </a:prstGeom>
            <a:solidFill>
              <a:srgbClr val="0072C6"/>
            </a:solidFill>
            <a:ln w="38100" cap="flat" cmpd="sng" algn="ctr">
              <a:solidFill>
                <a:srgbClr val="014C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文本框 70">
            <a:extLst>
              <a:ext uri="{FF2B5EF4-FFF2-40B4-BE49-F238E27FC236}">
                <a16:creationId xmlns:a16="http://schemas.microsoft.com/office/drawing/2014/main" id="{71F99E99-F1D4-C0AD-01F1-6FA625C2D164}"/>
              </a:ext>
            </a:extLst>
          </p:cNvPr>
          <p:cNvSpPr txBox="1"/>
          <p:nvPr/>
        </p:nvSpPr>
        <p:spPr>
          <a:xfrm>
            <a:off x="1335016" y="278413"/>
            <a:ext cx="5464958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研究方法 </a:t>
            </a:r>
            <a:r>
              <a:rPr lang="en-US" altLang="zh-CN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– </a:t>
            </a:r>
            <a:r>
              <a:rPr lang="zh-CN" altLang="en-US" sz="240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载流子漂移扩散代理模型</a:t>
            </a:r>
            <a:endParaRPr lang="en-US" altLang="zh-CN" sz="2400" b="1" dirty="0">
              <a:solidFill>
                <a:srgbClr val="014C8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3">
            <a:extLst>
              <a:ext uri="{FF2B5EF4-FFF2-40B4-BE49-F238E27FC236}">
                <a16:creationId xmlns:a16="http://schemas.microsoft.com/office/drawing/2014/main" id="{A3E44923-154E-2703-4689-A10A61692963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905" y="0"/>
            <a:ext cx="1014095" cy="101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3D197E07-FCF5-617A-83DE-47FDC212A42F}"/>
              </a:ext>
            </a:extLst>
          </p:cNvPr>
          <p:cNvSpPr txBox="1"/>
          <p:nvPr/>
        </p:nvSpPr>
        <p:spPr>
          <a:xfrm>
            <a:off x="1295944" y="5705501"/>
            <a:ext cx="2203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人工神经网络结构图</a:t>
            </a:r>
            <a:endParaRPr lang="en-SG" altLang="zh-CN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3890815-23BE-5003-31A2-B78E881F72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14" y="1343202"/>
            <a:ext cx="4456303" cy="417159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8B3A357B-7AC5-7A59-2E14-66E91C7B60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377" y="991995"/>
            <a:ext cx="5058011" cy="505206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C090459F-3E8B-850D-3ED9-6E2D4252E3E4}"/>
              </a:ext>
            </a:extLst>
          </p:cNvPr>
          <p:cNvSpPr txBox="1"/>
          <p:nvPr/>
        </p:nvSpPr>
        <p:spPr>
          <a:xfrm>
            <a:off x="6005827" y="6158766"/>
            <a:ext cx="4098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COMSOL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载流子漂移扩散模型大数据预处理</a:t>
            </a:r>
            <a:endParaRPr lang="en-SG" altLang="zh-CN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447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6159"/>
    </mc:Choice>
    <mc:Fallback xmlns="">
      <p:transition advTm="3615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868EBA-C3AD-FA6A-D11E-329D1A7674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A5B91E54-D2FC-D711-EF94-8B7FF735FA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925" y="1076282"/>
            <a:ext cx="2367557" cy="4177421"/>
          </a:xfrm>
          <a:prstGeom prst="rect">
            <a:avLst/>
          </a:prstGeom>
        </p:spPr>
      </p:pic>
      <p:sp>
        <p:nvSpPr>
          <p:cNvPr id="44" name="TextBox 15">
            <a:extLst>
              <a:ext uri="{FF2B5EF4-FFF2-40B4-BE49-F238E27FC236}">
                <a16:creationId xmlns:a16="http://schemas.microsoft.com/office/drawing/2014/main" id="{F879C523-04E4-C971-7AA3-048C688BF372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568007" y="6497320"/>
            <a:ext cx="635000" cy="36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/>
            </a:pPr>
            <a:fld id="{731C2E08-D424-466D-9B73-00FC6125746C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9</a:t>
            </a:fld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68DD6BB9-7BF1-73F8-DE68-3BA5DC8D4098}"/>
              </a:ext>
            </a:extLst>
          </p:cNvPr>
          <p:cNvGrpSpPr/>
          <p:nvPr/>
        </p:nvGrpSpPr>
        <p:grpSpPr>
          <a:xfrm>
            <a:off x="0" y="338409"/>
            <a:ext cx="6233800" cy="444500"/>
            <a:chOff x="0" y="338409"/>
            <a:chExt cx="6233800" cy="4445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CF8C8776-30A1-D805-BF1E-EA68F79DBF29}"/>
                </a:ext>
              </a:extLst>
            </p:cNvPr>
            <p:cNvSpPr/>
            <p:nvPr/>
          </p:nvSpPr>
          <p:spPr bwMode="auto">
            <a:xfrm>
              <a:off x="0" y="338409"/>
              <a:ext cx="1193800" cy="444500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sz="2800" b="1" dirty="0">
                  <a:solidFill>
                    <a:srgbClr val="FFFFFF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3.3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133F1E9F-4BB9-FB6B-6B11-4168061CC058}"/>
                </a:ext>
              </a:extLst>
            </p:cNvPr>
            <p:cNvCxnSpPr/>
            <p:nvPr/>
          </p:nvCxnSpPr>
          <p:spPr bwMode="auto">
            <a:xfrm>
              <a:off x="1193800" y="782909"/>
              <a:ext cx="5040000" cy="0"/>
            </a:xfrm>
            <a:prstGeom prst="line">
              <a:avLst/>
            </a:prstGeom>
            <a:solidFill>
              <a:srgbClr val="0072C6"/>
            </a:solidFill>
            <a:ln w="38100" cap="flat" cmpd="sng" algn="ctr">
              <a:solidFill>
                <a:srgbClr val="014C8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文本框 70">
            <a:extLst>
              <a:ext uri="{FF2B5EF4-FFF2-40B4-BE49-F238E27FC236}">
                <a16:creationId xmlns:a16="http://schemas.microsoft.com/office/drawing/2014/main" id="{EBB85A4D-8785-49F8-09A3-37A2A86C59E7}"/>
              </a:ext>
            </a:extLst>
          </p:cNvPr>
          <p:cNvSpPr txBox="1"/>
          <p:nvPr/>
        </p:nvSpPr>
        <p:spPr>
          <a:xfrm>
            <a:off x="1335016" y="278413"/>
            <a:ext cx="4849404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研究方法 </a:t>
            </a:r>
            <a:r>
              <a:rPr lang="en-US" altLang="zh-CN" sz="288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– </a:t>
            </a:r>
            <a:r>
              <a:rPr lang="zh-CN" altLang="en-US" sz="2400" b="1" dirty="0">
                <a:solidFill>
                  <a:srgbClr val="014C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建模及代理模型训练</a:t>
            </a:r>
            <a:endParaRPr lang="en-US" altLang="zh-CN" sz="2400" b="1" dirty="0">
              <a:solidFill>
                <a:srgbClr val="014C8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3">
            <a:extLst>
              <a:ext uri="{FF2B5EF4-FFF2-40B4-BE49-F238E27FC236}">
                <a16:creationId xmlns:a16="http://schemas.microsoft.com/office/drawing/2014/main" id="{E72B6056-1DBC-7E29-9354-6D45F0798CED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905" y="0"/>
            <a:ext cx="1014095" cy="101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D0065210-7404-91AB-C213-CB3D0949D29F}"/>
              </a:ext>
            </a:extLst>
          </p:cNvPr>
          <p:cNvSpPr txBox="1"/>
          <p:nvPr/>
        </p:nvSpPr>
        <p:spPr>
          <a:xfrm>
            <a:off x="190335" y="1227409"/>
            <a:ext cx="6043465" cy="12234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en-SG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COMSOL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半导体</a:t>
            </a:r>
            <a:r>
              <a:rPr lang="en-SG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稀物质传输模块：</a:t>
            </a:r>
            <a:endParaRPr lang="en-SG" altLang="zh-CN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just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000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半导体模块中应用于钙钛矿的表面复合</a:t>
            </a:r>
            <a:endParaRPr lang="en-SG" altLang="zh-CN" sz="2000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just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半导体平衡</a:t>
            </a:r>
            <a:r>
              <a:rPr lang="en-SG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+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稳态</a:t>
            </a:r>
            <a:r>
              <a:rPr lang="en-SG" altLang="zh-CN" sz="2000" b="1" dirty="0" err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i</a:t>
            </a:r>
            <a:r>
              <a:rPr lang="en-SG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-V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扫描的研究方式</a:t>
            </a:r>
            <a:endParaRPr lang="en-SG" altLang="zh-CN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just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000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较为直接的深度学习可以在</a:t>
            </a:r>
            <a:r>
              <a:rPr lang="en-SG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COMSOL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中直接进行</a:t>
            </a:r>
            <a:endParaRPr lang="en-SG" altLang="zh-CN" sz="2000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58329B4B-76D6-CCED-6679-8E22A9FE02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263" y="5446393"/>
            <a:ext cx="2258889" cy="105092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FA784187-2F4F-7D19-FB5A-7F3999B058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714" y="1942069"/>
            <a:ext cx="2940293" cy="138533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154D18D7-DCB1-2F90-869D-F520DFDFC1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33168" y="3592694"/>
            <a:ext cx="3468497" cy="1853699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BEB221C7-8FB7-6A9F-4EDB-4967AE8BD0B7}"/>
              </a:ext>
            </a:extLst>
          </p:cNvPr>
          <p:cNvSpPr txBox="1"/>
          <p:nvPr/>
        </p:nvSpPr>
        <p:spPr>
          <a:xfrm>
            <a:off x="190335" y="3138214"/>
            <a:ext cx="4839963" cy="335910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spcAft>
                <a:spcPts val="600"/>
              </a:spcAft>
              <a:buClrTx/>
              <a:buSzTx/>
            </a:pPr>
            <a:r>
              <a:rPr lang="en-SG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M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atlab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2000" b="1" dirty="0" err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LiveLink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模块的使用：</a:t>
            </a:r>
            <a:endParaRPr lang="en-SG" altLang="zh-CN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just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000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较为复杂的代理模型训练可以借助</a:t>
            </a:r>
            <a:r>
              <a:rPr lang="en-SG" altLang="zh-CN" sz="2000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Livelink</a:t>
            </a:r>
            <a:r>
              <a:rPr lang="zh-CN" altLang="en-US" sz="2000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采集大数据后训练</a:t>
            </a:r>
            <a:endParaRPr lang="en-SG" altLang="zh-CN" sz="2000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just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输入：采用拉丁超立方采样法</a:t>
            </a:r>
            <a:endParaRPr lang="en-SG" altLang="zh-CN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just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000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大数据的预处理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（自定义归一化等）</a:t>
            </a:r>
            <a:endParaRPr lang="en-SG" altLang="zh-CN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just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000" b="1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深度学习超参数的优化：使用了贝叶斯优化法</a:t>
            </a:r>
            <a:endParaRPr lang="en-SG" altLang="zh-CN" sz="2000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just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神经网络的训练：使用贝叶斯正侧化</a:t>
            </a:r>
            <a:endParaRPr lang="en-SG" altLang="zh-CN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 algn="just"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过拟合的规避</a:t>
            </a:r>
            <a:endParaRPr lang="en-SG" altLang="zh-CN" sz="2000" b="1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74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6159"/>
    </mc:Choice>
    <mc:Fallback xmlns="">
      <p:transition advTm="36159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447*176"/>
  <p:tag name="TABLE_ENDDRAG_RECT" val="494*63*447*17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9437</TotalTime>
  <Words>899</Words>
  <Application>Microsoft Office PowerPoint</Application>
  <PresentationFormat>宽屏</PresentationFormat>
  <Paragraphs>177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等线</vt:lpstr>
      <vt:lpstr>微软雅黑</vt:lpstr>
      <vt:lpstr>黑体</vt:lpstr>
      <vt:lpstr>宋体</vt:lpstr>
      <vt:lpstr>华文中宋</vt:lpstr>
      <vt:lpstr>Arial</vt:lpstr>
      <vt:lpstr>Calibri</vt:lpstr>
      <vt:lpstr>Cambria Math</vt:lpstr>
      <vt:lpstr>Franklin Gothic Medium</vt:lpstr>
      <vt:lpstr>Times New Roman</vt:lpstr>
      <vt:lpstr>Wingdings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guidelines for submissions</dc:title>
  <dc:creator>Microsoft Office User</dc:creator>
  <cp:lastModifiedBy>Renji (Boris) Hao</cp:lastModifiedBy>
  <cp:revision>161</cp:revision>
  <dcterms:created xsi:type="dcterms:W3CDTF">2024-02-12T14:03:51Z</dcterms:created>
  <dcterms:modified xsi:type="dcterms:W3CDTF">2025-10-29T07:13:31Z</dcterms:modified>
</cp:coreProperties>
</file>