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4"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海报示例" id="{31D5EE60-8FE9-4475-976F-B13E2EBE6E32}">
          <p14:sldIdLst>
            <p14:sldId id="28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89" autoAdjust="0"/>
    <p:restoredTop sz="96405" autoAdjust="0"/>
  </p:normalViewPr>
  <p:slideViewPr>
    <p:cSldViewPr snapToGrid="0">
      <p:cViewPr varScale="1">
        <p:scale>
          <a:sx n="17" d="100"/>
          <a:sy n="17" d="100"/>
        </p:scale>
        <p:origin x="3510"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10/24/2025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2869500"/>
            <a:ext cx="30521202" cy="717490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10/24/2025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54564-37A0-47EB-985B-31EC8AEECB7A}"/>
              </a:ext>
            </a:extLst>
          </p:cNvPr>
          <p:cNvSpPr>
            <a:spLocks noGrp="1"/>
          </p:cNvSpPr>
          <p:nvPr>
            <p:ph type="title"/>
          </p:nvPr>
        </p:nvSpPr>
        <p:spPr>
          <a:xfrm>
            <a:off x="15565040" y="716798"/>
            <a:ext cx="16524794" cy="3907429"/>
          </a:xfrm>
        </p:spPr>
        <p:txBody>
          <a:bodyPr>
            <a:normAutofit/>
          </a:bodyPr>
          <a:lstStyle/>
          <a:p>
            <a:r>
              <a:rPr lang="zh-CN" altLang="en-US" sz="12242" dirty="0">
                <a:latin typeface="+mn-lt"/>
                <a:ea typeface="+mn-ea"/>
              </a:rPr>
              <a:t>内置人工缺陷的高压直流电缆中间接头</a:t>
            </a:r>
            <a:endParaRPr lang="en-US" sz="12242" dirty="0">
              <a:latin typeface="+mn-lt"/>
              <a:ea typeface="+mn-ea"/>
            </a:endParaRPr>
          </a:p>
        </p:txBody>
      </p:sp>
      <p:sp>
        <p:nvSpPr>
          <p:cNvPr id="22" name="TextBox 1">
            <a:extLst>
              <a:ext uri="{FF2B5EF4-FFF2-40B4-BE49-F238E27FC236}">
                <a16:creationId xmlns:a16="http://schemas.microsoft.com/office/drawing/2014/main" id="{704602B8-D7F2-489C-A13D-50038D01EC7D}"/>
              </a:ext>
            </a:extLst>
          </p:cNvPr>
          <p:cNvSpPr txBox="1"/>
          <p:nvPr/>
        </p:nvSpPr>
        <p:spPr>
          <a:xfrm>
            <a:off x="1196912" y="38648293"/>
            <a:ext cx="15919818" cy="866740"/>
          </a:xfrm>
          <a:prstGeom prst="rect">
            <a:avLst/>
          </a:prstGeom>
          <a:solidFill>
            <a:schemeClr val="bg1"/>
          </a:solidFill>
        </p:spPr>
        <p:txBody>
          <a:bodyPr wrap="square" rtlCol="0">
            <a:spAutoFit/>
          </a:bodyPr>
          <a:lstStyle/>
          <a:p>
            <a:r>
              <a:rPr lang="en-US" sz="4921" b="1" dirty="0">
                <a:solidFill>
                  <a:schemeClr val="bg1">
                    <a:lumMod val="65000"/>
                  </a:schemeClr>
                </a:solidFill>
                <a:cs typeface="Calibri" panose="020F0502020204030204" pitchFamily="34" charset="0"/>
              </a:rPr>
              <a:t>REFERENCES</a:t>
            </a:r>
            <a:endParaRPr lang="en-US" sz="4101" b="1" dirty="0">
              <a:solidFill>
                <a:schemeClr val="bg1">
                  <a:lumMod val="65000"/>
                </a:schemeClr>
              </a:solidFill>
              <a:cs typeface="Calibri" panose="020F0502020204030204" pitchFamily="34" charset="0"/>
            </a:endParaRPr>
          </a:p>
        </p:txBody>
      </p:sp>
      <p:sp>
        <p:nvSpPr>
          <p:cNvPr id="34" name="Content Placeholder 7">
            <a:extLst>
              <a:ext uri="{FF2B5EF4-FFF2-40B4-BE49-F238E27FC236}">
                <a16:creationId xmlns:a16="http://schemas.microsoft.com/office/drawing/2014/main" id="{34D74554-1FE9-2E9A-1060-4CE0FF1BA873}"/>
              </a:ext>
            </a:extLst>
          </p:cNvPr>
          <p:cNvSpPr txBox="1">
            <a:spLocks/>
          </p:cNvSpPr>
          <p:nvPr/>
        </p:nvSpPr>
        <p:spPr>
          <a:xfrm>
            <a:off x="15565040" y="4995051"/>
            <a:ext cx="16524794" cy="4418578"/>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6000" kern="1200">
                <a:solidFill>
                  <a:schemeClr val="tx1"/>
                </a:solidFill>
                <a:latin typeface="Calibri" panose="020F0502020204030204" pitchFamily="34" charset="0"/>
                <a:ea typeface="+mn-ea"/>
                <a:cs typeface="Calibri" panose="020F0502020204030204" pitchFamily="34" charset="0"/>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just"/>
            <a:r>
              <a:rPr lang="zh-CN" altLang="en-US" sz="5101" dirty="0">
                <a:latin typeface="+mn-lt"/>
              </a:rPr>
              <a:t>为了研究直流电缆系统的局放特征，我们团队在自研的高压直流</a:t>
            </a:r>
            <a:r>
              <a:rPr lang="en-US" altLang="zh-CN" sz="5101" dirty="0">
                <a:latin typeface="+mn-lt"/>
              </a:rPr>
              <a:t>±535kV</a:t>
            </a:r>
            <a:r>
              <a:rPr lang="zh-CN" altLang="en-US" sz="5101" dirty="0">
                <a:latin typeface="+mn-lt"/>
              </a:rPr>
              <a:t>电缆中间接头内部设置了人工缺陷，并在舟山进行了直流下的局部放电测量实验。本海报展示的是用于直流电压下电场计算的设置了人工缺陷的电缆中间接头的电热耦合仿真模型。</a:t>
            </a:r>
          </a:p>
          <a:p>
            <a:pPr algn="r"/>
            <a:endParaRPr lang="en-US" sz="5101" dirty="0">
              <a:latin typeface="+mn-lt"/>
            </a:endParaRPr>
          </a:p>
        </p:txBody>
      </p:sp>
      <p:sp>
        <p:nvSpPr>
          <p:cNvPr id="39" name="Content Placeholder 2">
            <a:extLst>
              <a:ext uri="{FF2B5EF4-FFF2-40B4-BE49-F238E27FC236}">
                <a16:creationId xmlns:a16="http://schemas.microsoft.com/office/drawing/2014/main" id="{A57C239C-9E18-9701-9E53-52A2657071AF}"/>
              </a:ext>
            </a:extLst>
          </p:cNvPr>
          <p:cNvSpPr>
            <a:spLocks noGrp="1"/>
          </p:cNvSpPr>
          <p:nvPr>
            <p:ph sz="quarter" idx="10"/>
          </p:nvPr>
        </p:nvSpPr>
        <p:spPr>
          <a:xfrm>
            <a:off x="17353361" y="9368661"/>
            <a:ext cx="14576460" cy="1984280"/>
          </a:xfrm>
        </p:spPr>
        <p:txBody>
          <a:bodyPr/>
          <a:lstStyle/>
          <a:p>
            <a:pPr algn="r"/>
            <a:r>
              <a:rPr lang="zh-CN" altLang="de-DE" dirty="0">
                <a:solidFill>
                  <a:schemeClr val="tx1">
                    <a:lumMod val="50000"/>
                    <a:lumOff val="50000"/>
                  </a:schemeClr>
                </a:solidFill>
                <a:latin typeface="+mn-lt"/>
              </a:rPr>
              <a:t>罗艺</a:t>
            </a:r>
            <a:endParaRPr lang="de-DE" altLang="zh-CN" dirty="0">
              <a:solidFill>
                <a:schemeClr val="tx1">
                  <a:lumMod val="50000"/>
                  <a:lumOff val="50000"/>
                </a:schemeClr>
              </a:solidFill>
              <a:latin typeface="+mn-lt"/>
            </a:endParaRPr>
          </a:p>
          <a:p>
            <a:pPr algn="r"/>
            <a:r>
              <a:rPr lang="zh-CN" altLang="de-DE" dirty="0">
                <a:solidFill>
                  <a:schemeClr val="tx1">
                    <a:lumMod val="50000"/>
                    <a:lumOff val="50000"/>
                  </a:schemeClr>
                </a:solidFill>
                <a:latin typeface="+mn-lt"/>
              </a:rPr>
              <a:t>全球能源互联网欧洲研究院，柏林，德国</a:t>
            </a:r>
            <a:endParaRPr lang="en-US" dirty="0">
              <a:solidFill>
                <a:schemeClr val="tx1">
                  <a:lumMod val="50000"/>
                  <a:lumOff val="50000"/>
                </a:schemeClr>
              </a:solidFill>
              <a:latin typeface="+mn-lt"/>
            </a:endParaRPr>
          </a:p>
        </p:txBody>
      </p:sp>
      <p:sp>
        <p:nvSpPr>
          <p:cNvPr id="44" name="Text Placeholder 8">
            <a:extLst>
              <a:ext uri="{FF2B5EF4-FFF2-40B4-BE49-F238E27FC236}">
                <a16:creationId xmlns:a16="http://schemas.microsoft.com/office/drawing/2014/main" id="{58618D4E-DA01-6C02-18EE-A2CCAC1B0F96}"/>
              </a:ext>
            </a:extLst>
          </p:cNvPr>
          <p:cNvSpPr txBox="1">
            <a:spLocks/>
          </p:cNvSpPr>
          <p:nvPr/>
        </p:nvSpPr>
        <p:spPr>
          <a:xfrm>
            <a:off x="1609471" y="13262734"/>
            <a:ext cx="29615963" cy="987069"/>
          </a:xfrm>
          <a:prstGeom prst="rect">
            <a:avLst/>
          </a:prstGeom>
        </p:spPr>
        <p:txBody>
          <a:bodyPr vert="horz" lIns="91440" tIns="45720" rIns="91440" bIns="45720" rtlCol="0" anchor="b">
            <a:noAutofit/>
          </a:bodyPr>
          <a:lstStyle>
            <a:lvl1pPr marL="0" indent="0" algn="l" defTabSz="3291840" rtl="0" eaLnBrk="1" latinLnBrk="0" hangingPunct="1">
              <a:lnSpc>
                <a:spcPct val="100000"/>
              </a:lnSpc>
              <a:spcBef>
                <a:spcPts val="3600"/>
              </a:spcBef>
              <a:buFont typeface="Arial" panose="020B0604020202020204" pitchFamily="34" charset="0"/>
              <a:buNone/>
              <a:defRPr sz="7000" b="1"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de-DE" dirty="0"/>
              <a:t>简介</a:t>
            </a:r>
            <a:endParaRPr lang="en-US" dirty="0"/>
          </a:p>
        </p:txBody>
      </p:sp>
      <p:sp>
        <p:nvSpPr>
          <p:cNvPr id="45" name="Text Placeholder 4">
            <a:extLst>
              <a:ext uri="{FF2B5EF4-FFF2-40B4-BE49-F238E27FC236}">
                <a16:creationId xmlns:a16="http://schemas.microsoft.com/office/drawing/2014/main" id="{6A9F26B8-AF87-EF25-2360-A1D8D63B5B17}"/>
              </a:ext>
            </a:extLst>
          </p:cNvPr>
          <p:cNvSpPr>
            <a:spLocks noGrp="1"/>
          </p:cNvSpPr>
          <p:nvPr>
            <p:ph type="body" sz="quarter" idx="18"/>
          </p:nvPr>
        </p:nvSpPr>
        <p:spPr>
          <a:xfrm>
            <a:off x="1745204" y="14342473"/>
            <a:ext cx="17548636" cy="5589145"/>
          </a:xfrm>
        </p:spPr>
        <p:txBody>
          <a:bodyPr numCol="1"/>
          <a:lstStyle/>
          <a:p>
            <a:pPr algn="just"/>
            <a:r>
              <a:rPr lang="zh-CN" altLang="de-DE" sz="4400" dirty="0"/>
              <a:t>电缆</a:t>
            </a:r>
            <a:r>
              <a:rPr lang="zh-CN" altLang="en-US" sz="4400" dirty="0"/>
              <a:t>中间接头</a:t>
            </a:r>
            <a:r>
              <a:rPr lang="zh-CN" altLang="de-DE" sz="4400" dirty="0"/>
              <a:t>作为电缆系统的关键部件，其</a:t>
            </a:r>
            <a:r>
              <a:rPr lang="zh-CN" altLang="en-US" sz="4400" dirty="0"/>
              <a:t>功能是将两段电缆在电气及机械两方面进行合理可靠连接，避免出现局部电场增强。</a:t>
            </a:r>
            <a:r>
              <a:rPr lang="zh-CN" altLang="de-DE" sz="4400" dirty="0"/>
              <a:t>我们团队</a:t>
            </a:r>
            <a:r>
              <a:rPr lang="zh-CN" altLang="en-US" sz="4400" dirty="0"/>
              <a:t>成功研发了电压等级高至</a:t>
            </a:r>
            <a:r>
              <a:rPr lang="en-US" altLang="zh-CN" sz="4400" dirty="0"/>
              <a:t>±535kV</a:t>
            </a:r>
            <a:r>
              <a:rPr lang="zh-CN" altLang="en-US" sz="4400" dirty="0"/>
              <a:t>的高压直流电缆终端及中间接头，并顺利通过型式试验。该中间接头作为测试对象，在另一电缆系统直流局部放电特征的研发项目中得到了应用。目的为通过在中间接头一侧内置人工缺陷的方式来触发局放，并通过安装在中间接头两侧的</a:t>
            </a:r>
            <a:r>
              <a:rPr lang="en-US" altLang="zh-CN" sz="4400" dirty="0"/>
              <a:t>HFCT</a:t>
            </a:r>
            <a:r>
              <a:rPr lang="zh-CN" altLang="en-US" sz="4400" dirty="0"/>
              <a:t>捕捉，然后通过局部放电测量仪测量并分析。针对设置的各种人工缺陷，通过</a:t>
            </a:r>
            <a:r>
              <a:rPr lang="en-US" altLang="zh-CN" sz="4400" dirty="0"/>
              <a:t>COMSOL</a:t>
            </a:r>
            <a:r>
              <a:rPr lang="zh-CN" altLang="en-US" sz="4400" dirty="0"/>
              <a:t>建立对应的模型，分析缺陷位置的电场。</a:t>
            </a:r>
            <a:endParaRPr lang="de-DE" altLang="zh-CN" sz="4400" dirty="0"/>
          </a:p>
        </p:txBody>
      </p:sp>
      <p:pic>
        <p:nvPicPr>
          <p:cNvPr id="4" name="图片占位符 3" descr="图片包含 街道, 滑雪, 高, 空气&#10;&#10;AI 生成的内容可能不正确。">
            <a:extLst>
              <a:ext uri="{FF2B5EF4-FFF2-40B4-BE49-F238E27FC236}">
                <a16:creationId xmlns:a16="http://schemas.microsoft.com/office/drawing/2014/main" id="{60D08F65-0BFD-47F6-B387-D89245602978}"/>
              </a:ext>
            </a:extLst>
          </p:cNvPr>
          <p:cNvPicPr>
            <a:picLocks noGrp="1" noChangeAspect="1"/>
          </p:cNvPicPr>
          <p:nvPr>
            <p:ph type="pic" sz="quarter" idx="29"/>
          </p:nvPr>
        </p:nvPicPr>
        <p:blipFill>
          <a:blip r:embed="rId2">
            <a:extLst>
              <a:ext uri="{28A0092B-C50C-407E-A947-70E740481C1C}">
                <a14:useLocalDpi xmlns:a14="http://schemas.microsoft.com/office/drawing/2010/main" val="0"/>
              </a:ext>
            </a:extLst>
          </a:blip>
          <a:srcRect t="-2804" r="21108" b="-512"/>
          <a:stretch>
            <a:fillRect/>
          </a:stretch>
        </p:blipFill>
        <p:spPr>
          <a:xfrm>
            <a:off x="1401874" y="20578130"/>
            <a:ext cx="9113726" cy="7158964"/>
          </a:xfrm>
        </p:spPr>
      </p:pic>
      <p:sp>
        <p:nvSpPr>
          <p:cNvPr id="50" name="Text Placeholder 11">
            <a:extLst>
              <a:ext uri="{FF2B5EF4-FFF2-40B4-BE49-F238E27FC236}">
                <a16:creationId xmlns:a16="http://schemas.microsoft.com/office/drawing/2014/main" id="{5C3230AE-B48E-D72E-7BC5-05BA5F54E36F}"/>
              </a:ext>
            </a:extLst>
          </p:cNvPr>
          <p:cNvSpPr txBox="1">
            <a:spLocks/>
          </p:cNvSpPr>
          <p:nvPr/>
        </p:nvSpPr>
        <p:spPr>
          <a:xfrm>
            <a:off x="1196913" y="27885495"/>
            <a:ext cx="14761900" cy="892522"/>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de-DE" sz="3673" dirty="0"/>
              <a:t>图</a:t>
            </a:r>
            <a:r>
              <a:rPr lang="en-US" sz="3673" dirty="0"/>
              <a:t> 2. </a:t>
            </a:r>
            <a:r>
              <a:rPr lang="zh-CN" altLang="en-US" sz="3673" dirty="0"/>
              <a:t>模型几何缺陷处局部</a:t>
            </a:r>
            <a:endParaRPr lang="en-US" sz="3673" dirty="0"/>
          </a:p>
        </p:txBody>
      </p:sp>
      <p:sp>
        <p:nvSpPr>
          <p:cNvPr id="55" name="Text Placeholder 9">
            <a:extLst>
              <a:ext uri="{FF2B5EF4-FFF2-40B4-BE49-F238E27FC236}">
                <a16:creationId xmlns:a16="http://schemas.microsoft.com/office/drawing/2014/main" id="{24ADCA9E-7381-9106-4C97-0B86BEF78B46}"/>
              </a:ext>
            </a:extLst>
          </p:cNvPr>
          <p:cNvSpPr txBox="1">
            <a:spLocks/>
          </p:cNvSpPr>
          <p:nvPr/>
        </p:nvSpPr>
        <p:spPr>
          <a:xfrm>
            <a:off x="19650464" y="20413577"/>
            <a:ext cx="12067650" cy="1288326"/>
          </a:xfrm>
          <a:prstGeom prst="rect">
            <a:avLst/>
          </a:prstGeom>
        </p:spPr>
        <p:txBody>
          <a:bodyPr vert="horz" lIns="91440" tIns="45720" rIns="91440" bIns="45720" rtlCol="0" anchor="b">
            <a:noAutofit/>
          </a:bodyPr>
          <a:lstStyle>
            <a:lvl1pPr marL="0" indent="0" algn="l" defTabSz="3291840" rtl="0" eaLnBrk="1" latinLnBrk="0" hangingPunct="1">
              <a:lnSpc>
                <a:spcPct val="100000"/>
              </a:lnSpc>
              <a:spcBef>
                <a:spcPts val="3600"/>
              </a:spcBef>
              <a:buFont typeface="Arial" panose="020B0604020202020204" pitchFamily="34" charset="0"/>
              <a:buNone/>
              <a:defRPr sz="7000" b="1"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de-DE" dirty="0"/>
              <a:t>仿真</a:t>
            </a:r>
            <a:r>
              <a:rPr lang="zh-CN" altLang="en-US" dirty="0"/>
              <a:t>建模</a:t>
            </a:r>
            <a:endParaRPr lang="en-US" dirty="0"/>
          </a:p>
        </p:txBody>
      </p:sp>
      <p:sp>
        <p:nvSpPr>
          <p:cNvPr id="56" name="Text Placeholder 5">
            <a:extLst>
              <a:ext uri="{FF2B5EF4-FFF2-40B4-BE49-F238E27FC236}">
                <a16:creationId xmlns:a16="http://schemas.microsoft.com/office/drawing/2014/main" id="{CB6A635F-374A-82B2-1269-6F95A0165CB0}"/>
              </a:ext>
            </a:extLst>
          </p:cNvPr>
          <p:cNvSpPr>
            <a:spLocks noGrp="1"/>
          </p:cNvSpPr>
          <p:nvPr>
            <p:ph type="body" sz="quarter" idx="23"/>
          </p:nvPr>
        </p:nvSpPr>
        <p:spPr>
          <a:xfrm>
            <a:off x="19768338" y="21943676"/>
            <a:ext cx="12822722" cy="6406736"/>
          </a:xfrm>
        </p:spPr>
        <p:txBody>
          <a:bodyPr/>
          <a:lstStyle/>
          <a:p>
            <a:r>
              <a:rPr lang="zh-CN" altLang="de-DE" sz="4400" dirty="0"/>
              <a:t>建立用于电场分析的电热耦合仿真模型</a:t>
            </a:r>
            <a:r>
              <a:rPr lang="zh-CN" altLang="en-US" sz="4400" dirty="0"/>
              <a:t>。</a:t>
            </a:r>
            <a:r>
              <a:rPr lang="zh-CN" altLang="de-DE" sz="4400" dirty="0"/>
              <a:t>在直流条件下，电场分布取决于材料电导率，而电导率与温度相关</a:t>
            </a:r>
            <a:r>
              <a:rPr lang="de-DE" altLang="zh-CN" sz="4400" dirty="0"/>
              <a:t>,</a:t>
            </a:r>
            <a:r>
              <a:rPr lang="zh-CN" altLang="de-DE" sz="4400" dirty="0"/>
              <a:t>因此电场分析需要建立电热耦合仿真模型。</a:t>
            </a:r>
            <a:r>
              <a:rPr lang="zh-CN" altLang="en-US" sz="4400" dirty="0"/>
              <a:t>划痕或凹坑作为附件安装过程中由于操作人员不当操作造成的一种典型缺陷，如果出现在电缆半导电屏蔽断口处是最危险的。由于直流局放相对交流不易触发，因此试验中使用的人工缺陷选择了比较大的尺寸和深度。由于此缺陷在几何上不满足旋转轴对称，只能建立运算量更大的</a:t>
            </a:r>
            <a:r>
              <a:rPr lang="en-US" altLang="zh-CN" sz="4400" dirty="0"/>
              <a:t>3D</a:t>
            </a:r>
            <a:r>
              <a:rPr lang="zh-CN" altLang="en-US" sz="4400" dirty="0"/>
              <a:t>模型。</a:t>
            </a:r>
            <a:endParaRPr lang="en-US" sz="4400" dirty="0"/>
          </a:p>
        </p:txBody>
      </p:sp>
      <p:sp>
        <p:nvSpPr>
          <p:cNvPr id="61" name="Text Placeholder 14">
            <a:extLst>
              <a:ext uri="{FF2B5EF4-FFF2-40B4-BE49-F238E27FC236}">
                <a16:creationId xmlns:a16="http://schemas.microsoft.com/office/drawing/2014/main" id="{6744F935-7625-5653-CB44-19EDC9991994}"/>
              </a:ext>
            </a:extLst>
          </p:cNvPr>
          <p:cNvSpPr txBox="1">
            <a:spLocks/>
          </p:cNvSpPr>
          <p:nvPr/>
        </p:nvSpPr>
        <p:spPr>
          <a:xfrm>
            <a:off x="1370042" y="29187844"/>
            <a:ext cx="15362501" cy="1303795"/>
          </a:xfrm>
          <a:prstGeom prst="rect">
            <a:avLst/>
          </a:prstGeom>
        </p:spPr>
        <p:txBody>
          <a:bodyPr vert="horz" lIns="91440" tIns="45720" rIns="91440" bIns="45720" rtlCol="0" anchor="b">
            <a:noAutofit/>
          </a:bodyPr>
          <a:lstStyle>
            <a:lvl1pPr marL="0" indent="0" algn="l" defTabSz="3291840" rtl="0" eaLnBrk="1" latinLnBrk="0" hangingPunct="1">
              <a:lnSpc>
                <a:spcPct val="100000"/>
              </a:lnSpc>
              <a:spcBef>
                <a:spcPts val="3600"/>
              </a:spcBef>
              <a:buFont typeface="Arial" panose="020B0604020202020204" pitchFamily="34" charset="0"/>
              <a:buNone/>
              <a:defRPr sz="7000" b="1"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dirty="0"/>
              <a:t>结果讨论</a:t>
            </a:r>
            <a:endParaRPr lang="en-US" dirty="0"/>
          </a:p>
        </p:txBody>
      </p:sp>
      <p:sp>
        <p:nvSpPr>
          <p:cNvPr id="62" name="Text Placeholder 13">
            <a:extLst>
              <a:ext uri="{FF2B5EF4-FFF2-40B4-BE49-F238E27FC236}">
                <a16:creationId xmlns:a16="http://schemas.microsoft.com/office/drawing/2014/main" id="{97F5C2CD-B34B-F193-C1AE-F9A3D6721EB6}"/>
              </a:ext>
            </a:extLst>
          </p:cNvPr>
          <p:cNvSpPr txBox="1">
            <a:spLocks/>
          </p:cNvSpPr>
          <p:nvPr/>
        </p:nvSpPr>
        <p:spPr>
          <a:xfrm>
            <a:off x="1370042" y="30491638"/>
            <a:ext cx="10608598" cy="8056004"/>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just"/>
            <a:r>
              <a:rPr lang="zh-CN" altLang="en-US" sz="4400" dirty="0"/>
              <a:t>从仿真结果上看，凹坑缺陷位置确实会出现预期中的局部电场增强。但空载情况下，此处电场并不高，在电缆有负载的情况下比较危险。若此处界面压强不足且缺少绝缘硅脂填充</a:t>
            </a:r>
            <a:r>
              <a:rPr lang="en-US" altLang="zh-CN" sz="4400" dirty="0"/>
              <a:t>,</a:t>
            </a:r>
            <a:r>
              <a:rPr lang="zh-CN" altLang="en-US" sz="4400" dirty="0"/>
              <a:t>则易发生局部放电</a:t>
            </a:r>
            <a:r>
              <a:rPr lang="en-US" altLang="zh-CN" sz="4400" dirty="0"/>
              <a:t>,</a:t>
            </a:r>
            <a:r>
              <a:rPr lang="zh-CN" altLang="en-US" sz="4400" dirty="0"/>
              <a:t>甚至引发绝缘击穿。</a:t>
            </a:r>
            <a:endParaRPr lang="en-US" altLang="zh-CN" sz="4400" dirty="0"/>
          </a:p>
          <a:p>
            <a:pPr algn="just"/>
            <a:r>
              <a:rPr lang="zh-CN" altLang="en-US" sz="4400" dirty="0"/>
              <a:t>目前版本的网格密度在一些区域还不够理想，</a:t>
            </a:r>
            <a:r>
              <a:rPr lang="en-US" sz="4400" dirty="0"/>
              <a:t>3</a:t>
            </a:r>
            <a:r>
              <a:rPr lang="en-US" altLang="zh-CN" sz="4400" dirty="0"/>
              <a:t>D</a:t>
            </a:r>
            <a:r>
              <a:rPr lang="zh-CN" altLang="en-US" sz="4400" dirty="0"/>
              <a:t>模型确实在过程中带来收敛和计算耗时上的难度。温度场对直流下电缆绝缘电场的影响在模型中清晰可见。</a:t>
            </a:r>
            <a:endParaRPr lang="en-US" altLang="zh-CN" sz="4400" dirty="0"/>
          </a:p>
        </p:txBody>
      </p:sp>
      <p:sp>
        <p:nvSpPr>
          <p:cNvPr id="1027" name="Text Placeholder 16">
            <a:extLst>
              <a:ext uri="{FF2B5EF4-FFF2-40B4-BE49-F238E27FC236}">
                <a16:creationId xmlns:a16="http://schemas.microsoft.com/office/drawing/2014/main" id="{1FB34CA7-2BEE-A5CE-42BB-1C4481C26041}"/>
              </a:ext>
            </a:extLst>
          </p:cNvPr>
          <p:cNvSpPr txBox="1">
            <a:spLocks/>
          </p:cNvSpPr>
          <p:nvPr/>
        </p:nvSpPr>
        <p:spPr>
          <a:xfrm>
            <a:off x="13080265" y="37099711"/>
            <a:ext cx="9965661" cy="676872"/>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de-DE" sz="3673" dirty="0"/>
              <a:t>图</a:t>
            </a:r>
            <a:r>
              <a:rPr lang="en-US" sz="3673" dirty="0"/>
              <a:t> 4. </a:t>
            </a:r>
            <a:r>
              <a:rPr lang="zh-CN" altLang="en-US" sz="3673" dirty="0"/>
              <a:t>凹陷处电缆绝缘表面电场 </a:t>
            </a:r>
            <a:r>
              <a:rPr lang="en-US" altLang="zh-CN" sz="3673" dirty="0"/>
              <a:t>1D Plot</a:t>
            </a:r>
            <a:endParaRPr lang="en-US" sz="3673" dirty="0"/>
          </a:p>
        </p:txBody>
      </p:sp>
      <p:sp>
        <p:nvSpPr>
          <p:cNvPr id="1031" name="Text Placeholder 6">
            <a:extLst>
              <a:ext uri="{FF2B5EF4-FFF2-40B4-BE49-F238E27FC236}">
                <a16:creationId xmlns:a16="http://schemas.microsoft.com/office/drawing/2014/main" id="{BE79FE44-B8F7-2978-4132-DE38AD87E798}"/>
              </a:ext>
            </a:extLst>
          </p:cNvPr>
          <p:cNvSpPr>
            <a:spLocks noGrp="1"/>
          </p:cNvSpPr>
          <p:nvPr>
            <p:ph type="body" sz="quarter" idx="24"/>
          </p:nvPr>
        </p:nvSpPr>
        <p:spPr>
          <a:xfrm>
            <a:off x="1196912" y="39623893"/>
            <a:ext cx="30521202" cy="3132595"/>
          </a:xfrm>
        </p:spPr>
        <p:txBody>
          <a:bodyPr/>
          <a:lstStyle/>
          <a:p>
            <a:pPr marL="466435" indent="-466435">
              <a:buFont typeface="+mj-lt"/>
              <a:buAutoNum type="arabicPeriod"/>
            </a:pPr>
            <a:r>
              <a:rPr lang="en-US" sz="2800" dirty="0">
                <a:latin typeface="+mn-lt"/>
              </a:rPr>
              <a:t>Y. Luo, H. Wang, M. Zhou and T. Fechner, "Analysis of a ±535kV HVDC Cable Joint Breakdown Triggered by Artificial Defects," 2024 International Conference on HVDC (HVDC), Urumqi, China, 2024, pp. 696-698, </a:t>
            </a:r>
            <a:r>
              <a:rPr lang="en-US" sz="2800" dirty="0" err="1">
                <a:latin typeface="+mn-lt"/>
              </a:rPr>
              <a:t>doi</a:t>
            </a:r>
            <a:r>
              <a:rPr lang="en-US" sz="2800" dirty="0">
                <a:latin typeface="+mn-lt"/>
              </a:rPr>
              <a:t>: 10.1109/HVDC62448.2024.10722887.</a:t>
            </a:r>
          </a:p>
          <a:p>
            <a:pPr marL="466435" indent="-466435">
              <a:buFont typeface="+mj-lt"/>
              <a:buAutoNum type="arabicPeriod"/>
            </a:pPr>
            <a:r>
              <a:rPr lang="en-US" sz="2800" dirty="0">
                <a:latin typeface="+mn-lt"/>
              </a:rPr>
              <a:t>M. Zhou, H. Wang, Y. Luo, and C. Zhang, “Development of the first set of ± 535kV DC cable accessories base on </a:t>
            </a:r>
            <a:r>
              <a:rPr lang="en-US" sz="2800" dirty="0" err="1">
                <a:latin typeface="+mn-lt"/>
              </a:rPr>
              <a:t>SiR</a:t>
            </a:r>
            <a:r>
              <a:rPr lang="en-US" sz="2800" dirty="0">
                <a:latin typeface="+mn-lt"/>
              </a:rPr>
              <a:t> for </a:t>
            </a:r>
            <a:r>
              <a:rPr lang="en-US" sz="2800" dirty="0" err="1">
                <a:latin typeface="+mn-lt"/>
              </a:rPr>
              <a:t>Zhangbei</a:t>
            </a:r>
            <a:r>
              <a:rPr lang="en-US" sz="2800" dirty="0">
                <a:latin typeface="+mn-lt"/>
              </a:rPr>
              <a:t> VSC-HVDC Cable System,” Jicable-HVDC'21.</a:t>
            </a:r>
          </a:p>
          <a:p>
            <a:pPr marL="466435" indent="-466435">
              <a:buFont typeface="+mj-lt"/>
              <a:buAutoNum type="arabicPeriod"/>
            </a:pPr>
            <a:endParaRPr lang="en-US" sz="2800" dirty="0">
              <a:latin typeface="+mn-lt"/>
            </a:endParaRPr>
          </a:p>
        </p:txBody>
      </p:sp>
      <p:pic>
        <p:nvPicPr>
          <p:cNvPr id="8" name="图片 7" descr="图片包含 食物, 游戏机, 桌子, 牛奶&#10;&#10;AI 生成的内容可能不正确。">
            <a:extLst>
              <a:ext uri="{FF2B5EF4-FFF2-40B4-BE49-F238E27FC236}">
                <a16:creationId xmlns:a16="http://schemas.microsoft.com/office/drawing/2014/main" id="{3A0D280E-4AC0-8A6B-FAA4-CD10B9D45E21}"/>
              </a:ext>
            </a:extLst>
          </p:cNvPr>
          <p:cNvPicPr>
            <a:picLocks noChangeAspect="1"/>
          </p:cNvPicPr>
          <p:nvPr/>
        </p:nvPicPr>
        <p:blipFill>
          <a:blip r:embed="rId3">
            <a:extLst>
              <a:ext uri="{28A0092B-C50C-407E-A947-70E740481C1C}">
                <a14:useLocalDpi xmlns:a14="http://schemas.microsoft.com/office/drawing/2010/main" val="0"/>
              </a:ext>
            </a:extLst>
          </a:blip>
          <a:srcRect l="9832" t="32094" b="10923"/>
          <a:stretch>
            <a:fillRect/>
          </a:stretch>
        </p:blipFill>
        <p:spPr>
          <a:xfrm>
            <a:off x="11226292" y="20804129"/>
            <a:ext cx="8067548" cy="6800400"/>
          </a:xfrm>
          <a:prstGeom prst="rect">
            <a:avLst/>
          </a:prstGeom>
        </p:spPr>
      </p:pic>
      <p:pic>
        <p:nvPicPr>
          <p:cNvPr id="12" name="图片 11" descr="图片包含 草, 建筑, 飞机, 飞机场&#10;&#10;AI 生成的内容可能不正确。">
            <a:extLst>
              <a:ext uri="{FF2B5EF4-FFF2-40B4-BE49-F238E27FC236}">
                <a16:creationId xmlns:a16="http://schemas.microsoft.com/office/drawing/2014/main" id="{90008E8C-0DA3-910E-B499-9BEFCDE2077A}"/>
              </a:ext>
            </a:extLst>
          </p:cNvPr>
          <p:cNvPicPr>
            <a:picLocks noChangeAspect="1"/>
          </p:cNvPicPr>
          <p:nvPr/>
        </p:nvPicPr>
        <p:blipFill>
          <a:blip r:embed="rId4">
            <a:extLst>
              <a:ext uri="{28A0092B-C50C-407E-A947-70E740481C1C}">
                <a14:useLocalDpi xmlns:a14="http://schemas.microsoft.com/office/drawing/2010/main" val="0"/>
              </a:ext>
            </a:extLst>
          </a:blip>
          <a:srcRect l="16631" t="30185" r="12278" b="27352"/>
          <a:stretch>
            <a:fillRect/>
          </a:stretch>
        </p:blipFill>
        <p:spPr>
          <a:xfrm>
            <a:off x="19621276" y="14054793"/>
            <a:ext cx="11551920" cy="5172986"/>
          </a:xfrm>
          <a:prstGeom prst="rect">
            <a:avLst/>
          </a:prstGeom>
        </p:spPr>
      </p:pic>
      <p:sp>
        <p:nvSpPr>
          <p:cNvPr id="14" name="Text Placeholder 11">
            <a:extLst>
              <a:ext uri="{FF2B5EF4-FFF2-40B4-BE49-F238E27FC236}">
                <a16:creationId xmlns:a16="http://schemas.microsoft.com/office/drawing/2014/main" id="{139A8B54-DF4D-284C-0077-DDEE952521A7}"/>
              </a:ext>
            </a:extLst>
          </p:cNvPr>
          <p:cNvSpPr txBox="1">
            <a:spLocks/>
          </p:cNvSpPr>
          <p:nvPr/>
        </p:nvSpPr>
        <p:spPr>
          <a:xfrm>
            <a:off x="19621276" y="19303855"/>
            <a:ext cx="14979945" cy="917471"/>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de-DE" sz="3673" dirty="0"/>
              <a:t>图</a:t>
            </a:r>
            <a:r>
              <a:rPr lang="en-US" sz="3673" dirty="0"/>
              <a:t> 1. </a:t>
            </a:r>
            <a:r>
              <a:rPr lang="en-US" altLang="zh-CN" sz="3670" dirty="0"/>
              <a:t>±535kV</a:t>
            </a:r>
            <a:r>
              <a:rPr lang="zh-CN" altLang="en-US" sz="3670" dirty="0"/>
              <a:t>高压直流</a:t>
            </a:r>
            <a:r>
              <a:rPr lang="zh-CN" altLang="en-US" sz="3673" dirty="0"/>
              <a:t>电缆中间接头</a:t>
            </a:r>
            <a:endParaRPr lang="en-US" sz="3673" dirty="0"/>
          </a:p>
        </p:txBody>
      </p:sp>
      <p:pic>
        <p:nvPicPr>
          <p:cNvPr id="28" name="图片 27">
            <a:extLst>
              <a:ext uri="{FF2B5EF4-FFF2-40B4-BE49-F238E27FC236}">
                <a16:creationId xmlns:a16="http://schemas.microsoft.com/office/drawing/2014/main" id="{F7AE3CBE-5B0F-D98C-1F6E-2D63B1974AB2}"/>
              </a:ext>
            </a:extLst>
          </p:cNvPr>
          <p:cNvPicPr>
            <a:picLocks noChangeAspect="1"/>
          </p:cNvPicPr>
          <p:nvPr/>
        </p:nvPicPr>
        <p:blipFill>
          <a:blip r:embed="rId5"/>
          <a:srcRect t="10148" r="8642" b="6998"/>
          <a:stretch>
            <a:fillRect/>
          </a:stretch>
        </p:blipFill>
        <p:spPr>
          <a:xfrm>
            <a:off x="344499" y="1049326"/>
            <a:ext cx="15220541" cy="10360906"/>
          </a:xfrm>
          <a:prstGeom prst="rect">
            <a:avLst/>
          </a:prstGeom>
        </p:spPr>
      </p:pic>
      <p:sp>
        <p:nvSpPr>
          <p:cNvPr id="36" name="Text Placeholder 16">
            <a:extLst>
              <a:ext uri="{FF2B5EF4-FFF2-40B4-BE49-F238E27FC236}">
                <a16:creationId xmlns:a16="http://schemas.microsoft.com/office/drawing/2014/main" id="{2D9A63CF-76C5-54DA-1E4A-C286E43FCC59}"/>
              </a:ext>
            </a:extLst>
          </p:cNvPr>
          <p:cNvSpPr txBox="1">
            <a:spLocks/>
          </p:cNvSpPr>
          <p:nvPr/>
        </p:nvSpPr>
        <p:spPr>
          <a:xfrm>
            <a:off x="23827437" y="37102815"/>
            <a:ext cx="9965661" cy="676872"/>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de-DE" sz="3673" dirty="0"/>
              <a:t>图</a:t>
            </a:r>
            <a:r>
              <a:rPr lang="en-US" sz="3673" dirty="0"/>
              <a:t> 5. </a:t>
            </a:r>
            <a:r>
              <a:rPr lang="zh-CN" altLang="en-US" sz="3673" dirty="0"/>
              <a:t>电缆中间接头剖面电场 </a:t>
            </a:r>
            <a:r>
              <a:rPr lang="en-US" altLang="zh-CN" sz="3673" dirty="0"/>
              <a:t>3D Slice</a:t>
            </a:r>
            <a:endParaRPr lang="en-US" sz="3673" dirty="0"/>
          </a:p>
        </p:txBody>
      </p:sp>
      <p:sp>
        <p:nvSpPr>
          <p:cNvPr id="37" name="Text Placeholder 11">
            <a:extLst>
              <a:ext uri="{FF2B5EF4-FFF2-40B4-BE49-F238E27FC236}">
                <a16:creationId xmlns:a16="http://schemas.microsoft.com/office/drawing/2014/main" id="{F5A88208-9BF7-4442-FE02-036E31303C84}"/>
              </a:ext>
            </a:extLst>
          </p:cNvPr>
          <p:cNvSpPr txBox="1">
            <a:spLocks/>
          </p:cNvSpPr>
          <p:nvPr/>
        </p:nvSpPr>
        <p:spPr>
          <a:xfrm>
            <a:off x="11188487" y="27924439"/>
            <a:ext cx="14979945" cy="917471"/>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de-DE" sz="3673" dirty="0"/>
              <a:t>图</a:t>
            </a:r>
            <a:r>
              <a:rPr lang="en-US" sz="3673" dirty="0"/>
              <a:t> 3. </a:t>
            </a:r>
            <a:r>
              <a:rPr lang="zh-CN" altLang="en-US" sz="3673" dirty="0"/>
              <a:t>电缆表面凹坑缺陷</a:t>
            </a:r>
            <a:endParaRPr lang="en-US" sz="3673" dirty="0"/>
          </a:p>
        </p:txBody>
      </p:sp>
      <p:pic>
        <p:nvPicPr>
          <p:cNvPr id="16" name="图片 15">
            <a:extLst>
              <a:ext uri="{FF2B5EF4-FFF2-40B4-BE49-F238E27FC236}">
                <a16:creationId xmlns:a16="http://schemas.microsoft.com/office/drawing/2014/main" id="{0E03D1DE-B818-5FA9-BE0C-D4D36108FAA1}"/>
              </a:ext>
            </a:extLst>
          </p:cNvPr>
          <p:cNvPicPr>
            <a:picLocks noChangeAspect="1"/>
          </p:cNvPicPr>
          <p:nvPr/>
        </p:nvPicPr>
        <p:blipFill>
          <a:blip r:embed="rId6"/>
          <a:stretch>
            <a:fillRect/>
          </a:stretch>
        </p:blipFill>
        <p:spPr>
          <a:xfrm>
            <a:off x="22806693" y="29923324"/>
            <a:ext cx="9123128" cy="6213784"/>
          </a:xfrm>
          <a:prstGeom prst="rect">
            <a:avLst/>
          </a:prstGeom>
        </p:spPr>
      </p:pic>
      <p:pic>
        <p:nvPicPr>
          <p:cNvPr id="20" name="图片 19">
            <a:extLst>
              <a:ext uri="{FF2B5EF4-FFF2-40B4-BE49-F238E27FC236}">
                <a16:creationId xmlns:a16="http://schemas.microsoft.com/office/drawing/2014/main" id="{79DE52D6-E422-BD06-6265-B26F7A4EDB41}"/>
              </a:ext>
            </a:extLst>
          </p:cNvPr>
          <p:cNvPicPr>
            <a:picLocks noChangeAspect="1"/>
          </p:cNvPicPr>
          <p:nvPr/>
        </p:nvPicPr>
        <p:blipFill>
          <a:blip r:embed="rId7"/>
          <a:stretch>
            <a:fillRect/>
          </a:stretch>
        </p:blipFill>
        <p:spPr>
          <a:xfrm>
            <a:off x="12234483" y="29693528"/>
            <a:ext cx="9764493" cy="6958162"/>
          </a:xfrm>
          <a:prstGeom prst="rect">
            <a:avLst/>
          </a:prstGeom>
        </p:spPr>
      </p:pic>
    </p:spTree>
    <p:extLst>
      <p:ext uri="{BB962C8B-B14F-4D97-AF65-F5344CB8AC3E}">
        <p14:creationId xmlns:p14="http://schemas.microsoft.com/office/powerpoint/2010/main" val="90159535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1139</TotalTime>
  <Words>584</Words>
  <Application>Microsoft Office PowerPoint</Application>
  <PresentationFormat>自定义</PresentationFormat>
  <Paragraphs>19</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内置人工缺陷的高压直流电缆中间接头</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134</cp:revision>
  <cp:lastPrinted>2023-01-06T15:48:30Z</cp:lastPrinted>
  <dcterms:created xsi:type="dcterms:W3CDTF">2023-01-03T14:57:49Z</dcterms:created>
  <dcterms:modified xsi:type="dcterms:W3CDTF">2025-10-24T09:38:40Z</dcterms:modified>
</cp:coreProperties>
</file>