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示例" id="{31D5EE60-8FE9-4475-976F-B13E2EBE6E32}">
          <p14:sldIdLst>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oleObject" Target="../embeddings/oleObject1.bin"/><Relationship Id="rId18" Type="http://schemas.openxmlformats.org/officeDocument/2006/relationships/image" Target="../media/image3.wmf"/><Relationship Id="rId3" Type="http://schemas.openxmlformats.org/officeDocument/2006/relationships/image" Target="../media/image4.jpeg"/><Relationship Id="rId7" Type="http://schemas.openxmlformats.org/officeDocument/2006/relationships/image" Target="../media/image8.jpeg"/><Relationship Id="rId12" Type="http://schemas.openxmlformats.org/officeDocument/2006/relationships/image" Target="../media/image13.jpeg"/><Relationship Id="rId17" Type="http://schemas.openxmlformats.org/officeDocument/2006/relationships/oleObject" Target="../embeddings/oleObject3.bin"/><Relationship Id="rId2" Type="http://schemas.openxmlformats.org/officeDocument/2006/relationships/slideLayout" Target="../slideLayouts/slideLayout1.xml"/><Relationship Id="rId16" Type="http://schemas.openxmlformats.org/officeDocument/2006/relationships/image" Target="../media/image2.wmf"/><Relationship Id="rId1" Type="http://schemas.openxmlformats.org/officeDocument/2006/relationships/vmlDrawing" Target="../drawings/vmlDrawing1.v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5" Type="http://schemas.openxmlformats.org/officeDocument/2006/relationships/oleObject" Target="../embeddings/oleObject2.bin"/><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 Id="rId14" Type="http://schemas.openxmlformats.org/officeDocument/2006/relationships/image" Target="../media/image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2270" y="772795"/>
            <a:ext cx="17724120" cy="3672840"/>
          </a:xfrm>
        </p:spPr>
        <p:txBody>
          <a:bodyPr>
            <a:noAutofit/>
          </a:bodyPr>
          <a:lstStyle/>
          <a:p>
            <a:pPr>
              <a:spcBef>
                <a:spcPts val="3600"/>
              </a:spcBef>
            </a:pPr>
            <a:r>
              <a:rPr lang="zh-CN" altLang="en-US" sz="9700" dirty="0">
                <a:latin typeface="+mn-ea"/>
                <a:ea typeface="+mn-ea"/>
                <a:cs typeface="+mn-cs"/>
              </a:rPr>
              <a:t>互层岩体台阶爆破主控岩层的判别方法</a:t>
            </a:r>
            <a:endParaRPr lang="en-US" sz="9700" dirty="0">
              <a:latin typeface="+mn-ea"/>
              <a:ea typeface="+mn-ea"/>
              <a:cs typeface="+mn-cs"/>
            </a:endParaRPr>
          </a:p>
        </p:txBody>
      </p:sp>
      <p:sp>
        <p:nvSpPr>
          <p:cNvPr id="6" name="Text Placeholder 5"/>
          <p:cNvSpPr>
            <a:spLocks noGrp="1"/>
          </p:cNvSpPr>
          <p:nvPr>
            <p:ph type="body" sz="quarter" idx="24"/>
          </p:nvPr>
        </p:nvSpPr>
        <p:spPr>
          <a:xfrm>
            <a:off x="1341232" y="39623893"/>
            <a:ext cx="30376881" cy="2733308"/>
          </a:xfrm>
        </p:spPr>
        <p:txBody>
          <a:bodyPr/>
          <a:lstStyle/>
          <a:p>
            <a:pPr algn="just"/>
            <a:r>
              <a:rPr lang="en-US" altLang="zh-CN" dirty="0"/>
              <a:t>1.</a:t>
            </a:r>
            <a:r>
              <a:rPr lang="zh-CN" altLang="en-US" dirty="0"/>
              <a:t>管伟明</a:t>
            </a:r>
            <a:r>
              <a:rPr lang="en-US" altLang="zh-CN" dirty="0"/>
              <a:t>,</a:t>
            </a:r>
            <a:r>
              <a:rPr lang="zh-CN" altLang="en-US" dirty="0"/>
              <a:t>南森林</a:t>
            </a:r>
            <a:r>
              <a:rPr lang="en-US" altLang="zh-CN" dirty="0"/>
              <a:t>,</a:t>
            </a:r>
            <a:r>
              <a:rPr lang="zh-CN" altLang="en-US" dirty="0"/>
              <a:t>齐琦</a:t>
            </a:r>
            <a:r>
              <a:rPr lang="en-US" altLang="zh-CN" dirty="0"/>
              <a:t>,</a:t>
            </a:r>
            <a:r>
              <a:rPr lang="zh-CN" altLang="en-US" dirty="0"/>
              <a:t>等</a:t>
            </a:r>
            <a:r>
              <a:rPr lang="en-US" altLang="zh-CN" dirty="0"/>
              <a:t>.</a:t>
            </a:r>
            <a:r>
              <a:rPr lang="zh-CN" altLang="en-US" dirty="0"/>
              <a:t>互层岩体台阶爆破主控岩层的判别方法</a:t>
            </a:r>
            <a:r>
              <a:rPr lang="en-US" altLang="zh-CN" dirty="0"/>
              <a:t>[</a:t>
            </a:r>
            <a:r>
              <a:rPr lang="en-US" dirty="0"/>
              <a:t>J].</a:t>
            </a:r>
            <a:r>
              <a:rPr lang="zh-CN" altLang="en-US" dirty="0"/>
              <a:t>中国矿业</a:t>
            </a:r>
            <a:r>
              <a:rPr lang="en-US" altLang="zh-CN" dirty="0"/>
              <a:t>,2020,29(07):100-105.</a:t>
            </a:r>
          </a:p>
          <a:p>
            <a:pPr algn="just"/>
            <a:r>
              <a:rPr lang="en-US" altLang="zh-CN" dirty="0"/>
              <a:t>2. </a:t>
            </a:r>
            <a:r>
              <a:rPr lang="en-US" dirty="0"/>
              <a:t>Nan </a:t>
            </a:r>
            <a:r>
              <a:rPr lang="en-US" dirty="0" err="1"/>
              <a:t>Senlin</a:t>
            </a:r>
            <a:r>
              <a:rPr lang="en-US" dirty="0"/>
              <a:t>, Guan Weiming, Hu Tao, et al. The Influence Mechanism of the Master Weak Interlayer on Bench Blasting Effect and Its Evaluation Method[J]. Shock and Vibration, 2021.</a:t>
            </a:r>
          </a:p>
          <a:p>
            <a:endParaRPr lang="en-US" dirty="0"/>
          </a:p>
        </p:txBody>
      </p:sp>
      <p:sp>
        <p:nvSpPr>
          <p:cNvPr id="7" name="Content Placeholder 6"/>
          <p:cNvSpPr>
            <a:spLocks noGrp="1"/>
          </p:cNvSpPr>
          <p:nvPr>
            <p:ph sz="quarter" idx="26"/>
          </p:nvPr>
        </p:nvSpPr>
        <p:spPr>
          <a:xfrm>
            <a:off x="13994130" y="4598035"/>
            <a:ext cx="17724120" cy="4180205"/>
          </a:xfrm>
        </p:spPr>
        <p:txBody>
          <a:bodyPr/>
          <a:lstStyle/>
          <a:p>
            <a:pPr indent="1080135" algn="just">
              <a:lnSpc>
                <a:spcPct val="150000"/>
              </a:lnSpc>
            </a:pPr>
            <a:r>
              <a:rPr lang="zh-CN" altLang="en-US" sz="6600" dirty="0">
                <a:latin typeface="宋体" panose="02010600030101010101" pitchFamily="2" charset="-122"/>
                <a:ea typeface="宋体" panose="02010600030101010101" pitchFamily="2" charset="-122"/>
              </a:rPr>
              <a:t> </a:t>
            </a:r>
            <a:r>
              <a:rPr lang="zh-CN" altLang="en-US" dirty="0">
                <a:latin typeface="+mn-ea"/>
              </a:rPr>
              <a:t>本论文拟通过构建一种适用于软硬相间层状岩体台阶爆破的主控岩层识别方法，并以此来指导爆破装药结构设计，从而改善爆破效果，以期降低施工成本，保障作业安全。</a:t>
            </a:r>
            <a:endParaRPr lang="en-US" sz="6600" dirty="0">
              <a:latin typeface="+mn-ea"/>
            </a:endParaRPr>
          </a:p>
        </p:txBody>
      </p:sp>
      <p:sp>
        <p:nvSpPr>
          <p:cNvPr id="9" name="Text Placeholder 8"/>
          <p:cNvSpPr>
            <a:spLocks noGrp="1"/>
          </p:cNvSpPr>
          <p:nvPr>
            <p:ph type="body" sz="quarter" idx="27"/>
          </p:nvPr>
        </p:nvSpPr>
        <p:spPr>
          <a:xfrm>
            <a:off x="1436259" y="12435621"/>
            <a:ext cx="29615963" cy="2094570"/>
          </a:xfrm>
        </p:spPr>
        <p:txBody>
          <a:bodyPr/>
          <a:lstStyle/>
          <a:p>
            <a:r>
              <a:rPr lang="zh-CN" altLang="en-US" dirty="0"/>
              <a:t>摘  要</a:t>
            </a:r>
          </a:p>
        </p:txBody>
      </p:sp>
      <p:sp>
        <p:nvSpPr>
          <p:cNvPr id="10" name="Text Placeholder 9"/>
          <p:cNvSpPr>
            <a:spLocks noGrp="1"/>
          </p:cNvSpPr>
          <p:nvPr>
            <p:ph type="body" sz="quarter" idx="28"/>
          </p:nvPr>
        </p:nvSpPr>
        <p:spPr/>
        <p:txBody>
          <a:bodyPr/>
          <a:lstStyle/>
          <a:p>
            <a:r>
              <a:rPr lang="en-US"/>
              <a:t>Methodology</a:t>
            </a:r>
            <a:endParaRPr lang="en-US" dirty="0"/>
          </a:p>
        </p:txBody>
      </p:sp>
      <p:sp>
        <p:nvSpPr>
          <p:cNvPr id="50" name="Text Placeholder 49"/>
          <p:cNvSpPr>
            <a:spLocks noGrp="1"/>
          </p:cNvSpPr>
          <p:nvPr>
            <p:ph type="body" sz="quarter" idx="30"/>
          </p:nvPr>
        </p:nvSpPr>
        <p:spPr>
          <a:xfrm>
            <a:off x="16637620" y="37179946"/>
            <a:ext cx="13776431" cy="1468347"/>
          </a:xfrm>
        </p:spPr>
        <p:txBody>
          <a:bodyPr/>
          <a:lstStyle/>
          <a:p>
            <a:r>
              <a:rPr lang="zh-CN" altLang="en-US" sz="4400" dirty="0"/>
              <a:t>图</a:t>
            </a:r>
            <a:r>
              <a:rPr lang="en-US" altLang="zh-CN" sz="4400" dirty="0"/>
              <a:t>2  </a:t>
            </a:r>
            <a:r>
              <a:rPr lang="zh-CN" altLang="en-US" sz="4400" dirty="0"/>
              <a:t>互层岩体剖面</a:t>
            </a:r>
          </a:p>
          <a:p>
            <a:endParaRPr lang="en-US" dirty="0"/>
          </a:p>
        </p:txBody>
      </p:sp>
      <p:sp>
        <p:nvSpPr>
          <p:cNvPr id="14" name="Text Placeholder 13"/>
          <p:cNvSpPr>
            <a:spLocks noGrp="1"/>
          </p:cNvSpPr>
          <p:nvPr>
            <p:ph type="body" sz="quarter" idx="32"/>
          </p:nvPr>
        </p:nvSpPr>
        <p:spPr>
          <a:xfrm>
            <a:off x="1228612" y="30610646"/>
            <a:ext cx="14144335" cy="6917899"/>
          </a:xfrm>
        </p:spPr>
        <p:txBody>
          <a:bodyPr/>
          <a:lstStyle/>
          <a:p>
            <a:pPr algn="just">
              <a:lnSpc>
                <a:spcPct val="150000"/>
              </a:lnSpc>
            </a:pPr>
            <a:r>
              <a:rPr lang="zh-CN" altLang="zh-CN" sz="5400" dirty="0">
                <a:latin typeface="+mn-ea"/>
              </a:rPr>
              <a:t>揭示了软弱夹层的厚度与波阻抗是影响爆破效果的主要因素，并阐明其通过改变最小抵抗线方向和导致能量分布不均的作用机理。在此基础上，研究提出了“主控软弱层”概念，构建了一套用于估算炸药单耗和指导间隔装药设计的</a:t>
            </a:r>
            <a:r>
              <a:rPr lang="zh-CN" altLang="en-US" sz="5400" dirty="0">
                <a:latin typeface="+mn-ea"/>
              </a:rPr>
              <a:t>主控岩层</a:t>
            </a:r>
            <a:r>
              <a:rPr lang="zh-CN" altLang="zh-CN" sz="5400" dirty="0">
                <a:latin typeface="+mn-ea"/>
              </a:rPr>
              <a:t>方法</a:t>
            </a:r>
            <a:r>
              <a:rPr lang="zh-CN" altLang="en-US" sz="5400" dirty="0">
                <a:latin typeface="+mn-ea"/>
              </a:rPr>
              <a:t>。</a:t>
            </a:r>
            <a:endParaRPr lang="en-US" sz="4895" dirty="0"/>
          </a:p>
        </p:txBody>
      </p:sp>
      <p:sp>
        <p:nvSpPr>
          <p:cNvPr id="15" name="Text Placeholder 14"/>
          <p:cNvSpPr>
            <a:spLocks noGrp="1"/>
          </p:cNvSpPr>
          <p:nvPr>
            <p:ph type="body" sz="quarter" idx="33"/>
          </p:nvPr>
        </p:nvSpPr>
        <p:spPr/>
        <p:txBody>
          <a:bodyPr/>
          <a:lstStyle/>
          <a:p>
            <a:r>
              <a:rPr lang="zh-CN" altLang="en-US" dirty="0"/>
              <a:t>结  果</a:t>
            </a:r>
            <a:endParaRPr lang="en-US" dirty="0"/>
          </a:p>
        </p:txBody>
      </p:sp>
      <p:sp>
        <p:nvSpPr>
          <p:cNvPr id="19" name="TextBox 1"/>
          <p:cNvSpPr txBox="1"/>
          <p:nvPr/>
        </p:nvSpPr>
        <p:spPr>
          <a:xfrm>
            <a:off x="1196912" y="38648293"/>
            <a:ext cx="15919818" cy="866740"/>
          </a:xfrm>
          <a:prstGeom prst="rect">
            <a:avLst/>
          </a:prstGeom>
          <a:solidFill>
            <a:schemeClr val="bg1"/>
          </a:solidFill>
        </p:spPr>
        <p:txBody>
          <a:bodyPr wrap="square" rtlCol="0">
            <a:spAutoFit/>
          </a:bodyPr>
          <a:lstStyle/>
          <a:p>
            <a:r>
              <a:rPr lang="en-US" sz="4920" b="1" dirty="0">
                <a:solidFill>
                  <a:schemeClr val="bg1">
                    <a:lumMod val="65000"/>
                  </a:schemeClr>
                </a:solidFill>
                <a:latin typeface="Calibri" panose="020F0502020204030204" pitchFamily="34" charset="0"/>
                <a:cs typeface="Calibri" panose="020F0502020204030204" pitchFamily="34" charset="0"/>
              </a:rPr>
              <a:t>REFERENCES</a:t>
            </a:r>
            <a:endParaRPr lang="en-US" sz="4100" b="1" dirty="0">
              <a:solidFill>
                <a:schemeClr val="bg1">
                  <a:lumMod val="65000"/>
                </a:schemeClr>
              </a:solidFill>
              <a:latin typeface="Calibri" panose="020F0502020204030204" pitchFamily="34" charset="0"/>
              <a:cs typeface="Calibri" panose="020F0502020204030204" pitchFamily="34" charset="0"/>
            </a:endParaRPr>
          </a:p>
        </p:txBody>
      </p:sp>
      <p:sp>
        <p:nvSpPr>
          <p:cNvPr id="13" name="Content Placeholder 2"/>
          <p:cNvSpPr txBox="1"/>
          <p:nvPr/>
        </p:nvSpPr>
        <p:spPr>
          <a:xfrm>
            <a:off x="14133271" y="10519168"/>
            <a:ext cx="18924434" cy="2499941"/>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bg1">
                    <a:lumMod val="50000"/>
                  </a:schemeClr>
                </a:solidFill>
                <a:latin typeface="Calibri" panose="020F0502020204030204" pitchFamily="34" charset="0"/>
                <a:ea typeface="+mn-ea"/>
                <a:cs typeface="Calibri" panose="020F0502020204030204" pitchFamily="34" charset="0"/>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dirty="0"/>
              <a:t>W. M. G</a:t>
            </a:r>
            <a:r>
              <a:rPr lang="en-US" altLang="zh-CN" dirty="0"/>
              <a:t>uan</a:t>
            </a:r>
            <a:r>
              <a:rPr lang="en-US" altLang="zh-CN" baseline="30000" dirty="0"/>
              <a:t>1</a:t>
            </a:r>
            <a:r>
              <a:rPr lang="en-US" altLang="zh-CN" dirty="0"/>
              <a:t>, J. Tan</a:t>
            </a:r>
            <a:r>
              <a:rPr lang="en-US" altLang="zh-CN" baseline="30000" dirty="0"/>
              <a:t>1</a:t>
            </a:r>
            <a:r>
              <a:rPr lang="en-US" altLang="zh-CN" dirty="0"/>
              <a:t>,J.Y.Sun</a:t>
            </a:r>
            <a:r>
              <a:rPr lang="en-US" altLang="zh-CN" baseline="30000" dirty="0"/>
              <a:t>1</a:t>
            </a:r>
            <a:br>
              <a:rPr lang="en-US" dirty="0"/>
            </a:br>
            <a:r>
              <a:rPr lang="en-US" dirty="0"/>
              <a:t>1. School of Geology and Mining Engineering, Xinjiang University, Urumqi, China. </a:t>
            </a:r>
            <a:br>
              <a:rPr lang="en-US" dirty="0"/>
            </a:br>
            <a:endParaRPr lang="en-US" dirty="0"/>
          </a:p>
          <a:p>
            <a:endParaRPr lang="en-US" dirty="0"/>
          </a:p>
        </p:txBody>
      </p:sp>
      <p:sp>
        <p:nvSpPr>
          <p:cNvPr id="16" name="Text Placeholder 7"/>
          <p:cNvSpPr txBox="1"/>
          <p:nvPr/>
        </p:nvSpPr>
        <p:spPr>
          <a:xfrm>
            <a:off x="1774456" y="14431699"/>
            <a:ext cx="29615963" cy="5632279"/>
          </a:xfrm>
          <a:prstGeom prst="rect">
            <a:avLst/>
          </a:prstGeom>
        </p:spPr>
        <p:txBody>
          <a:bodyPr vert="horz" lIns="91440" tIns="45720" rIns="91440" bIns="45720" numCol="2" spcCol="914400" rtlCol="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lnSpc>
                <a:spcPct val="150000"/>
              </a:lnSpc>
            </a:pPr>
            <a:r>
              <a:rPr lang="zh-CN" altLang="en-US" dirty="0">
                <a:latin typeface="+mn-ea"/>
              </a:rPr>
              <a:t>互层岩体台阶爆破中力学差异性较大的岩层影响了炸药能量的均匀分布</a:t>
            </a:r>
            <a:r>
              <a:rPr lang="en-US" altLang="zh-CN" dirty="0">
                <a:latin typeface="+mn-ea"/>
              </a:rPr>
              <a:t>,</a:t>
            </a:r>
            <a:r>
              <a:rPr lang="zh-CN" altLang="en-US" dirty="0">
                <a:latin typeface="+mn-ea"/>
              </a:rPr>
              <a:t>为了快速确定影响爆破效果的主控岩层的位置及台阶整体炸药单耗</a:t>
            </a:r>
            <a:r>
              <a:rPr lang="en-US" altLang="zh-CN" dirty="0">
                <a:latin typeface="+mn-ea"/>
              </a:rPr>
              <a:t>,</a:t>
            </a:r>
            <a:r>
              <a:rPr lang="zh-CN" altLang="en-US" dirty="0">
                <a:latin typeface="+mn-ea"/>
              </a:rPr>
              <a:t>采用数值分析的方式探讨了主控岩层对炸药能量分布特征的影响规律</a:t>
            </a:r>
            <a:r>
              <a:rPr lang="en-US" altLang="zh-CN" dirty="0">
                <a:latin typeface="+mn-ea"/>
              </a:rPr>
              <a:t>,</a:t>
            </a:r>
            <a:r>
              <a:rPr lang="zh-CN" altLang="en-US" dirty="0">
                <a:latin typeface="+mn-ea"/>
              </a:rPr>
              <a:t>实验结果表明</a:t>
            </a:r>
            <a:r>
              <a:rPr lang="en-US" altLang="zh-CN" dirty="0">
                <a:latin typeface="+mn-ea"/>
              </a:rPr>
              <a:t>:</a:t>
            </a:r>
            <a:r>
              <a:rPr lang="zh-CN" altLang="en-US" dirty="0">
                <a:latin typeface="+mn-ea"/>
              </a:rPr>
              <a:t>采用连续装药结构时力学差异性较大的夹层处质点运动速度更为集中</a:t>
            </a:r>
            <a:r>
              <a:rPr lang="en-US" altLang="zh-CN" dirty="0">
                <a:latin typeface="+mn-ea"/>
              </a:rPr>
              <a:t>,</a:t>
            </a:r>
            <a:r>
              <a:rPr lang="zh-CN" altLang="en-US" dirty="0">
                <a:latin typeface="+mn-ea"/>
              </a:rPr>
              <a:t>而间隔装药可改善台阶内速度场的分布均匀程度</a:t>
            </a:r>
            <a:r>
              <a:rPr lang="en-US" altLang="zh-CN" dirty="0">
                <a:latin typeface="+mn-ea"/>
              </a:rPr>
              <a:t>;</a:t>
            </a:r>
            <a:r>
              <a:rPr lang="zh-CN" altLang="en-US" dirty="0">
                <a:latin typeface="+mn-ea"/>
              </a:rPr>
              <a:t>由最小抵抗线原理分析发现主控岩层</a:t>
            </a:r>
            <a:endParaRPr lang="en-US" altLang="zh-CN" dirty="0">
              <a:latin typeface="+mn-ea"/>
            </a:endParaRPr>
          </a:p>
          <a:p>
            <a:pPr algn="just">
              <a:lnSpc>
                <a:spcPct val="150000"/>
              </a:lnSpc>
            </a:pPr>
            <a:endParaRPr lang="en-US" altLang="zh-CN" dirty="0">
              <a:latin typeface="+mn-ea"/>
            </a:endParaRPr>
          </a:p>
          <a:p>
            <a:pPr algn="just">
              <a:lnSpc>
                <a:spcPct val="150000"/>
              </a:lnSpc>
            </a:pPr>
            <a:endParaRPr lang="en-US" altLang="zh-CN" dirty="0">
              <a:latin typeface="+mn-ea"/>
            </a:endParaRPr>
          </a:p>
          <a:p>
            <a:pPr algn="just">
              <a:lnSpc>
                <a:spcPct val="150000"/>
              </a:lnSpc>
            </a:pPr>
            <a:r>
              <a:rPr lang="zh-CN" altLang="en-US" dirty="0">
                <a:latin typeface="+mn-ea"/>
              </a:rPr>
              <a:t>的厚度和力学性质是影响炸药能量传递方向的主要因素</a:t>
            </a:r>
            <a:r>
              <a:rPr lang="en-US" altLang="zh-CN" dirty="0">
                <a:latin typeface="+mn-ea"/>
              </a:rPr>
              <a:t>;</a:t>
            </a:r>
            <a:r>
              <a:rPr lang="zh-CN" altLang="en-US" dirty="0">
                <a:latin typeface="+mn-ea"/>
              </a:rPr>
              <a:t>在此基础上结合波阻抗原理</a:t>
            </a:r>
            <a:r>
              <a:rPr lang="en-US" altLang="zh-CN" dirty="0">
                <a:latin typeface="+mn-ea"/>
              </a:rPr>
              <a:t>,</a:t>
            </a:r>
            <a:r>
              <a:rPr lang="zh-CN" altLang="en-US" dirty="0">
                <a:latin typeface="+mn-ea"/>
              </a:rPr>
              <a:t>构建了考虑台阶岩体整体力学特性及各岩层局部工程特征的能耗分级体系</a:t>
            </a:r>
            <a:r>
              <a:rPr lang="en-US" altLang="zh-CN" dirty="0">
                <a:latin typeface="+mn-ea"/>
              </a:rPr>
              <a:t>,</a:t>
            </a:r>
            <a:r>
              <a:rPr lang="zh-CN" altLang="en-US" dirty="0">
                <a:latin typeface="+mn-ea"/>
              </a:rPr>
              <a:t>通过现场测试取得了良好的应用效果</a:t>
            </a:r>
            <a:r>
              <a:rPr lang="en-US" altLang="zh-CN" dirty="0">
                <a:latin typeface="+mn-ea"/>
              </a:rPr>
              <a:t>,</a:t>
            </a:r>
            <a:r>
              <a:rPr lang="zh-CN" altLang="en-US" dirty="0">
                <a:latin typeface="+mn-ea"/>
              </a:rPr>
              <a:t>验证了该方法的可行性</a:t>
            </a:r>
            <a:r>
              <a:rPr lang="en-US" altLang="zh-CN" dirty="0">
                <a:latin typeface="+mn-ea"/>
              </a:rPr>
              <a:t>,</a:t>
            </a:r>
            <a:r>
              <a:rPr lang="zh-CN" altLang="en-US" dirty="0">
                <a:latin typeface="+mn-ea"/>
              </a:rPr>
              <a:t>可为互层岩体台阶爆破设计确定合理炸药单耗量和精准设计装药结构提供科学依据。</a:t>
            </a:r>
            <a:endParaRPr lang="en-US" dirty="0">
              <a:latin typeface="+mn-ea"/>
            </a:endParaRPr>
          </a:p>
          <a:p>
            <a:pPr algn="just"/>
            <a:endParaRPr lang="en-US" dirty="0"/>
          </a:p>
          <a:p>
            <a:pPr algn="just"/>
            <a:endParaRPr lang="en-US" dirty="0"/>
          </a:p>
          <a:p>
            <a:pPr algn="just"/>
            <a:endParaRPr lang="en-US" dirty="0"/>
          </a:p>
          <a:p>
            <a:endParaRPr lang="en-US" sz="4800" dirty="0"/>
          </a:p>
        </p:txBody>
      </p:sp>
      <p:pic>
        <p:nvPicPr>
          <p:cNvPr id="22" name="图片 21" descr="软弱夹层原始图片"/>
          <p:cNvPicPr>
            <a:picLocks noChangeAspect="1"/>
          </p:cNvPicPr>
          <p:nvPr/>
        </p:nvPicPr>
        <p:blipFill rotWithShape="1">
          <a:blip r:embed="rId3">
            <a:extLst>
              <a:ext uri="{28A0092B-C50C-407E-A947-70E740481C1C}">
                <a14:useLocalDpi xmlns:a14="http://schemas.microsoft.com/office/drawing/2010/main" val="0"/>
              </a:ext>
            </a:extLst>
          </a:blip>
          <a:srcRect l="12327" r="14445"/>
          <a:stretch>
            <a:fillRect/>
          </a:stretch>
        </p:blipFill>
        <p:spPr>
          <a:xfrm>
            <a:off x="16591113" y="29268630"/>
            <a:ext cx="14784058" cy="7435872"/>
          </a:xfrm>
          <a:prstGeom prst="rect">
            <a:avLst/>
          </a:prstGeom>
          <a:noFill/>
          <a:ln>
            <a:noFill/>
          </a:ln>
        </p:spPr>
      </p:pic>
      <p:sp>
        <p:nvSpPr>
          <p:cNvPr id="25" name="Text Placeholder 14"/>
          <p:cNvSpPr txBox="1"/>
          <p:nvPr/>
        </p:nvSpPr>
        <p:spPr>
          <a:xfrm>
            <a:off x="15571732" y="20188235"/>
            <a:ext cx="15362501" cy="1389410"/>
          </a:xfrm>
          <a:prstGeom prst="rect">
            <a:avLst/>
          </a:prstGeom>
          <a:solidFill>
            <a:schemeClr val="bg1"/>
          </a:solidFill>
        </p:spPr>
        <p:txBody>
          <a:bodyPr vert="horz" lIns="91440" tIns="45720" rIns="91440" bIns="45720" rtlCol="0" anchor="b">
            <a:noAutofit/>
          </a:bodyPr>
          <a:lstStyle>
            <a:lvl1pPr marL="0" indent="0" algn="l" defTabSz="3291840" rtl="0" eaLnBrk="1" latinLnBrk="0" hangingPunct="1">
              <a:lnSpc>
                <a:spcPct val="100000"/>
              </a:lnSpc>
              <a:spcBef>
                <a:spcPts val="3600"/>
              </a:spcBef>
              <a:buFont typeface="Arial" panose="020B0604020202020204" pitchFamily="34" charset="0"/>
              <a:buNone/>
              <a:defRPr sz="7000" b="1"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dirty="0"/>
              <a:t>方  法</a:t>
            </a:r>
            <a:endParaRPr lang="en-US" dirty="0"/>
          </a:p>
        </p:txBody>
      </p:sp>
      <p:sp>
        <p:nvSpPr>
          <p:cNvPr id="26" name="Text Placeholder 4"/>
          <p:cNvSpPr txBox="1"/>
          <p:nvPr/>
        </p:nvSpPr>
        <p:spPr>
          <a:xfrm>
            <a:off x="15372947" y="21519056"/>
            <a:ext cx="16670810" cy="5019355"/>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lgn="just">
              <a:lnSpc>
                <a:spcPct val="150000"/>
              </a:lnSpc>
            </a:pPr>
            <a:r>
              <a:rPr lang="zh-CN" altLang="en-US" sz="5400" dirty="0">
                <a:latin typeface="+mn-ea"/>
              </a:rPr>
              <a:t>本研究以新疆典型软硬相间地层拟爆破台阶为研究对象，综合运用地质勘察、实验测试、数值模拟、理论分析与工程验证等多种手段，揭示软弱夹层厚度、岩性、空间位置等对爆破能量分布的影响规律，并寻求建立一整套适用于软硬相间层状岩体条件的主控岩层方法。</a:t>
            </a:r>
            <a:endParaRPr lang="en-US" sz="5400" dirty="0">
              <a:latin typeface="+mn-ea"/>
            </a:endParaRPr>
          </a:p>
        </p:txBody>
      </p:sp>
      <p:grpSp>
        <p:nvGrpSpPr>
          <p:cNvPr id="3" name="组合 2"/>
          <p:cNvGrpSpPr/>
          <p:nvPr/>
        </p:nvGrpSpPr>
        <p:grpSpPr>
          <a:xfrm>
            <a:off x="706755" y="772795"/>
            <a:ext cx="13287375" cy="11438890"/>
            <a:chOff x="370779" y="2362371"/>
            <a:chExt cx="3424743" cy="2376741"/>
          </a:xfrm>
        </p:grpSpPr>
        <p:pic>
          <p:nvPicPr>
            <p:cNvPr id="4" name="图片 3" descr="图片包含 图表&#10;&#10;AI 生成的内容可能不正确。"/>
            <p:cNvPicPr>
              <a:picLocks noChangeAspect="1"/>
            </p:cNvPicPr>
            <p:nvPr/>
          </p:nvPicPr>
          <p:blipFill>
            <a:blip r:embed="rId4"/>
            <a:stretch>
              <a:fillRect/>
            </a:stretch>
          </p:blipFill>
          <p:spPr>
            <a:xfrm>
              <a:off x="370779" y="2362371"/>
              <a:ext cx="1080000" cy="757995"/>
            </a:xfrm>
            <a:prstGeom prst="rect">
              <a:avLst/>
            </a:prstGeom>
          </p:spPr>
        </p:pic>
        <p:pic>
          <p:nvPicPr>
            <p:cNvPr id="5" name="图片 4" descr="图表, 表面图&#10;&#10;AI 生成的内容可能不正确。"/>
            <p:cNvPicPr>
              <a:picLocks noChangeAspect="1"/>
            </p:cNvPicPr>
            <p:nvPr/>
          </p:nvPicPr>
          <p:blipFill>
            <a:blip r:embed="rId5"/>
            <a:stretch>
              <a:fillRect/>
            </a:stretch>
          </p:blipFill>
          <p:spPr>
            <a:xfrm>
              <a:off x="1543150" y="2362371"/>
              <a:ext cx="1080000" cy="757995"/>
            </a:xfrm>
            <a:prstGeom prst="rect">
              <a:avLst/>
            </a:prstGeom>
          </p:spPr>
        </p:pic>
        <p:pic>
          <p:nvPicPr>
            <p:cNvPr id="8" name="图片 7" descr="图表&#10;&#10;AI 生成的内容可能不正确。"/>
            <p:cNvPicPr>
              <a:picLocks noChangeAspect="1"/>
            </p:cNvPicPr>
            <p:nvPr/>
          </p:nvPicPr>
          <p:blipFill>
            <a:blip r:embed="rId6"/>
            <a:stretch>
              <a:fillRect/>
            </a:stretch>
          </p:blipFill>
          <p:spPr>
            <a:xfrm>
              <a:off x="2715522" y="2362371"/>
              <a:ext cx="1080000" cy="757995"/>
            </a:xfrm>
            <a:prstGeom prst="rect">
              <a:avLst/>
            </a:prstGeom>
          </p:spPr>
        </p:pic>
        <p:pic>
          <p:nvPicPr>
            <p:cNvPr id="17" name="图片 16" descr="表面图&#10;&#10;AI 生成的内容可能不正确。"/>
            <p:cNvPicPr>
              <a:picLocks noChangeAspect="1"/>
            </p:cNvPicPr>
            <p:nvPr/>
          </p:nvPicPr>
          <p:blipFill>
            <a:blip r:embed="rId7"/>
            <a:stretch>
              <a:fillRect/>
            </a:stretch>
          </p:blipFill>
          <p:spPr>
            <a:xfrm>
              <a:off x="2715522" y="3171744"/>
              <a:ext cx="1080000" cy="757995"/>
            </a:xfrm>
            <a:prstGeom prst="rect">
              <a:avLst/>
            </a:prstGeom>
          </p:spPr>
        </p:pic>
        <p:pic>
          <p:nvPicPr>
            <p:cNvPr id="18" name="图片 17" descr="图表&#10;&#10;AI 生成的内容可能不正确。"/>
            <p:cNvPicPr>
              <a:picLocks noChangeAspect="1"/>
            </p:cNvPicPr>
            <p:nvPr/>
          </p:nvPicPr>
          <p:blipFill>
            <a:blip r:embed="rId8"/>
            <a:stretch>
              <a:fillRect/>
            </a:stretch>
          </p:blipFill>
          <p:spPr>
            <a:xfrm>
              <a:off x="1526950" y="3171744"/>
              <a:ext cx="1080000" cy="757995"/>
            </a:xfrm>
            <a:prstGeom prst="rect">
              <a:avLst/>
            </a:prstGeom>
          </p:spPr>
        </p:pic>
        <p:pic>
          <p:nvPicPr>
            <p:cNvPr id="20" name="图片 19" descr="图表, 表面图&#10;&#10;AI 生成的内容可能不正确。"/>
            <p:cNvPicPr>
              <a:picLocks noChangeAspect="1"/>
            </p:cNvPicPr>
            <p:nvPr/>
          </p:nvPicPr>
          <p:blipFill>
            <a:blip r:embed="rId9"/>
            <a:stretch>
              <a:fillRect/>
            </a:stretch>
          </p:blipFill>
          <p:spPr>
            <a:xfrm>
              <a:off x="370779" y="3171744"/>
              <a:ext cx="1080000" cy="757995"/>
            </a:xfrm>
            <a:prstGeom prst="rect">
              <a:avLst/>
            </a:prstGeom>
          </p:spPr>
        </p:pic>
        <p:pic>
          <p:nvPicPr>
            <p:cNvPr id="23" name="图片 22" descr="图表&#10;&#10;AI 生成的内容可能不正确。"/>
            <p:cNvPicPr>
              <a:picLocks noChangeAspect="1"/>
            </p:cNvPicPr>
            <p:nvPr/>
          </p:nvPicPr>
          <p:blipFill>
            <a:blip r:embed="rId10"/>
            <a:stretch>
              <a:fillRect/>
            </a:stretch>
          </p:blipFill>
          <p:spPr>
            <a:xfrm>
              <a:off x="2715522" y="3981117"/>
              <a:ext cx="1080000" cy="757995"/>
            </a:xfrm>
            <a:prstGeom prst="rect">
              <a:avLst/>
            </a:prstGeom>
          </p:spPr>
        </p:pic>
        <p:pic>
          <p:nvPicPr>
            <p:cNvPr id="24" name="图片 23" descr="图表, 表面图&#10;&#10;AI 生成的内容可能不正确。"/>
            <p:cNvPicPr>
              <a:picLocks noChangeAspect="1"/>
            </p:cNvPicPr>
            <p:nvPr/>
          </p:nvPicPr>
          <p:blipFill>
            <a:blip r:embed="rId11"/>
            <a:stretch>
              <a:fillRect/>
            </a:stretch>
          </p:blipFill>
          <p:spPr>
            <a:xfrm>
              <a:off x="370779" y="3981117"/>
              <a:ext cx="1080000" cy="757995"/>
            </a:xfrm>
            <a:prstGeom prst="rect">
              <a:avLst/>
            </a:prstGeom>
          </p:spPr>
        </p:pic>
        <p:pic>
          <p:nvPicPr>
            <p:cNvPr id="27" name="图片 26" descr="图表, 表面图&#10;&#10;AI 生成的内容可能不正确。"/>
            <p:cNvPicPr>
              <a:picLocks noChangeAspect="1"/>
            </p:cNvPicPr>
            <p:nvPr/>
          </p:nvPicPr>
          <p:blipFill>
            <a:blip r:embed="rId12"/>
            <a:stretch>
              <a:fillRect/>
            </a:stretch>
          </p:blipFill>
          <p:spPr>
            <a:xfrm>
              <a:off x="1543151" y="3981117"/>
              <a:ext cx="1080000" cy="757995"/>
            </a:xfrm>
            <a:prstGeom prst="rect">
              <a:avLst/>
            </a:prstGeom>
          </p:spPr>
        </p:pic>
      </p:grpSp>
      <p:grpSp>
        <p:nvGrpSpPr>
          <p:cNvPr id="33" name="组合 32"/>
          <p:cNvGrpSpPr/>
          <p:nvPr/>
        </p:nvGrpSpPr>
        <p:grpSpPr>
          <a:xfrm>
            <a:off x="706456" y="20023889"/>
            <a:ext cx="14807982" cy="8162138"/>
            <a:chOff x="339725" y="1963738"/>
            <a:chExt cx="9144000" cy="4810125"/>
          </a:xfrm>
        </p:grpSpPr>
        <p:sp>
          <p:nvSpPr>
            <p:cNvPr id="34" name="Rectangle 10"/>
            <p:cNvSpPr>
              <a:spLocks noChangeArrowheads="1"/>
            </p:cNvSpPr>
            <p:nvPr/>
          </p:nvSpPr>
          <p:spPr bwMode="auto">
            <a:xfrm>
              <a:off x="339725" y="2978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a:lnSpc>
                  <a:spcPct val="100000"/>
                </a:lnSpc>
                <a:spcBef>
                  <a:spcPct val="0"/>
                </a:spcBef>
                <a:buFontTx/>
                <a:buNone/>
              </a:pPr>
              <a:endParaRPr lang="zh-CN" altLang="en-US" sz="1800"/>
            </a:p>
          </p:txBody>
        </p:sp>
        <p:graphicFrame>
          <p:nvGraphicFramePr>
            <p:cNvPr id="36" name="对象 6"/>
            <p:cNvGraphicFramePr>
              <a:graphicFrameLocks noChangeAspect="1"/>
            </p:cNvGraphicFramePr>
            <p:nvPr/>
          </p:nvGraphicFramePr>
          <p:xfrm>
            <a:off x="428625" y="4179888"/>
            <a:ext cx="4176713" cy="2103437"/>
          </p:xfrm>
          <a:graphic>
            <a:graphicData uri="http://schemas.openxmlformats.org/presentationml/2006/ole">
              <mc:AlternateContent xmlns:mc="http://schemas.openxmlformats.org/markup-compatibility/2006">
                <mc:Choice xmlns:v="urn:schemas-microsoft-com:vml" Requires="v">
                  <p:oleObj spid="_x0000_s1028" name="AutoCAD Drawing" r:id="rId13" imgW="12039600" imgH="4829175" progId="AutoCAD.Drawing.19">
                    <p:embed/>
                  </p:oleObj>
                </mc:Choice>
                <mc:Fallback>
                  <p:oleObj name="AutoCAD Drawing" r:id="rId13" imgW="12039600" imgH="4829175" progId="AutoCAD.Drawing.19">
                    <p:embed/>
                    <p:pic>
                      <p:nvPicPr>
                        <p:cNvPr id="0" name="对象 6"/>
                        <p:cNvPicPr>
                          <a:picLocks noChangeAspect="1" noChangeArrowheads="1"/>
                        </p:cNvPicPr>
                        <p:nvPr/>
                      </p:nvPicPr>
                      <p:blipFill>
                        <a:blip r:embed="rId14">
                          <a:extLst>
                            <a:ext uri="{28A0092B-C50C-407E-A947-70E740481C1C}">
                              <a14:useLocalDpi xmlns:a14="http://schemas.microsoft.com/office/drawing/2010/main" val="0"/>
                            </a:ext>
                          </a:extLst>
                        </a:blip>
                        <a:srcRect l="31516" t="20277" r="37018" b="41597"/>
                        <a:stretch>
                          <a:fillRect/>
                        </a:stretch>
                      </p:blipFill>
                      <p:spPr bwMode="auto">
                        <a:xfrm>
                          <a:off x="428625" y="4179888"/>
                          <a:ext cx="4176713" cy="2103437"/>
                        </a:xfrm>
                        <a:prstGeom prst="rect">
                          <a:avLst/>
                        </a:prstGeom>
                        <a:noFill/>
                        <a:ln>
                          <a:noFill/>
                        </a:ln>
                      </p:spPr>
                    </p:pic>
                  </p:oleObj>
                </mc:Fallback>
              </mc:AlternateContent>
            </a:graphicData>
          </a:graphic>
        </p:graphicFrame>
        <p:graphicFrame>
          <p:nvGraphicFramePr>
            <p:cNvPr id="38" name="对象 8"/>
            <p:cNvGraphicFramePr>
              <a:graphicFrameLocks noChangeAspect="1"/>
            </p:cNvGraphicFramePr>
            <p:nvPr/>
          </p:nvGraphicFramePr>
          <p:xfrm>
            <a:off x="4605338" y="4179888"/>
            <a:ext cx="4081462" cy="2103437"/>
          </p:xfrm>
          <a:graphic>
            <a:graphicData uri="http://schemas.openxmlformats.org/presentationml/2006/ole">
              <mc:AlternateContent xmlns:mc="http://schemas.openxmlformats.org/markup-compatibility/2006">
                <mc:Choice xmlns:v="urn:schemas-microsoft-com:vml" Requires="v">
                  <p:oleObj spid="_x0000_s1029" name="AutoCAD Drawing" r:id="rId15" imgW="12039600" imgH="4829175" progId="AutoCAD.Drawing.19">
                    <p:embed/>
                  </p:oleObj>
                </mc:Choice>
                <mc:Fallback>
                  <p:oleObj name="AutoCAD Drawing" r:id="rId15" imgW="12039600" imgH="4829175" progId="AutoCAD.Drawing.19">
                    <p:embed/>
                    <p:pic>
                      <p:nvPicPr>
                        <p:cNvPr id="0" name="对象 8"/>
                        <p:cNvPicPr>
                          <a:picLocks noChangeAspect="1" noChangeArrowheads="1"/>
                        </p:cNvPicPr>
                        <p:nvPr/>
                      </p:nvPicPr>
                      <p:blipFill>
                        <a:blip r:embed="rId16">
                          <a:extLst>
                            <a:ext uri="{28A0092B-C50C-407E-A947-70E740481C1C}">
                              <a14:useLocalDpi xmlns:a14="http://schemas.microsoft.com/office/drawing/2010/main" val="0"/>
                            </a:ext>
                          </a:extLst>
                        </a:blip>
                        <a:srcRect l="26614" t="18259" r="29871" b="28328"/>
                        <a:stretch>
                          <a:fillRect/>
                        </a:stretch>
                      </p:blipFill>
                      <p:spPr bwMode="auto">
                        <a:xfrm>
                          <a:off x="4605338" y="4179888"/>
                          <a:ext cx="4081462" cy="2103437"/>
                        </a:xfrm>
                        <a:prstGeom prst="rect">
                          <a:avLst/>
                        </a:prstGeom>
                        <a:noFill/>
                        <a:ln>
                          <a:noFill/>
                        </a:ln>
                      </p:spPr>
                    </p:pic>
                  </p:oleObj>
                </mc:Fallback>
              </mc:AlternateContent>
            </a:graphicData>
          </a:graphic>
        </p:graphicFrame>
        <p:graphicFrame>
          <p:nvGraphicFramePr>
            <p:cNvPr id="39" name="对象 11"/>
            <p:cNvGraphicFramePr>
              <a:graphicFrameLocks noChangeAspect="1"/>
            </p:cNvGraphicFramePr>
            <p:nvPr/>
          </p:nvGraphicFramePr>
          <p:xfrm>
            <a:off x="604838" y="1963738"/>
            <a:ext cx="8001000" cy="2030412"/>
          </p:xfrm>
          <a:graphic>
            <a:graphicData uri="http://schemas.openxmlformats.org/presentationml/2006/ole">
              <mc:AlternateContent xmlns:mc="http://schemas.openxmlformats.org/markup-compatibility/2006">
                <mc:Choice xmlns:v="urn:schemas-microsoft-com:vml" Requires="v">
                  <p:oleObj spid="_x0000_s1030" name="AutoCAD Drawing" r:id="rId17" imgW="12039600" imgH="4829175" progId="AutoCAD.Drawing.19">
                    <p:embed/>
                  </p:oleObj>
                </mc:Choice>
                <mc:Fallback>
                  <p:oleObj name="AutoCAD Drawing" r:id="rId17" imgW="12039600" imgH="4829175" progId="AutoCAD.Drawing.19">
                    <p:embed/>
                    <p:pic>
                      <p:nvPicPr>
                        <p:cNvPr id="0" name="对象 11"/>
                        <p:cNvPicPr>
                          <a:picLocks noChangeAspect="1" noChangeArrowheads="1"/>
                        </p:cNvPicPr>
                        <p:nvPr/>
                      </p:nvPicPr>
                      <p:blipFill>
                        <a:blip r:embed="rId18">
                          <a:extLst>
                            <a:ext uri="{28A0092B-C50C-407E-A947-70E740481C1C}">
                              <a14:useLocalDpi xmlns:a14="http://schemas.microsoft.com/office/drawing/2010/main" val="0"/>
                            </a:ext>
                          </a:extLst>
                        </a:blip>
                        <a:srcRect l="19945" t="42120" r="11093" b="15805"/>
                        <a:stretch>
                          <a:fillRect/>
                        </a:stretch>
                      </p:blipFill>
                      <p:spPr bwMode="auto">
                        <a:xfrm>
                          <a:off x="604838" y="1963738"/>
                          <a:ext cx="8001000" cy="2030412"/>
                        </a:xfrm>
                        <a:prstGeom prst="rect">
                          <a:avLst/>
                        </a:prstGeom>
                        <a:noFill/>
                        <a:ln>
                          <a:noFill/>
                        </a:ln>
                      </p:spPr>
                    </p:pic>
                  </p:oleObj>
                </mc:Fallback>
              </mc:AlternateContent>
            </a:graphicData>
          </a:graphic>
        </p:graphicFrame>
        <p:sp>
          <p:nvSpPr>
            <p:cNvPr id="40" name="矩形 5"/>
            <p:cNvSpPr>
              <a:spLocks noChangeArrowheads="1"/>
            </p:cNvSpPr>
            <p:nvPr/>
          </p:nvSpPr>
          <p:spPr bwMode="auto">
            <a:xfrm>
              <a:off x="1963738" y="6403975"/>
              <a:ext cx="8763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800">
                  <a:latin typeface="Times New Roman" panose="02020603050405020304" pitchFamily="18" charset="0"/>
                  <a:ea typeface="宋体" panose="02010600030101010101" pitchFamily="2" charset="-122"/>
                  <a:cs typeface="Times New Roman" panose="02020603050405020304" pitchFamily="18" charset="0"/>
                </a:rPr>
                <a:t>实验组</a:t>
              </a:r>
              <a:endParaRPr lang="zh-CN" altLang="en-US" sz="1800">
                <a:cs typeface="Times New Roman" panose="02020603050405020304" pitchFamily="18" charset="0"/>
              </a:endParaRPr>
            </a:p>
          </p:txBody>
        </p:sp>
        <p:sp>
          <p:nvSpPr>
            <p:cNvPr id="41" name="矩形 5"/>
            <p:cNvSpPr>
              <a:spLocks noChangeArrowheads="1"/>
            </p:cNvSpPr>
            <p:nvPr/>
          </p:nvSpPr>
          <p:spPr bwMode="auto">
            <a:xfrm>
              <a:off x="6375400" y="6403975"/>
              <a:ext cx="8778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zh-CN" altLang="en-US" sz="1800">
                  <a:latin typeface="Times New Roman" panose="02020603050405020304" pitchFamily="18" charset="0"/>
                  <a:ea typeface="宋体" panose="02010600030101010101" pitchFamily="2" charset="-122"/>
                  <a:cs typeface="Times New Roman" panose="02020603050405020304" pitchFamily="18" charset="0"/>
                </a:rPr>
                <a:t>对照组</a:t>
              </a:r>
              <a:endParaRPr lang="zh-CN" altLang="en-US" sz="1800">
                <a:cs typeface="Times New Roman" panose="02020603050405020304" pitchFamily="18" charset="0"/>
              </a:endParaRPr>
            </a:p>
          </p:txBody>
        </p:sp>
      </p:grpSp>
      <p:sp>
        <p:nvSpPr>
          <p:cNvPr id="35" name="Text Placeholder 69"/>
          <p:cNvSpPr txBox="1"/>
          <p:nvPr/>
        </p:nvSpPr>
        <p:spPr>
          <a:xfrm>
            <a:off x="1228612" y="28047877"/>
            <a:ext cx="16385016" cy="866741"/>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1940" indent="0" algn="l" defTabSz="3291840" rtl="0" eaLnBrk="1" latinLnBrk="0" hangingPunct="1">
              <a:lnSpc>
                <a:spcPct val="100000"/>
              </a:lnSpc>
              <a:spcBef>
                <a:spcPts val="1800"/>
              </a:spcBef>
              <a:buFont typeface="Arial" panose="020B0604020202020204" pitchFamily="34" charset="0"/>
              <a:buNone/>
              <a:defRPr sz="3280" kern="1200">
                <a:solidFill>
                  <a:schemeClr val="tx1"/>
                </a:solidFill>
                <a:latin typeface="+mn-lt"/>
                <a:ea typeface="+mn-ea"/>
                <a:cs typeface="+mn-cs"/>
              </a:defRPr>
            </a:lvl2pPr>
            <a:lvl3pPr marL="3104515" indent="0" algn="l" defTabSz="3291840" rtl="0" eaLnBrk="1" latinLnBrk="0" hangingPunct="1">
              <a:lnSpc>
                <a:spcPct val="100000"/>
              </a:lnSpc>
              <a:spcBef>
                <a:spcPts val="1800"/>
              </a:spcBef>
              <a:buFont typeface="Arial" panose="020B0604020202020204" pitchFamily="34" charset="0"/>
              <a:buNone/>
              <a:defRPr sz="2870" kern="1200">
                <a:solidFill>
                  <a:schemeClr val="tx1"/>
                </a:solidFill>
                <a:latin typeface="+mn-lt"/>
                <a:ea typeface="+mn-ea"/>
                <a:cs typeface="+mn-cs"/>
              </a:defRPr>
            </a:lvl3pPr>
            <a:lvl4pPr marL="4656455"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4pPr>
            <a:lvl5pPr marL="6209030" indent="0" algn="l" defTabSz="3291840" rtl="0" eaLnBrk="1" latinLnBrk="0" hangingPunct="1">
              <a:lnSpc>
                <a:spcPct val="100000"/>
              </a:lnSpc>
              <a:spcBef>
                <a:spcPts val="1800"/>
              </a:spcBef>
              <a:buFont typeface="Arial" panose="020B0604020202020204" pitchFamily="34" charset="0"/>
              <a:buNone/>
              <a:defRPr sz="205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sz="4400" dirty="0"/>
              <a:t>图</a:t>
            </a:r>
            <a:r>
              <a:rPr lang="en-US" altLang="zh-CN" sz="4400" dirty="0"/>
              <a:t>1 </a:t>
            </a:r>
            <a:r>
              <a:rPr lang="zh-CN" altLang="en-US" sz="4400" dirty="0"/>
              <a:t>主控岩层识别方法对比设置</a:t>
            </a:r>
            <a:endParaRPr lang="en-US" dirty="0"/>
          </a:p>
          <a:p>
            <a:endParaRPr lang="en-US" sz="3600" dirty="0"/>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TotalTime>
  <Words>499</Words>
  <Application>Microsoft Office PowerPoint</Application>
  <PresentationFormat>自定义</PresentationFormat>
  <Paragraphs>22</Paragraphs>
  <Slides>1</Slides>
  <Notes>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10" baseType="lpstr">
      <vt:lpstr>等线</vt:lpstr>
      <vt:lpstr>等线 Light</vt:lpstr>
      <vt:lpstr>宋体</vt:lpstr>
      <vt:lpstr>Arial</vt:lpstr>
      <vt:lpstr>Calibri</vt:lpstr>
      <vt:lpstr>Calibri Light</vt:lpstr>
      <vt:lpstr>Times New Roman</vt:lpstr>
      <vt:lpstr>Office Theme</vt:lpstr>
      <vt:lpstr>AutoCAD Drawing</vt:lpstr>
      <vt:lpstr>互层岩体台阶爆破主控岩层的判别方法</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131</cp:revision>
  <cp:lastPrinted>2023-01-06T15:48:00Z</cp:lastPrinted>
  <dcterms:created xsi:type="dcterms:W3CDTF">2023-01-03T14:57:00Z</dcterms:created>
  <dcterms:modified xsi:type="dcterms:W3CDTF">2025-10-27T01:29:35Z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0486A297BA4C4F5F8518350FA994E8FC_12</vt:lpwstr>
  </property>
  <property fmtid="{D5CDD505-2E9C-101B-9397-08002B2CF9AE}" pid="3" name="KSOProductBuildVer">
    <vt:lpwstr>2052-12.1.0.22529</vt:lpwstr>
  </property>
</Properties>
</file>