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2.xml" ContentType="application/vnd.openxmlformats-officedocument.presentationml.notesSlide+xml"/>
  <Override PartName="/ppt/tags/tag28.xml" ContentType="application/vnd.openxmlformats-officedocument.presentationml.tags+xml"/>
  <Override PartName="/ppt/notesSlides/notesSlide3.xml" ContentType="application/vnd.openxmlformats-officedocument.presentationml.notesSlide+xml"/>
  <Override PartName="/ppt/tags/tag29.xml" ContentType="application/vnd.openxmlformats-officedocument.presentationml.tags+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tags/tag30.xml" ContentType="application/vnd.openxmlformats-officedocument.presentationml.tags+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3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32.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33.xml" ContentType="application/vnd.openxmlformats-officedocument.presentationml.tags+xml"/>
  <Override PartName="/ppt/notesSlides/notesSlide21.xml" ContentType="application/vnd.openxmlformats-officedocument.presentationml.notesSlide+xml"/>
  <Override PartName="/ppt/tags/tag34.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35.xml" ContentType="application/vnd.openxmlformats-officedocument.presentationml.tags+xml"/>
  <Override PartName="/ppt/notesSlides/notesSlide24.xml" ContentType="application/vnd.openxmlformats-officedocument.presentationml.notesSlide+xml"/>
  <Override PartName="/ppt/tags/tag36.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sldIdLst>
    <p:sldId id="274" r:id="rId2"/>
    <p:sldId id="273" r:id="rId3"/>
    <p:sldId id="275" r:id="rId4"/>
    <p:sldId id="292" r:id="rId5"/>
    <p:sldId id="293" r:id="rId6"/>
    <p:sldId id="294" r:id="rId7"/>
    <p:sldId id="295" r:id="rId8"/>
    <p:sldId id="268" r:id="rId9"/>
    <p:sldId id="276" r:id="rId10"/>
    <p:sldId id="300" r:id="rId11"/>
    <p:sldId id="296" r:id="rId12"/>
    <p:sldId id="299" r:id="rId13"/>
    <p:sldId id="3362" r:id="rId14"/>
    <p:sldId id="3363" r:id="rId15"/>
    <p:sldId id="3364" r:id="rId16"/>
    <p:sldId id="277" r:id="rId17"/>
    <p:sldId id="3365" r:id="rId18"/>
    <p:sldId id="3366" r:id="rId19"/>
    <p:sldId id="3367" r:id="rId20"/>
    <p:sldId id="278" r:id="rId21"/>
    <p:sldId id="3359" r:id="rId22"/>
    <p:sldId id="271" r:id="rId23"/>
    <p:sldId id="3358" r:id="rId24"/>
    <p:sldId id="3361" r:id="rId25"/>
    <p:sldId id="3360" r:id="rId26"/>
    <p:sldId id="279" r:id="rId27"/>
    <p:sldId id="272" r:id="rId28"/>
    <p:sldId id="280" r:id="rId29"/>
    <p:sldId id="3368" r:id="rId30"/>
    <p:sldId id="3369"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封面" id="{438B1553-A9D5-434E-B7BD-9B1D80776944}">
          <p14:sldIdLst>
            <p14:sldId id="274"/>
            <p14:sldId id="273"/>
          </p14:sldIdLst>
        </p14:section>
        <p14:section name="第一章" id="{B76B1770-8EAD-4D23-BE4E-07FFEDA571DB}">
          <p14:sldIdLst>
            <p14:sldId id="275"/>
            <p14:sldId id="292"/>
            <p14:sldId id="293"/>
            <p14:sldId id="294"/>
            <p14:sldId id="295"/>
            <p14:sldId id="268"/>
          </p14:sldIdLst>
        </p14:section>
        <p14:section name="第二章" id="{EF75F8BA-C699-4D30-8D5C-650917406EA8}">
          <p14:sldIdLst>
            <p14:sldId id="276"/>
            <p14:sldId id="300"/>
            <p14:sldId id="296"/>
            <p14:sldId id="299"/>
            <p14:sldId id="3362"/>
            <p14:sldId id="3363"/>
            <p14:sldId id="3364"/>
          </p14:sldIdLst>
        </p14:section>
        <p14:section name="第三章" id="{E538A779-6118-48B0-9D17-AC8AC3BB741A}">
          <p14:sldIdLst>
            <p14:sldId id="277"/>
            <p14:sldId id="3365"/>
            <p14:sldId id="3366"/>
            <p14:sldId id="3367"/>
          </p14:sldIdLst>
        </p14:section>
        <p14:section name="第四章" id="{4E2C6C9D-C97A-4C00-8B20-D108F0AEB950}">
          <p14:sldIdLst>
            <p14:sldId id="278"/>
            <p14:sldId id="3359"/>
            <p14:sldId id="271"/>
            <p14:sldId id="3358"/>
            <p14:sldId id="3361"/>
            <p14:sldId id="3360"/>
          </p14:sldIdLst>
        </p14:section>
        <p14:section name="第五章" id="{C0C4712D-863B-4BE5-94CC-67EA133DEE8D}">
          <p14:sldIdLst>
            <p14:sldId id="279"/>
            <p14:sldId id="272"/>
            <p14:sldId id="280"/>
            <p14:sldId id="3368"/>
            <p14:sldId id="336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9AA67"/>
    <a:srgbClr val="FFFFFF"/>
    <a:srgbClr val="2626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浅色样式 2 - 强调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C083E6E3-FA7D-4D7B-A595-EF9225AFEA82}" styleName="浅色样式 1 - 强调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ABFCF23-3B69-468F-B69F-88F6DE6A72F2}" styleName="中度样式 1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53" autoAdjust="0"/>
    <p:restoredTop sz="79192" autoAdjust="0"/>
  </p:normalViewPr>
  <p:slideViewPr>
    <p:cSldViewPr snapToGrid="0">
      <p:cViewPr varScale="1">
        <p:scale>
          <a:sx n="61" d="100"/>
          <a:sy n="61" d="100"/>
        </p:scale>
        <p:origin x="801" y="36"/>
      </p:cViewPr>
      <p:guideLst/>
    </p:cSldViewPr>
  </p:slideViewPr>
  <p:notesTextViewPr>
    <p:cViewPr>
      <p:scale>
        <a:sx n="150" d="100"/>
        <a:sy n="150" d="100"/>
      </p:scale>
      <p:origin x="0" y="0"/>
    </p:cViewPr>
  </p:notesTextViewPr>
  <p:sorterViewPr>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7534220811391"/>
          <c:y val="0.1084423250359"/>
          <c:w val="0.72746365376734701"/>
          <c:h val="0.736592956149145"/>
        </c:manualLayout>
      </c:layout>
      <c:pieChart>
        <c:varyColors val="1"/>
        <c:ser>
          <c:idx val="0"/>
          <c:order val="0"/>
          <c:tx>
            <c:strRef>
              <c:f>Sheet1!$B$1</c:f>
              <c:strCache>
                <c:ptCount val="1"/>
                <c:pt idx="0">
                  <c:v>占比</c:v>
                </c:pt>
              </c:strCache>
            </c:strRef>
          </c:tx>
          <c:dPt>
            <c:idx val="0"/>
            <c:bubble3D val="0"/>
            <c:spPr>
              <a:solidFill>
                <a:schemeClr val="accent1"/>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1-FF4B-4616-9AD6-176C0BE3FF41}"/>
              </c:ext>
            </c:extLst>
          </c:dPt>
          <c:dPt>
            <c:idx val="1"/>
            <c:bubble3D val="0"/>
            <c:spPr>
              <a:solidFill>
                <a:schemeClr val="accent2"/>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3-FF4B-4616-9AD6-176C0BE3FF41}"/>
              </c:ext>
            </c:extLst>
          </c:dPt>
          <c:dPt>
            <c:idx val="2"/>
            <c:bubble3D val="0"/>
            <c:spPr>
              <a:solidFill>
                <a:schemeClr val="accent3"/>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5-FF4B-4616-9AD6-176C0BE3FF41}"/>
              </c:ext>
            </c:extLst>
          </c:dPt>
          <c:dPt>
            <c:idx val="3"/>
            <c:bubble3D val="0"/>
            <c:spPr>
              <a:solidFill>
                <a:schemeClr val="accent4"/>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7-FF4B-4616-9AD6-176C0BE3FF41}"/>
              </c:ext>
            </c:extLst>
          </c:dPt>
          <c:dPt>
            <c:idx val="4"/>
            <c:bubble3D val="0"/>
            <c:spPr>
              <a:solidFill>
                <a:schemeClr val="accent5"/>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9-FF4B-4616-9AD6-176C0BE3FF41}"/>
              </c:ext>
            </c:extLst>
          </c:dPt>
          <c:dLbls>
            <c:dLbl>
              <c:idx val="0"/>
              <c:layout>
                <c:manualLayout>
                  <c:x val="-0.199905823856388"/>
                  <c:y val="0.15992727487137101"/>
                </c:manualLayout>
              </c:layout>
              <c:tx>
                <c:rich>
                  <a:bodyPr/>
                  <a:lstStyle/>
                  <a:p>
                    <a:fld id="{5357B62D-F835-47E0-9183-44B10DB85F56}" type="VALUE">
                      <a:rPr lang="en-US" altLang="zh-CN"/>
                      <a:pPr/>
                      <a:t>[值]</a:t>
                    </a:fld>
                    <a:endParaRPr lang="zh-CN" altLang="en-US"/>
                  </a:p>
                </c:rich>
              </c:tx>
              <c:dLblPos val="bestFit"/>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FF4B-4616-9AD6-176C0BE3FF41}"/>
                </c:ext>
              </c:extLst>
            </c:dLbl>
            <c:dLbl>
              <c:idx val="1"/>
              <c:layout>
                <c:manualLayout>
                  <c:x val="-0.12048618357747699"/>
                  <c:y val="-0.17262938124678001"/>
                </c:manualLayout>
              </c:layout>
              <c:tx>
                <c:rich>
                  <a:bodyPr/>
                  <a:lstStyle/>
                  <a:p>
                    <a:fld id="{24034A98-B678-4861-AC9D-0A2122FEE2C5}" type="VALUE">
                      <a:rPr lang="en-US" altLang="zh-CN"/>
                      <a:pPr/>
                      <a:t>[值]</a:t>
                    </a:fld>
                    <a:endParaRPr lang="zh-CN" altLang="en-US"/>
                  </a:p>
                </c:rich>
              </c:tx>
              <c:dLblPos val="bestFit"/>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FF4B-4616-9AD6-176C0BE3FF41}"/>
                </c:ext>
              </c:extLst>
            </c:dLbl>
            <c:dLbl>
              <c:idx val="2"/>
              <c:layout>
                <c:manualLayout>
                  <c:x val="0.217722593504657"/>
                  <c:y val="-8.4602427253095497E-2"/>
                </c:manualLayout>
              </c:layout>
              <c:tx>
                <c:rich>
                  <a:bodyPr/>
                  <a:lstStyle/>
                  <a:p>
                    <a:fld id="{A12B8113-7BA3-445D-9F7A-25E9634A7235}" type="VALUE">
                      <a:rPr lang="en-US" altLang="zh-CN"/>
                      <a:pPr/>
                      <a:t>[值]</a:t>
                    </a:fld>
                    <a:endParaRPr lang="zh-CN" altLang="en-US"/>
                  </a:p>
                </c:rich>
              </c:tx>
              <c:dLblPos val="bestFit"/>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FF4B-4616-9AD6-176C0BE3FF41}"/>
                </c:ext>
              </c:extLst>
            </c:dLbl>
            <c:dLbl>
              <c:idx val="3"/>
              <c:tx>
                <c:rich>
                  <a:bodyPr/>
                  <a:lstStyle/>
                  <a:p>
                    <a:fld id="{6916D41E-F963-4C87-B84D-33E729F24655}" type="VALUE">
                      <a:rPr lang="en-US" altLang="zh-CN"/>
                      <a:pPr/>
                      <a:t>[值]</a:t>
                    </a:fld>
                    <a:endParaRPr lang="zh-CN" altLang="en-US"/>
                  </a:p>
                </c:rich>
              </c:tx>
              <c:dLblPos val="inEnd"/>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FF4B-4616-9AD6-176C0BE3FF41}"/>
                </c:ext>
              </c:extLst>
            </c:dLbl>
            <c:dLbl>
              <c:idx val="4"/>
              <c:tx>
                <c:rich>
                  <a:bodyPr/>
                  <a:lstStyle/>
                  <a:p>
                    <a:fld id="{6A829643-89E9-4FEF-AEED-80C95A88CF68}" type="VALUE">
                      <a:rPr lang="en-US" altLang="zh-CN"/>
                      <a:pPr/>
                      <a:t>[值]</a:t>
                    </a:fld>
                    <a:endParaRPr lang="zh-CN" altLang="en-US"/>
                  </a:p>
                </c:rich>
              </c:tx>
              <c:dLblPos val="inEnd"/>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FF4B-4616-9AD6-176C0BE3FF41}"/>
                </c:ext>
              </c:extLst>
            </c:dLbl>
            <c:spPr>
              <a:noFill/>
              <a:ln>
                <a:noFill/>
              </a:ln>
              <a:effectLst/>
            </c:spPr>
            <c:txPr>
              <a:bodyPr rot="0" spcFirstLastPara="1" vertOverflow="ellipsis" vert="horz" wrap="square" lIns="38100" tIns="19050" rIns="38100" bIns="19050" anchor="ctr" anchorCtr="1">
                <a:spAutoFit/>
              </a:bodyPr>
              <a:lstStyle/>
              <a:p>
                <a:pPr>
                  <a:defRPr lang="zh-CN" sz="1195" b="1" i="0" u="none" strike="noStrike" kern="1200" baseline="0">
                    <a:solidFill>
                      <a:schemeClr val="lt1"/>
                    </a:solidFill>
                    <a:latin typeface="+mn-lt"/>
                    <a:ea typeface="+mn-ea"/>
                    <a:cs typeface="+mn-cs"/>
                  </a:defRPr>
                </a:pPr>
                <a:endParaRPr lang="zh-CN"/>
              </a:p>
            </c:txPr>
            <c:dLblPos val="inEnd"/>
            <c:showLegendKey val="0"/>
            <c:showVal val="1"/>
            <c:showCatName val="0"/>
            <c:showSerName val="0"/>
            <c:showPercent val="1"/>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Sheet1!$A$2:$A$6</c:f>
              <c:strCache>
                <c:ptCount val="5"/>
                <c:pt idx="0">
                  <c:v>石油</c:v>
                </c:pt>
                <c:pt idx="1">
                  <c:v>天然气</c:v>
                </c:pt>
                <c:pt idx="2">
                  <c:v>煤炭</c:v>
                </c:pt>
                <c:pt idx="3">
                  <c:v>核电</c:v>
                </c:pt>
                <c:pt idx="4">
                  <c:v>可再生能源</c:v>
                </c:pt>
              </c:strCache>
            </c:strRef>
          </c:cat>
          <c:val>
            <c:numRef>
              <c:f>Sheet1!$B$2:$B$6</c:f>
              <c:numCache>
                <c:formatCode>0%</c:formatCode>
                <c:ptCount val="5"/>
                <c:pt idx="0">
                  <c:v>0.31</c:v>
                </c:pt>
                <c:pt idx="1">
                  <c:v>0.24</c:v>
                </c:pt>
                <c:pt idx="2">
                  <c:v>0.26</c:v>
                </c:pt>
                <c:pt idx="3">
                  <c:v>0.09</c:v>
                </c:pt>
                <c:pt idx="4">
                  <c:v>0.1</c:v>
                </c:pt>
              </c:numCache>
            </c:numRef>
          </c:val>
          <c:extLst>
            <c:ext xmlns:c16="http://schemas.microsoft.com/office/drawing/2014/chart" uri="{C3380CC4-5D6E-409C-BE32-E72D297353CC}">
              <c16:uniqueId val="{0000000A-FF4B-4616-9AD6-176C0BE3FF41}"/>
            </c:ext>
          </c:extLst>
        </c:ser>
        <c:dLbls>
          <c:showLegendKey val="0"/>
          <c:showVal val="0"/>
          <c:showCatName val="0"/>
          <c:showSerName val="0"/>
          <c:showPercent val="1"/>
          <c:showBubbleSize val="0"/>
          <c:showLeaderLines val="1"/>
        </c:dLbls>
        <c:firstSliceAng val="0"/>
      </c:pieChart>
      <c:spPr>
        <a:noFill/>
        <a:ln>
          <a:noFill/>
        </a:ln>
        <a:effectLst/>
      </c:spPr>
    </c:plotArea>
    <c:legend>
      <c:legendPos val="b"/>
      <c:legendEntry>
        <c:idx val="3"/>
        <c:delete val="1"/>
      </c:legendEntry>
      <c:layout>
        <c:manualLayout>
          <c:xMode val="edge"/>
          <c:yMode val="edge"/>
          <c:x val="5.7761571794336698E-2"/>
          <c:y val="0.88239190147604296"/>
          <c:w val="0.89999972498854897"/>
          <c:h val="8.8204958036913098E-2"/>
        </c:manualLayout>
      </c:layout>
      <c:overlay val="0"/>
      <c:spPr>
        <a:solidFill>
          <a:schemeClr val="lt1">
            <a:alpha val="78000"/>
          </a:schemeClr>
        </a:solidFill>
        <a:ln>
          <a:noFill/>
        </a:ln>
        <a:effectLst/>
      </c:spPr>
      <c:txPr>
        <a:bodyPr rot="0" spcFirstLastPara="1" vertOverflow="ellipsis" vert="horz" wrap="square" anchor="ctr" anchorCtr="1"/>
        <a:lstStyle/>
        <a:p>
          <a:pPr>
            <a:defRPr lang="zh-CN" sz="1195" b="1" i="0" u="none" strike="noStrike" kern="1200" baseline="0">
              <a:solidFill>
                <a:schemeClr val="dk1">
                  <a:lumMod val="65000"/>
                  <a:lumOff val="35000"/>
                </a:schemeClr>
              </a:solidFill>
              <a:latin typeface="+mn-lt"/>
              <a:ea typeface="+mn-ea"/>
              <a:cs typeface="+mn-cs"/>
            </a:defRPr>
          </a:pPr>
          <a:endParaRPr lang="zh-CN"/>
        </a:p>
      </c:txPr>
    </c:legend>
    <c:plotVisOnly val="1"/>
    <c:dispBlanksAs val="gap"/>
    <c:showDLblsOverMax val="0"/>
  </c:chart>
  <c:spPr>
    <a:pattFill prst="dkDnDiag">
      <a:fgClr>
        <a:schemeClr val="lt1">
          <a:lumMod val="95000"/>
        </a:schemeClr>
      </a:fgClr>
      <a:bgClr>
        <a:schemeClr val="lt1"/>
      </a:bgClr>
    </a:pattFill>
    <a:ln w="9525" cap="flat" cmpd="sng" algn="ctr">
      <a:solidFill>
        <a:schemeClr val="dk1">
          <a:lumMod val="15000"/>
          <a:lumOff val="85000"/>
        </a:schemeClr>
      </a:solidFill>
      <a:round/>
    </a:ln>
    <a:effectLst/>
  </c:spPr>
  <c:txPr>
    <a:bodyPr/>
    <a:lstStyle/>
    <a:p>
      <a:pPr>
        <a:defRPr lang="zh-CN"/>
      </a:pPr>
      <a:endParaRPr lang="zh-CN"/>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zh-CN" sz="2130" b="1" i="0" u="none" strike="noStrike" kern="1200" baseline="0">
                <a:solidFill>
                  <a:schemeClr val="tx1">
                    <a:lumMod val="65000"/>
                    <a:lumOff val="35000"/>
                  </a:schemeClr>
                </a:solidFill>
                <a:latin typeface="+mn-lt"/>
                <a:ea typeface="+mn-ea"/>
                <a:cs typeface="+mn-cs"/>
              </a:defRPr>
            </a:pPr>
            <a:r>
              <a:rPr lang="zh-CN" dirty="0">
                <a:solidFill>
                  <a:schemeClr val="accent1"/>
                </a:solidFill>
              </a:rPr>
              <a:t>新疆煤矿数量及产能柱状图</a:t>
            </a:r>
          </a:p>
        </c:rich>
      </c:tx>
      <c:overlay val="0"/>
      <c:spPr>
        <a:noFill/>
        <a:ln>
          <a:noFill/>
        </a:ln>
        <a:effectLst/>
      </c:spPr>
      <c:txPr>
        <a:bodyPr rot="0" spcFirstLastPara="1" vertOverflow="ellipsis" vert="horz" wrap="square" anchor="ctr" anchorCtr="1"/>
        <a:lstStyle/>
        <a:p>
          <a:pPr>
            <a:defRPr lang="zh-CN" sz="2130" b="1" i="0" u="none" strike="noStrike" kern="1200" baseline="0">
              <a:solidFill>
                <a:schemeClr val="tx1">
                  <a:lumMod val="65000"/>
                  <a:lumOff val="35000"/>
                </a:schemeClr>
              </a:solidFill>
              <a:latin typeface="+mn-lt"/>
              <a:ea typeface="+mn-ea"/>
              <a:cs typeface="+mn-cs"/>
            </a:defRPr>
          </a:pPr>
          <a:endParaRPr lang="zh-CN"/>
        </a:p>
      </c:txPr>
    </c:title>
    <c:autoTitleDeleted val="0"/>
    <c:plotArea>
      <c:layout/>
      <c:barChart>
        <c:barDir val="col"/>
        <c:grouping val="clustered"/>
        <c:varyColors val="0"/>
        <c:ser>
          <c:idx val="0"/>
          <c:order val="0"/>
          <c:tx>
            <c:strRef>
              <c:f>Sheet1!$B$1</c:f>
              <c:strCache>
                <c:ptCount val="1"/>
                <c:pt idx="0">
                  <c:v>产能（万t/年）</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invertIfNegative val="0"/>
          <c:dLbls>
            <c:dLbl>
              <c:idx val="0"/>
              <c:layout>
                <c:manualLayout>
                  <c:x val="1.2917081429344E-2"/>
                  <c:y val="-2.6955851776187301E-2"/>
                </c:manualLayout>
              </c:layout>
              <c:tx>
                <c:rich>
                  <a:bodyPr/>
                  <a:lstStyle/>
                  <a:p>
                    <a:fld id="{B3656655-EB10-43B3-812F-D01A7522AA9B}" type="VALUE">
                      <a:rPr lang="en-US" altLang="zh-CN"/>
                      <a:pPr/>
                      <a:t>[值]</a:t>
                    </a:fld>
                    <a:endParaRPr lang="zh-CN" altLang="en-US"/>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F99E-4D8E-99E4-55E55E5298C3}"/>
                </c:ext>
              </c:extLst>
            </c:dLbl>
            <c:dLbl>
              <c:idx val="1"/>
              <c:layout>
                <c:manualLayout>
                  <c:x val="1.5035018505266701E-2"/>
                  <c:y val="-2.3376344491665001E-2"/>
                </c:manualLayout>
              </c:layout>
              <c:tx>
                <c:rich>
                  <a:bodyPr/>
                  <a:lstStyle/>
                  <a:p>
                    <a:fld id="{EAAB1B80-238A-4466-8ED8-5C1E563E3763}" type="VALUE">
                      <a:rPr lang="en-US" altLang="zh-CN"/>
                      <a:pPr/>
                      <a:t>[值]</a:t>
                    </a:fld>
                    <a:endParaRPr lang="zh-CN" altLang="en-US"/>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F99E-4D8E-99E4-55E55E5298C3}"/>
                </c:ext>
              </c:extLst>
            </c:dLbl>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井工矿</c:v>
                </c:pt>
                <c:pt idx="1">
                  <c:v>露天矿</c:v>
                </c:pt>
              </c:strCache>
            </c:strRef>
          </c:cat>
          <c:val>
            <c:numRef>
              <c:f>Sheet1!$B$2:$B$3</c:f>
              <c:numCache>
                <c:formatCode>General</c:formatCode>
                <c:ptCount val="2"/>
                <c:pt idx="0">
                  <c:v>13749</c:v>
                </c:pt>
                <c:pt idx="1">
                  <c:v>28940</c:v>
                </c:pt>
              </c:numCache>
            </c:numRef>
          </c:val>
          <c:extLst>
            <c:ext xmlns:c16="http://schemas.microsoft.com/office/drawing/2014/chart" uri="{C3380CC4-5D6E-409C-BE32-E72D297353CC}">
              <c16:uniqueId val="{00000002-F99E-4D8E-99E4-55E55E5298C3}"/>
            </c:ext>
          </c:extLst>
        </c:ser>
        <c:ser>
          <c:idx val="1"/>
          <c:order val="1"/>
          <c:tx>
            <c:strRef>
              <c:f>Sheet1!$C$1</c:f>
              <c:strCache>
                <c:ptCount val="1"/>
                <c:pt idx="0">
                  <c:v>数量（个）</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invertIfNegative val="0"/>
          <c:dLbls>
            <c:dLbl>
              <c:idx val="0"/>
              <c:layout>
                <c:manualLayout>
                  <c:x val="3.2769823098888803E-2"/>
                  <c:y val="-4.8962736076509999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99E-4D8E-99E4-55E55E5298C3}"/>
                </c:ext>
              </c:extLst>
            </c:dLbl>
            <c:dLbl>
              <c:idx val="1"/>
              <c:layout>
                <c:manualLayout>
                  <c:x val="2.1598288706842501E-2"/>
                  <c:y val="-3.9240608569440102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F99E-4D8E-99E4-55E55E5298C3}"/>
                </c:ext>
              </c:extLst>
            </c:dLbl>
            <c:spPr>
              <a:noFill/>
              <a:ln>
                <a:noFill/>
              </a:ln>
              <a:effectLst/>
            </c:spPr>
            <c:txPr>
              <a:bodyPr rot="0" spcFirstLastPara="1" vertOverflow="ellipsis" vert="horz" wrap="square" lIns="38100" tIns="19050" rIns="38100" bIns="19050" anchor="ctr" anchorCtr="1">
                <a:spAutoFit/>
              </a:bodyPr>
              <a:lstStyle/>
              <a:p>
                <a:pPr>
                  <a:defRPr lang="zh-CN" sz="1400" b="1" i="0" u="none" strike="noStrike" kern="1200" baseline="0">
                    <a:solidFill>
                      <a:schemeClr val="tx1"/>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井工矿</c:v>
                </c:pt>
                <c:pt idx="1">
                  <c:v>露天矿</c:v>
                </c:pt>
              </c:strCache>
            </c:strRef>
          </c:cat>
          <c:val>
            <c:numRef>
              <c:f>Sheet1!$C$2:$C$3</c:f>
              <c:numCache>
                <c:formatCode>General</c:formatCode>
                <c:ptCount val="2"/>
                <c:pt idx="0">
                  <c:v>70</c:v>
                </c:pt>
                <c:pt idx="1">
                  <c:v>29</c:v>
                </c:pt>
              </c:numCache>
            </c:numRef>
          </c:val>
          <c:extLst>
            <c:ext xmlns:c16="http://schemas.microsoft.com/office/drawing/2014/chart" uri="{C3380CC4-5D6E-409C-BE32-E72D297353CC}">
              <c16:uniqueId val="{00000005-F99E-4D8E-99E4-55E55E5298C3}"/>
            </c:ext>
          </c:extLst>
        </c:ser>
        <c:dLbls>
          <c:showLegendKey val="0"/>
          <c:showVal val="1"/>
          <c:showCatName val="0"/>
          <c:showSerName val="0"/>
          <c:showPercent val="0"/>
          <c:showBubbleSize val="0"/>
        </c:dLbls>
        <c:gapWidth val="150"/>
        <c:axId val="1831711775"/>
        <c:axId val="1831712255"/>
      </c:barChart>
      <c:catAx>
        <c:axId val="1831711775"/>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1" i="0" u="none" strike="noStrike" kern="1200" baseline="0">
                <a:solidFill>
                  <a:schemeClr val="tx1"/>
                </a:solidFill>
                <a:latin typeface="+mn-lt"/>
                <a:ea typeface="+mn-ea"/>
                <a:cs typeface="+mn-cs"/>
              </a:defRPr>
            </a:pPr>
            <a:endParaRPr lang="zh-CN"/>
          </a:p>
        </c:txPr>
        <c:crossAx val="1831712255"/>
        <c:crosses val="autoZero"/>
        <c:auto val="1"/>
        <c:lblAlgn val="ctr"/>
        <c:lblOffset val="100"/>
        <c:noMultiLvlLbl val="0"/>
      </c:catAx>
      <c:valAx>
        <c:axId val="183171225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solidFill>
                <a:latin typeface="+mn-lt"/>
                <a:ea typeface="+mn-ea"/>
                <a:cs typeface="+mn-cs"/>
              </a:defRPr>
            </a:pPr>
            <a:endParaRPr lang="zh-CN"/>
          </a:p>
        </c:txPr>
        <c:crossAx val="183171177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zh-CN" sz="1195" b="1" i="0" u="none" strike="noStrike" kern="1200" baseline="0">
              <a:solidFill>
                <a:schemeClr val="tx1"/>
              </a:solidFill>
              <a:latin typeface="+mn-lt"/>
              <a:ea typeface="+mn-ea"/>
              <a:cs typeface="+mn-cs"/>
            </a:defRPr>
          </a:pPr>
          <a:endParaRPr lang="zh-CN"/>
        </a:p>
      </c:txPr>
    </c:legend>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1195" kern="1200"/>
  </cs:axisTitle>
  <cs:categoryAxis>
    <cs:lnRef idx="0"/>
    <cs:fillRef idx="0"/>
    <cs:effectRef idx="0"/>
    <cs:fontRef idx="minor">
      <a:schemeClr val="dk1">
        <a:lumMod val="65000"/>
        <a:lumOff val="35000"/>
      </a:schemeClr>
    </cs:fontRef>
    <cs:defRPr sz="1195"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5" kern="1200"/>
  </cs:chartArea>
  <cs:dataLabel>
    <cs:lnRef idx="0"/>
    <cs:fillRef idx="0"/>
    <cs:effectRef idx="0"/>
    <cs:fontRef idx="minor">
      <a:schemeClr val="lt1"/>
    </cs:fontRef>
    <cs:defRPr sz="1195"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1195"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5"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5"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22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5"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1195"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347">
  <cs:axisTitle>
    <cs:lnRef idx="0"/>
    <cs:fillRef idx="0"/>
    <cs:effectRef idx="0"/>
    <cs:fontRef idx="minor">
      <a:schemeClr val="tx1">
        <a:lumMod val="65000"/>
        <a:lumOff val="35000"/>
      </a:schemeClr>
    </cs:fontRef>
    <cs:defRPr sz="1195"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3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lt1"/>
    </cs:fontRef>
  </cs:wall>
</cs:chartStyle>
</file>

<file path=ppt/drawings/drawing1.xml><?xml version="1.0" encoding="utf-8"?>
<c:userShapes xmlns:c="http://schemas.openxmlformats.org/drawingml/2006/chart">
  <cdr:relSizeAnchor xmlns:cdr="http://schemas.openxmlformats.org/drawingml/2006/chartDrawing">
    <cdr:from>
      <cdr:x>0.61644</cdr:x>
      <cdr:y>0.2731</cdr:y>
    </cdr:from>
    <cdr:to>
      <cdr:x>0.73521</cdr:x>
      <cdr:y>0.43397</cdr:y>
    </cdr:to>
    <cdr:sp macro="" textlink="">
      <cdr:nvSpPr>
        <cdr:cNvPr id="2" name="矩形 1"/>
        <cdr:cNvSpPr/>
      </cdr:nvSpPr>
      <cdr:spPr>
        <a:xfrm xmlns:a="http://schemas.openxmlformats.org/drawingml/2006/main">
          <a:off x="2017356" y="815200"/>
          <a:ext cx="388686" cy="480187"/>
        </a:xfrm>
        <a:prstGeom xmlns:a="http://schemas.openxmlformats.org/drawingml/2006/main" prst="rect">
          <a:avLst/>
        </a:prstGeom>
      </cdr:spPr>
      <cdr:txBody>
        <a:bodyPr xmlns:a="http://schemas.openxmlformats.org/drawingml/2006/main" vertOverflow="clip" vert="horz" wrap="square" lIns="45720" tIns="45720" rIns="45720" bIns="45720" rtlCol="0" anchor="t" anchorCtr="0">
          <a:normAutofit/>
        </a:bodyPr>
        <a:lstStyle xmlns:a="http://schemas.openxmlformats.org/drawingml/2006/main">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pPr algn="ctr"/>
          <a:r>
            <a:rPr lang="zh-CN" altLang="en-US" sz="1100" b="1" dirty="0">
              <a:solidFill>
                <a:schemeClr val="bg1"/>
              </a:solidFill>
            </a:rPr>
            <a:t>石油</a:t>
          </a:r>
        </a:p>
      </cdr:txBody>
    </cdr:sp>
  </cdr:relSizeAnchor>
  <cdr:relSizeAnchor xmlns:cdr="http://schemas.openxmlformats.org/drawingml/2006/chartDrawing">
    <cdr:from>
      <cdr:x>0.5439</cdr:x>
      <cdr:y>0.58978</cdr:y>
    </cdr:from>
    <cdr:to>
      <cdr:x>0.70378</cdr:x>
      <cdr:y>0.67101</cdr:y>
    </cdr:to>
    <cdr:sp macro="" textlink="">
      <cdr:nvSpPr>
        <cdr:cNvPr id="3" name="矩形 2"/>
        <cdr:cNvSpPr/>
      </cdr:nvSpPr>
      <cdr:spPr>
        <a:xfrm xmlns:a="http://schemas.openxmlformats.org/drawingml/2006/main">
          <a:off x="1779957" y="1760464"/>
          <a:ext cx="523222" cy="242466"/>
        </a:xfrm>
        <a:prstGeom xmlns:a="http://schemas.openxmlformats.org/drawingml/2006/main" prst="rect">
          <a:avLst/>
        </a:prstGeom>
      </cdr:spPr>
      <cdr:txBody>
        <a:bodyPr xmlns:a="http://schemas.openxmlformats.org/drawingml/2006/main" vert="horz" wrap="square" lIns="45720" tIns="45720" rIns="45720" bIns="45720" rtlCol="0" anchor="t" anchorCtr="0">
          <a:norm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zh-CN" altLang="en-US" b="1" dirty="0">
              <a:solidFill>
                <a:schemeClr val="bg1"/>
              </a:solidFill>
            </a:rPr>
            <a:t>天然气</a:t>
          </a:r>
          <a:endParaRPr lang="zh-CN" altLang="en-US" sz="1100" b="1" dirty="0">
            <a:solidFill>
              <a:schemeClr val="bg1"/>
            </a:solidFill>
          </a:endParaRPr>
        </a:p>
      </cdr:txBody>
    </cdr:sp>
  </cdr:relSizeAnchor>
  <cdr:relSizeAnchor xmlns:cdr="http://schemas.openxmlformats.org/drawingml/2006/chartDrawing">
    <cdr:from>
      <cdr:x>0.44122</cdr:x>
      <cdr:y>0.21742</cdr:y>
    </cdr:from>
    <cdr:to>
      <cdr:x>0.61155</cdr:x>
      <cdr:y>0.31157</cdr:y>
    </cdr:to>
    <cdr:sp macro="" textlink="">
      <cdr:nvSpPr>
        <cdr:cNvPr id="4" name="矩形 3"/>
        <cdr:cNvSpPr/>
      </cdr:nvSpPr>
      <cdr:spPr>
        <a:xfrm xmlns:a="http://schemas.openxmlformats.org/drawingml/2006/main">
          <a:off x="1443933" y="648994"/>
          <a:ext cx="557423" cy="281032"/>
        </a:xfrm>
        <a:prstGeom xmlns:a="http://schemas.openxmlformats.org/drawingml/2006/main" prst="rect">
          <a:avLst/>
        </a:prstGeom>
      </cdr:spPr>
      <cdr:txBody>
        <a:bodyPr xmlns:a="http://schemas.openxmlformats.org/drawingml/2006/main" vert="horz" wrap="square" lIns="45720" tIns="45720" rIns="45720" bIns="45720" rtlCol="0" anchor="t" anchorCtr="0">
          <a:norm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zh-CN" altLang="en-US" sz="1100" b="1" dirty="0">
              <a:solidFill>
                <a:schemeClr val="bg1"/>
              </a:solidFill>
            </a:rPr>
            <a:t>可再生</a:t>
          </a:r>
          <a:endParaRPr lang="en-US" altLang="zh-CN" sz="1100" b="1" dirty="0">
            <a:solidFill>
              <a:schemeClr val="bg1"/>
            </a:solidFill>
          </a:endParaRPr>
        </a:p>
      </cdr:txBody>
    </cdr:sp>
  </cdr:relSizeAnchor>
  <cdr:relSizeAnchor xmlns:cdr="http://schemas.openxmlformats.org/drawingml/2006/chartDrawing">
    <cdr:from>
      <cdr:x>0.88697</cdr:x>
      <cdr:y>0.26183</cdr:y>
    </cdr:from>
    <cdr:to>
      <cdr:x>0.9718</cdr:x>
      <cdr:y>0.93153</cdr:y>
    </cdr:to>
    <cdr:sp macro="" textlink="">
      <cdr:nvSpPr>
        <cdr:cNvPr id="5" name="矩形 4"/>
        <cdr:cNvSpPr/>
      </cdr:nvSpPr>
      <cdr:spPr>
        <a:xfrm xmlns:a="http://schemas.openxmlformats.org/drawingml/2006/main">
          <a:off x="2902700" y="781558"/>
          <a:ext cx="277614" cy="1999013"/>
        </a:xfrm>
        <a:prstGeom xmlns:a="http://schemas.openxmlformats.org/drawingml/2006/main" prst="rect">
          <a:avLst/>
        </a:prstGeom>
      </cdr:spPr>
      <cdr:txBody>
        <a:bodyPr xmlns:a="http://schemas.openxmlformats.org/drawingml/2006/main" vertOverflow="clip" vert="horz" wrap="square" lIns="45720" tIns="45720" rIns="45720" bIns="45720" rtlCol="0" anchor="t" anchorCtr="0">
          <a:normAutofit/>
        </a:bodyPr>
        <a:lstStyle xmlns:a="http://schemas.openxmlformats.org/drawingml/2006/main">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zh-CN" altLang="en-US" sz="1400" dirty="0">
              <a:latin typeface="微软雅黑" panose="020B0503020204020204" pitchFamily="34" charset="-122"/>
              <a:ea typeface="微软雅黑" panose="020B0503020204020204" pitchFamily="34" charset="-122"/>
            </a:rPr>
            <a:t>世界能源构成</a:t>
          </a:r>
        </a:p>
      </cdr:txBody>
    </cdr:sp>
  </cdr:relSizeAnchor>
  <cdr:relSizeAnchor xmlns:cdr="http://schemas.openxmlformats.org/drawingml/2006/chartDrawing">
    <cdr:from>
      <cdr:x>0.31171</cdr:x>
      <cdr:y>0.47291</cdr:y>
    </cdr:from>
    <cdr:to>
      <cdr:x>0.47159</cdr:x>
      <cdr:y>0.55414</cdr:y>
    </cdr:to>
    <cdr:sp macro="" textlink="">
      <cdr:nvSpPr>
        <cdr:cNvPr id="6" name="矩形 5"/>
        <cdr:cNvSpPr/>
      </cdr:nvSpPr>
      <cdr:spPr>
        <a:xfrm xmlns:a="http://schemas.openxmlformats.org/drawingml/2006/main">
          <a:off x="1396129" y="1597065"/>
          <a:ext cx="716083" cy="274327"/>
        </a:xfrm>
        <a:prstGeom xmlns:a="http://schemas.openxmlformats.org/drawingml/2006/main" prst="rect">
          <a:avLst/>
        </a:prstGeom>
      </cdr:spPr>
      <cdr:txBody>
        <a:bodyPr xmlns:a="http://schemas.openxmlformats.org/drawingml/2006/main" vert="horz" wrap="square" lIns="45720" tIns="45720" rIns="45720" bIns="45720" rtlCol="0" anchor="t" anchorCtr="0">
          <a:norm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zh-CN" altLang="en-US" b="1" dirty="0">
              <a:solidFill>
                <a:schemeClr val="bg1"/>
              </a:solidFill>
            </a:rPr>
            <a:t>煤炭</a:t>
          </a:r>
          <a:endParaRPr lang="zh-CN" altLang="en-US" sz="1100" b="1" dirty="0">
            <a:solidFill>
              <a:schemeClr val="bg1"/>
            </a:solidFill>
          </a:endParaRPr>
        </a:p>
      </cdr:txBody>
    </cdr:sp>
  </cdr:relSizeAnchor>
  <cdr:relSizeAnchor xmlns:cdr="http://schemas.openxmlformats.org/drawingml/2006/chartDrawing">
    <cdr:from>
      <cdr:x>0.34012</cdr:x>
      <cdr:y>0.31413</cdr:y>
    </cdr:from>
    <cdr:to>
      <cdr:x>0.5</cdr:x>
      <cdr:y>0.39536</cdr:y>
    </cdr:to>
    <cdr:sp macro="" textlink="">
      <cdr:nvSpPr>
        <cdr:cNvPr id="7" name="矩形 6"/>
        <cdr:cNvSpPr/>
      </cdr:nvSpPr>
      <cdr:spPr>
        <a:xfrm xmlns:a="http://schemas.openxmlformats.org/drawingml/2006/main">
          <a:off x="1113073" y="937645"/>
          <a:ext cx="523222" cy="242467"/>
        </a:xfrm>
        <a:prstGeom xmlns:a="http://schemas.openxmlformats.org/drawingml/2006/main" prst="rect">
          <a:avLst/>
        </a:prstGeom>
      </cdr:spPr>
      <cdr:txBody>
        <a:bodyPr xmlns:a="http://schemas.openxmlformats.org/drawingml/2006/main" vert="horz" wrap="square" lIns="45720" tIns="45720" rIns="45720" bIns="45720" rtlCol="0" anchor="t" anchorCtr="0">
          <a:norm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zh-CN" altLang="en-US" b="1" dirty="0">
              <a:solidFill>
                <a:schemeClr val="bg1"/>
              </a:solidFill>
            </a:rPr>
            <a:t>核电</a:t>
          </a:r>
          <a:endParaRPr lang="zh-CN" altLang="en-US" sz="1100" b="1" dirty="0">
            <a:solidFill>
              <a:schemeClr val="bg1"/>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9A2D1F-65D8-42F9-BC3A-0E3F21CEB848}" type="datetimeFigureOut">
              <a:rPr lang="zh-CN" altLang="en-US" smtClean="0"/>
              <a:t>2025/11/3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8BFF8E-85F6-46F2-8228-F42EC4F238C6}"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latin typeface="DejaVu Sans" panose="020B0603030804020204" pitchFamily="34" charset="0"/>
                <a:cs typeface="DejaVu Sans" panose="020B0603030804020204" pitchFamily="34" charset="0"/>
              </a:rPr>
              <a:t>大家好，我是来自新疆大学的</a:t>
            </a:r>
            <a:r>
              <a:rPr lang="zh-CN" altLang="en-US" spc="300" dirty="0">
                <a:solidFill>
                  <a:schemeClr val="bg1"/>
                </a:solidFill>
                <a:latin typeface="DejaVu Sans" panose="020B0603030804020204" pitchFamily="34" charset="0"/>
                <a:cs typeface="DejaVu Sans" panose="020B0603030804020204" pitchFamily="34" charset="0"/>
              </a:rPr>
              <a:t>张蓓，我汇报的内容是基于</a:t>
            </a:r>
            <a:r>
              <a:rPr lang="en-US" altLang="zh-CN" spc="300" dirty="0">
                <a:solidFill>
                  <a:schemeClr val="bg1"/>
                </a:solidFill>
                <a:latin typeface="DejaVu Sans" panose="020B0603030804020204" pitchFamily="34" charset="0"/>
                <a:cs typeface="DejaVu Sans" panose="020B0603030804020204" pitchFamily="34" charset="0"/>
              </a:rPr>
              <a:t>2024</a:t>
            </a:r>
            <a:r>
              <a:rPr lang="zh-CN" altLang="en-US" spc="300" dirty="0">
                <a:solidFill>
                  <a:schemeClr val="bg1"/>
                </a:solidFill>
                <a:latin typeface="DejaVu Sans" panose="020B0603030804020204" pitchFamily="34" charset="0"/>
                <a:cs typeface="DejaVu Sans" panose="020B0603030804020204" pitchFamily="34" charset="0"/>
              </a:rPr>
              <a:t>年自治区重大科技专项超海拔区战略性金属矿区露天开采精细绿色爆破技术，题目是</a:t>
            </a:r>
            <a:r>
              <a:rPr lang="zh-CN" altLang="en-US" sz="1200" b="1" kern="1200" spc="300" dirty="0">
                <a:solidFill>
                  <a:schemeClr val="bg1"/>
                </a:solidFill>
                <a:latin typeface="+mj-ea"/>
                <a:ea typeface="+mn-ea"/>
                <a:cs typeface="+mn-cs"/>
              </a:rPr>
              <a:t>互层岩体台阶爆破主控岩层的判别方法</a:t>
            </a:r>
          </a:p>
          <a:p>
            <a:endParaRPr lang="zh-CN" altLang="en-US" dirty="0">
              <a:latin typeface="DejaVu Sans" panose="020B0603030804020204" pitchFamily="34" charset="0"/>
              <a:cs typeface="DejaVu Sans" panose="020B0603030804020204" pitchFamily="34" charset="0"/>
            </a:endParaRPr>
          </a:p>
        </p:txBody>
      </p:sp>
      <p:sp>
        <p:nvSpPr>
          <p:cNvPr id="4" name="灯片编号占位符 3"/>
          <p:cNvSpPr>
            <a:spLocks noGrp="1"/>
          </p:cNvSpPr>
          <p:nvPr>
            <p:ph type="sldNum" sz="quarter" idx="5"/>
          </p:nvPr>
        </p:nvSpPr>
        <p:spPr/>
        <p:txBody>
          <a:bodyPr/>
          <a:lstStyle/>
          <a:p>
            <a:fld id="{028BFF8E-85F6-46F2-8228-F42EC4F238C6}"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我们根据某个矿山的实际情况，建立了如图所示的爆破台阶模型。</a:t>
            </a:r>
            <a:r>
              <a:rPr lang="zh-CN" altLang="en-US" sz="1200" kern="1200" dirty="0">
                <a:solidFill>
                  <a:schemeClr val="tx1"/>
                </a:solidFill>
                <a:effectLst/>
                <a:latin typeface="+mn-lt"/>
                <a:ea typeface="+mn-ea"/>
                <a:cs typeface="+mn-cs"/>
              </a:rPr>
              <a:t>通过国内外学者的大量研究可见，造成互层岩体爆破效果不佳的主要原因是互层岩体中的</a:t>
            </a:r>
            <a:r>
              <a:rPr lang="zh-CN" altLang="zh-CN" sz="1200" b="1" kern="1200" dirty="0">
                <a:solidFill>
                  <a:schemeClr val="tx1"/>
                </a:solidFill>
                <a:effectLst/>
                <a:latin typeface="+mn-lt"/>
                <a:ea typeface="+mn-ea"/>
                <a:cs typeface="+mn-cs"/>
              </a:rPr>
              <a:t>夹层厚度、波阻抗</a:t>
            </a:r>
            <a:r>
              <a:rPr lang="zh-CN" altLang="zh-CN" sz="1200" kern="1200" dirty="0">
                <a:solidFill>
                  <a:schemeClr val="tx1"/>
                </a:solidFill>
                <a:effectLst/>
                <a:latin typeface="+mn-lt"/>
                <a:ea typeface="+mn-ea"/>
                <a:cs typeface="+mn-cs"/>
              </a:rPr>
              <a:t>和</a:t>
            </a:r>
            <a:r>
              <a:rPr lang="zh-CN" altLang="zh-CN" sz="1200" b="1" kern="1200" dirty="0">
                <a:solidFill>
                  <a:schemeClr val="tx1"/>
                </a:solidFill>
                <a:effectLst/>
                <a:latin typeface="+mn-lt"/>
                <a:ea typeface="+mn-ea"/>
                <a:cs typeface="+mn-cs"/>
              </a:rPr>
              <a:t>距底盘高度</a:t>
            </a:r>
            <a:r>
              <a:rPr lang="zh-CN" altLang="en-US" sz="1200" b="1" kern="1200" dirty="0">
                <a:solidFill>
                  <a:schemeClr val="tx1"/>
                </a:solidFill>
                <a:effectLst/>
                <a:latin typeface="+mn-lt"/>
                <a:ea typeface="+mn-ea"/>
                <a:cs typeface="+mn-cs"/>
              </a:rPr>
              <a:t>等影响因素，本次讨论也围绕这三个因素展开。为此，我们设计了正交试验方案</a:t>
            </a:r>
            <a:endParaRPr lang="zh-CN" altLang="en-US" dirty="0"/>
          </a:p>
        </p:txBody>
      </p:sp>
      <p:sp>
        <p:nvSpPr>
          <p:cNvPr id="4" name="灯片编号占位符 3"/>
          <p:cNvSpPr>
            <a:spLocks noGrp="1"/>
          </p:cNvSpPr>
          <p:nvPr>
            <p:ph type="sldNum" sz="quarter" idx="5"/>
          </p:nvPr>
        </p:nvSpPr>
        <p:spPr/>
        <p:txBody>
          <a:bodyPr/>
          <a:lstStyle/>
          <a:p>
            <a:fld id="{028BFF8E-85F6-46F2-8228-F42EC4F238C6}"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28BFF8E-85F6-46F2-8228-F42EC4F238C6}"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28BFF8E-85F6-46F2-8228-F42EC4F238C6}"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通过分析标准方差来评价爆破效果。</a:t>
            </a:r>
            <a:r>
              <a:rPr lang="zh-CN" altLang="en-US" sz="1200" kern="1200" dirty="0">
                <a:solidFill>
                  <a:schemeClr val="tx1"/>
                </a:solidFill>
                <a:effectLst/>
                <a:latin typeface="+mn-lt"/>
                <a:ea typeface="+mn-ea"/>
                <a:cs typeface="+mn-cs"/>
              </a:rPr>
              <a:t>得出结论：</a:t>
            </a:r>
            <a:r>
              <a:rPr lang="zh-CN" altLang="zh-CN" sz="1200" kern="1200" dirty="0">
                <a:solidFill>
                  <a:schemeClr val="tx1"/>
                </a:solidFill>
                <a:effectLst/>
                <a:latin typeface="+mn-lt"/>
                <a:ea typeface="+mn-ea"/>
                <a:cs typeface="+mn-cs"/>
              </a:rPr>
              <a:t>标准</a:t>
            </a:r>
            <a:r>
              <a:rPr lang="zh-CN" altLang="en-US" sz="1200" kern="1200" dirty="0">
                <a:solidFill>
                  <a:schemeClr val="tx1"/>
                </a:solidFill>
                <a:effectLst/>
                <a:latin typeface="+mn-lt"/>
                <a:ea typeface="+mn-ea"/>
                <a:cs typeface="+mn-cs"/>
              </a:rPr>
              <a:t>方</a:t>
            </a:r>
            <a:r>
              <a:rPr lang="zh-CN" altLang="zh-CN" sz="1200" kern="1200" dirty="0">
                <a:solidFill>
                  <a:schemeClr val="tx1"/>
                </a:solidFill>
                <a:effectLst/>
                <a:latin typeface="+mn-lt"/>
                <a:ea typeface="+mn-ea"/>
                <a:cs typeface="+mn-cs"/>
              </a:rPr>
              <a:t>差</a:t>
            </a:r>
            <a:r>
              <a:rPr lang="zh-CN" altLang="en-US" sz="1200" kern="1200" dirty="0">
                <a:solidFill>
                  <a:schemeClr val="tx1"/>
                </a:solidFill>
                <a:effectLst/>
                <a:latin typeface="+mn-lt"/>
                <a:ea typeface="+mn-ea"/>
                <a:cs typeface="+mn-cs"/>
              </a:rPr>
              <a:t>数值</a:t>
            </a:r>
            <a:r>
              <a:rPr lang="zh-CN" altLang="zh-CN" sz="1200" kern="1200" dirty="0">
                <a:solidFill>
                  <a:schemeClr val="tx1"/>
                </a:solidFill>
                <a:effectLst/>
                <a:latin typeface="+mn-lt"/>
                <a:ea typeface="+mn-ea"/>
                <a:cs typeface="+mn-cs"/>
              </a:rPr>
              <a:t>越小，代表应力分布越均匀，爆破效果就越好。</a:t>
            </a:r>
            <a:endParaRPr lang="zh-CN" altLang="en-US" dirty="0"/>
          </a:p>
        </p:txBody>
      </p:sp>
      <p:sp>
        <p:nvSpPr>
          <p:cNvPr id="4" name="灯片编号占位符 3"/>
          <p:cNvSpPr>
            <a:spLocks noGrp="1"/>
          </p:cNvSpPr>
          <p:nvPr>
            <p:ph type="sldNum" sz="quarter" idx="5"/>
          </p:nvPr>
        </p:nvSpPr>
        <p:spPr/>
        <p:txBody>
          <a:bodyPr/>
          <a:lstStyle/>
          <a:p>
            <a:fld id="{028BFF8E-85F6-46F2-8228-F42EC4F238C6}"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latin typeface="+mn-ea"/>
              </a:rPr>
              <a:t>根据极差分析的理论，</a:t>
            </a:r>
            <a:r>
              <a:rPr lang="zh-CN" altLang="zh-CN" dirty="0">
                <a:solidFill>
                  <a:schemeClr val="accent1"/>
                </a:solidFill>
                <a:latin typeface="+mn-ea"/>
              </a:rPr>
              <a:t>厚度</a:t>
            </a:r>
            <a:r>
              <a:rPr lang="zh-CN" altLang="zh-CN" dirty="0">
                <a:latin typeface="+mn-ea"/>
              </a:rPr>
              <a:t>对爆破效果</a:t>
            </a:r>
            <a:r>
              <a:rPr lang="zh-CN" altLang="zh-CN" dirty="0">
                <a:solidFill>
                  <a:schemeClr val="accent1"/>
                </a:solidFill>
                <a:latin typeface="+mn-ea"/>
              </a:rPr>
              <a:t>影响最大</a:t>
            </a:r>
            <a:r>
              <a:rPr lang="zh-CN" altLang="zh-CN" dirty="0">
                <a:latin typeface="+mn-ea"/>
              </a:rPr>
              <a:t>，</a:t>
            </a:r>
            <a:r>
              <a:rPr lang="zh-CN" altLang="zh-CN" dirty="0">
                <a:solidFill>
                  <a:schemeClr val="accent1"/>
                </a:solidFill>
                <a:latin typeface="+mn-ea"/>
              </a:rPr>
              <a:t>其次为波阻抗</a:t>
            </a:r>
            <a:r>
              <a:rPr lang="zh-CN" altLang="zh-CN" dirty="0">
                <a:latin typeface="+mn-ea"/>
              </a:rPr>
              <a:t>，</a:t>
            </a:r>
            <a:r>
              <a:rPr lang="zh-CN" altLang="zh-CN" dirty="0">
                <a:solidFill>
                  <a:schemeClr val="accent1"/>
                </a:solidFill>
                <a:latin typeface="+mn-ea"/>
              </a:rPr>
              <a:t>软弱夹层距离底盘的高度</a:t>
            </a:r>
            <a:r>
              <a:rPr lang="zh-CN" altLang="en-US" dirty="0">
                <a:solidFill>
                  <a:schemeClr val="accent1"/>
                </a:solidFill>
                <a:latin typeface="+mn-ea"/>
              </a:rPr>
              <a:t>对效果</a:t>
            </a:r>
            <a:r>
              <a:rPr lang="zh-CN" altLang="zh-CN" dirty="0">
                <a:solidFill>
                  <a:schemeClr val="accent1"/>
                </a:solidFill>
                <a:latin typeface="+mn-ea"/>
              </a:rPr>
              <a:t>影响程度</a:t>
            </a:r>
            <a:r>
              <a:rPr lang="zh-CN" altLang="en-US" dirty="0">
                <a:solidFill>
                  <a:schemeClr val="accent1"/>
                </a:solidFill>
                <a:latin typeface="+mn-ea"/>
              </a:rPr>
              <a:t>很</a:t>
            </a:r>
            <a:r>
              <a:rPr lang="zh-CN" altLang="zh-CN" dirty="0">
                <a:solidFill>
                  <a:schemeClr val="accent1"/>
                </a:solidFill>
                <a:latin typeface="+mn-ea"/>
              </a:rPr>
              <a:t>小</a:t>
            </a:r>
            <a:r>
              <a:rPr lang="zh-CN" altLang="zh-CN" dirty="0">
                <a:latin typeface="+mn-ea"/>
              </a:rPr>
              <a:t>。</a:t>
            </a:r>
            <a:r>
              <a:rPr lang="zh-CN" altLang="en-US" dirty="0">
                <a:latin typeface="+mn-ea"/>
              </a:rPr>
              <a:t>由</a:t>
            </a:r>
            <a:r>
              <a:rPr lang="zh-CN" altLang="en-US" dirty="0">
                <a:solidFill>
                  <a:schemeClr val="accent1"/>
                </a:solidFill>
                <a:latin typeface="+mn-ea"/>
              </a:rPr>
              <a:t>效应曲线</a:t>
            </a:r>
            <a:r>
              <a:rPr lang="zh-CN" altLang="en-US" dirty="0">
                <a:latin typeface="+mn-ea"/>
              </a:rPr>
              <a:t>可见软弱夹层</a:t>
            </a:r>
            <a:r>
              <a:rPr lang="zh-CN" altLang="en-US" dirty="0">
                <a:solidFill>
                  <a:schemeClr val="accent1"/>
                </a:solidFill>
                <a:latin typeface="+mn-ea"/>
              </a:rPr>
              <a:t>厚度越大</a:t>
            </a:r>
            <a:r>
              <a:rPr lang="zh-CN" altLang="en-US" dirty="0">
                <a:latin typeface="+mn-ea"/>
              </a:rPr>
              <a:t>、</a:t>
            </a:r>
            <a:r>
              <a:rPr lang="zh-CN" altLang="en-US" dirty="0">
                <a:solidFill>
                  <a:schemeClr val="accent1"/>
                </a:solidFill>
                <a:latin typeface="+mn-ea"/>
              </a:rPr>
              <a:t>波阻抗越小时</a:t>
            </a:r>
            <a:r>
              <a:rPr lang="zh-CN" altLang="en-US" dirty="0">
                <a:latin typeface="+mn-ea"/>
              </a:rPr>
              <a:t>，</a:t>
            </a:r>
            <a:r>
              <a:rPr lang="zh-CN" altLang="en-US" dirty="0">
                <a:solidFill>
                  <a:schemeClr val="accent1"/>
                </a:solidFill>
                <a:latin typeface="+mn-ea"/>
              </a:rPr>
              <a:t>爆破效果越差</a:t>
            </a:r>
            <a:r>
              <a:rPr lang="zh-CN" altLang="en-US" dirty="0">
                <a:latin typeface="+mn-ea"/>
              </a:rPr>
              <a:t>，软弱夹层距底盘的高度对效果的影响不明显。</a:t>
            </a:r>
            <a:endParaRPr lang="zh-CN" altLang="en-US" dirty="0"/>
          </a:p>
        </p:txBody>
      </p:sp>
      <p:sp>
        <p:nvSpPr>
          <p:cNvPr id="4" name="灯片编号占位符 3"/>
          <p:cNvSpPr>
            <a:spLocks noGrp="1"/>
          </p:cNvSpPr>
          <p:nvPr>
            <p:ph type="sldNum" sz="quarter" idx="5"/>
          </p:nvPr>
        </p:nvSpPr>
        <p:spPr/>
        <p:txBody>
          <a:bodyPr/>
          <a:lstStyle/>
          <a:p>
            <a:fld id="{028BFF8E-85F6-46F2-8228-F42EC4F238C6}"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200" kern="1200" dirty="0">
                <a:solidFill>
                  <a:schemeClr val="tx1"/>
                </a:solidFill>
                <a:effectLst/>
                <a:latin typeface="+mn-lt"/>
                <a:ea typeface="+mn-ea"/>
                <a:cs typeface="+mn-cs"/>
              </a:rPr>
              <a:t>在</a:t>
            </a:r>
            <a:r>
              <a:rPr lang="zh-CN" altLang="zh-CN" sz="1200" kern="1200" dirty="0">
                <a:solidFill>
                  <a:schemeClr val="tx1"/>
                </a:solidFill>
                <a:effectLst/>
                <a:latin typeface="+mn-lt"/>
                <a:ea typeface="+mn-ea"/>
                <a:cs typeface="+mn-cs"/>
              </a:rPr>
              <a:t>现场通常采用间隔装药 来应对这种情况，但</a:t>
            </a:r>
            <a:r>
              <a:rPr lang="zh-CN" altLang="en-US" sz="1200" kern="100" dirty="0">
                <a:effectLst/>
                <a:latin typeface="+mn-ea"/>
              </a:rPr>
              <a:t>间隔装药结构的设计过程中须准确判断出主控岩层的位置才能取得较好的爆破效果。然而，</a:t>
            </a:r>
            <a:r>
              <a:rPr lang="zh-CN" altLang="en-US" sz="1200" b="1" kern="100" dirty="0">
                <a:solidFill>
                  <a:schemeClr val="accent1"/>
                </a:solidFill>
                <a:effectLst/>
                <a:latin typeface="+mn-ea"/>
              </a:rPr>
              <a:t>在实际情况中</a:t>
            </a:r>
            <a:r>
              <a:rPr lang="zh-CN" altLang="en-US" sz="1200" kern="100" dirty="0">
                <a:effectLst/>
                <a:latin typeface="+mn-ea"/>
              </a:rPr>
              <a:t>，台阶内的整体与局部工程地质性质是不断变化的，这对</a:t>
            </a:r>
            <a:r>
              <a:rPr lang="zh-CN" altLang="en-US" sz="1200" b="1" kern="100" dirty="0">
                <a:solidFill>
                  <a:schemeClr val="accent1"/>
                </a:solidFill>
                <a:effectLst/>
                <a:latin typeface="+mn-ea"/>
              </a:rPr>
              <a:t>快速准确判断主控岩层</a:t>
            </a:r>
            <a:r>
              <a:rPr lang="zh-CN" altLang="en-US" sz="1200" b="1" kern="100" dirty="0">
                <a:solidFill>
                  <a:schemeClr val="accent1"/>
                </a:solidFill>
                <a:effectLst/>
                <a:latin typeface="+mn-ea"/>
                <a:cs typeface="Times New Roman" panose="02020603050405020304" pitchFamily="18" charset="0"/>
              </a:rPr>
              <a:t>的位置</a:t>
            </a:r>
            <a:r>
              <a:rPr lang="zh-CN" altLang="en-US" sz="1200" kern="100" dirty="0">
                <a:effectLst/>
                <a:latin typeface="+mn-ea"/>
              </a:rPr>
              <a:t>带了一定的难度。</a:t>
            </a:r>
            <a:r>
              <a:rPr lang="zh-CN" altLang="zh-CN" sz="1200" kern="1200" dirty="0">
                <a:solidFill>
                  <a:schemeClr val="tx1"/>
                </a:solidFill>
                <a:effectLst/>
                <a:latin typeface="+mn-lt"/>
                <a:ea typeface="+mn-ea"/>
                <a:cs typeface="+mn-cs"/>
              </a:rPr>
              <a:t>这就</a:t>
            </a:r>
            <a:r>
              <a:rPr lang="zh-CN" altLang="en-US" sz="1200" kern="1200" dirty="0">
                <a:solidFill>
                  <a:schemeClr val="tx1"/>
                </a:solidFill>
                <a:effectLst/>
                <a:latin typeface="+mn-lt"/>
                <a:ea typeface="+mn-ea"/>
                <a:cs typeface="+mn-cs"/>
              </a:rPr>
              <a:t>回到了</a:t>
            </a:r>
            <a:r>
              <a:rPr lang="zh-CN" altLang="zh-CN" sz="1200" kern="1200" dirty="0">
                <a:solidFill>
                  <a:schemeClr val="tx1"/>
                </a:solidFill>
                <a:effectLst/>
                <a:latin typeface="+mn-lt"/>
                <a:ea typeface="+mn-ea"/>
                <a:cs typeface="+mn-cs"/>
              </a:rPr>
              <a:t>我们最初提出的第二个问题：在复杂多变的地质条件下，我们如何快速判断哪一层是需要重点对待的‘主控岩层’呢？</a:t>
            </a:r>
            <a:endParaRPr lang="zh-CN" altLang="en-US" dirty="0"/>
          </a:p>
        </p:txBody>
      </p:sp>
      <p:sp>
        <p:nvSpPr>
          <p:cNvPr id="4" name="灯片编号占位符 3"/>
          <p:cNvSpPr>
            <a:spLocks noGrp="1"/>
          </p:cNvSpPr>
          <p:nvPr>
            <p:ph type="sldNum" sz="quarter" idx="5"/>
          </p:nvPr>
        </p:nvSpPr>
        <p:spPr/>
        <p:txBody>
          <a:bodyPr/>
          <a:lstStyle/>
          <a:p>
            <a:fld id="{028BFF8E-85F6-46F2-8228-F42EC4F238C6}"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28BFF8E-85F6-46F2-8228-F42EC4F238C6}"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i="0" kern="1200" dirty="0">
                <a:solidFill>
                  <a:schemeClr val="tx1"/>
                </a:solidFill>
                <a:effectLst/>
                <a:latin typeface="+mn-lt"/>
                <a:ea typeface="+mn-ea"/>
                <a:cs typeface="+mn-cs"/>
              </a:rPr>
              <a:t>探索主控岩层判别方法</a:t>
            </a:r>
            <a:r>
              <a:rPr lang="zh-CN" altLang="en-US" sz="1200" b="0" i="0" kern="1200" dirty="0">
                <a:solidFill>
                  <a:schemeClr val="tx1"/>
                </a:solidFill>
                <a:effectLst/>
                <a:latin typeface="+mn-lt"/>
                <a:ea typeface="+mn-ea"/>
                <a:cs typeface="+mn-cs"/>
              </a:rPr>
              <a:t>通过分析岩层波阻抗的能量级配关系，找出控制爆破效果的主控软弱层，</a:t>
            </a:r>
            <a:r>
              <a:rPr lang="zh-CN" altLang="en-US" sz="1200" b="1" i="0" kern="1200" dirty="0">
                <a:solidFill>
                  <a:schemeClr val="tx1"/>
                </a:solidFill>
                <a:effectLst/>
                <a:latin typeface="+mn-lt"/>
                <a:ea typeface="+mn-ea"/>
                <a:cs typeface="+mn-cs"/>
              </a:rPr>
              <a:t>最后根据判定结果指导台阶爆破的间隔装药设计。</a:t>
            </a:r>
            <a:endParaRPr lang="zh-CN" altLang="en-US"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5"/>
          </p:nvPr>
        </p:nvSpPr>
        <p:spPr/>
        <p:txBody>
          <a:bodyPr/>
          <a:lstStyle/>
          <a:p>
            <a:fld id="{028BFF8E-85F6-46F2-8228-F42EC4F238C6}"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我们在室内外进行一系列的采样与测试，得到</a:t>
            </a:r>
            <a:r>
              <a:rPr lang="en-US" altLang="zh-CN" dirty="0"/>
              <a:t>5</a:t>
            </a:r>
            <a:r>
              <a:rPr lang="zh-CN" altLang="en-US" dirty="0"/>
              <a:t>层岩石力学性质具体数值</a:t>
            </a:r>
          </a:p>
        </p:txBody>
      </p:sp>
      <p:sp>
        <p:nvSpPr>
          <p:cNvPr id="4" name="灯片编号占位符 3"/>
          <p:cNvSpPr>
            <a:spLocks noGrp="1"/>
          </p:cNvSpPr>
          <p:nvPr>
            <p:ph type="sldNum" sz="quarter" idx="5"/>
          </p:nvPr>
        </p:nvSpPr>
        <p:spPr/>
        <p:txBody>
          <a:bodyPr/>
          <a:lstStyle/>
          <a:p>
            <a:fld id="{028BFF8E-85F6-46F2-8228-F42EC4F238C6}"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kern="1200" dirty="0">
                <a:solidFill>
                  <a:schemeClr val="tx1"/>
                </a:solidFill>
                <a:effectLst/>
                <a:latin typeface="+mn-lt"/>
                <a:ea typeface="+mn-ea"/>
                <a:cs typeface="+mn-cs"/>
              </a:rPr>
              <a:t>将数值结果根据刚刚提到的判别方法，一步一步代入计算，最终得出了主控岩层的一个判别依据</a:t>
            </a:r>
            <a:endParaRPr lang="zh-CN" altLang="en-US" dirty="0"/>
          </a:p>
        </p:txBody>
      </p:sp>
      <p:sp>
        <p:nvSpPr>
          <p:cNvPr id="4" name="灯片编号占位符 3"/>
          <p:cNvSpPr>
            <a:spLocks noGrp="1"/>
          </p:cNvSpPr>
          <p:nvPr>
            <p:ph type="sldNum" sz="quarter" idx="5"/>
          </p:nvPr>
        </p:nvSpPr>
        <p:spPr/>
        <p:txBody>
          <a:bodyPr/>
          <a:lstStyle/>
          <a:p>
            <a:fld id="{028BFF8E-85F6-46F2-8228-F42EC4F238C6}"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接下来</a:t>
            </a:r>
            <a:r>
              <a:rPr lang="zh-CN" altLang="zh-CN" sz="1200" kern="1200" dirty="0">
                <a:solidFill>
                  <a:schemeClr val="tx1"/>
                </a:solidFill>
                <a:effectLst/>
                <a:latin typeface="+mn-lt"/>
                <a:ea typeface="+mn-ea"/>
                <a:cs typeface="+mn-cs"/>
              </a:rPr>
              <a:t>我将围绕‘为什么研究’、‘机理是什么’、‘方法是什么’以及‘效果怎么样’这四个核心问题展开</a:t>
            </a:r>
            <a:endParaRPr lang="zh-CN" altLang="en-US" dirty="0"/>
          </a:p>
        </p:txBody>
      </p:sp>
      <p:sp>
        <p:nvSpPr>
          <p:cNvPr id="4" name="灯片编号占位符 3"/>
          <p:cNvSpPr>
            <a:spLocks noGrp="1"/>
          </p:cNvSpPr>
          <p:nvPr>
            <p:ph type="sldNum" sz="quarter" idx="5"/>
          </p:nvPr>
        </p:nvSpPr>
        <p:spPr/>
        <p:txBody>
          <a:bodyPr/>
          <a:lstStyle/>
          <a:p>
            <a:fld id="{028BFF8E-85F6-46F2-8228-F42EC4F238C6}"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28BFF8E-85F6-46F2-8228-F42EC4F238C6}"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kern="1200" dirty="0">
                <a:solidFill>
                  <a:schemeClr val="tx1"/>
                </a:solidFill>
                <a:effectLst/>
                <a:latin typeface="+mn-lt"/>
                <a:ea typeface="+mn-ea"/>
                <a:cs typeface="+mn-cs"/>
              </a:rPr>
              <a:t>接下来，</a:t>
            </a:r>
            <a:r>
              <a:rPr lang="zh-CN" altLang="zh-CN" sz="1200" kern="1200" dirty="0">
                <a:solidFill>
                  <a:schemeClr val="tx1"/>
                </a:solidFill>
                <a:effectLst/>
                <a:latin typeface="+mn-lt"/>
                <a:ea typeface="+mn-ea"/>
                <a:cs typeface="+mn-cs"/>
              </a:rPr>
              <a:t>我们将这套方法应用到现场一个典型的</a:t>
            </a:r>
            <a:r>
              <a:rPr lang="en-US" altLang="zh-CN" sz="1200" kern="1200" dirty="0">
                <a:solidFill>
                  <a:schemeClr val="tx1"/>
                </a:solidFill>
                <a:effectLst/>
                <a:latin typeface="+mn-lt"/>
                <a:ea typeface="+mn-ea"/>
                <a:cs typeface="+mn-cs"/>
              </a:rPr>
              <a:t>6</a:t>
            </a:r>
            <a:r>
              <a:rPr lang="zh-CN" altLang="zh-CN" sz="1200" kern="1200" dirty="0">
                <a:solidFill>
                  <a:schemeClr val="tx1"/>
                </a:solidFill>
                <a:effectLst/>
                <a:latin typeface="+mn-lt"/>
                <a:ea typeface="+mn-ea"/>
                <a:cs typeface="+mn-cs"/>
              </a:rPr>
              <a:t>层互层台阶</a:t>
            </a:r>
            <a:r>
              <a:rPr lang="zh-CN" altLang="en-US" sz="1200" kern="1200" dirty="0">
                <a:solidFill>
                  <a:schemeClr val="tx1"/>
                </a:solidFill>
                <a:effectLst/>
                <a:latin typeface="+mn-lt"/>
                <a:ea typeface="+mn-ea"/>
                <a:cs typeface="+mn-cs"/>
              </a:rPr>
              <a:t>岩体</a:t>
            </a:r>
            <a:r>
              <a:rPr lang="zh-CN" altLang="zh-CN" sz="1200" kern="1200" dirty="0">
                <a:solidFill>
                  <a:schemeClr val="tx1"/>
                </a:solidFill>
                <a:effectLst/>
                <a:latin typeface="+mn-lt"/>
                <a:ea typeface="+mn-ea"/>
                <a:cs typeface="+mn-cs"/>
              </a:rPr>
              <a:t>中。</a:t>
            </a:r>
            <a:endParaRPr lang="zh-CN" altLang="en-US" dirty="0"/>
          </a:p>
        </p:txBody>
      </p:sp>
      <p:sp>
        <p:nvSpPr>
          <p:cNvPr id="4" name="灯片编号占位符 3"/>
          <p:cNvSpPr>
            <a:spLocks noGrp="1"/>
          </p:cNvSpPr>
          <p:nvPr>
            <p:ph type="sldNum" sz="quarter" idx="5"/>
          </p:nvPr>
        </p:nvSpPr>
        <p:spPr/>
        <p:txBody>
          <a:bodyPr/>
          <a:lstStyle/>
          <a:p>
            <a:fld id="{028BFF8E-85F6-46F2-8228-F42EC4F238C6}"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200" kern="1200" dirty="0">
                <a:solidFill>
                  <a:schemeClr val="tx1"/>
                </a:solidFill>
                <a:effectLst/>
                <a:latin typeface="+mn-lt"/>
                <a:ea typeface="+mn-ea"/>
                <a:cs typeface="+mn-cs"/>
              </a:rPr>
              <a:t>通过现场测量、取样和室内测试得到了各层厚度、密度及纵波速值，再计算可得到各层的波阻抗值</a:t>
            </a:r>
            <a:r>
              <a:rPr lang="zh-CN" altLang="zh-CN" sz="1200" kern="1200" dirty="0">
                <a:solidFill>
                  <a:schemeClr val="tx1"/>
                </a:solidFill>
                <a:effectLst/>
                <a:latin typeface="+mn-lt"/>
                <a:ea typeface="+mn-ea"/>
                <a:cs typeface="+mn-cs"/>
              </a:rPr>
              <a:t>，</a:t>
            </a:r>
            <a:r>
              <a:rPr lang="zh-CN" altLang="en-US" sz="1200" kern="1200" dirty="0">
                <a:solidFill>
                  <a:schemeClr val="tx1"/>
                </a:solidFill>
                <a:effectLst/>
                <a:latin typeface="+mn-lt"/>
                <a:ea typeface="+mn-ea"/>
                <a:cs typeface="+mn-cs"/>
              </a:rPr>
              <a:t>由此</a:t>
            </a:r>
            <a:r>
              <a:rPr lang="zh-CN" altLang="zh-CN" sz="1200" kern="1200" dirty="0">
                <a:solidFill>
                  <a:schemeClr val="tx1"/>
                </a:solidFill>
                <a:effectLst/>
                <a:latin typeface="+mn-lt"/>
                <a:ea typeface="+mn-ea"/>
                <a:cs typeface="+mn-cs"/>
              </a:rPr>
              <a:t>我们识别出主控岩层，并据此设计了间隔装药方案</a:t>
            </a:r>
            <a:r>
              <a:rPr lang="zh-CN" altLang="en-US" sz="1200" kern="1200" dirty="0">
                <a:solidFill>
                  <a:schemeClr val="tx1"/>
                </a:solidFill>
                <a:effectLst/>
                <a:latin typeface="+mn-lt"/>
                <a:ea typeface="+mn-ea"/>
                <a:cs typeface="+mn-cs"/>
              </a:rPr>
              <a:t>。</a:t>
            </a:r>
          </a:p>
          <a:p>
            <a:endParaRPr lang="zh-CN" altLang="en-US" dirty="0"/>
          </a:p>
        </p:txBody>
      </p:sp>
      <p:sp>
        <p:nvSpPr>
          <p:cNvPr id="4" name="灯片编号占位符 3"/>
          <p:cNvSpPr>
            <a:spLocks noGrp="1"/>
          </p:cNvSpPr>
          <p:nvPr>
            <p:ph type="sldNum" sz="quarter" idx="5"/>
          </p:nvPr>
        </p:nvSpPr>
        <p:spPr/>
        <p:txBody>
          <a:bodyPr/>
          <a:lstStyle/>
          <a:p>
            <a:fld id="{028BFF8E-85F6-46F2-8228-F42EC4F238C6}"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0" kern="1200" dirty="0">
                <a:solidFill>
                  <a:schemeClr val="tx1"/>
                </a:solidFill>
                <a:effectLst/>
                <a:latin typeface="+mn-lt"/>
                <a:ea typeface="+mn-ea"/>
                <a:cs typeface="+mn-cs"/>
              </a:rPr>
              <a:t>我们设置对照组与实验组进行对比</a:t>
            </a:r>
            <a:endParaRPr lang="zh-CN" altLang="en-US" dirty="0"/>
          </a:p>
        </p:txBody>
      </p:sp>
      <p:sp>
        <p:nvSpPr>
          <p:cNvPr id="4" name="灯片编号占位符 3"/>
          <p:cNvSpPr>
            <a:spLocks noGrp="1"/>
          </p:cNvSpPr>
          <p:nvPr>
            <p:ph type="sldNum" sz="quarter" idx="5"/>
          </p:nvPr>
        </p:nvSpPr>
        <p:spPr/>
        <p:txBody>
          <a:bodyPr/>
          <a:lstStyle/>
          <a:p>
            <a:fld id="{028BFF8E-85F6-46F2-8228-F42EC4F238C6}"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200" kern="1200" dirty="0">
                <a:solidFill>
                  <a:schemeClr val="tx1"/>
                </a:solidFill>
                <a:effectLst/>
                <a:latin typeface="+mn-lt"/>
                <a:ea typeface="+mn-ea"/>
                <a:cs typeface="+mn-cs"/>
              </a:rPr>
              <a:t>可得出爆破后，实验组台阶岩体岩块破碎较为均匀，根底较少，符合爆破效果要求；对照组由于炸药能量分布不均产生了较大的岩块，尚需进行二次破碎，增加了破岩成本。</a:t>
            </a:r>
          </a:p>
          <a:p>
            <a:endParaRPr lang="zh-CN" altLang="en-US" dirty="0"/>
          </a:p>
        </p:txBody>
      </p:sp>
      <p:sp>
        <p:nvSpPr>
          <p:cNvPr id="4" name="灯片编号占位符 3"/>
          <p:cNvSpPr>
            <a:spLocks noGrp="1"/>
          </p:cNvSpPr>
          <p:nvPr>
            <p:ph type="sldNum" sz="quarter" idx="5"/>
          </p:nvPr>
        </p:nvSpPr>
        <p:spPr/>
        <p:txBody>
          <a:bodyPr/>
          <a:lstStyle/>
          <a:p>
            <a:fld id="{028BFF8E-85F6-46F2-8228-F42EC4F238C6}"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台阶后拉情况都表明在主控软弱层处间隔装药的的爆破效果要好于在次主控软弱层处间隔的爆破效果，两种验证方式都说明了构建的爆破工程地质分类方法符合现场实际，能够指导现场间隔装药设计。</a:t>
            </a:r>
          </a:p>
          <a:p>
            <a:endParaRPr lang="zh-CN" altLang="en-US" dirty="0"/>
          </a:p>
        </p:txBody>
      </p:sp>
      <p:sp>
        <p:nvSpPr>
          <p:cNvPr id="4" name="灯片编号占位符 3"/>
          <p:cNvSpPr>
            <a:spLocks noGrp="1"/>
          </p:cNvSpPr>
          <p:nvPr>
            <p:ph type="sldNum" sz="quarter" idx="5"/>
          </p:nvPr>
        </p:nvSpPr>
        <p:spPr/>
        <p:txBody>
          <a:bodyPr/>
          <a:lstStyle/>
          <a:p>
            <a:fld id="{028BFF8E-85F6-46F2-8228-F42EC4F238C6}" type="slidenum">
              <a:rPr lang="zh-CN" altLang="en-US" smtClean="0"/>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28BFF8E-85F6-46F2-8228-F42EC4F238C6}" type="slidenum">
              <a:rPr lang="zh-CN" altLang="en-US" smtClean="0"/>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200" kern="100" dirty="0">
                <a:effectLst/>
                <a:latin typeface="宋体" panose="02010600030101010101" pitchFamily="2" charset="-122"/>
                <a:ea typeface="宋体" panose="02010600030101010101" pitchFamily="2" charset="-122"/>
                <a:cs typeface="Times New Roman" panose="02020603050405020304" pitchFamily="18" charset="0"/>
              </a:rPr>
              <a:t>本次汇报提出的主控岩层判别方法仅从理论方面进行了考虑，在实际取值计算过程中还需结合岩层自身的解理裂隙分布情况进行修正</a:t>
            </a:r>
            <a:r>
              <a:rPr lang="zh-CN" altLang="en-US" sz="1200" kern="100" dirty="0">
                <a:solidFill>
                  <a:schemeClr val="accent1"/>
                </a:solidFill>
                <a:effectLst/>
                <a:highlight>
                  <a:srgbClr val="FF0000"/>
                </a:highlight>
                <a:latin typeface="宋体" panose="02010600030101010101" pitchFamily="2" charset="-122"/>
                <a:ea typeface="宋体" panose="02010600030101010101" pitchFamily="2" charset="-122"/>
                <a:cs typeface="Times New Roman" panose="02020603050405020304" pitchFamily="18" charset="0"/>
              </a:rPr>
              <a:t>，此方面的量化系数的引入尚需进一步的研究；</a:t>
            </a:r>
            <a:endParaRPr lang="en-US" altLang="zh-CN" sz="1200" kern="100" dirty="0">
              <a:solidFill>
                <a:schemeClr val="accent1"/>
              </a:solidFill>
              <a:effectLst/>
              <a:highlight>
                <a:srgbClr val="FF0000"/>
              </a:highlight>
              <a:latin typeface="宋体" panose="02010600030101010101" pitchFamily="2" charset="-122"/>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1200" kern="100" dirty="0">
                <a:solidFill>
                  <a:schemeClr val="accent1"/>
                </a:solidFill>
                <a:effectLst/>
                <a:highlight>
                  <a:srgbClr val="FF0000"/>
                </a:highlight>
                <a:latin typeface="宋体" panose="02010600030101010101" pitchFamily="2" charset="-122"/>
                <a:ea typeface="宋体" panose="02010600030101010101" pitchFamily="2" charset="-122"/>
                <a:cs typeface="Times New Roman" panose="02020603050405020304" pitchFamily="18" charset="0"/>
              </a:rPr>
              <a:t>未来我们尚需更多的工业测试进行详细的对比分析。</a:t>
            </a:r>
            <a:endParaRPr lang="zh-CN" altLang="en-US" sz="1200" kern="100" dirty="0">
              <a:solidFill>
                <a:schemeClr val="accent1"/>
              </a:solidFill>
              <a:effectLst/>
              <a:highlight>
                <a:srgbClr val="FF0000"/>
              </a:highlight>
              <a:latin typeface="Times New Roman" panose="02020603050405020304" pitchFamily="18" charset="0"/>
              <a:ea typeface="宋体" panose="02010600030101010101" pitchFamily="2" charset="-122"/>
            </a:endParaRPr>
          </a:p>
          <a:p>
            <a:endParaRPr lang="zh-CN" altLang="en-US" dirty="0"/>
          </a:p>
        </p:txBody>
      </p:sp>
      <p:sp>
        <p:nvSpPr>
          <p:cNvPr id="4" name="灯片编号占位符 3"/>
          <p:cNvSpPr>
            <a:spLocks noGrp="1"/>
          </p:cNvSpPr>
          <p:nvPr>
            <p:ph type="sldNum" sz="quarter" idx="5"/>
          </p:nvPr>
        </p:nvSpPr>
        <p:spPr/>
        <p:txBody>
          <a:bodyPr/>
          <a:lstStyle/>
          <a:p>
            <a:fld id="{028BFF8E-85F6-46F2-8228-F42EC4F238C6}" type="slidenum">
              <a:rPr lang="zh-CN" altLang="en-US" smtClean="0"/>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28BFF8E-85F6-46F2-8228-F42EC4F238C6}" type="slidenum">
              <a:rPr lang="zh-CN" altLang="en-US" smtClean="0"/>
              <a:t>28</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28BFF8E-85F6-46F2-8228-F42EC4F238C6}"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200" dirty="0">
                <a:latin typeface="+mn-ea"/>
              </a:rPr>
              <a:t>我国</a:t>
            </a:r>
            <a:r>
              <a:rPr lang="zh-CN" altLang="en-US" sz="1200" dirty="0">
                <a:solidFill>
                  <a:srgbClr val="FF0000"/>
                </a:solidFill>
                <a:latin typeface="+mn-ea"/>
              </a:rPr>
              <a:t>煤炭产量</a:t>
            </a:r>
            <a:r>
              <a:rPr lang="zh-CN" altLang="en-US" sz="1200" dirty="0">
                <a:latin typeface="+mn-ea"/>
              </a:rPr>
              <a:t>连续多年位居</a:t>
            </a:r>
            <a:r>
              <a:rPr lang="zh-CN" altLang="en-US" sz="1200" dirty="0">
                <a:solidFill>
                  <a:srgbClr val="FF0000"/>
                </a:solidFill>
                <a:latin typeface="+mn-ea"/>
              </a:rPr>
              <a:t>世界第一，</a:t>
            </a:r>
            <a:r>
              <a:rPr lang="en-US" altLang="zh-CN" sz="1200" dirty="0">
                <a:latin typeface="+mn-ea"/>
              </a:rPr>
              <a:t>《</a:t>
            </a:r>
            <a:r>
              <a:rPr lang="zh-CN" altLang="en-US" sz="1200" dirty="0">
                <a:latin typeface="+mn-ea"/>
              </a:rPr>
              <a:t>能源中长期发展规划纲要</a:t>
            </a:r>
            <a:r>
              <a:rPr lang="en-US" altLang="zh-CN" sz="1200" dirty="0">
                <a:latin typeface="+mn-ea"/>
              </a:rPr>
              <a:t>》</a:t>
            </a:r>
            <a:r>
              <a:rPr lang="zh-CN" altLang="en-US" sz="1200" dirty="0">
                <a:latin typeface="+mn-ea"/>
              </a:rPr>
              <a:t>提出我国将“坚持以煤炭为主体、电力为中心、油气和新能源全面发展的能源战略”。在今后较长的一段时期内，</a:t>
            </a:r>
            <a:r>
              <a:rPr lang="zh-CN" altLang="en-US" sz="1200" dirty="0">
                <a:solidFill>
                  <a:srgbClr val="FF0000"/>
                </a:solidFill>
                <a:latin typeface="+mn-ea"/>
              </a:rPr>
              <a:t>煤炭</a:t>
            </a:r>
            <a:r>
              <a:rPr lang="zh-CN" altLang="en-US" sz="1200" dirty="0">
                <a:latin typeface="+mn-ea"/>
              </a:rPr>
              <a:t>仍旧是我国的</a:t>
            </a:r>
            <a:r>
              <a:rPr lang="zh-CN" altLang="en-US" sz="1200" dirty="0">
                <a:solidFill>
                  <a:srgbClr val="FF0000"/>
                </a:solidFill>
                <a:latin typeface="+mn-ea"/>
              </a:rPr>
              <a:t>主体能源</a:t>
            </a:r>
            <a:r>
              <a:rPr lang="zh-CN" altLang="en-US" sz="1200" dirty="0">
                <a:latin typeface="+mn-ea"/>
              </a:rPr>
              <a:t>。</a:t>
            </a:r>
          </a:p>
          <a:p>
            <a:endParaRPr lang="zh-CN" altLang="en-US" dirty="0"/>
          </a:p>
        </p:txBody>
      </p:sp>
      <p:sp>
        <p:nvSpPr>
          <p:cNvPr id="4" name="灯片编号占位符 3"/>
          <p:cNvSpPr>
            <a:spLocks noGrp="1"/>
          </p:cNvSpPr>
          <p:nvPr>
            <p:ph type="sldNum" sz="quarter" idx="5"/>
          </p:nvPr>
        </p:nvSpPr>
        <p:spPr/>
        <p:txBody>
          <a:bodyPr/>
          <a:lstStyle/>
          <a:p>
            <a:fld id="{028BFF8E-85F6-46F2-8228-F42EC4F238C6}"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而新疆，正是我国最重要的煤炭基地，储量占全国的</a:t>
            </a:r>
            <a:r>
              <a:rPr lang="en-US" altLang="zh-CN" sz="1200" kern="1200" dirty="0">
                <a:solidFill>
                  <a:schemeClr val="tx1"/>
                </a:solidFill>
                <a:effectLst/>
                <a:latin typeface="+mn-lt"/>
                <a:ea typeface="+mn-ea"/>
                <a:cs typeface="+mn-cs"/>
              </a:rPr>
              <a:t>40%</a:t>
            </a:r>
            <a:r>
              <a:rPr lang="zh-CN" altLang="zh-CN" sz="1200" kern="1200" dirty="0">
                <a:solidFill>
                  <a:schemeClr val="tx1"/>
                </a:solidFill>
                <a:effectLst/>
                <a:latin typeface="+mn-lt"/>
                <a:ea typeface="+mn-ea"/>
                <a:cs typeface="+mn-cs"/>
              </a:rPr>
              <a:t>，产能增速第一。对于新疆而言，露天开采是最高效、最主要的开采方式</a:t>
            </a:r>
            <a:endParaRPr lang="zh-CN" altLang="en-US" dirty="0"/>
          </a:p>
        </p:txBody>
      </p:sp>
      <p:sp>
        <p:nvSpPr>
          <p:cNvPr id="4" name="灯片编号占位符 3"/>
          <p:cNvSpPr>
            <a:spLocks noGrp="1"/>
          </p:cNvSpPr>
          <p:nvPr>
            <p:ph type="sldNum" sz="quarter" idx="5"/>
          </p:nvPr>
        </p:nvSpPr>
        <p:spPr/>
        <p:txBody>
          <a:bodyPr/>
          <a:lstStyle/>
          <a:p>
            <a:fld id="{028BFF8E-85F6-46F2-8228-F42EC4F238C6}"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200" b="1" dirty="0">
                <a:solidFill>
                  <a:schemeClr val="accent1"/>
                </a:solidFill>
                <a:latin typeface="微软雅黑" panose="020B0503020204020204" pitchFamily="34" charset="-122"/>
                <a:ea typeface="微软雅黑" panose="020B0503020204020204" pitchFamily="34" charset="-122"/>
              </a:rPr>
              <a:t>爆破</a:t>
            </a:r>
            <a:r>
              <a:rPr lang="zh-CN" altLang="en-US" sz="1200" dirty="0">
                <a:solidFill>
                  <a:schemeClr val="tx1"/>
                </a:solidFill>
                <a:latin typeface="微软雅黑" panose="020B0503020204020204" pitchFamily="34" charset="-122"/>
                <a:ea typeface="微软雅黑" panose="020B0503020204020204" pitchFamily="34" charset="-122"/>
              </a:rPr>
              <a:t>又是露天开采的重要工艺，</a:t>
            </a:r>
            <a:r>
              <a:rPr lang="zh-CN" altLang="en-US" sz="1200" b="1" dirty="0">
                <a:solidFill>
                  <a:schemeClr val="accent1"/>
                </a:solidFill>
                <a:latin typeface="微软雅黑" panose="020B0503020204020204" pitchFamily="34" charset="-122"/>
                <a:ea typeface="微软雅黑" panose="020B0503020204020204" pitchFamily="34" charset="-122"/>
              </a:rPr>
              <a:t>爆破效果</a:t>
            </a:r>
            <a:r>
              <a:rPr lang="zh-CN" altLang="en-US" sz="1200" dirty="0">
                <a:solidFill>
                  <a:schemeClr val="tx1"/>
                </a:solidFill>
                <a:latin typeface="微软雅黑" panose="020B0503020204020204" pitchFamily="34" charset="-122"/>
                <a:ea typeface="微软雅黑" panose="020B0503020204020204" pitchFamily="34" charset="-122"/>
              </a:rPr>
              <a:t>的好坏直接影响矿山生产的效率、成本和生态。</a:t>
            </a:r>
          </a:p>
          <a:p>
            <a:endParaRPr lang="zh-CN" altLang="en-US" dirty="0"/>
          </a:p>
        </p:txBody>
      </p:sp>
      <p:sp>
        <p:nvSpPr>
          <p:cNvPr id="4" name="灯片编号占位符 3"/>
          <p:cNvSpPr>
            <a:spLocks noGrp="1"/>
          </p:cNvSpPr>
          <p:nvPr>
            <p:ph type="sldNum" sz="quarter" idx="5"/>
          </p:nvPr>
        </p:nvSpPr>
        <p:spPr/>
        <p:txBody>
          <a:bodyPr/>
          <a:lstStyle/>
          <a:p>
            <a:fld id="{028BFF8E-85F6-46F2-8228-F42EC4F238C6}"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爆破效果深受岩石力学性质影响，在实际情况中，矿山的岩石力学性质分布并非单一，而是由软弱多种岩石力学性质集合而成，形成</a:t>
            </a:r>
            <a:r>
              <a:rPr lang="zh-CN" altLang="zh-CN" sz="1200" b="1" kern="1200" dirty="0">
                <a:solidFill>
                  <a:schemeClr val="tx1"/>
                </a:solidFill>
                <a:effectLst/>
                <a:latin typeface="+mn-lt"/>
                <a:ea typeface="+mn-ea"/>
                <a:cs typeface="+mn-cs"/>
              </a:rPr>
              <a:t>软硬相间层状岩体</a:t>
            </a:r>
            <a:r>
              <a:rPr lang="zh-CN" altLang="en-US" sz="1200" b="1" kern="1200" dirty="0">
                <a:solidFill>
                  <a:schemeClr val="tx1"/>
                </a:solidFill>
                <a:effectLst/>
                <a:latin typeface="+mn-lt"/>
                <a:ea typeface="+mn-ea"/>
                <a:cs typeface="+mn-cs"/>
              </a:rPr>
              <a:t>的现象</a:t>
            </a:r>
            <a:r>
              <a:rPr lang="zh-CN" altLang="en-US" dirty="0"/>
              <a:t>，会</a:t>
            </a:r>
            <a:r>
              <a:rPr lang="zh-CN" altLang="en-US" sz="1200" dirty="0">
                <a:latin typeface="+mn-ea"/>
              </a:rPr>
              <a:t>造成爆破</a:t>
            </a:r>
            <a:r>
              <a:rPr lang="zh-CN" altLang="en-US" sz="1200" b="1" dirty="0">
                <a:solidFill>
                  <a:schemeClr val="accent1"/>
                </a:solidFill>
                <a:latin typeface="+mn-ea"/>
              </a:rPr>
              <a:t>能量分布不均</a:t>
            </a:r>
            <a:r>
              <a:rPr lang="zh-CN" altLang="en-US" sz="1200" dirty="0">
                <a:latin typeface="+mn-ea"/>
              </a:rPr>
              <a:t>、</a:t>
            </a:r>
            <a:r>
              <a:rPr lang="zh-CN" altLang="en-US" sz="1200" b="1" dirty="0">
                <a:solidFill>
                  <a:schemeClr val="accent1"/>
                </a:solidFill>
                <a:latin typeface="+mn-ea"/>
              </a:rPr>
              <a:t>沿软弱层或结构面泄露</a:t>
            </a:r>
            <a:r>
              <a:rPr lang="zh-CN" altLang="en-US" sz="1200" dirty="0">
                <a:latin typeface="+mn-ea"/>
              </a:rPr>
              <a:t>等问题，导致爆破效果极差。</a:t>
            </a:r>
            <a:endParaRPr lang="zh-CN" altLang="en-US" dirty="0"/>
          </a:p>
        </p:txBody>
      </p:sp>
      <p:sp>
        <p:nvSpPr>
          <p:cNvPr id="4" name="灯片编号占位符 3"/>
          <p:cNvSpPr>
            <a:spLocks noGrp="1"/>
          </p:cNvSpPr>
          <p:nvPr>
            <p:ph type="sldNum" sz="quarter" idx="5"/>
          </p:nvPr>
        </p:nvSpPr>
        <p:spPr/>
        <p:txBody>
          <a:bodyPr/>
          <a:lstStyle/>
          <a:p>
            <a:fld id="{028BFF8E-85F6-46F2-8228-F42EC4F238C6}"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那么该怎样解决以上的问题呢，对此我们提出两个核心科学问题，</a:t>
            </a:r>
          </a:p>
        </p:txBody>
      </p:sp>
      <p:sp>
        <p:nvSpPr>
          <p:cNvPr id="4" name="灯片编号占位符 3"/>
          <p:cNvSpPr>
            <a:spLocks noGrp="1"/>
          </p:cNvSpPr>
          <p:nvPr>
            <p:ph type="sldNum" sz="quarter" idx="5"/>
          </p:nvPr>
        </p:nvSpPr>
        <p:spPr/>
        <p:txBody>
          <a:bodyPr/>
          <a:lstStyle/>
          <a:p>
            <a:fld id="{028BFF8E-85F6-46F2-8228-F42EC4F238C6}"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首先，关于互层岩体对爆破的影响机理</a:t>
            </a:r>
          </a:p>
        </p:txBody>
      </p:sp>
      <p:sp>
        <p:nvSpPr>
          <p:cNvPr id="4" name="灯片编号占位符 3"/>
          <p:cNvSpPr>
            <a:spLocks noGrp="1"/>
          </p:cNvSpPr>
          <p:nvPr>
            <p:ph type="sldNum" sz="quarter" idx="5"/>
          </p:nvPr>
        </p:nvSpPr>
        <p:spPr/>
        <p:txBody>
          <a:bodyPr/>
          <a:lstStyle/>
          <a:p>
            <a:fld id="{028BFF8E-85F6-46F2-8228-F42EC4F238C6}"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6A76998-A1E5-4B06-8FFE-6F962455A775}" type="datetimeFigureOut">
              <a:rPr lang="zh-CN" altLang="en-US" smtClean="0"/>
              <a:t>2025/11/3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2D9B64-810E-4134-90F5-DAAC0121C524}"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6A76998-A1E5-4B06-8FFE-6F962455A775}" type="datetimeFigureOut">
              <a:rPr lang="zh-CN" altLang="en-US" smtClean="0"/>
              <a:t>2025/11/3</a:t>
            </a:fld>
            <a:endParaRPr lang="zh-CN" altLang="en-US"/>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932D9B64-810E-4134-90F5-DAAC0121C524}"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4" name="日期占位符 3"/>
          <p:cNvSpPr>
            <a:spLocks noGrp="1"/>
          </p:cNvSpPr>
          <p:nvPr userDrawn="1">
            <p:ph type="dt" sz="half" idx="10"/>
          </p:nvPr>
        </p:nvSpPr>
        <p:spPr/>
        <p:txBody>
          <a:bodyPr/>
          <a:lstStyle/>
          <a:p>
            <a:fld id="{56A76998-A1E5-4B06-8FFE-6F962455A775}" type="datetimeFigureOut">
              <a:rPr lang="zh-CN" altLang="en-US" smtClean="0"/>
              <a:t>2025/11/3</a:t>
            </a:fld>
            <a:endParaRPr lang="zh-CN" altLang="en-US"/>
          </a:p>
        </p:txBody>
      </p:sp>
      <p:sp>
        <p:nvSpPr>
          <p:cNvPr id="5" name="页脚占位符 4"/>
          <p:cNvSpPr>
            <a:spLocks noGrp="1"/>
          </p:cNvSpPr>
          <p:nvPr userDrawn="1">
            <p:ph type="ftr" sz="quarter" idx="11"/>
          </p:nvPr>
        </p:nvSpPr>
        <p:spPr/>
        <p:txBody>
          <a:bodyPr/>
          <a:lstStyle/>
          <a:p>
            <a:endParaRPr lang="zh-CN" altLang="en-US" dirty="0"/>
          </a:p>
        </p:txBody>
      </p:sp>
      <p:sp>
        <p:nvSpPr>
          <p:cNvPr id="6" name="灯片编号占位符 5"/>
          <p:cNvSpPr>
            <a:spLocks noGrp="1"/>
          </p:cNvSpPr>
          <p:nvPr userDrawn="1">
            <p:ph type="sldNum" sz="quarter" idx="12"/>
          </p:nvPr>
        </p:nvSpPr>
        <p:spPr/>
        <p:txBody>
          <a:bodyPr/>
          <a:lstStyle/>
          <a:p>
            <a:fld id="{932D9B64-810E-4134-90F5-DAAC0121C52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
        <p:nvSpPr>
          <p:cNvPr id="4" name="日期占位符 3"/>
          <p:cNvSpPr>
            <a:spLocks noGrp="1"/>
          </p:cNvSpPr>
          <p:nvPr userDrawn="1">
            <p:ph type="dt" sz="half" idx="10"/>
          </p:nvPr>
        </p:nvSpPr>
        <p:spPr/>
        <p:txBody>
          <a:bodyPr/>
          <a:lstStyle/>
          <a:p>
            <a:fld id="{56A76998-A1E5-4B06-8FFE-6F962455A775}" type="datetimeFigureOut">
              <a:rPr lang="zh-CN" altLang="en-US" smtClean="0"/>
              <a:t>2025/11/3</a:t>
            </a:fld>
            <a:endParaRPr lang="zh-CN" altLang="en-US"/>
          </a:p>
        </p:txBody>
      </p:sp>
      <p:sp>
        <p:nvSpPr>
          <p:cNvPr id="5" name="页脚占位符 4"/>
          <p:cNvSpPr>
            <a:spLocks noGrp="1"/>
          </p:cNvSpPr>
          <p:nvPr userDrawn="1">
            <p:ph type="ftr" sz="quarter" idx="11"/>
          </p:nvPr>
        </p:nvSpPr>
        <p:spPr/>
        <p:txBody>
          <a:bodyPr/>
          <a:lstStyle/>
          <a:p>
            <a:endParaRPr lang="zh-CN" altLang="en-US"/>
          </a:p>
        </p:txBody>
      </p:sp>
      <p:sp>
        <p:nvSpPr>
          <p:cNvPr id="6" name="灯片编号占位符 5"/>
          <p:cNvSpPr>
            <a:spLocks noGrp="1"/>
          </p:cNvSpPr>
          <p:nvPr userDrawn="1">
            <p:ph type="sldNum" sz="quarter" idx="12"/>
          </p:nvPr>
        </p:nvSpPr>
        <p:spPr/>
        <p:txBody>
          <a:bodyPr/>
          <a:lstStyle/>
          <a:p>
            <a:fld id="{932D9B64-810E-4134-90F5-DAAC0121C52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sp>
        <p:nvSpPr>
          <p:cNvPr id="4" name="日期占位符 3"/>
          <p:cNvSpPr>
            <a:spLocks noGrp="1"/>
          </p:cNvSpPr>
          <p:nvPr userDrawn="1">
            <p:ph type="dt" sz="half" idx="10"/>
          </p:nvPr>
        </p:nvSpPr>
        <p:spPr/>
        <p:txBody>
          <a:bodyPr/>
          <a:lstStyle/>
          <a:p>
            <a:fld id="{56A76998-A1E5-4B06-8FFE-6F962455A775}" type="datetimeFigureOut">
              <a:rPr lang="zh-CN" altLang="en-US" smtClean="0"/>
              <a:t>2025/11/3</a:t>
            </a:fld>
            <a:endParaRPr lang="zh-CN" altLang="en-US"/>
          </a:p>
        </p:txBody>
      </p:sp>
      <p:sp>
        <p:nvSpPr>
          <p:cNvPr id="5" name="页脚占位符 4"/>
          <p:cNvSpPr>
            <a:spLocks noGrp="1"/>
          </p:cNvSpPr>
          <p:nvPr userDrawn="1">
            <p:ph type="ftr" sz="quarter" idx="11"/>
          </p:nvPr>
        </p:nvSpPr>
        <p:spPr/>
        <p:txBody>
          <a:bodyPr/>
          <a:lstStyle/>
          <a:p>
            <a:endParaRPr lang="zh-CN" altLang="en-US"/>
          </a:p>
        </p:txBody>
      </p:sp>
      <p:sp>
        <p:nvSpPr>
          <p:cNvPr id="6" name="灯片编号占位符 5"/>
          <p:cNvSpPr>
            <a:spLocks noGrp="1"/>
          </p:cNvSpPr>
          <p:nvPr userDrawn="1">
            <p:ph type="sldNum" sz="quarter" idx="12"/>
          </p:nvPr>
        </p:nvSpPr>
        <p:spPr/>
        <p:txBody>
          <a:bodyPr/>
          <a:lstStyle/>
          <a:p>
            <a:fld id="{932D9B64-810E-4134-90F5-DAAC0121C52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709E1E8-66D7-43EC-BF6A-A570390A3E10}" type="datetimeFigureOut">
              <a:rPr lang="zh-CN" altLang="en-US" smtClean="0"/>
              <a:t>2025/11/3</a:t>
            </a:fld>
            <a:endParaRPr lang="zh-CN" altLang="en-US"/>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C2F1DEAF-6612-4C35-BE36-8D23C36CD1F8}"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709E1E8-66D7-43EC-BF6A-A570390A3E10}" type="datetimeFigureOut">
              <a:rPr lang="zh-CN" altLang="en-US" smtClean="0"/>
              <a:t>2025/11/3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2F1DEAF-6612-4C35-BE36-8D23C36CD1F8}"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A76998-A1E5-4B06-8FFE-6F962455A775}" type="datetimeFigureOut">
              <a:rPr lang="zh-CN" altLang="en-US" smtClean="0"/>
              <a:t>2025/11/3</a:t>
            </a:fld>
            <a:endParaRPr lang="zh-CN" altLang="en-US"/>
          </a:p>
        </p:txBody>
      </p:sp>
      <p:sp>
        <p:nvSpPr>
          <p:cNvPr id="5" name="页脚占位符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2D9B64-810E-4134-90F5-DAAC0121C524}"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xml"/><Relationship Id="rId5" Type="http://schemas.openxmlformats.org/officeDocument/2006/relationships/image" Target="../media/image2.emf"/><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image" Target="../media/image1.png"/><Relationship Id="rId7" Type="http://schemas.openxmlformats.org/officeDocument/2006/relationships/slide" Target="slide3.xm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0.wmf"/><Relationship Id="rId11" Type="http://schemas.openxmlformats.org/officeDocument/2006/relationships/slide" Target="slide26.xml"/><Relationship Id="rId5" Type="http://schemas.openxmlformats.org/officeDocument/2006/relationships/oleObject" Target="../embeddings/oleObject1.bin"/><Relationship Id="rId10" Type="http://schemas.openxmlformats.org/officeDocument/2006/relationships/slide" Target="slide20.xml"/><Relationship Id="rId4" Type="http://schemas.openxmlformats.org/officeDocument/2006/relationships/image" Target="../media/image2.emf"/><Relationship Id="rId9" Type="http://schemas.openxmlformats.org/officeDocument/2006/relationships/slide" Target="slide16.xml"/></Relationships>
</file>

<file path=ppt/slides/_rels/slide11.xml.rels><?xml version="1.0" encoding="UTF-8" standalone="yes"?>
<Relationships xmlns="http://schemas.openxmlformats.org/package/2006/relationships"><Relationship Id="rId8" Type="http://schemas.openxmlformats.org/officeDocument/2006/relationships/image" Target="../media/image24.jpeg"/><Relationship Id="rId13" Type="http://schemas.openxmlformats.org/officeDocument/2006/relationships/image" Target="../media/image29.jpeg"/><Relationship Id="rId18" Type="http://schemas.openxmlformats.org/officeDocument/2006/relationships/slide" Target="slide20.xml"/><Relationship Id="rId3" Type="http://schemas.openxmlformats.org/officeDocument/2006/relationships/image" Target="../media/image1.png"/><Relationship Id="rId7" Type="http://schemas.openxmlformats.org/officeDocument/2006/relationships/image" Target="../media/image23.jpeg"/><Relationship Id="rId12" Type="http://schemas.openxmlformats.org/officeDocument/2006/relationships/image" Target="../media/image28.jpeg"/><Relationship Id="rId17" Type="http://schemas.openxmlformats.org/officeDocument/2006/relationships/slide" Target="slide16.xml"/><Relationship Id="rId2" Type="http://schemas.openxmlformats.org/officeDocument/2006/relationships/notesSlide" Target="../notesSlides/notesSlide11.xml"/><Relationship Id="rId16" Type="http://schemas.openxmlformats.org/officeDocument/2006/relationships/slide" Target="slide9.xml"/><Relationship Id="rId1" Type="http://schemas.openxmlformats.org/officeDocument/2006/relationships/slideLayout" Target="../slideLayouts/slideLayout1.xml"/><Relationship Id="rId6" Type="http://schemas.openxmlformats.org/officeDocument/2006/relationships/image" Target="../media/image22.jpeg"/><Relationship Id="rId11" Type="http://schemas.openxmlformats.org/officeDocument/2006/relationships/image" Target="../media/image27.jpeg"/><Relationship Id="rId5" Type="http://schemas.openxmlformats.org/officeDocument/2006/relationships/image" Target="../media/image21.jpeg"/><Relationship Id="rId15" Type="http://schemas.openxmlformats.org/officeDocument/2006/relationships/slide" Target="slide3.xml"/><Relationship Id="rId10" Type="http://schemas.openxmlformats.org/officeDocument/2006/relationships/image" Target="../media/image26.jpeg"/><Relationship Id="rId19" Type="http://schemas.openxmlformats.org/officeDocument/2006/relationships/slide" Target="slide26.xml"/><Relationship Id="rId4" Type="http://schemas.openxmlformats.org/officeDocument/2006/relationships/image" Target="../media/image2.emf"/><Relationship Id="rId9" Type="http://schemas.openxmlformats.org/officeDocument/2006/relationships/image" Target="../media/image25.jpeg"/><Relationship Id="rId14" Type="http://schemas.openxmlformats.org/officeDocument/2006/relationships/image" Target="../media/image30.png"/></Relationships>
</file>

<file path=ppt/slides/_rels/slide12.xml.rels><?xml version="1.0" encoding="UTF-8" standalone="yes"?>
<Relationships xmlns="http://schemas.openxmlformats.org/package/2006/relationships"><Relationship Id="rId8" Type="http://schemas.openxmlformats.org/officeDocument/2006/relationships/slide" Target="slide16.xml"/><Relationship Id="rId3" Type="http://schemas.openxmlformats.org/officeDocument/2006/relationships/image" Target="../media/image1.png"/><Relationship Id="rId7" Type="http://schemas.openxmlformats.org/officeDocument/2006/relationships/slide" Target="slide9.xm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slide" Target="slide3.xml"/><Relationship Id="rId5" Type="http://schemas.openxmlformats.org/officeDocument/2006/relationships/image" Target="../media/image31.png"/><Relationship Id="rId10" Type="http://schemas.openxmlformats.org/officeDocument/2006/relationships/slide" Target="slide26.xml"/><Relationship Id="rId4" Type="http://schemas.openxmlformats.org/officeDocument/2006/relationships/image" Target="../media/image2.emf"/><Relationship Id="rId9" Type="http://schemas.openxmlformats.org/officeDocument/2006/relationships/slide" Target="slide20.xml"/></Relationships>
</file>

<file path=ppt/slides/_rels/slide13.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image" Target="../media/image1.png"/><Relationship Id="rId7" Type="http://schemas.openxmlformats.org/officeDocument/2006/relationships/slide" Target="slide3.xm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33.png"/><Relationship Id="rId11" Type="http://schemas.openxmlformats.org/officeDocument/2006/relationships/slide" Target="slide26.xml"/><Relationship Id="rId5" Type="http://schemas.openxmlformats.org/officeDocument/2006/relationships/image" Target="../media/image32.png"/><Relationship Id="rId10" Type="http://schemas.openxmlformats.org/officeDocument/2006/relationships/slide" Target="slide20.xml"/><Relationship Id="rId4" Type="http://schemas.openxmlformats.org/officeDocument/2006/relationships/image" Target="../media/image2.emf"/><Relationship Id="rId9" Type="http://schemas.openxmlformats.org/officeDocument/2006/relationships/slide" Target="slide16.xml"/></Relationships>
</file>

<file path=ppt/slides/_rels/slide14.xml.rels><?xml version="1.0" encoding="UTF-8" standalone="yes"?>
<Relationships xmlns="http://schemas.openxmlformats.org/package/2006/relationships"><Relationship Id="rId8" Type="http://schemas.openxmlformats.org/officeDocument/2006/relationships/slide" Target="slide16.xml"/><Relationship Id="rId3" Type="http://schemas.openxmlformats.org/officeDocument/2006/relationships/image" Target="../media/image1.png"/><Relationship Id="rId7" Type="http://schemas.openxmlformats.org/officeDocument/2006/relationships/slide" Target="slide9.xm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slide" Target="slide3.xml"/><Relationship Id="rId5" Type="http://schemas.openxmlformats.org/officeDocument/2006/relationships/image" Target="../media/image34.png"/><Relationship Id="rId10" Type="http://schemas.openxmlformats.org/officeDocument/2006/relationships/slide" Target="slide26.xml"/><Relationship Id="rId4" Type="http://schemas.openxmlformats.org/officeDocument/2006/relationships/image" Target="../media/image2.emf"/><Relationship Id="rId9" Type="http://schemas.openxmlformats.org/officeDocument/2006/relationships/slide" Target="slide20.xml"/></Relationships>
</file>

<file path=ppt/slides/_rels/slide15.xml.rels><?xml version="1.0" encoding="UTF-8" standalone="yes"?>
<Relationships xmlns="http://schemas.openxmlformats.org/package/2006/relationships"><Relationship Id="rId8" Type="http://schemas.openxmlformats.org/officeDocument/2006/relationships/slide" Target="slide16.xml"/><Relationship Id="rId3" Type="http://schemas.openxmlformats.org/officeDocument/2006/relationships/image" Target="../media/image1.png"/><Relationship Id="rId7" Type="http://schemas.openxmlformats.org/officeDocument/2006/relationships/slide" Target="slide9.xml"/><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slide" Target="slide3.xml"/><Relationship Id="rId5" Type="http://schemas.openxmlformats.org/officeDocument/2006/relationships/image" Target="../media/image35.png"/><Relationship Id="rId10" Type="http://schemas.openxmlformats.org/officeDocument/2006/relationships/slide" Target="slide26.xml"/><Relationship Id="rId4" Type="http://schemas.openxmlformats.org/officeDocument/2006/relationships/image" Target="../media/image2.emf"/><Relationship Id="rId9" Type="http://schemas.openxmlformats.org/officeDocument/2006/relationships/slide" Target="slide20.xml"/></Relationships>
</file>

<file path=ppt/slides/_rels/slide1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 Target="slide3.xml"/><Relationship Id="rId7" Type="http://schemas.openxmlformats.org/officeDocument/2006/relationships/slide" Target="slide26.xm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slide" Target="slide20.xml"/><Relationship Id="rId5" Type="http://schemas.openxmlformats.org/officeDocument/2006/relationships/slide" Target="slide16.xml"/><Relationship Id="rId4" Type="http://schemas.openxmlformats.org/officeDocument/2006/relationships/slide" Target="slide9.xml"/></Relationships>
</file>

<file path=ppt/slides/_rels/slide17.xml.rels><?xml version="1.0" encoding="UTF-8" standalone="yes"?>
<Relationships xmlns="http://schemas.openxmlformats.org/package/2006/relationships"><Relationship Id="rId8" Type="http://schemas.openxmlformats.org/officeDocument/2006/relationships/slide" Target="slide16.xml"/><Relationship Id="rId3" Type="http://schemas.openxmlformats.org/officeDocument/2006/relationships/notesSlide" Target="../notesSlides/notesSlide17.xml"/><Relationship Id="rId7" Type="http://schemas.openxmlformats.org/officeDocument/2006/relationships/slide" Target="slide9.xml"/><Relationship Id="rId2" Type="http://schemas.openxmlformats.org/officeDocument/2006/relationships/slideLayout" Target="../slideLayouts/slideLayout1.xml"/><Relationship Id="rId1" Type="http://schemas.openxmlformats.org/officeDocument/2006/relationships/tags" Target="../tags/tag32.xml"/><Relationship Id="rId6" Type="http://schemas.openxmlformats.org/officeDocument/2006/relationships/slide" Target="slide3.xml"/><Relationship Id="rId5" Type="http://schemas.openxmlformats.org/officeDocument/2006/relationships/image" Target="../media/image2.emf"/><Relationship Id="rId10" Type="http://schemas.openxmlformats.org/officeDocument/2006/relationships/slide" Target="slide26.xml"/><Relationship Id="rId4" Type="http://schemas.openxmlformats.org/officeDocument/2006/relationships/image" Target="../media/image1.png"/><Relationship Id="rId9" Type="http://schemas.openxmlformats.org/officeDocument/2006/relationships/slide" Target="slide20.xml"/></Relationships>
</file>

<file path=ppt/slides/_rels/slide18.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slide" Target="slide26.xml"/><Relationship Id="rId3" Type="http://schemas.openxmlformats.org/officeDocument/2006/relationships/image" Target="../media/image1.png"/><Relationship Id="rId7" Type="http://schemas.openxmlformats.org/officeDocument/2006/relationships/image" Target="../media/image38.png"/><Relationship Id="rId12" Type="http://schemas.openxmlformats.org/officeDocument/2006/relationships/slide" Target="slide20.xml"/><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37.png"/><Relationship Id="rId11" Type="http://schemas.openxmlformats.org/officeDocument/2006/relationships/slide" Target="slide16.xml"/><Relationship Id="rId5" Type="http://schemas.openxmlformats.org/officeDocument/2006/relationships/image" Target="../media/image36.png"/><Relationship Id="rId10" Type="http://schemas.openxmlformats.org/officeDocument/2006/relationships/slide" Target="slide9.xml"/><Relationship Id="rId4" Type="http://schemas.openxmlformats.org/officeDocument/2006/relationships/image" Target="../media/image2.emf"/><Relationship Id="rId9" Type="http://schemas.openxmlformats.org/officeDocument/2006/relationships/slide" Target="slide3.xml"/></Relationships>
</file>

<file path=ppt/slides/_rels/slide19.xml.rels><?xml version="1.0" encoding="UTF-8" standalone="yes"?>
<Relationships xmlns="http://schemas.openxmlformats.org/package/2006/relationships"><Relationship Id="rId8" Type="http://schemas.openxmlformats.org/officeDocument/2006/relationships/slide" Target="slide20.xml"/><Relationship Id="rId3" Type="http://schemas.openxmlformats.org/officeDocument/2006/relationships/image" Target="../media/image1.png"/><Relationship Id="rId7" Type="http://schemas.openxmlformats.org/officeDocument/2006/relationships/slide" Target="slide16.xm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slide" Target="slide9.xml"/><Relationship Id="rId5" Type="http://schemas.openxmlformats.org/officeDocument/2006/relationships/slide" Target="slide3.xml"/><Relationship Id="rId4" Type="http://schemas.openxmlformats.org/officeDocument/2006/relationships/image" Target="../media/image2.emf"/><Relationship Id="rId9" Type="http://schemas.openxmlformats.org/officeDocument/2006/relationships/slide" Target="slide26.xml"/></Relationships>
</file>

<file path=ppt/slides/_rels/slide2.xml.rels><?xml version="1.0" encoding="UTF-8" standalone="yes"?>
<Relationships xmlns="http://schemas.openxmlformats.org/package/2006/relationships"><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tags" Target="../tags/tag27.xml"/><Relationship Id="rId3" Type="http://schemas.openxmlformats.org/officeDocument/2006/relationships/tags" Target="../tags/tag4.xml"/><Relationship Id="rId21" Type="http://schemas.openxmlformats.org/officeDocument/2006/relationships/tags" Target="../tags/tag22.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33" Type="http://schemas.openxmlformats.org/officeDocument/2006/relationships/slide" Target="slide26.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29" Type="http://schemas.openxmlformats.org/officeDocument/2006/relationships/slide" Target="slide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32" Type="http://schemas.openxmlformats.org/officeDocument/2006/relationships/slide" Target="slide20.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notesSlide" Target="../notesSlides/notesSlide2.xml"/><Relationship Id="rId10" Type="http://schemas.openxmlformats.org/officeDocument/2006/relationships/tags" Target="../tags/tag11.xml"/><Relationship Id="rId19" Type="http://schemas.openxmlformats.org/officeDocument/2006/relationships/tags" Target="../tags/tag20.xml"/><Relationship Id="rId31" Type="http://schemas.openxmlformats.org/officeDocument/2006/relationships/slide" Target="slide9.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slideLayout" Target="../slideLayouts/slideLayout7.xml"/><Relationship Id="rId30" Type="http://schemas.openxmlformats.org/officeDocument/2006/relationships/slide" Target="slide16.xml"/><Relationship Id="rId8" Type="http://schemas.openxmlformats.org/officeDocument/2006/relationships/tags" Target="../tags/tag9.xml"/></Relationships>
</file>

<file path=ppt/slides/_rels/slide2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 Target="slide3.xml"/><Relationship Id="rId7" Type="http://schemas.openxmlformats.org/officeDocument/2006/relationships/slide" Target="slide26.xml"/><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slide" Target="slide20.xml"/><Relationship Id="rId5" Type="http://schemas.openxmlformats.org/officeDocument/2006/relationships/slide" Target="slide16.xml"/><Relationship Id="rId4" Type="http://schemas.openxmlformats.org/officeDocument/2006/relationships/slide" Target="slide9.xml"/></Relationships>
</file>

<file path=ppt/slides/_rels/slide21.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slide" Target="slide26.xml"/><Relationship Id="rId3" Type="http://schemas.openxmlformats.org/officeDocument/2006/relationships/notesSlide" Target="../notesSlides/notesSlide21.xml"/><Relationship Id="rId7" Type="http://schemas.openxmlformats.org/officeDocument/2006/relationships/image" Target="../media/image41.png"/><Relationship Id="rId12" Type="http://schemas.openxmlformats.org/officeDocument/2006/relationships/slide" Target="slide20.xml"/><Relationship Id="rId2" Type="http://schemas.openxmlformats.org/officeDocument/2006/relationships/slideLayout" Target="../slideLayouts/slideLayout1.xml"/><Relationship Id="rId1" Type="http://schemas.openxmlformats.org/officeDocument/2006/relationships/tags" Target="../tags/tag33.xml"/><Relationship Id="rId6" Type="http://schemas.openxmlformats.org/officeDocument/2006/relationships/image" Target="../media/image40.jpeg"/><Relationship Id="rId11" Type="http://schemas.openxmlformats.org/officeDocument/2006/relationships/slide" Target="slide16.xml"/><Relationship Id="rId5" Type="http://schemas.openxmlformats.org/officeDocument/2006/relationships/image" Target="../media/image2.emf"/><Relationship Id="rId10" Type="http://schemas.openxmlformats.org/officeDocument/2006/relationships/slide" Target="slide9.xml"/><Relationship Id="rId4" Type="http://schemas.openxmlformats.org/officeDocument/2006/relationships/image" Target="../media/image1.png"/><Relationship Id="rId9" Type="http://schemas.openxmlformats.org/officeDocument/2006/relationships/slide" Target="slide3.xml"/></Relationships>
</file>

<file path=ppt/slides/_rels/slide22.xml.rels><?xml version="1.0" encoding="UTF-8" standalone="yes"?>
<Relationships xmlns="http://schemas.openxmlformats.org/package/2006/relationships"><Relationship Id="rId8" Type="http://schemas.openxmlformats.org/officeDocument/2006/relationships/slide" Target="slide16.xml"/><Relationship Id="rId3" Type="http://schemas.openxmlformats.org/officeDocument/2006/relationships/notesSlide" Target="../notesSlides/notesSlide22.xml"/><Relationship Id="rId7" Type="http://schemas.openxmlformats.org/officeDocument/2006/relationships/slide" Target="slide9.xml"/><Relationship Id="rId2" Type="http://schemas.openxmlformats.org/officeDocument/2006/relationships/slideLayout" Target="../slideLayouts/slideLayout1.xml"/><Relationship Id="rId1" Type="http://schemas.openxmlformats.org/officeDocument/2006/relationships/tags" Target="../tags/tag34.xml"/><Relationship Id="rId6" Type="http://schemas.openxmlformats.org/officeDocument/2006/relationships/slide" Target="slide3.xml"/><Relationship Id="rId5" Type="http://schemas.openxmlformats.org/officeDocument/2006/relationships/image" Target="../media/image2.emf"/><Relationship Id="rId10" Type="http://schemas.openxmlformats.org/officeDocument/2006/relationships/slide" Target="slide26.xml"/><Relationship Id="rId4" Type="http://schemas.openxmlformats.org/officeDocument/2006/relationships/image" Target="../media/image1.png"/><Relationship Id="rId9" Type="http://schemas.openxmlformats.org/officeDocument/2006/relationships/slide" Target="slide20.xml"/></Relationships>
</file>

<file path=ppt/slides/_rels/slide23.xml.rels><?xml version="1.0" encoding="UTF-8" standalone="yes"?>
<Relationships xmlns="http://schemas.openxmlformats.org/package/2006/relationships"><Relationship Id="rId8" Type="http://schemas.openxmlformats.org/officeDocument/2006/relationships/image" Target="../media/image44.wmf"/><Relationship Id="rId13" Type="http://schemas.openxmlformats.org/officeDocument/2006/relationships/slide" Target="slide16.xml"/><Relationship Id="rId3" Type="http://schemas.openxmlformats.org/officeDocument/2006/relationships/image" Target="../media/image1.png"/><Relationship Id="rId7" Type="http://schemas.openxmlformats.org/officeDocument/2006/relationships/oleObject" Target="../embeddings/oleObject3.bin"/><Relationship Id="rId12" Type="http://schemas.openxmlformats.org/officeDocument/2006/relationships/slide" Target="slide9.xml"/><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43.wmf"/><Relationship Id="rId11" Type="http://schemas.openxmlformats.org/officeDocument/2006/relationships/slide" Target="slide3.xml"/><Relationship Id="rId5" Type="http://schemas.openxmlformats.org/officeDocument/2006/relationships/oleObject" Target="../embeddings/oleObject2.bin"/><Relationship Id="rId15" Type="http://schemas.openxmlformats.org/officeDocument/2006/relationships/slide" Target="slide26.xml"/><Relationship Id="rId10" Type="http://schemas.openxmlformats.org/officeDocument/2006/relationships/image" Target="../media/image45.wmf"/><Relationship Id="rId4" Type="http://schemas.openxmlformats.org/officeDocument/2006/relationships/image" Target="../media/image2.emf"/><Relationship Id="rId9" Type="http://schemas.openxmlformats.org/officeDocument/2006/relationships/oleObject" Target="../embeddings/oleObject4.bin"/><Relationship Id="rId14" Type="http://schemas.openxmlformats.org/officeDocument/2006/relationships/slide" Target="slide20.xml"/></Relationships>
</file>

<file path=ppt/slides/_rels/slide24.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slide" Target="slide16.xml"/><Relationship Id="rId3" Type="http://schemas.openxmlformats.org/officeDocument/2006/relationships/notesSlide" Target="../notesSlides/notesSlide24.xml"/><Relationship Id="rId7" Type="http://schemas.openxmlformats.org/officeDocument/2006/relationships/image" Target="../media/image47.png"/><Relationship Id="rId12" Type="http://schemas.openxmlformats.org/officeDocument/2006/relationships/slide" Target="slide9.xml"/><Relationship Id="rId2" Type="http://schemas.openxmlformats.org/officeDocument/2006/relationships/slideLayout" Target="../slideLayouts/slideLayout1.xml"/><Relationship Id="rId1" Type="http://schemas.openxmlformats.org/officeDocument/2006/relationships/tags" Target="../tags/tag35.xml"/><Relationship Id="rId6" Type="http://schemas.openxmlformats.org/officeDocument/2006/relationships/image" Target="../media/image46.png"/><Relationship Id="rId11" Type="http://schemas.openxmlformats.org/officeDocument/2006/relationships/slide" Target="slide3.xml"/><Relationship Id="rId5" Type="http://schemas.openxmlformats.org/officeDocument/2006/relationships/image" Target="../media/image2.emf"/><Relationship Id="rId15" Type="http://schemas.openxmlformats.org/officeDocument/2006/relationships/slide" Target="slide26.xml"/><Relationship Id="rId10" Type="http://schemas.openxmlformats.org/officeDocument/2006/relationships/image" Target="../media/image50.png"/><Relationship Id="rId4" Type="http://schemas.openxmlformats.org/officeDocument/2006/relationships/image" Target="../media/image1.png"/><Relationship Id="rId9" Type="http://schemas.openxmlformats.org/officeDocument/2006/relationships/image" Target="../media/image49.png"/><Relationship Id="rId14" Type="http://schemas.openxmlformats.org/officeDocument/2006/relationships/slide" Target="slide20.xml"/></Relationships>
</file>

<file path=ppt/slides/_rels/slide25.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notesSlide" Target="../notesSlides/notesSlide25.xml"/><Relationship Id="rId7" Type="http://schemas.openxmlformats.org/officeDocument/2006/relationships/image" Target="../media/image52.png"/><Relationship Id="rId12" Type="http://schemas.openxmlformats.org/officeDocument/2006/relationships/slide" Target="slide26.xml"/><Relationship Id="rId2" Type="http://schemas.openxmlformats.org/officeDocument/2006/relationships/slideLayout" Target="../slideLayouts/slideLayout1.xml"/><Relationship Id="rId1" Type="http://schemas.openxmlformats.org/officeDocument/2006/relationships/tags" Target="../tags/tag36.xml"/><Relationship Id="rId6" Type="http://schemas.openxmlformats.org/officeDocument/2006/relationships/image" Target="../media/image51.png"/><Relationship Id="rId11" Type="http://schemas.openxmlformats.org/officeDocument/2006/relationships/slide" Target="slide20.xml"/><Relationship Id="rId5" Type="http://schemas.openxmlformats.org/officeDocument/2006/relationships/image" Target="../media/image2.emf"/><Relationship Id="rId10" Type="http://schemas.openxmlformats.org/officeDocument/2006/relationships/slide" Target="slide16.xml"/><Relationship Id="rId4" Type="http://schemas.openxmlformats.org/officeDocument/2006/relationships/image" Target="../media/image1.png"/><Relationship Id="rId9" Type="http://schemas.openxmlformats.org/officeDocument/2006/relationships/slide" Target="slide9.xml"/></Relationships>
</file>

<file path=ppt/slides/_rels/slide2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 Target="slide3.xml"/><Relationship Id="rId7" Type="http://schemas.openxmlformats.org/officeDocument/2006/relationships/slide" Target="slide26.xml"/><Relationship Id="rId2" Type="http://schemas.openxmlformats.org/officeDocument/2006/relationships/notesSlide" Target="../notesSlides/notesSlide26.xml"/><Relationship Id="rId1" Type="http://schemas.openxmlformats.org/officeDocument/2006/relationships/slideLayout" Target="../slideLayouts/slideLayout5.xml"/><Relationship Id="rId6" Type="http://schemas.openxmlformats.org/officeDocument/2006/relationships/slide" Target="slide20.xml"/><Relationship Id="rId5" Type="http://schemas.openxmlformats.org/officeDocument/2006/relationships/slide" Target="slide16.xml"/><Relationship Id="rId4" Type="http://schemas.openxmlformats.org/officeDocument/2006/relationships/slide" Target="slide9.xml"/></Relationships>
</file>

<file path=ppt/slides/_rels/slide27.xml.rels><?xml version="1.0" encoding="UTF-8" standalone="yes"?>
<Relationships xmlns="http://schemas.openxmlformats.org/package/2006/relationships"><Relationship Id="rId8" Type="http://schemas.openxmlformats.org/officeDocument/2006/relationships/slide" Target="slide16.xml"/><Relationship Id="rId3" Type="http://schemas.openxmlformats.org/officeDocument/2006/relationships/image" Target="../media/image18.png"/><Relationship Id="rId7" Type="http://schemas.openxmlformats.org/officeDocument/2006/relationships/slide" Target="slide9.xml"/><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slide" Target="slide3.xml"/><Relationship Id="rId5" Type="http://schemas.openxmlformats.org/officeDocument/2006/relationships/image" Target="../media/image2.emf"/><Relationship Id="rId10" Type="http://schemas.openxmlformats.org/officeDocument/2006/relationships/slide" Target="slide26.xml"/><Relationship Id="rId4" Type="http://schemas.openxmlformats.org/officeDocument/2006/relationships/image" Target="../media/image1.png"/><Relationship Id="rId9" Type="http://schemas.openxmlformats.org/officeDocument/2006/relationships/slide" Target="slide20.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image" Target="../media/image2.emf"/></Relationships>
</file>

<file path=ppt/slides/_rels/slide2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slide" Target="slide26.xml"/><Relationship Id="rId3" Type="http://schemas.openxmlformats.org/officeDocument/2006/relationships/notesSlide" Target="../notesSlides/notesSlide3.xml"/><Relationship Id="rId7" Type="http://schemas.openxmlformats.org/officeDocument/2006/relationships/slide" Target="slide20.xml"/><Relationship Id="rId2" Type="http://schemas.openxmlformats.org/officeDocument/2006/relationships/slideLayout" Target="../slideLayouts/slideLayout2.xml"/><Relationship Id="rId1" Type="http://schemas.openxmlformats.org/officeDocument/2006/relationships/tags" Target="../tags/tag28.xml"/><Relationship Id="rId6" Type="http://schemas.openxmlformats.org/officeDocument/2006/relationships/slide" Target="slide16.xml"/><Relationship Id="rId5" Type="http://schemas.openxmlformats.org/officeDocument/2006/relationships/slide" Target="slide9.xml"/><Relationship Id="rId4" Type="http://schemas.openxmlformats.org/officeDocument/2006/relationships/slide" Target="slide3.xml"/><Relationship Id="rId9" Type="http://schemas.openxmlformats.org/officeDocument/2006/relationships/image" Target="../media/image1.png"/></Relationships>
</file>

<file path=ppt/slides/_rels/slide3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notesSlide" Target="../notesSlides/notesSlide4.xml"/><Relationship Id="rId7" Type="http://schemas.openxmlformats.org/officeDocument/2006/relationships/image" Target="../media/image3.png"/><Relationship Id="rId12" Type="http://schemas.openxmlformats.org/officeDocument/2006/relationships/slide" Target="slide26.xml"/><Relationship Id="rId2" Type="http://schemas.openxmlformats.org/officeDocument/2006/relationships/slideLayout" Target="../slideLayouts/slideLayout1.xml"/><Relationship Id="rId1" Type="http://schemas.openxmlformats.org/officeDocument/2006/relationships/tags" Target="../tags/tag29.xml"/><Relationship Id="rId6" Type="http://schemas.openxmlformats.org/officeDocument/2006/relationships/chart" Target="../charts/chart1.xml"/><Relationship Id="rId11" Type="http://schemas.openxmlformats.org/officeDocument/2006/relationships/slide" Target="slide20.xml"/><Relationship Id="rId5" Type="http://schemas.openxmlformats.org/officeDocument/2006/relationships/image" Target="../media/image2.emf"/><Relationship Id="rId10" Type="http://schemas.openxmlformats.org/officeDocument/2006/relationships/slide" Target="slide16.xml"/><Relationship Id="rId4" Type="http://schemas.openxmlformats.org/officeDocument/2006/relationships/image" Target="../media/image1.png"/><Relationship Id="rId9" Type="http://schemas.openxmlformats.org/officeDocument/2006/relationships/slide" Target="slide9.xml"/></Relationships>
</file>

<file path=ppt/slides/_rels/slide5.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chart" Target="../charts/chart2.xml"/><Relationship Id="rId18" Type="http://schemas.openxmlformats.org/officeDocument/2006/relationships/slide" Target="slide26.xml"/><Relationship Id="rId3" Type="http://schemas.openxmlformats.org/officeDocument/2006/relationships/notesSlide" Target="../notesSlides/notesSlide5.xml"/><Relationship Id="rId7" Type="http://schemas.openxmlformats.org/officeDocument/2006/relationships/image" Target="../media/image7.png"/><Relationship Id="rId12" Type="http://schemas.openxmlformats.org/officeDocument/2006/relationships/image" Target="../media/image2.emf"/><Relationship Id="rId17" Type="http://schemas.openxmlformats.org/officeDocument/2006/relationships/slide" Target="slide20.xml"/><Relationship Id="rId2" Type="http://schemas.openxmlformats.org/officeDocument/2006/relationships/slideLayout" Target="../slideLayouts/slideLayout1.xml"/><Relationship Id="rId16" Type="http://schemas.openxmlformats.org/officeDocument/2006/relationships/slide" Target="slide16.xml"/><Relationship Id="rId1" Type="http://schemas.openxmlformats.org/officeDocument/2006/relationships/tags" Target="../tags/tag30.xml"/><Relationship Id="rId6" Type="http://schemas.openxmlformats.org/officeDocument/2006/relationships/image" Target="../media/image6.png"/><Relationship Id="rId11" Type="http://schemas.openxmlformats.org/officeDocument/2006/relationships/image" Target="../media/image1.png"/><Relationship Id="rId5" Type="http://schemas.openxmlformats.org/officeDocument/2006/relationships/image" Target="../media/image5.png"/><Relationship Id="rId15" Type="http://schemas.openxmlformats.org/officeDocument/2006/relationships/slide" Target="slide9.xml"/><Relationship Id="rId10" Type="http://schemas.openxmlformats.org/officeDocument/2006/relationships/image" Target="../media/image10.sv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slide" Target="slide3.xml"/></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slide" Target="slide3.xml"/><Relationship Id="rId3" Type="http://schemas.openxmlformats.org/officeDocument/2006/relationships/notesSlide" Target="../notesSlides/notesSlide6.xml"/><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slide" Target="slide26.xml"/><Relationship Id="rId2" Type="http://schemas.openxmlformats.org/officeDocument/2006/relationships/slideLayout" Target="../slideLayouts/slideLayout1.xml"/><Relationship Id="rId16" Type="http://schemas.openxmlformats.org/officeDocument/2006/relationships/slide" Target="slide20.xml"/><Relationship Id="rId1" Type="http://schemas.openxmlformats.org/officeDocument/2006/relationships/tags" Target="../tags/tag31.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2.emf"/><Relationship Id="rId15" Type="http://schemas.openxmlformats.org/officeDocument/2006/relationships/slide" Target="slide16.xml"/><Relationship Id="rId10" Type="http://schemas.openxmlformats.org/officeDocument/2006/relationships/image" Target="../media/image15.jpeg"/><Relationship Id="rId4" Type="http://schemas.openxmlformats.org/officeDocument/2006/relationships/image" Target="../media/image1.png"/><Relationship Id="rId9" Type="http://schemas.openxmlformats.org/officeDocument/2006/relationships/image" Target="../media/image14.png"/><Relationship Id="rId14" Type="http://schemas.openxmlformats.org/officeDocument/2006/relationships/slide" Target="slide9.xml"/></Relationships>
</file>

<file path=ppt/slides/_rels/slide7.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image" Target="../media/image1.png"/><Relationship Id="rId7" Type="http://schemas.openxmlformats.org/officeDocument/2006/relationships/slide" Target="slide3.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9.png"/><Relationship Id="rId11" Type="http://schemas.openxmlformats.org/officeDocument/2006/relationships/slide" Target="slide26.xml"/><Relationship Id="rId5" Type="http://schemas.openxmlformats.org/officeDocument/2006/relationships/image" Target="../media/image18.png"/><Relationship Id="rId10" Type="http://schemas.openxmlformats.org/officeDocument/2006/relationships/slide" Target="slide20.xml"/><Relationship Id="rId4" Type="http://schemas.openxmlformats.org/officeDocument/2006/relationships/image" Target="../media/image2.emf"/><Relationship Id="rId9" Type="http://schemas.openxmlformats.org/officeDocument/2006/relationships/slide" Target="slide16.xml"/></Relationships>
</file>

<file path=ppt/slides/_rels/slide8.xml.rels><?xml version="1.0" encoding="UTF-8" standalone="yes"?>
<Relationships xmlns="http://schemas.openxmlformats.org/package/2006/relationships"><Relationship Id="rId8" Type="http://schemas.openxmlformats.org/officeDocument/2006/relationships/slide" Target="slide20.xml"/><Relationship Id="rId3" Type="http://schemas.openxmlformats.org/officeDocument/2006/relationships/image" Target="../media/image1.png"/><Relationship Id="rId7" Type="http://schemas.openxmlformats.org/officeDocument/2006/relationships/slide" Target="slide16.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slide" Target="slide9.xml"/><Relationship Id="rId5" Type="http://schemas.openxmlformats.org/officeDocument/2006/relationships/slide" Target="slide3.xml"/><Relationship Id="rId4" Type="http://schemas.openxmlformats.org/officeDocument/2006/relationships/image" Target="../media/image2.emf"/><Relationship Id="rId9" Type="http://schemas.openxmlformats.org/officeDocument/2006/relationships/slide" Target="slide26.xml"/></Relationships>
</file>

<file path=ppt/slides/_rels/slide9.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 Target="slide3.xml"/><Relationship Id="rId7" Type="http://schemas.openxmlformats.org/officeDocument/2006/relationships/slide" Target="slide26.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slide" Target="slide20.xml"/><Relationship Id="rId5" Type="http://schemas.openxmlformats.org/officeDocument/2006/relationships/slide" Target="slide16.xml"/><Relationship Id="rId4" Type="http://schemas.openxmlformats.org/officeDocument/2006/relationships/slide" Target="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powerpoint template design by DAJU_PPT正版来源小红书大橘PPT微信DAJU_PPT请勿抄袭搬运！盗版必究！"/>
          <p:cNvSpPr/>
          <p:nvPr/>
        </p:nvSpPr>
        <p:spPr>
          <a:xfrm>
            <a:off x="0" y="1"/>
            <a:ext cx="12192000" cy="4692316"/>
          </a:xfrm>
          <a:custGeom>
            <a:avLst/>
            <a:gdLst>
              <a:gd name="connsiteX0" fmla="*/ 0 w 12192000"/>
              <a:gd name="connsiteY0" fmla="*/ 0 h 4852970"/>
              <a:gd name="connsiteX1" fmla="*/ 12192000 w 12192000"/>
              <a:gd name="connsiteY1" fmla="*/ 0 h 4852970"/>
              <a:gd name="connsiteX2" fmla="*/ 12192000 w 12192000"/>
              <a:gd name="connsiteY2" fmla="*/ 3577730 h 4852970"/>
              <a:gd name="connsiteX3" fmla="*/ 12085722 w 12192000"/>
              <a:gd name="connsiteY3" fmla="*/ 3635995 h 4852970"/>
              <a:gd name="connsiteX4" fmla="*/ 6096000 w 12192000"/>
              <a:gd name="connsiteY4" fmla="*/ 4852970 h 4852970"/>
              <a:gd name="connsiteX5" fmla="*/ 106278 w 12192000"/>
              <a:gd name="connsiteY5" fmla="*/ 3635995 h 4852970"/>
              <a:gd name="connsiteX6" fmla="*/ 0 w 12192000"/>
              <a:gd name="connsiteY6" fmla="*/ 3577730 h 4852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852970">
                <a:moveTo>
                  <a:pt x="0" y="0"/>
                </a:moveTo>
                <a:lnTo>
                  <a:pt x="12192000" y="0"/>
                </a:lnTo>
                <a:lnTo>
                  <a:pt x="12192000" y="3577730"/>
                </a:lnTo>
                <a:lnTo>
                  <a:pt x="12085722" y="3635995"/>
                </a:lnTo>
                <a:cubicBezTo>
                  <a:pt x="10662013" y="4379233"/>
                  <a:pt x="8507419" y="4852970"/>
                  <a:pt x="6096000" y="4852970"/>
                </a:cubicBezTo>
                <a:cubicBezTo>
                  <a:pt x="3684581" y="4852970"/>
                  <a:pt x="1529987" y="4379233"/>
                  <a:pt x="106278" y="3635995"/>
                </a:cubicBezTo>
                <a:lnTo>
                  <a:pt x="0" y="3577730"/>
                </a:lnTo>
                <a:close/>
              </a:path>
            </a:pathLst>
          </a:custGeom>
          <a:solidFill>
            <a:schemeClr val="accent2">
              <a:lumMod val="60000"/>
              <a:lumOff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powerpoint template design by DAJU_PPT正版来源小红书大橘PPT微信DAJU_PPT请勿抄袭搬运！盗版必究！"/>
          <p:cNvSpPr/>
          <p:nvPr/>
        </p:nvSpPr>
        <p:spPr>
          <a:xfrm>
            <a:off x="-24065" y="-30180"/>
            <a:ext cx="12192000" cy="4259178"/>
          </a:xfrm>
          <a:custGeom>
            <a:avLst/>
            <a:gdLst>
              <a:gd name="connsiteX0" fmla="*/ 0 w 12192000"/>
              <a:gd name="connsiteY0" fmla="*/ 0 h 4672011"/>
              <a:gd name="connsiteX1" fmla="*/ 12192000 w 12192000"/>
              <a:gd name="connsiteY1" fmla="*/ 0 h 4672011"/>
              <a:gd name="connsiteX2" fmla="*/ 12192000 w 12192000"/>
              <a:gd name="connsiteY2" fmla="*/ 3396771 h 4672011"/>
              <a:gd name="connsiteX3" fmla="*/ 12085722 w 12192000"/>
              <a:gd name="connsiteY3" fmla="*/ 3455036 h 4672011"/>
              <a:gd name="connsiteX4" fmla="*/ 6096000 w 12192000"/>
              <a:gd name="connsiteY4" fmla="*/ 4672011 h 4672011"/>
              <a:gd name="connsiteX5" fmla="*/ 106278 w 12192000"/>
              <a:gd name="connsiteY5" fmla="*/ 3455036 h 4672011"/>
              <a:gd name="connsiteX6" fmla="*/ 0 w 12192000"/>
              <a:gd name="connsiteY6" fmla="*/ 3396771 h 4672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672011">
                <a:moveTo>
                  <a:pt x="0" y="0"/>
                </a:moveTo>
                <a:lnTo>
                  <a:pt x="12192000" y="0"/>
                </a:lnTo>
                <a:lnTo>
                  <a:pt x="12192000" y="3396771"/>
                </a:lnTo>
                <a:lnTo>
                  <a:pt x="12085722" y="3455036"/>
                </a:lnTo>
                <a:cubicBezTo>
                  <a:pt x="10662013" y="4198274"/>
                  <a:pt x="8507419" y="4672011"/>
                  <a:pt x="6096000" y="4672011"/>
                </a:cubicBezTo>
                <a:cubicBezTo>
                  <a:pt x="3684581" y="4672011"/>
                  <a:pt x="1529987" y="4198274"/>
                  <a:pt x="106278" y="3455036"/>
                </a:cubicBezTo>
                <a:lnTo>
                  <a:pt x="0" y="3396771"/>
                </a:ln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powerpoint template design by DAJU_PPT正版来源小红书大橘PPT微信DAJU_PPT请勿抄袭搬运！盗版必究！"/>
          <p:cNvSpPr/>
          <p:nvPr/>
        </p:nvSpPr>
        <p:spPr>
          <a:xfrm>
            <a:off x="1408822" y="2218967"/>
            <a:ext cx="9374361" cy="615553"/>
          </a:xfrm>
          <a:prstGeom prst="rect">
            <a:avLst/>
          </a:prstGeom>
        </p:spPr>
        <p:txBody>
          <a:bodyPr wrap="none" lIns="0" tIns="0" rIns="0" bIns="0">
            <a:spAutoFit/>
          </a:bodyPr>
          <a:lstStyle/>
          <a:p>
            <a:pPr algn="ctr" fontAlgn="base"/>
            <a:r>
              <a:rPr lang="zh-CN" altLang="en-US" sz="4000" b="1" spc="300" dirty="0">
                <a:solidFill>
                  <a:schemeClr val="bg1"/>
                </a:solidFill>
                <a:latin typeface="+mj-ea"/>
                <a:ea typeface="+mj-ea"/>
              </a:rPr>
              <a:t>互层岩体台阶爆破主控岩层的判别方法</a:t>
            </a:r>
          </a:p>
        </p:txBody>
      </p:sp>
      <p:sp>
        <p:nvSpPr>
          <p:cNvPr id="27" name="powerpoint template design by DAJU_PPT正版来源小红书大橘PPT微信DAJU_PPT请勿抄袭搬运！盗版必究！"/>
          <p:cNvSpPr txBox="1"/>
          <p:nvPr/>
        </p:nvSpPr>
        <p:spPr>
          <a:xfrm>
            <a:off x="1931194" y="6000562"/>
            <a:ext cx="8239127" cy="294889"/>
          </a:xfrm>
          <a:prstGeom prst="rect">
            <a:avLst/>
          </a:prstGeom>
        </p:spPr>
        <p:txBody>
          <a:bodyPr wrap="square" lIns="0" tIns="0" rIns="0" bIns="0">
            <a:spAutoFit/>
          </a:bodyPr>
          <a:lstStyle>
            <a:defPPr>
              <a:defRPr lang="zh-CN"/>
            </a:defPPr>
            <a:lvl1pPr algn="dist" fontAlgn="base">
              <a:defRPr sz="1600" b="0" i="0">
                <a:solidFill>
                  <a:schemeClr val="accent5">
                    <a:lumMod val="50000"/>
                  </a:schemeClr>
                </a:solidFill>
                <a:effectLst/>
                <a:latin typeface="+mn-ea"/>
              </a:defRPr>
            </a:lvl1pPr>
          </a:lstStyle>
          <a:p>
            <a:pPr algn="ctr">
              <a:lnSpc>
                <a:spcPct val="130000"/>
              </a:lnSpc>
            </a:pPr>
            <a:r>
              <a:rPr lang="en-US" altLang="zh-CN" spc="300" dirty="0">
                <a:solidFill>
                  <a:schemeClr val="tx1"/>
                </a:solidFill>
              </a:rPr>
              <a:t>2025</a:t>
            </a:r>
            <a:r>
              <a:rPr lang="zh-CN" altLang="en-US" spc="300" dirty="0">
                <a:solidFill>
                  <a:schemeClr val="tx1"/>
                </a:solidFill>
              </a:rPr>
              <a:t>年</a:t>
            </a:r>
            <a:r>
              <a:rPr lang="en-US" altLang="zh-CN" spc="300" dirty="0">
                <a:solidFill>
                  <a:schemeClr val="tx1"/>
                </a:solidFill>
              </a:rPr>
              <a:t>11</a:t>
            </a:r>
            <a:r>
              <a:rPr lang="zh-CN" altLang="en-US" spc="300" dirty="0">
                <a:solidFill>
                  <a:schemeClr val="tx1"/>
                </a:solidFill>
              </a:rPr>
              <a:t>月</a:t>
            </a:r>
            <a:r>
              <a:rPr lang="en-US" altLang="zh-CN" spc="300" dirty="0">
                <a:solidFill>
                  <a:schemeClr val="tx1"/>
                </a:solidFill>
              </a:rPr>
              <a:t>6</a:t>
            </a:r>
            <a:r>
              <a:rPr lang="zh-CN" altLang="en-US" spc="300" dirty="0">
                <a:solidFill>
                  <a:schemeClr val="tx1"/>
                </a:solidFill>
              </a:rPr>
              <a:t>日</a:t>
            </a:r>
          </a:p>
        </p:txBody>
      </p:sp>
      <p:sp>
        <p:nvSpPr>
          <p:cNvPr id="31" name="powerpoint template design by DAJU_PPT正版来源小红书大橘PPT微信DAJU_PPT请勿抄袭搬运！盗版必究！"/>
          <p:cNvSpPr/>
          <p:nvPr/>
        </p:nvSpPr>
        <p:spPr>
          <a:xfrm>
            <a:off x="4815296" y="4898059"/>
            <a:ext cx="2470912" cy="329963"/>
          </a:xfrm>
          <a:prstGeom prst="roundRect">
            <a:avLst>
              <a:gd name="adj" fmla="val 50000"/>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pc="300" dirty="0">
                <a:solidFill>
                  <a:schemeClr val="bg1"/>
                </a:solidFill>
              </a:rPr>
              <a:t>汇报人：张蓓</a:t>
            </a:r>
          </a:p>
        </p:txBody>
      </p:sp>
      <p:sp>
        <p:nvSpPr>
          <p:cNvPr id="32" name="powerpoint template design by DAJU_PPT正版来源小红书大橘PPT微信DAJU_PPT请勿抄袭搬运！盗版必究！"/>
          <p:cNvSpPr/>
          <p:nvPr/>
        </p:nvSpPr>
        <p:spPr>
          <a:xfrm>
            <a:off x="4815296" y="5453027"/>
            <a:ext cx="2470912" cy="329963"/>
          </a:xfrm>
          <a:prstGeom prst="roundRect">
            <a:avLst>
              <a:gd name="adj" fmla="val 50000"/>
            </a:avLst>
          </a:prstGeom>
          <a:solidFill>
            <a:schemeClr val="accent1"/>
          </a:solidFill>
          <a:ln w="1270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pc="300" dirty="0">
                <a:solidFill>
                  <a:schemeClr val="bg1"/>
                </a:solidFill>
              </a:rPr>
              <a:t>新疆大学</a:t>
            </a:r>
          </a:p>
        </p:txBody>
      </p:sp>
      <p:sp>
        <p:nvSpPr>
          <p:cNvPr id="17" name="powerpoint template design by DAJU_PPT正版来源小红书大橘PPT微信DAJU_PPT请勿抄袭搬运！盗版必究！"/>
          <p:cNvSpPr txBox="1"/>
          <p:nvPr/>
        </p:nvSpPr>
        <p:spPr>
          <a:xfrm>
            <a:off x="1101093" y="3083840"/>
            <a:ext cx="9657352" cy="10464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400" dirty="0">
                <a:solidFill>
                  <a:schemeClr val="bg1"/>
                </a:solidFill>
                <a:latin typeface="Arial" panose="020B0604020202020204" pitchFamily="34" charset="0"/>
                <a:cs typeface="Arial" panose="020B0604020202020204" pitchFamily="34" charset="0"/>
              </a:rPr>
              <a:t>Distinguishing method of main control stratum in bench blasting of interbed strata</a:t>
            </a:r>
          </a:p>
          <a:p>
            <a:pPr algn="ctr"/>
            <a:endParaRPr lang="en-US" altLang="zh-CN" sz="1400" spc="300" dirty="0">
              <a:solidFill>
                <a:schemeClr val="bg1"/>
              </a:solidFill>
            </a:endParaRPr>
          </a:p>
        </p:txBody>
      </p:sp>
      <p:sp>
        <p:nvSpPr>
          <p:cNvPr id="12" name="powerpoint template design by DAJU_PPT正版来源小红书大橘PPT微信DAJU_PPT请勿抄袭搬运！盗版必究！"/>
          <p:cNvSpPr/>
          <p:nvPr/>
        </p:nvSpPr>
        <p:spPr>
          <a:xfrm>
            <a:off x="5314354" y="994900"/>
            <a:ext cx="1230831" cy="1228728"/>
          </a:xfrm>
          <a:prstGeom prst="ellipse">
            <a:avLst/>
          </a:prstGeom>
          <a:solidFill>
            <a:schemeClr val="bg1"/>
          </a:solidFill>
          <a:ln w="12700" cap="flat" cmpd="sng" algn="ctr">
            <a:noFill/>
            <a:prstDash val="solid"/>
            <a:miter lim="800000"/>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3" name="Picture 2"/>
          <p:cNvPicPr/>
          <p:nvPr/>
        </p:nvPicPr>
        <p:blipFill rotWithShape="1">
          <a:blip r:embed="rId4"/>
          <a:srcRect l="4630" t="32951" r="70486" b="32626"/>
          <a:stretch>
            <a:fillRect/>
          </a:stretch>
        </p:blipFill>
        <p:spPr>
          <a:xfrm>
            <a:off x="5381537" y="1073109"/>
            <a:ext cx="1076328" cy="1074488"/>
          </a:xfrm>
          <a:prstGeom prst="rect">
            <a:avLst/>
          </a:prstGeom>
        </p:spPr>
      </p:pic>
      <p:pic>
        <p:nvPicPr>
          <p:cNvPr id="2" name="Picture Placeholder 24"/>
          <p:cNvPicPr>
            <a:picLocks noGrp="1" noChangeAspect="1"/>
          </p:cNvPicPr>
          <p:nvPr/>
        </p:nvPicPr>
        <p:blipFill rotWithShape="1">
          <a:blip r:embed="rId5">
            <a:extLst>
              <a:ext uri="{28A0092B-C50C-407E-A947-70E740481C1C}">
                <a14:useLocalDpi xmlns:a14="http://schemas.microsoft.com/office/drawing/2010/main" val="0"/>
              </a:ext>
            </a:extLst>
          </a:blip>
          <a:srcRect l="-5450" t="-91582" r="-7334" b="-89301"/>
          <a:stretch>
            <a:fillRect/>
          </a:stretch>
        </p:blipFill>
        <p:spPr>
          <a:xfrm>
            <a:off x="4836479" y="6240616"/>
            <a:ext cx="2470912" cy="617383"/>
          </a:xfrm>
          <a:prstGeom prst="rect">
            <a:avLst/>
          </a:prstGeom>
        </p:spPr>
      </p:pic>
      <p:sp>
        <p:nvSpPr>
          <p:cNvPr id="6" name="文本框 43"/>
          <p:cNvSpPr txBox="1"/>
          <p:nvPr/>
        </p:nvSpPr>
        <p:spPr>
          <a:xfrm>
            <a:off x="769929" y="517646"/>
            <a:ext cx="10787045" cy="1138773"/>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ClrTx/>
              <a:buSzTx/>
              <a:buFontTx/>
              <a:buNone/>
            </a:pPr>
            <a:r>
              <a:rPr lang="zh-CN" altLang="en-US" sz="2800" b="1" spc="50" dirty="0">
                <a:ln w="9525" cmpd="sng">
                  <a:solidFill>
                    <a:srgbClr val="5B9BD5"/>
                  </a:solidFill>
                  <a:prstDash val="solid"/>
                </a:ln>
                <a:solidFill>
                  <a:srgbClr val="00B0F0"/>
                </a:solidFill>
                <a:effectLst>
                  <a:glow rad="38100">
                    <a:srgbClr val="5B9BD5">
                      <a:alpha val="40000"/>
                    </a:srgbClr>
                  </a:glow>
                </a:effectLst>
                <a:latin typeface="微软雅黑" panose="020B0503020204020204" pitchFamily="34" charset="-122"/>
                <a:ea typeface="微软雅黑" panose="020B0503020204020204" pitchFamily="34" charset="-122"/>
                <a:sym typeface="+mn-ea"/>
              </a:rPr>
              <a:t>超高海拔区战略性金属矿产露天开采精细绿色爆破技术</a:t>
            </a:r>
          </a:p>
          <a:p>
            <a:pPr algn="ctr">
              <a:buClrTx/>
              <a:buSzTx/>
              <a:buFontTx/>
              <a:buNone/>
            </a:pPr>
            <a:endParaRPr lang="en-US" altLang="zh-CN" sz="4000" b="1" dirty="0">
              <a:ln w="22225">
                <a:solidFill>
                  <a:schemeClr val="accent2"/>
                </a:solidFill>
                <a:prstDash val="solid"/>
              </a:ln>
              <a:solidFill>
                <a:schemeClr val="accent2">
                  <a:lumMod val="40000"/>
                  <a:lumOff val="60000"/>
                </a:schemeClr>
              </a:solidFill>
              <a:latin typeface="华文楷体" panose="02010600040101010101" pitchFamily="2" charset="-122"/>
              <a:ea typeface="华文楷体" panose="02010600040101010101" pitchFamily="2" charset="-122"/>
              <a:cs typeface="演示流云楷" panose="02000600000000000000" pitchFamily="2" charset="-122"/>
              <a:sym typeface="+mn-ea"/>
            </a:endParaRPr>
          </a:p>
        </p:txBody>
      </p:sp>
      <p:sp>
        <p:nvSpPr>
          <p:cNvPr id="7" name="文本框 8"/>
          <p:cNvSpPr txBox="1"/>
          <p:nvPr/>
        </p:nvSpPr>
        <p:spPr>
          <a:xfrm>
            <a:off x="635026" y="17032"/>
            <a:ext cx="10362591" cy="59792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en-US" altLang="zh-CN" sz="2800" b="1" i="0" u="none" strike="noStrike" kern="1200" cap="none" spc="50" normalizeH="0" baseline="0" noProof="0" dirty="0">
                <a:ln w="9525" cmpd="sng">
                  <a:solidFill>
                    <a:srgbClr val="5B9BD5"/>
                  </a:solidFill>
                  <a:prstDash val="solid"/>
                </a:ln>
                <a:solidFill>
                  <a:srgbClr val="00B0F0"/>
                </a:solidFill>
                <a:effectLst>
                  <a:glow rad="38100">
                    <a:srgbClr val="5B9BD5">
                      <a:alpha val="40000"/>
                    </a:srgbClr>
                  </a:glow>
                </a:effectLst>
                <a:uLnTx/>
                <a:uFillTx/>
                <a:latin typeface="微软雅黑" panose="020B0503020204020204" pitchFamily="34" charset="-122"/>
                <a:ea typeface="微软雅黑" panose="020B0503020204020204" pitchFamily="34" charset="-122"/>
                <a:cs typeface="+mn-cs"/>
                <a:sym typeface="+mn-ea"/>
              </a:rPr>
              <a:t>2024</a:t>
            </a:r>
            <a:r>
              <a:rPr kumimoji="0" lang="zh-CN" altLang="en-US" sz="2800" b="1" i="0" u="none" strike="noStrike" kern="1200" cap="none" spc="50" normalizeH="0" baseline="0" noProof="0" dirty="0">
                <a:ln w="9525" cmpd="sng">
                  <a:solidFill>
                    <a:srgbClr val="5B9BD5"/>
                  </a:solidFill>
                  <a:prstDash val="solid"/>
                </a:ln>
                <a:solidFill>
                  <a:srgbClr val="00B0F0"/>
                </a:solidFill>
                <a:effectLst>
                  <a:glow rad="38100">
                    <a:srgbClr val="5B9BD5">
                      <a:alpha val="40000"/>
                    </a:srgbClr>
                  </a:glow>
                </a:effectLst>
                <a:uLnTx/>
                <a:uFillTx/>
                <a:latin typeface="微软雅黑" panose="020B0503020204020204" pitchFamily="34" charset="-122"/>
                <a:ea typeface="微软雅黑" panose="020B0503020204020204" pitchFamily="34" charset="-122"/>
                <a:cs typeface="+mn-cs"/>
                <a:sym typeface="+mn-ea"/>
              </a:rPr>
              <a:t>年自治区重大科技专项</a:t>
            </a: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werpoint template design by DAJU_PPT正版来源小红书大橘PPT微信DAJU_PPT请勿抄袭搬运！盗版必究！"/>
          <p:cNvSpPr txBox="1"/>
          <p:nvPr/>
        </p:nvSpPr>
        <p:spPr>
          <a:xfrm>
            <a:off x="657372" y="280712"/>
            <a:ext cx="8149744" cy="400110"/>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kumimoji="0" sz="2000" b="1" i="0" u="none" strike="noStrike" cap="none" spc="30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r>
              <a:rPr lang="zh-CN" altLang="en-US" dirty="0"/>
              <a:t>基于</a:t>
            </a:r>
            <a:r>
              <a:rPr lang="en-US" altLang="zh-CN" dirty="0"/>
              <a:t>COMSOL</a:t>
            </a:r>
            <a:r>
              <a:rPr lang="zh-CN" altLang="en-US" dirty="0"/>
              <a:t>的互层岩体对露天台阶爆破影响的机理研究</a:t>
            </a:r>
          </a:p>
        </p:txBody>
      </p:sp>
      <p:cxnSp>
        <p:nvCxnSpPr>
          <p:cNvPr id="5" name="powerpoint template design by DAJU_PPT正版来源小红书大橘PPT微信DAJU_PPT请勿抄袭搬运！盗版必究！"/>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7" name="powerpoint template design by DAJU_PPT正版来源小红书大橘PPT微信DAJU_PPT请勿抄袭搬运！盗版必究！"/>
          <p:cNvGrpSpPr/>
          <p:nvPr/>
        </p:nvGrpSpPr>
        <p:grpSpPr>
          <a:xfrm>
            <a:off x="349505" y="102193"/>
            <a:ext cx="307867" cy="599859"/>
            <a:chOff x="349506" y="102193"/>
            <a:chExt cx="307866" cy="599859"/>
          </a:xfrm>
        </p:grpSpPr>
        <p:sp>
          <p:nvSpPr>
            <p:cNvPr id="8" name="powerpoint template design by DAJU_PPT正版来源小红书大橘PPT微信DAJU_PPT请勿抄袭搬运！盗版必究！-1"/>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powerpoint template design by DAJU_PPT正版来源小红书大橘PPT微信DAJU_PPT请勿抄袭搬运！盗版必究！-2"/>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cxnSp>
        <p:nvCxnSpPr>
          <p:cNvPr id="35" name="直接连接符 34"/>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116064" y="102193"/>
            <a:ext cx="541309" cy="599859"/>
            <a:chOff x="116063" y="102193"/>
            <a:chExt cx="541309" cy="599859"/>
          </a:xfrm>
        </p:grpSpPr>
        <p:sp>
          <p:nvSpPr>
            <p:cNvPr id="37" name="矩形: 圆角 36"/>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圆角 37"/>
            <p:cNvSpPr/>
            <p:nvPr/>
          </p:nvSpPr>
          <p:spPr>
            <a:xfrm>
              <a:off x="116063" y="204280"/>
              <a:ext cx="338007" cy="338007"/>
            </a:xfrm>
            <a:prstGeom prst="roundRect">
              <a:avLst>
                <a:gd name="adj" fmla="val 19200"/>
              </a:avLst>
            </a:prstGeom>
            <a:solidFill>
              <a:schemeClr val="accent1">
                <a:alpha val="70000"/>
              </a:schemeClr>
            </a:solidFill>
            <a:ln w="63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圆角 38"/>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3" name="Picture 2"/>
          <p:cNvPicPr/>
          <p:nvPr/>
        </p:nvPicPr>
        <p:blipFill rotWithShape="1">
          <a:blip r:embed="rId3"/>
          <a:srcRect t="30509" b="30509"/>
          <a:stretch>
            <a:fillRect/>
          </a:stretch>
        </p:blipFill>
        <p:spPr>
          <a:xfrm>
            <a:off x="10262940" y="22372"/>
            <a:ext cx="1634867" cy="400101"/>
          </a:xfrm>
          <a:prstGeom prst="rect">
            <a:avLst/>
          </a:prstGeom>
        </p:spPr>
      </p:pic>
      <p:pic>
        <p:nvPicPr>
          <p:cNvPr id="6" name="Picture Placeholder 24"/>
          <p:cNvPicPr>
            <a:picLocks noGrp="1" noChangeAspect="1"/>
          </p:cNvPicPr>
          <p:nvPr/>
        </p:nvPicPr>
        <p:blipFill rotWithShape="1">
          <a:blip r:embed="rId4">
            <a:extLst>
              <a:ext uri="{28A0092B-C50C-407E-A947-70E740481C1C}">
                <a14:useLocalDpi xmlns:a14="http://schemas.microsoft.com/office/drawing/2010/main" val="0"/>
              </a:ext>
            </a:extLst>
          </a:blip>
          <a:srcRect l="-5450" t="-91582" r="-7334" b="-89301"/>
          <a:stretch>
            <a:fillRect/>
          </a:stretch>
        </p:blipFill>
        <p:spPr>
          <a:xfrm>
            <a:off x="10262940" y="322788"/>
            <a:ext cx="1966301" cy="447712"/>
          </a:xfrm>
          <a:prstGeom prst="rect">
            <a:avLst/>
          </a:prstGeom>
        </p:spPr>
      </p:pic>
      <p:graphicFrame>
        <p:nvGraphicFramePr>
          <p:cNvPr id="2" name="对象 2"/>
          <p:cNvGraphicFramePr>
            <a:graphicFrameLocks noChangeAspect="1"/>
          </p:cNvGraphicFramePr>
          <p:nvPr/>
        </p:nvGraphicFramePr>
        <p:xfrm>
          <a:off x="6059896" y="-1064781"/>
          <a:ext cx="5970472" cy="5312768"/>
        </p:xfrm>
        <a:graphic>
          <a:graphicData uri="http://schemas.openxmlformats.org/presentationml/2006/ole">
            <mc:AlternateContent xmlns:mc="http://schemas.openxmlformats.org/markup-compatibility/2006">
              <mc:Choice xmlns:v="urn:schemas-microsoft-com:vml" Requires="v">
                <p:oleObj name="AutoCAD Drawing" r:id="rId5" imgW="301266225" imgH="158867475" progId="AutoCAD.Drawing.23">
                  <p:embed/>
                </p:oleObj>
              </mc:Choice>
              <mc:Fallback>
                <p:oleObj name="AutoCAD Drawing" r:id="rId5" imgW="301266225" imgH="158867475" progId="AutoCAD.Drawing.23">
                  <p:embed/>
                  <p:pic>
                    <p:nvPicPr>
                      <p:cNvPr id="0" name="对象 2"/>
                      <p:cNvPicPr>
                        <a:picLocks noChangeAspect="1" noChangeArrowheads="1"/>
                      </p:cNvPicPr>
                      <p:nvPr/>
                    </p:nvPicPr>
                    <p:blipFill>
                      <a:blip r:embed="rId6"/>
                      <a:srcRect l="41414" t="8275" r="22397" b="26390"/>
                      <a:stretch>
                        <a:fillRect/>
                      </a:stretch>
                    </p:blipFill>
                    <p:spPr bwMode="auto">
                      <a:xfrm>
                        <a:off x="6059896" y="-1064781"/>
                        <a:ext cx="5970472" cy="5312768"/>
                      </a:xfrm>
                      <a:prstGeom prst="rect">
                        <a:avLst/>
                      </a:prstGeom>
                      <a:noFill/>
                      <a:ln>
                        <a:noFill/>
                      </a:ln>
                    </p:spPr>
                  </p:pic>
                </p:oleObj>
              </mc:Fallback>
            </mc:AlternateContent>
          </a:graphicData>
        </a:graphic>
      </p:graphicFrame>
      <p:sp>
        <p:nvSpPr>
          <p:cNvPr id="11" name="矩形 10"/>
          <p:cNvSpPr/>
          <p:nvPr/>
        </p:nvSpPr>
        <p:spPr>
          <a:xfrm>
            <a:off x="6095997" y="4839419"/>
            <a:ext cx="5898270" cy="1323439"/>
          </a:xfrm>
          <a:prstGeom prst="rect">
            <a:avLst/>
          </a:prstGeom>
          <a:ln w="38100">
            <a:solidFill>
              <a:schemeClr val="accent1"/>
            </a:solidFill>
            <a:prstDash val="sysDot"/>
          </a:ln>
        </p:spPr>
        <p:txBody>
          <a:bodyPr wrap="square">
            <a:spAutoFit/>
          </a:bodyPr>
          <a:lstStyle/>
          <a:p>
            <a:pPr algn="just" eaLnBrk="1" fontAlgn="auto" hangingPunct="1">
              <a:spcBef>
                <a:spcPts val="0"/>
              </a:spcBef>
              <a:spcAft>
                <a:spcPts val="0"/>
              </a:spcAft>
              <a:defRPr/>
            </a:pPr>
            <a:r>
              <a:rPr lang="zh-CN" altLang="en-US" sz="2000" kern="0" dirty="0">
                <a:latin typeface="+mn-ea"/>
                <a:cs typeface="Times New Roman" panose="02020603050405020304" pitchFamily="18" charset="0"/>
              </a:rPr>
              <a:t>   模型尺寸为：</a:t>
            </a:r>
            <a:r>
              <a:rPr lang="en-US" altLang="zh-CN" sz="2000" kern="0" dirty="0">
                <a:latin typeface="+mn-ea"/>
                <a:cs typeface="Times New Roman" panose="02020603050405020304" pitchFamily="18" charset="0"/>
              </a:rPr>
              <a:t>x</a:t>
            </a:r>
            <a:r>
              <a:rPr lang="zh-CN" altLang="en-US" sz="2000" kern="0" dirty="0">
                <a:latin typeface="+mn-ea"/>
                <a:cs typeface="Times New Roman" panose="02020603050405020304" pitchFamily="18" charset="0"/>
              </a:rPr>
              <a:t>方向长度为</a:t>
            </a:r>
            <a:r>
              <a:rPr lang="en-US" altLang="zh-CN" sz="2000" b="1" kern="0" dirty="0">
                <a:solidFill>
                  <a:schemeClr val="accent1"/>
                </a:solidFill>
                <a:latin typeface="+mn-ea"/>
                <a:cs typeface="Times New Roman" panose="02020603050405020304" pitchFamily="18" charset="0"/>
              </a:rPr>
              <a:t>20m</a:t>
            </a:r>
            <a:r>
              <a:rPr lang="zh-CN" altLang="en-US" sz="2000" kern="0" dirty="0">
                <a:latin typeface="+mn-ea"/>
                <a:cs typeface="Times New Roman" panose="02020603050405020304" pitchFamily="18" charset="0"/>
              </a:rPr>
              <a:t>，</a:t>
            </a:r>
            <a:r>
              <a:rPr lang="en-US" altLang="zh-CN" sz="2000" kern="0" dirty="0">
                <a:latin typeface="+mn-ea"/>
                <a:cs typeface="Times New Roman" panose="02020603050405020304" pitchFamily="18" charset="0"/>
              </a:rPr>
              <a:t>y</a:t>
            </a:r>
            <a:r>
              <a:rPr lang="zh-CN" altLang="en-US" sz="2000" kern="0" dirty="0">
                <a:latin typeface="+mn-ea"/>
                <a:cs typeface="Times New Roman" panose="02020603050405020304" pitchFamily="18" charset="0"/>
              </a:rPr>
              <a:t>方向长度为</a:t>
            </a:r>
            <a:r>
              <a:rPr lang="en-US" altLang="zh-CN" sz="2000" b="1" kern="0" dirty="0">
                <a:solidFill>
                  <a:schemeClr val="accent1"/>
                </a:solidFill>
                <a:latin typeface="+mn-ea"/>
                <a:cs typeface="Times New Roman" panose="02020603050405020304" pitchFamily="18" charset="0"/>
              </a:rPr>
              <a:t>20m</a:t>
            </a:r>
            <a:r>
              <a:rPr lang="zh-CN" altLang="en-US" sz="2000" kern="0" dirty="0">
                <a:latin typeface="+mn-ea"/>
                <a:cs typeface="Times New Roman" panose="02020603050405020304" pitchFamily="18" charset="0"/>
              </a:rPr>
              <a:t>，台阶高度为</a:t>
            </a:r>
            <a:r>
              <a:rPr lang="en-US" altLang="zh-CN" sz="2000" b="1" kern="0" dirty="0">
                <a:solidFill>
                  <a:schemeClr val="accent1"/>
                </a:solidFill>
                <a:latin typeface="+mn-ea"/>
                <a:cs typeface="Times New Roman" panose="02020603050405020304" pitchFamily="18" charset="0"/>
              </a:rPr>
              <a:t>10m</a:t>
            </a:r>
            <a:r>
              <a:rPr lang="zh-CN" altLang="en-US" sz="2000" kern="0" dirty="0">
                <a:latin typeface="+mn-ea"/>
                <a:cs typeface="Times New Roman" panose="02020603050405020304" pitchFamily="18" charset="0"/>
              </a:rPr>
              <a:t>，坡度为</a:t>
            </a:r>
            <a:r>
              <a:rPr lang="en-US" altLang="zh-CN" sz="2000" b="1" kern="0" dirty="0">
                <a:solidFill>
                  <a:schemeClr val="accent1"/>
                </a:solidFill>
                <a:latin typeface="+mn-ea"/>
                <a:cs typeface="Times New Roman" panose="02020603050405020304" pitchFamily="18" charset="0"/>
              </a:rPr>
              <a:t>75°</a:t>
            </a:r>
            <a:r>
              <a:rPr lang="zh-CN" altLang="en-US" sz="2000" kern="0" dirty="0">
                <a:latin typeface="+mn-ea"/>
                <a:cs typeface="Times New Roman" panose="02020603050405020304" pitchFamily="18" charset="0"/>
              </a:rPr>
              <a:t>。炮孔直径为</a:t>
            </a:r>
            <a:r>
              <a:rPr lang="en-US" altLang="zh-CN" sz="2000" b="1" kern="0" dirty="0">
                <a:solidFill>
                  <a:schemeClr val="accent1"/>
                </a:solidFill>
                <a:latin typeface="+mn-ea"/>
                <a:cs typeface="Times New Roman" panose="02020603050405020304" pitchFamily="18" charset="0"/>
              </a:rPr>
              <a:t>138mm</a:t>
            </a:r>
            <a:r>
              <a:rPr lang="zh-CN" altLang="en-US" sz="2000" kern="0" dirty="0">
                <a:latin typeface="+mn-ea"/>
                <a:cs typeface="Times New Roman" panose="02020603050405020304" pitchFamily="18" charset="0"/>
              </a:rPr>
              <a:t>，超钻深度为</a:t>
            </a:r>
            <a:r>
              <a:rPr lang="en-US" altLang="zh-CN" sz="2000" b="1" kern="0" dirty="0">
                <a:solidFill>
                  <a:schemeClr val="accent1"/>
                </a:solidFill>
                <a:latin typeface="+mn-ea"/>
                <a:cs typeface="Times New Roman" panose="02020603050405020304" pitchFamily="18" charset="0"/>
              </a:rPr>
              <a:t>1.3m</a:t>
            </a:r>
            <a:r>
              <a:rPr lang="zh-CN" altLang="en-US" sz="2000" kern="0" dirty="0">
                <a:latin typeface="+mn-ea"/>
                <a:cs typeface="Times New Roman" panose="02020603050405020304" pitchFamily="18" charset="0"/>
              </a:rPr>
              <a:t>，炮孔深度</a:t>
            </a:r>
            <a:r>
              <a:rPr lang="en-US" altLang="zh-CN" sz="2000" kern="0" dirty="0">
                <a:latin typeface="+mn-ea"/>
                <a:cs typeface="Times New Roman" panose="02020603050405020304" pitchFamily="18" charset="0"/>
              </a:rPr>
              <a:t>L</a:t>
            </a:r>
            <a:r>
              <a:rPr lang="zh-CN" altLang="en-US" sz="2000" kern="0" dirty="0">
                <a:latin typeface="+mn-ea"/>
                <a:cs typeface="Times New Roman" panose="02020603050405020304" pitchFamily="18" charset="0"/>
              </a:rPr>
              <a:t>为</a:t>
            </a:r>
            <a:r>
              <a:rPr lang="en-US" altLang="zh-CN" sz="2000" b="1" kern="0" dirty="0">
                <a:solidFill>
                  <a:schemeClr val="accent1"/>
                </a:solidFill>
                <a:latin typeface="+mn-ea"/>
                <a:cs typeface="Times New Roman" panose="02020603050405020304" pitchFamily="18" charset="0"/>
              </a:rPr>
              <a:t>11.3m</a:t>
            </a:r>
            <a:r>
              <a:rPr lang="zh-CN" altLang="en-US" sz="2000" kern="0" dirty="0">
                <a:latin typeface="+mn-ea"/>
                <a:cs typeface="Times New Roman" panose="02020603050405020304" pitchFamily="18" charset="0"/>
              </a:rPr>
              <a:t>，填塞长度</a:t>
            </a:r>
            <a:r>
              <a:rPr lang="en-US" altLang="zh-CN" sz="2000" kern="0" dirty="0" err="1">
                <a:latin typeface="+mn-ea"/>
                <a:cs typeface="Times New Roman" panose="02020603050405020304" pitchFamily="18" charset="0"/>
              </a:rPr>
              <a:t>l</a:t>
            </a:r>
            <a:r>
              <a:rPr lang="en-US" altLang="zh-CN" sz="1400" kern="0" dirty="0" err="1">
                <a:latin typeface="+mn-ea"/>
                <a:cs typeface="Times New Roman" panose="02020603050405020304" pitchFamily="18" charset="0"/>
              </a:rPr>
              <a:t>d</a:t>
            </a:r>
            <a:r>
              <a:rPr lang="zh-CN" altLang="en-US" sz="2000" kern="0" dirty="0">
                <a:latin typeface="+mn-ea"/>
                <a:cs typeface="Times New Roman" panose="02020603050405020304" pitchFamily="18" charset="0"/>
              </a:rPr>
              <a:t>为</a:t>
            </a:r>
            <a:r>
              <a:rPr lang="en-US" altLang="zh-CN" sz="2000" b="1" kern="0" dirty="0">
                <a:solidFill>
                  <a:schemeClr val="accent1"/>
                </a:solidFill>
                <a:latin typeface="+mn-ea"/>
                <a:cs typeface="Times New Roman" panose="02020603050405020304" pitchFamily="18" charset="0"/>
              </a:rPr>
              <a:t>2.8m</a:t>
            </a:r>
            <a:r>
              <a:rPr lang="zh-CN" altLang="en-US" sz="2000" kern="0" dirty="0">
                <a:latin typeface="+mn-ea"/>
                <a:cs typeface="Times New Roman" panose="02020603050405020304" pitchFamily="18" charset="0"/>
              </a:rPr>
              <a:t>。</a:t>
            </a:r>
          </a:p>
        </p:txBody>
      </p:sp>
      <p:graphicFrame>
        <p:nvGraphicFramePr>
          <p:cNvPr id="12" name="表格 11"/>
          <p:cNvGraphicFramePr>
            <a:graphicFrameLocks noGrp="1"/>
          </p:cNvGraphicFramePr>
          <p:nvPr>
            <p:extLst>
              <p:ext uri="{D42A27DB-BD31-4B8C-83A1-F6EECF244321}">
                <p14:modId xmlns:p14="http://schemas.microsoft.com/office/powerpoint/2010/main" val="286391560"/>
              </p:ext>
            </p:extLst>
          </p:nvPr>
        </p:nvGraphicFramePr>
        <p:xfrm>
          <a:off x="764478" y="3295990"/>
          <a:ext cx="4985011" cy="2918545"/>
        </p:xfrm>
        <a:graphic>
          <a:graphicData uri="http://schemas.openxmlformats.org/drawingml/2006/table">
            <a:tbl>
              <a:tblPr firstRow="1" firstCol="1" bandRow="1">
                <a:tableStyleId>{C083E6E3-FA7D-4D7B-A595-EF9225AFEA82}</a:tableStyleId>
              </a:tblPr>
              <a:tblGrid>
                <a:gridCol w="982244">
                  <a:extLst>
                    <a:ext uri="{9D8B030D-6E8A-4147-A177-3AD203B41FA5}">
                      <a16:colId xmlns:a16="http://schemas.microsoft.com/office/drawing/2014/main" val="20000"/>
                    </a:ext>
                  </a:extLst>
                </a:gridCol>
                <a:gridCol w="1254431">
                  <a:extLst>
                    <a:ext uri="{9D8B030D-6E8A-4147-A177-3AD203B41FA5}">
                      <a16:colId xmlns:a16="http://schemas.microsoft.com/office/drawing/2014/main" val="20001"/>
                    </a:ext>
                  </a:extLst>
                </a:gridCol>
                <a:gridCol w="1330310">
                  <a:extLst>
                    <a:ext uri="{9D8B030D-6E8A-4147-A177-3AD203B41FA5}">
                      <a16:colId xmlns:a16="http://schemas.microsoft.com/office/drawing/2014/main" val="20002"/>
                    </a:ext>
                  </a:extLst>
                </a:gridCol>
                <a:gridCol w="1418026">
                  <a:extLst>
                    <a:ext uri="{9D8B030D-6E8A-4147-A177-3AD203B41FA5}">
                      <a16:colId xmlns:a16="http://schemas.microsoft.com/office/drawing/2014/main" val="20003"/>
                    </a:ext>
                  </a:extLst>
                </a:gridCol>
              </a:tblGrid>
              <a:tr h="454920">
                <a:tc>
                  <a:txBody>
                    <a:bodyPr/>
                    <a:lstStyle/>
                    <a:p>
                      <a:pPr indent="127000" algn="ctr">
                        <a:lnSpc>
                          <a:spcPts val="2000"/>
                        </a:lnSpc>
                        <a:spcBef>
                          <a:spcPts val="300"/>
                        </a:spcBef>
                        <a:spcAft>
                          <a:spcPts val="300"/>
                        </a:spcAft>
                      </a:pPr>
                      <a:r>
                        <a:rPr lang="zh-CN" sz="1400" kern="0" dirty="0">
                          <a:effectLst/>
                        </a:rPr>
                        <a:t>因素</a:t>
                      </a:r>
                      <a:endParaRPr lang="zh-CN" sz="1400" kern="100" dirty="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zh-CN" sz="1400" kern="0">
                          <a:effectLst/>
                        </a:rPr>
                        <a:t>厚度</a:t>
                      </a:r>
                      <a:r>
                        <a:rPr lang="en-US" sz="1400" kern="0">
                          <a:effectLst/>
                        </a:rPr>
                        <a:t>/m</a:t>
                      </a:r>
                      <a:endParaRPr lang="zh-CN" sz="1400" kern="10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zh-CN" sz="1400" kern="0">
                          <a:effectLst/>
                        </a:rPr>
                        <a:t>高度</a:t>
                      </a:r>
                      <a:r>
                        <a:rPr lang="en-US" sz="1400" kern="0">
                          <a:effectLst/>
                        </a:rPr>
                        <a:t>/m</a:t>
                      </a:r>
                      <a:endParaRPr lang="zh-CN" sz="1400" kern="10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zh-CN" sz="1400" kern="0">
                          <a:effectLst/>
                        </a:rPr>
                        <a:t>波阻抗</a:t>
                      </a:r>
                      <a:r>
                        <a:rPr lang="en-US" sz="1400" kern="0">
                          <a:effectLst/>
                        </a:rPr>
                        <a:t>/10</a:t>
                      </a:r>
                      <a:r>
                        <a:rPr lang="en-US" sz="1400" kern="0" baseline="30000">
                          <a:effectLst/>
                        </a:rPr>
                        <a:t>6</a:t>
                      </a:r>
                      <a:r>
                        <a:rPr lang="en-US" sz="1400" kern="0">
                          <a:effectLst/>
                        </a:rPr>
                        <a:t>kg/</a:t>
                      </a:r>
                      <a:r>
                        <a:rPr lang="zh-CN" sz="1400" kern="0">
                          <a:effectLst/>
                        </a:rPr>
                        <a:t>（</a:t>
                      </a:r>
                      <a:r>
                        <a:rPr lang="en-US" sz="1400" kern="0">
                          <a:effectLst/>
                        </a:rPr>
                        <a:t>m</a:t>
                      </a:r>
                      <a:r>
                        <a:rPr lang="en-US" sz="1400" kern="0" baseline="30000">
                          <a:effectLst/>
                        </a:rPr>
                        <a:t>2</a:t>
                      </a:r>
                      <a:r>
                        <a:rPr lang="en-US" sz="1400" kern="0">
                          <a:effectLst/>
                        </a:rPr>
                        <a:t>·s</a:t>
                      </a:r>
                      <a:r>
                        <a:rPr lang="zh-CN" sz="1400" kern="0">
                          <a:effectLst/>
                        </a:rPr>
                        <a:t>）</a:t>
                      </a:r>
                      <a:endParaRPr lang="zh-CN" sz="1400" kern="100">
                        <a:effectLst/>
                        <a:latin typeface="Times New Roman" panose="02020603050405020304" pitchFamily="18" charset="0"/>
                        <a:ea typeface="宋体" panose="02010600030101010101" pitchFamily="2" charset="-122"/>
                      </a:endParaRPr>
                    </a:p>
                  </a:txBody>
                  <a:tcPr marL="68582" marR="68582" marT="0" marB="0" anchor="ctr"/>
                </a:tc>
                <a:extLst>
                  <a:ext uri="{0D108BD9-81ED-4DB2-BD59-A6C34878D82A}">
                    <a16:rowId xmlns:a16="http://schemas.microsoft.com/office/drawing/2014/main" val="10000"/>
                  </a:ext>
                </a:extLst>
              </a:tr>
              <a:tr h="270209">
                <a:tc>
                  <a:txBody>
                    <a:bodyPr/>
                    <a:lstStyle/>
                    <a:p>
                      <a:pPr indent="127000" algn="ctr">
                        <a:lnSpc>
                          <a:spcPts val="2000"/>
                        </a:lnSpc>
                        <a:spcBef>
                          <a:spcPts val="300"/>
                        </a:spcBef>
                        <a:spcAft>
                          <a:spcPts val="300"/>
                        </a:spcAft>
                      </a:pPr>
                      <a:r>
                        <a:rPr lang="zh-CN" sz="1400" kern="0" dirty="0">
                          <a:effectLst/>
                        </a:rPr>
                        <a:t>实验</a:t>
                      </a:r>
                      <a:r>
                        <a:rPr lang="en-US" sz="1400" kern="0" dirty="0">
                          <a:effectLst/>
                        </a:rPr>
                        <a:t>1</a:t>
                      </a:r>
                      <a:endParaRPr lang="zh-CN" sz="1400" kern="100" dirty="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dirty="0">
                          <a:effectLst/>
                        </a:rPr>
                        <a:t>0.5</a:t>
                      </a:r>
                      <a:endParaRPr lang="zh-CN" sz="1400" kern="100" dirty="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a:effectLst/>
                        </a:rPr>
                        <a:t>1.5</a:t>
                      </a:r>
                      <a:endParaRPr lang="zh-CN" sz="1400" kern="10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dirty="0">
                          <a:effectLst/>
                        </a:rPr>
                        <a:t>1.78</a:t>
                      </a:r>
                      <a:endParaRPr lang="zh-CN" sz="1400" kern="100" dirty="0">
                        <a:effectLst/>
                        <a:latin typeface="Times New Roman" panose="02020603050405020304" pitchFamily="18" charset="0"/>
                        <a:ea typeface="宋体" panose="02010600030101010101" pitchFamily="2" charset="-122"/>
                      </a:endParaRPr>
                    </a:p>
                  </a:txBody>
                  <a:tcPr marL="68582" marR="68582" marT="0" marB="0" anchor="ctr"/>
                </a:tc>
                <a:extLst>
                  <a:ext uri="{0D108BD9-81ED-4DB2-BD59-A6C34878D82A}">
                    <a16:rowId xmlns:a16="http://schemas.microsoft.com/office/drawing/2014/main" val="10001"/>
                  </a:ext>
                </a:extLst>
              </a:tr>
              <a:tr h="270209">
                <a:tc>
                  <a:txBody>
                    <a:bodyPr/>
                    <a:lstStyle/>
                    <a:p>
                      <a:pPr indent="127000" algn="ctr">
                        <a:lnSpc>
                          <a:spcPts val="2000"/>
                        </a:lnSpc>
                        <a:spcBef>
                          <a:spcPts val="300"/>
                        </a:spcBef>
                        <a:spcAft>
                          <a:spcPts val="300"/>
                        </a:spcAft>
                      </a:pPr>
                      <a:r>
                        <a:rPr lang="zh-CN" sz="1400" kern="0">
                          <a:effectLst/>
                        </a:rPr>
                        <a:t>实验</a:t>
                      </a:r>
                      <a:r>
                        <a:rPr lang="en-US" sz="1400" kern="0">
                          <a:effectLst/>
                        </a:rPr>
                        <a:t>2</a:t>
                      </a:r>
                      <a:endParaRPr lang="zh-CN" sz="1400" kern="10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dirty="0">
                          <a:effectLst/>
                        </a:rPr>
                        <a:t>0.5</a:t>
                      </a:r>
                      <a:endParaRPr lang="zh-CN" sz="1400" kern="100" dirty="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dirty="0">
                          <a:effectLst/>
                        </a:rPr>
                        <a:t>3</a:t>
                      </a:r>
                      <a:endParaRPr lang="zh-CN" sz="1400" kern="100" dirty="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dirty="0">
                          <a:effectLst/>
                        </a:rPr>
                        <a:t>3.78</a:t>
                      </a:r>
                      <a:endParaRPr lang="zh-CN" sz="1400" kern="100" dirty="0">
                        <a:effectLst/>
                        <a:latin typeface="Times New Roman" panose="02020603050405020304" pitchFamily="18" charset="0"/>
                        <a:ea typeface="宋体" panose="02010600030101010101" pitchFamily="2" charset="-122"/>
                      </a:endParaRPr>
                    </a:p>
                  </a:txBody>
                  <a:tcPr marL="68582" marR="68582" marT="0" marB="0" anchor="ctr"/>
                </a:tc>
                <a:extLst>
                  <a:ext uri="{0D108BD9-81ED-4DB2-BD59-A6C34878D82A}">
                    <a16:rowId xmlns:a16="http://schemas.microsoft.com/office/drawing/2014/main" val="10002"/>
                  </a:ext>
                </a:extLst>
              </a:tr>
              <a:tr h="270209">
                <a:tc>
                  <a:txBody>
                    <a:bodyPr/>
                    <a:lstStyle/>
                    <a:p>
                      <a:pPr indent="127000" algn="ctr">
                        <a:lnSpc>
                          <a:spcPts val="2000"/>
                        </a:lnSpc>
                        <a:spcBef>
                          <a:spcPts val="300"/>
                        </a:spcBef>
                        <a:spcAft>
                          <a:spcPts val="300"/>
                        </a:spcAft>
                      </a:pPr>
                      <a:r>
                        <a:rPr lang="zh-CN" sz="1400" kern="0" dirty="0">
                          <a:effectLst/>
                        </a:rPr>
                        <a:t>实验</a:t>
                      </a:r>
                      <a:r>
                        <a:rPr lang="en-US" sz="1400" kern="0" dirty="0">
                          <a:effectLst/>
                        </a:rPr>
                        <a:t>3</a:t>
                      </a:r>
                      <a:endParaRPr lang="zh-CN" sz="1400" kern="100" dirty="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a:effectLst/>
                        </a:rPr>
                        <a:t>0.5</a:t>
                      </a:r>
                      <a:endParaRPr lang="zh-CN" sz="1400" kern="10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dirty="0">
                          <a:effectLst/>
                        </a:rPr>
                        <a:t>4.5</a:t>
                      </a:r>
                      <a:endParaRPr lang="zh-CN" sz="1400" kern="100" dirty="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dirty="0">
                          <a:effectLst/>
                        </a:rPr>
                        <a:t>5.32</a:t>
                      </a:r>
                      <a:endParaRPr lang="zh-CN" sz="1400" kern="100" dirty="0">
                        <a:effectLst/>
                        <a:latin typeface="Times New Roman" panose="02020603050405020304" pitchFamily="18" charset="0"/>
                        <a:ea typeface="宋体" panose="02010600030101010101" pitchFamily="2" charset="-122"/>
                      </a:endParaRPr>
                    </a:p>
                  </a:txBody>
                  <a:tcPr marL="68582" marR="68582" marT="0" marB="0" anchor="ctr"/>
                </a:tc>
                <a:extLst>
                  <a:ext uri="{0D108BD9-81ED-4DB2-BD59-A6C34878D82A}">
                    <a16:rowId xmlns:a16="http://schemas.microsoft.com/office/drawing/2014/main" val="10003"/>
                  </a:ext>
                </a:extLst>
              </a:tr>
              <a:tr h="270209">
                <a:tc>
                  <a:txBody>
                    <a:bodyPr/>
                    <a:lstStyle/>
                    <a:p>
                      <a:pPr indent="127000" algn="ctr">
                        <a:lnSpc>
                          <a:spcPts val="2000"/>
                        </a:lnSpc>
                        <a:spcBef>
                          <a:spcPts val="300"/>
                        </a:spcBef>
                        <a:spcAft>
                          <a:spcPts val="300"/>
                        </a:spcAft>
                      </a:pPr>
                      <a:r>
                        <a:rPr lang="zh-CN" sz="1400" kern="0">
                          <a:effectLst/>
                        </a:rPr>
                        <a:t>实验</a:t>
                      </a:r>
                      <a:r>
                        <a:rPr lang="en-US" sz="1400" kern="0">
                          <a:effectLst/>
                        </a:rPr>
                        <a:t>4</a:t>
                      </a:r>
                      <a:endParaRPr lang="zh-CN" sz="1400" kern="10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dirty="0">
                          <a:effectLst/>
                        </a:rPr>
                        <a:t>1.5</a:t>
                      </a:r>
                      <a:endParaRPr lang="zh-CN" sz="1400" kern="100" dirty="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dirty="0">
                          <a:effectLst/>
                        </a:rPr>
                        <a:t>1.5</a:t>
                      </a:r>
                      <a:endParaRPr lang="zh-CN" sz="1400" kern="100" dirty="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dirty="0">
                          <a:effectLst/>
                        </a:rPr>
                        <a:t>3.78</a:t>
                      </a:r>
                      <a:endParaRPr lang="zh-CN" sz="1400" kern="100" dirty="0">
                        <a:effectLst/>
                        <a:latin typeface="Times New Roman" panose="02020603050405020304" pitchFamily="18" charset="0"/>
                        <a:ea typeface="宋体" panose="02010600030101010101" pitchFamily="2" charset="-122"/>
                      </a:endParaRPr>
                    </a:p>
                  </a:txBody>
                  <a:tcPr marL="68582" marR="68582" marT="0" marB="0" anchor="ctr"/>
                </a:tc>
                <a:extLst>
                  <a:ext uri="{0D108BD9-81ED-4DB2-BD59-A6C34878D82A}">
                    <a16:rowId xmlns:a16="http://schemas.microsoft.com/office/drawing/2014/main" val="10004"/>
                  </a:ext>
                </a:extLst>
              </a:tr>
              <a:tr h="270209">
                <a:tc>
                  <a:txBody>
                    <a:bodyPr/>
                    <a:lstStyle/>
                    <a:p>
                      <a:pPr indent="127000" algn="ctr">
                        <a:lnSpc>
                          <a:spcPts val="2000"/>
                        </a:lnSpc>
                        <a:spcBef>
                          <a:spcPts val="300"/>
                        </a:spcBef>
                        <a:spcAft>
                          <a:spcPts val="300"/>
                        </a:spcAft>
                      </a:pPr>
                      <a:r>
                        <a:rPr lang="zh-CN" sz="1400" kern="0" dirty="0">
                          <a:effectLst/>
                        </a:rPr>
                        <a:t>实验</a:t>
                      </a:r>
                      <a:r>
                        <a:rPr lang="en-US" sz="1400" kern="0" dirty="0">
                          <a:effectLst/>
                        </a:rPr>
                        <a:t>5</a:t>
                      </a:r>
                      <a:endParaRPr lang="zh-CN" sz="1400" kern="100" dirty="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a:effectLst/>
                        </a:rPr>
                        <a:t>1.5</a:t>
                      </a:r>
                      <a:endParaRPr lang="zh-CN" sz="1400" kern="10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dirty="0">
                          <a:effectLst/>
                        </a:rPr>
                        <a:t>3</a:t>
                      </a:r>
                      <a:endParaRPr lang="zh-CN" sz="1400" kern="100" dirty="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dirty="0">
                          <a:effectLst/>
                        </a:rPr>
                        <a:t>5.32</a:t>
                      </a:r>
                      <a:endParaRPr lang="zh-CN" sz="1400" kern="100" dirty="0">
                        <a:effectLst/>
                        <a:latin typeface="Times New Roman" panose="02020603050405020304" pitchFamily="18" charset="0"/>
                        <a:ea typeface="宋体" panose="02010600030101010101" pitchFamily="2" charset="-122"/>
                      </a:endParaRPr>
                    </a:p>
                  </a:txBody>
                  <a:tcPr marL="68582" marR="68582" marT="0" marB="0" anchor="ctr"/>
                </a:tc>
                <a:extLst>
                  <a:ext uri="{0D108BD9-81ED-4DB2-BD59-A6C34878D82A}">
                    <a16:rowId xmlns:a16="http://schemas.microsoft.com/office/drawing/2014/main" val="10005"/>
                  </a:ext>
                </a:extLst>
              </a:tr>
              <a:tr h="270209">
                <a:tc>
                  <a:txBody>
                    <a:bodyPr/>
                    <a:lstStyle/>
                    <a:p>
                      <a:pPr indent="127000" algn="ctr">
                        <a:lnSpc>
                          <a:spcPts val="2000"/>
                        </a:lnSpc>
                        <a:spcBef>
                          <a:spcPts val="300"/>
                        </a:spcBef>
                        <a:spcAft>
                          <a:spcPts val="300"/>
                        </a:spcAft>
                      </a:pPr>
                      <a:r>
                        <a:rPr lang="zh-CN" sz="1400" kern="0">
                          <a:effectLst/>
                        </a:rPr>
                        <a:t>实验</a:t>
                      </a:r>
                      <a:r>
                        <a:rPr lang="en-US" sz="1400" kern="0">
                          <a:effectLst/>
                        </a:rPr>
                        <a:t>6</a:t>
                      </a:r>
                      <a:endParaRPr lang="zh-CN" sz="1400" kern="10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a:effectLst/>
                        </a:rPr>
                        <a:t>1.5</a:t>
                      </a:r>
                      <a:endParaRPr lang="zh-CN" sz="1400" kern="10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a:effectLst/>
                        </a:rPr>
                        <a:t>4.5</a:t>
                      </a:r>
                      <a:endParaRPr lang="zh-CN" sz="1400" kern="10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dirty="0">
                          <a:effectLst/>
                        </a:rPr>
                        <a:t>1.78</a:t>
                      </a:r>
                      <a:endParaRPr lang="zh-CN" sz="1400" kern="100" dirty="0">
                        <a:effectLst/>
                        <a:latin typeface="Times New Roman" panose="02020603050405020304" pitchFamily="18" charset="0"/>
                        <a:ea typeface="宋体" panose="02010600030101010101" pitchFamily="2" charset="-122"/>
                      </a:endParaRPr>
                    </a:p>
                  </a:txBody>
                  <a:tcPr marL="68582" marR="68582" marT="0" marB="0" anchor="ctr"/>
                </a:tc>
                <a:extLst>
                  <a:ext uri="{0D108BD9-81ED-4DB2-BD59-A6C34878D82A}">
                    <a16:rowId xmlns:a16="http://schemas.microsoft.com/office/drawing/2014/main" val="10006"/>
                  </a:ext>
                </a:extLst>
              </a:tr>
              <a:tr h="270209">
                <a:tc>
                  <a:txBody>
                    <a:bodyPr/>
                    <a:lstStyle/>
                    <a:p>
                      <a:pPr indent="127000" algn="ctr">
                        <a:lnSpc>
                          <a:spcPts val="2000"/>
                        </a:lnSpc>
                        <a:spcBef>
                          <a:spcPts val="300"/>
                        </a:spcBef>
                        <a:spcAft>
                          <a:spcPts val="300"/>
                        </a:spcAft>
                      </a:pPr>
                      <a:r>
                        <a:rPr lang="zh-CN" sz="1400" kern="0">
                          <a:effectLst/>
                        </a:rPr>
                        <a:t>实验</a:t>
                      </a:r>
                      <a:r>
                        <a:rPr lang="en-US" sz="1400" kern="0">
                          <a:effectLst/>
                        </a:rPr>
                        <a:t>7</a:t>
                      </a:r>
                      <a:endParaRPr lang="zh-CN" sz="1400" kern="10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a:effectLst/>
                        </a:rPr>
                        <a:t>2.5</a:t>
                      </a:r>
                      <a:endParaRPr lang="zh-CN" sz="1400" kern="10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a:effectLst/>
                        </a:rPr>
                        <a:t>1.5</a:t>
                      </a:r>
                      <a:endParaRPr lang="zh-CN" sz="1400" kern="10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dirty="0">
                          <a:effectLst/>
                        </a:rPr>
                        <a:t>5.32</a:t>
                      </a:r>
                      <a:endParaRPr lang="zh-CN" sz="1400" kern="100" dirty="0">
                        <a:effectLst/>
                        <a:latin typeface="Times New Roman" panose="02020603050405020304" pitchFamily="18" charset="0"/>
                        <a:ea typeface="宋体" panose="02010600030101010101" pitchFamily="2" charset="-122"/>
                      </a:endParaRPr>
                    </a:p>
                  </a:txBody>
                  <a:tcPr marL="68582" marR="68582" marT="0" marB="0" anchor="ctr"/>
                </a:tc>
                <a:extLst>
                  <a:ext uri="{0D108BD9-81ED-4DB2-BD59-A6C34878D82A}">
                    <a16:rowId xmlns:a16="http://schemas.microsoft.com/office/drawing/2014/main" val="10007"/>
                  </a:ext>
                </a:extLst>
              </a:tr>
              <a:tr h="270209">
                <a:tc>
                  <a:txBody>
                    <a:bodyPr/>
                    <a:lstStyle/>
                    <a:p>
                      <a:pPr indent="127000" algn="ctr">
                        <a:lnSpc>
                          <a:spcPts val="2000"/>
                        </a:lnSpc>
                        <a:spcBef>
                          <a:spcPts val="300"/>
                        </a:spcBef>
                        <a:spcAft>
                          <a:spcPts val="300"/>
                        </a:spcAft>
                      </a:pPr>
                      <a:r>
                        <a:rPr lang="zh-CN" sz="1400" kern="0">
                          <a:effectLst/>
                        </a:rPr>
                        <a:t>实验</a:t>
                      </a:r>
                      <a:r>
                        <a:rPr lang="en-US" sz="1400" kern="0">
                          <a:effectLst/>
                        </a:rPr>
                        <a:t>8</a:t>
                      </a:r>
                      <a:endParaRPr lang="zh-CN" sz="1400" kern="10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a:effectLst/>
                        </a:rPr>
                        <a:t>2.5</a:t>
                      </a:r>
                      <a:endParaRPr lang="zh-CN" sz="1400" kern="10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a:effectLst/>
                        </a:rPr>
                        <a:t>3</a:t>
                      </a:r>
                      <a:endParaRPr lang="zh-CN" sz="1400" kern="10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dirty="0">
                          <a:effectLst/>
                        </a:rPr>
                        <a:t>1.78</a:t>
                      </a:r>
                      <a:endParaRPr lang="zh-CN" sz="1400" kern="100" dirty="0">
                        <a:effectLst/>
                        <a:latin typeface="Times New Roman" panose="02020603050405020304" pitchFamily="18" charset="0"/>
                        <a:ea typeface="宋体" panose="02010600030101010101" pitchFamily="2" charset="-122"/>
                      </a:endParaRPr>
                    </a:p>
                  </a:txBody>
                  <a:tcPr marL="68582" marR="68582" marT="0" marB="0" anchor="ctr"/>
                </a:tc>
                <a:extLst>
                  <a:ext uri="{0D108BD9-81ED-4DB2-BD59-A6C34878D82A}">
                    <a16:rowId xmlns:a16="http://schemas.microsoft.com/office/drawing/2014/main" val="10008"/>
                  </a:ext>
                </a:extLst>
              </a:tr>
              <a:tr h="270209">
                <a:tc>
                  <a:txBody>
                    <a:bodyPr/>
                    <a:lstStyle/>
                    <a:p>
                      <a:pPr indent="127000" algn="ctr">
                        <a:lnSpc>
                          <a:spcPts val="2000"/>
                        </a:lnSpc>
                        <a:spcBef>
                          <a:spcPts val="300"/>
                        </a:spcBef>
                        <a:spcAft>
                          <a:spcPts val="300"/>
                        </a:spcAft>
                      </a:pPr>
                      <a:r>
                        <a:rPr lang="zh-CN" sz="1400" kern="0">
                          <a:effectLst/>
                        </a:rPr>
                        <a:t>实验</a:t>
                      </a:r>
                      <a:r>
                        <a:rPr lang="en-US" sz="1400" kern="0">
                          <a:effectLst/>
                        </a:rPr>
                        <a:t>9</a:t>
                      </a:r>
                      <a:endParaRPr lang="zh-CN" sz="1400" kern="10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a:effectLst/>
                        </a:rPr>
                        <a:t>2.5</a:t>
                      </a:r>
                      <a:endParaRPr lang="zh-CN" sz="1400" kern="10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a:effectLst/>
                        </a:rPr>
                        <a:t>4.5</a:t>
                      </a:r>
                      <a:endParaRPr lang="zh-CN" sz="1400" kern="100">
                        <a:effectLst/>
                        <a:latin typeface="Times New Roman" panose="02020603050405020304" pitchFamily="18" charset="0"/>
                        <a:ea typeface="宋体" panose="02010600030101010101" pitchFamily="2" charset="-122"/>
                      </a:endParaRPr>
                    </a:p>
                  </a:txBody>
                  <a:tcPr marL="68582" marR="68582" marT="0" marB="0" anchor="ctr"/>
                </a:tc>
                <a:tc>
                  <a:txBody>
                    <a:bodyPr/>
                    <a:lstStyle/>
                    <a:p>
                      <a:pPr indent="127000" algn="ctr">
                        <a:lnSpc>
                          <a:spcPts val="2000"/>
                        </a:lnSpc>
                        <a:spcBef>
                          <a:spcPts val="300"/>
                        </a:spcBef>
                        <a:spcAft>
                          <a:spcPts val="300"/>
                        </a:spcAft>
                      </a:pPr>
                      <a:r>
                        <a:rPr lang="en-US" sz="1400" kern="0" dirty="0">
                          <a:effectLst/>
                        </a:rPr>
                        <a:t>3.78</a:t>
                      </a:r>
                      <a:endParaRPr lang="zh-CN" sz="1400" kern="100" dirty="0">
                        <a:effectLst/>
                        <a:latin typeface="Times New Roman" panose="02020603050405020304" pitchFamily="18" charset="0"/>
                        <a:ea typeface="宋体" panose="02010600030101010101" pitchFamily="2" charset="-122"/>
                      </a:endParaRPr>
                    </a:p>
                  </a:txBody>
                  <a:tcPr marL="68582" marR="68582" marT="0" marB="0" anchor="ctr"/>
                </a:tc>
                <a:extLst>
                  <a:ext uri="{0D108BD9-81ED-4DB2-BD59-A6C34878D82A}">
                    <a16:rowId xmlns:a16="http://schemas.microsoft.com/office/drawing/2014/main" val="10009"/>
                  </a:ext>
                </a:extLst>
              </a:tr>
            </a:tbl>
          </a:graphicData>
        </a:graphic>
      </p:graphicFrame>
      <p:sp>
        <p:nvSpPr>
          <p:cNvPr id="13" name="矩形 12"/>
          <p:cNvSpPr/>
          <p:nvPr/>
        </p:nvSpPr>
        <p:spPr>
          <a:xfrm>
            <a:off x="491306" y="650413"/>
            <a:ext cx="5366868" cy="2585323"/>
          </a:xfrm>
          <a:prstGeom prst="rect">
            <a:avLst/>
          </a:prstGeom>
          <a:ln w="38100">
            <a:solidFill>
              <a:schemeClr val="accent1"/>
            </a:solidFill>
            <a:prstDash val="sysDot"/>
          </a:ln>
        </p:spPr>
        <p:txBody>
          <a:bodyPr wrap="square">
            <a:spAutoFit/>
          </a:bodyPr>
          <a:lstStyle/>
          <a:p>
            <a:pPr indent="457200" algn="just">
              <a:defRPr/>
            </a:pPr>
            <a:r>
              <a:rPr lang="zh-CN" altLang="en-US" dirty="0"/>
              <a:t>我们根据某个矿山的实际情况，建立了如图所示的爆破台阶模型。通过国内外学者的大量研究可见，造成互层岩体爆破效果不佳的主要原因是互层岩体中的</a:t>
            </a:r>
            <a:r>
              <a:rPr lang="zh-CN" altLang="zh-CN" b="1" dirty="0"/>
              <a:t>夹层厚度、波阻抗</a:t>
            </a:r>
            <a:r>
              <a:rPr lang="zh-CN" altLang="zh-CN" dirty="0"/>
              <a:t>和</a:t>
            </a:r>
            <a:r>
              <a:rPr lang="zh-CN" altLang="zh-CN" b="1" dirty="0"/>
              <a:t>距底盘高度</a:t>
            </a:r>
            <a:r>
              <a:rPr lang="zh-CN" altLang="en-US" b="1" dirty="0"/>
              <a:t>等影响因素，</a:t>
            </a:r>
            <a:r>
              <a:rPr lang="zh-CN" altLang="en-US" kern="0" dirty="0">
                <a:latin typeface="+mn-ea"/>
                <a:cs typeface="Times New Roman" panose="02020603050405020304" pitchFamily="18" charset="0"/>
              </a:rPr>
              <a:t>为了定量探明这</a:t>
            </a:r>
            <a:r>
              <a:rPr lang="en-US" altLang="zh-CN" b="1" kern="0" dirty="0">
                <a:solidFill>
                  <a:schemeClr val="accent1"/>
                </a:solidFill>
                <a:latin typeface="+mn-ea"/>
                <a:cs typeface="Times New Roman" panose="02020603050405020304" pitchFamily="18" charset="0"/>
              </a:rPr>
              <a:t>3</a:t>
            </a:r>
            <a:r>
              <a:rPr lang="zh-CN" altLang="en-US" b="1" kern="0" dirty="0">
                <a:solidFill>
                  <a:schemeClr val="accent1"/>
                </a:solidFill>
                <a:latin typeface="+mn-ea"/>
                <a:cs typeface="Times New Roman" panose="02020603050405020304" pitchFamily="18" charset="0"/>
              </a:rPr>
              <a:t>个因素</a:t>
            </a:r>
            <a:r>
              <a:rPr lang="zh-CN" altLang="en-US" kern="0" dirty="0">
                <a:latin typeface="+mn-ea"/>
                <a:cs typeface="Times New Roman" panose="02020603050405020304" pitchFamily="18" charset="0"/>
              </a:rPr>
              <a:t>对</a:t>
            </a:r>
            <a:r>
              <a:rPr lang="zh-CN" altLang="en-US" b="1" kern="0" dirty="0">
                <a:solidFill>
                  <a:schemeClr val="accent1"/>
                </a:solidFill>
                <a:latin typeface="+mn-ea"/>
                <a:cs typeface="Times New Roman" panose="02020603050405020304" pitchFamily="18" charset="0"/>
              </a:rPr>
              <a:t>爆破效果</a:t>
            </a:r>
            <a:r>
              <a:rPr lang="zh-CN" altLang="en-US" kern="0" dirty="0">
                <a:latin typeface="+mn-ea"/>
                <a:cs typeface="Times New Roman" panose="02020603050405020304" pitchFamily="18" charset="0"/>
              </a:rPr>
              <a:t>的影响，给每个因素设置了</a:t>
            </a:r>
            <a:r>
              <a:rPr lang="en-US" altLang="zh-CN" kern="0" dirty="0">
                <a:latin typeface="+mn-ea"/>
                <a:cs typeface="Times New Roman" panose="02020603050405020304" pitchFamily="18" charset="0"/>
              </a:rPr>
              <a:t>3</a:t>
            </a:r>
            <a:r>
              <a:rPr lang="zh-CN" altLang="en-US" kern="0" dirty="0">
                <a:latin typeface="+mn-ea"/>
                <a:cs typeface="Times New Roman" panose="02020603050405020304" pitchFamily="18" charset="0"/>
              </a:rPr>
              <a:t>个水平变量，根据研究区的实际情况设置夹层的厚度为</a:t>
            </a:r>
            <a:r>
              <a:rPr lang="en-US" altLang="zh-CN" b="1" kern="0" dirty="0">
                <a:solidFill>
                  <a:schemeClr val="accent1"/>
                </a:solidFill>
                <a:latin typeface="+mn-ea"/>
                <a:cs typeface="Times New Roman" panose="02020603050405020304" pitchFamily="18" charset="0"/>
              </a:rPr>
              <a:t>0.5m</a:t>
            </a:r>
            <a:r>
              <a:rPr lang="zh-CN" altLang="en-US" b="1" kern="0" dirty="0">
                <a:solidFill>
                  <a:schemeClr val="accent1"/>
                </a:solidFill>
                <a:latin typeface="+mn-ea"/>
                <a:cs typeface="Times New Roman" panose="02020603050405020304" pitchFamily="18" charset="0"/>
              </a:rPr>
              <a:t>、</a:t>
            </a:r>
            <a:r>
              <a:rPr lang="en-US" altLang="zh-CN" b="1" kern="0" dirty="0">
                <a:solidFill>
                  <a:schemeClr val="accent1"/>
                </a:solidFill>
                <a:latin typeface="+mn-ea"/>
                <a:cs typeface="Times New Roman" panose="02020603050405020304" pitchFamily="18" charset="0"/>
              </a:rPr>
              <a:t>1.5m</a:t>
            </a:r>
            <a:r>
              <a:rPr lang="zh-CN" altLang="en-US" kern="0" dirty="0">
                <a:latin typeface="+mn-ea"/>
                <a:cs typeface="Times New Roman" panose="02020603050405020304" pitchFamily="18" charset="0"/>
              </a:rPr>
              <a:t>和</a:t>
            </a:r>
            <a:r>
              <a:rPr lang="en-US" altLang="zh-CN" b="1" kern="0" dirty="0">
                <a:solidFill>
                  <a:schemeClr val="accent1"/>
                </a:solidFill>
                <a:latin typeface="+mn-ea"/>
                <a:cs typeface="Times New Roman" panose="02020603050405020304" pitchFamily="18" charset="0"/>
              </a:rPr>
              <a:t>2.5m</a:t>
            </a:r>
            <a:r>
              <a:rPr lang="zh-CN" altLang="en-US" kern="0" dirty="0">
                <a:latin typeface="+mn-ea"/>
                <a:cs typeface="Times New Roman" panose="02020603050405020304" pitchFamily="18" charset="0"/>
              </a:rPr>
              <a:t>，距底盘高度为</a:t>
            </a:r>
            <a:r>
              <a:rPr lang="en-US" altLang="zh-CN" b="1" kern="0" dirty="0">
                <a:solidFill>
                  <a:schemeClr val="accent1"/>
                </a:solidFill>
                <a:latin typeface="+mn-ea"/>
                <a:cs typeface="Times New Roman" panose="02020603050405020304" pitchFamily="18" charset="0"/>
              </a:rPr>
              <a:t>1.5m</a:t>
            </a:r>
            <a:r>
              <a:rPr lang="zh-CN" altLang="en-US" b="1" kern="0" dirty="0">
                <a:solidFill>
                  <a:schemeClr val="accent1"/>
                </a:solidFill>
                <a:latin typeface="+mn-ea"/>
                <a:cs typeface="Times New Roman" panose="02020603050405020304" pitchFamily="18" charset="0"/>
              </a:rPr>
              <a:t>、</a:t>
            </a:r>
            <a:r>
              <a:rPr lang="en-US" altLang="zh-CN" b="1" kern="0" dirty="0">
                <a:solidFill>
                  <a:schemeClr val="accent1"/>
                </a:solidFill>
                <a:latin typeface="+mn-ea"/>
                <a:cs typeface="Times New Roman" panose="02020603050405020304" pitchFamily="18" charset="0"/>
              </a:rPr>
              <a:t>3m</a:t>
            </a:r>
            <a:r>
              <a:rPr lang="zh-CN" altLang="en-US" kern="0" dirty="0">
                <a:latin typeface="+mn-ea"/>
                <a:cs typeface="Times New Roman" panose="02020603050405020304" pitchFamily="18" charset="0"/>
              </a:rPr>
              <a:t>和</a:t>
            </a:r>
            <a:r>
              <a:rPr lang="en-US" altLang="zh-CN" b="1" kern="0" dirty="0">
                <a:solidFill>
                  <a:schemeClr val="accent1"/>
                </a:solidFill>
                <a:latin typeface="+mn-ea"/>
                <a:cs typeface="Times New Roman" panose="02020603050405020304" pitchFamily="18" charset="0"/>
              </a:rPr>
              <a:t>4.5m</a:t>
            </a:r>
            <a:r>
              <a:rPr lang="zh-CN" altLang="en-US" kern="0" dirty="0">
                <a:latin typeface="+mn-ea"/>
                <a:cs typeface="Times New Roman" panose="02020603050405020304" pitchFamily="18" charset="0"/>
              </a:rPr>
              <a:t>，波阻抗为</a:t>
            </a:r>
            <a:r>
              <a:rPr lang="en-US" altLang="zh-CN" b="1" kern="0" dirty="0">
                <a:solidFill>
                  <a:schemeClr val="accent1"/>
                </a:solidFill>
                <a:latin typeface="+mn-ea"/>
                <a:cs typeface="Times New Roman" panose="02020603050405020304" pitchFamily="18" charset="0"/>
              </a:rPr>
              <a:t>1.78</a:t>
            </a:r>
            <a:r>
              <a:rPr lang="zh-CN" altLang="en-US" b="1" kern="0" dirty="0">
                <a:solidFill>
                  <a:schemeClr val="accent1"/>
                </a:solidFill>
                <a:latin typeface="+mn-ea"/>
                <a:cs typeface="Times New Roman" panose="02020603050405020304" pitchFamily="18" charset="0"/>
              </a:rPr>
              <a:t>、</a:t>
            </a:r>
            <a:r>
              <a:rPr lang="en-US" altLang="zh-CN" b="1" kern="0" dirty="0">
                <a:solidFill>
                  <a:schemeClr val="accent1"/>
                </a:solidFill>
                <a:latin typeface="+mn-ea"/>
                <a:cs typeface="Times New Roman" panose="02020603050405020304" pitchFamily="18" charset="0"/>
              </a:rPr>
              <a:t>3.78</a:t>
            </a:r>
            <a:r>
              <a:rPr lang="zh-CN" altLang="en-US" kern="0" dirty="0">
                <a:latin typeface="+mn-ea"/>
                <a:cs typeface="Times New Roman" panose="02020603050405020304" pitchFamily="18" charset="0"/>
              </a:rPr>
              <a:t>和</a:t>
            </a:r>
            <a:r>
              <a:rPr lang="en-US" altLang="zh-CN" b="1" kern="0" dirty="0">
                <a:solidFill>
                  <a:schemeClr val="accent1"/>
                </a:solidFill>
                <a:latin typeface="+mn-ea"/>
                <a:cs typeface="Times New Roman" panose="02020603050405020304" pitchFamily="18" charset="0"/>
              </a:rPr>
              <a:t>5.32</a:t>
            </a:r>
            <a:r>
              <a:rPr lang="zh-CN" altLang="en-US" kern="0" dirty="0">
                <a:latin typeface="+mn-ea"/>
                <a:cs typeface="Times New Roman" panose="02020603050405020304" pitchFamily="18" charset="0"/>
              </a:rPr>
              <a:t>，采用</a:t>
            </a:r>
            <a:r>
              <a:rPr lang="zh-CN" altLang="en-US" b="1" kern="0" dirty="0">
                <a:solidFill>
                  <a:schemeClr val="accent1"/>
                </a:solidFill>
                <a:latin typeface="+mn-ea"/>
                <a:cs typeface="Times New Roman" panose="02020603050405020304" pitchFamily="18" charset="0"/>
              </a:rPr>
              <a:t>正交实验法</a:t>
            </a:r>
            <a:r>
              <a:rPr lang="zh-CN" altLang="en-US" kern="0" dirty="0">
                <a:latin typeface="+mn-ea"/>
                <a:cs typeface="Times New Roman" panose="02020603050405020304" pitchFamily="18" charset="0"/>
              </a:rPr>
              <a:t>共需</a:t>
            </a:r>
            <a:r>
              <a:rPr lang="en-US" altLang="zh-CN" b="1" kern="0" dirty="0">
                <a:solidFill>
                  <a:schemeClr val="accent1"/>
                </a:solidFill>
                <a:latin typeface="+mn-ea"/>
                <a:cs typeface="Times New Roman" panose="02020603050405020304" pitchFamily="18" charset="0"/>
              </a:rPr>
              <a:t>9</a:t>
            </a:r>
            <a:r>
              <a:rPr lang="zh-CN" altLang="en-US" b="1" kern="0" dirty="0">
                <a:solidFill>
                  <a:schemeClr val="accent1"/>
                </a:solidFill>
                <a:latin typeface="+mn-ea"/>
                <a:cs typeface="Times New Roman" panose="02020603050405020304" pitchFamily="18" charset="0"/>
              </a:rPr>
              <a:t>次</a:t>
            </a:r>
            <a:r>
              <a:rPr lang="zh-CN" altLang="en-US" kern="0" dirty="0">
                <a:latin typeface="+mn-ea"/>
                <a:cs typeface="Times New Roman" panose="02020603050405020304" pitchFamily="18" charset="0"/>
              </a:rPr>
              <a:t>实验。</a:t>
            </a:r>
            <a:endParaRPr lang="zh-CN" altLang="en-US" dirty="0">
              <a:latin typeface="+mn-ea"/>
            </a:endParaRPr>
          </a:p>
        </p:txBody>
      </p:sp>
      <p:grpSp>
        <p:nvGrpSpPr>
          <p:cNvPr id="14" name="组合 13"/>
          <p:cNvGrpSpPr/>
          <p:nvPr/>
        </p:nvGrpSpPr>
        <p:grpSpPr>
          <a:xfrm>
            <a:off x="-1" y="6296628"/>
            <a:ext cx="12191997" cy="561373"/>
            <a:chOff x="-1" y="6296628"/>
            <a:chExt cx="12191997" cy="561373"/>
          </a:xfrm>
        </p:grpSpPr>
        <p:sp>
          <p:nvSpPr>
            <p:cNvPr id="23" name="矩形 22"/>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 name="文本框 23">
              <a:hlinkClick r:id="rId7"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pPr lvl="0"/>
              <a:r>
                <a:rPr lang="zh-CN" altLang="en-US" dirty="0"/>
                <a:t>研究背景与意义</a:t>
              </a:r>
            </a:p>
          </p:txBody>
        </p:sp>
        <p:sp>
          <p:nvSpPr>
            <p:cNvPr id="25" name="文本框 24">
              <a:hlinkClick r:id="rId8"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b="1" i="0" u="none" strike="noStrike" cap="none" spc="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pPr lvl="0"/>
              <a:r>
                <a:rPr lang="zh-CN" altLang="en-US" sz="1400" dirty="0"/>
                <a:t>互层岩体对爆破的影响机理</a:t>
              </a:r>
              <a:endParaRPr lang="zh-CN" altLang="en-US" dirty="0"/>
            </a:p>
          </p:txBody>
        </p:sp>
        <p:sp>
          <p:nvSpPr>
            <p:cNvPr id="26" name="文本框 25">
              <a:hlinkClick r:id="rId9"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主控岩层判别方法</a:t>
              </a:r>
            </a:p>
          </p:txBody>
        </p:sp>
        <p:sp>
          <p:nvSpPr>
            <p:cNvPr id="27" name="文本框 26">
              <a:hlinkClick r:id="rId10"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现场试验效果分析</a:t>
              </a:r>
            </a:p>
          </p:txBody>
        </p:sp>
        <p:sp>
          <p:nvSpPr>
            <p:cNvPr id="28" name="文本框 27">
              <a:hlinkClick r:id="rId11"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研究结论</a:t>
              </a:r>
            </a:p>
          </p:txBody>
        </p:sp>
        <p:cxnSp>
          <p:nvCxnSpPr>
            <p:cNvPr id="29" name="直接连接符 28"/>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3505544" y="6296629"/>
              <a:ext cx="167640" cy="561372"/>
              <a:chOff x="8564880" y="6248400"/>
              <a:chExt cx="167640" cy="506730"/>
            </a:xfrm>
          </p:grpSpPr>
          <p:sp>
            <p:nvSpPr>
              <p:cNvPr id="34" name="等腰三角形 33"/>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44"/>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werpoint template design by DAJU_PPT正版来源小红书大橘PPT微信DAJU_PPT请勿抄袭搬运！盗版必究！"/>
          <p:cNvSpPr txBox="1"/>
          <p:nvPr/>
        </p:nvSpPr>
        <p:spPr>
          <a:xfrm>
            <a:off x="657372" y="280712"/>
            <a:ext cx="8149744" cy="400110"/>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kumimoji="0" sz="2000" b="1" i="0" u="none" strike="noStrike" cap="none" spc="30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r>
              <a:rPr lang="zh-CN" altLang="en-US" dirty="0"/>
              <a:t>基于</a:t>
            </a:r>
            <a:r>
              <a:rPr lang="en-US" altLang="zh-CN" dirty="0"/>
              <a:t>COMSOL</a:t>
            </a:r>
            <a:r>
              <a:rPr lang="zh-CN" altLang="en-US" dirty="0"/>
              <a:t>的互层岩体对露天台阶爆破影响的机理研究</a:t>
            </a:r>
          </a:p>
        </p:txBody>
      </p:sp>
      <p:cxnSp>
        <p:nvCxnSpPr>
          <p:cNvPr id="5" name="powerpoint template design by DAJU_PPT正版来源小红书大橘PPT微信DAJU_PPT请勿抄袭搬运！盗版必究！"/>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7" name="powerpoint template design by DAJU_PPT正版来源小红书大橘PPT微信DAJU_PPT请勿抄袭搬运！盗版必究！"/>
          <p:cNvGrpSpPr/>
          <p:nvPr/>
        </p:nvGrpSpPr>
        <p:grpSpPr>
          <a:xfrm>
            <a:off x="349505" y="102193"/>
            <a:ext cx="307867" cy="599859"/>
            <a:chOff x="349506" y="102193"/>
            <a:chExt cx="307866" cy="599859"/>
          </a:xfrm>
        </p:grpSpPr>
        <p:sp>
          <p:nvSpPr>
            <p:cNvPr id="8" name="powerpoint template design by DAJU_PPT正版来源小红书大橘PPT微信DAJU_PPT请勿抄袭搬运！盗版必究！-1"/>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powerpoint template design by DAJU_PPT正版来源小红书大橘PPT微信DAJU_PPT请勿抄袭搬运！盗版必究！-2"/>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cxnSp>
        <p:nvCxnSpPr>
          <p:cNvPr id="35" name="直接连接符 34"/>
          <p:cNvCxnSpPr/>
          <p:nvPr/>
        </p:nvCxnSpPr>
        <p:spPr>
          <a:xfrm>
            <a:off x="4842683" y="4724129"/>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116064" y="102193"/>
            <a:ext cx="541309" cy="599859"/>
            <a:chOff x="116063" y="102193"/>
            <a:chExt cx="541309" cy="599859"/>
          </a:xfrm>
        </p:grpSpPr>
        <p:sp>
          <p:nvSpPr>
            <p:cNvPr id="37" name="矩形: 圆角 36"/>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圆角 37"/>
            <p:cNvSpPr/>
            <p:nvPr/>
          </p:nvSpPr>
          <p:spPr>
            <a:xfrm>
              <a:off x="116063" y="204280"/>
              <a:ext cx="338007" cy="338007"/>
            </a:xfrm>
            <a:prstGeom prst="roundRect">
              <a:avLst>
                <a:gd name="adj" fmla="val 19200"/>
              </a:avLst>
            </a:prstGeom>
            <a:solidFill>
              <a:schemeClr val="accent1">
                <a:alpha val="70000"/>
              </a:schemeClr>
            </a:solidFill>
            <a:ln w="63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圆角 38"/>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3" name="Picture 2"/>
          <p:cNvPicPr/>
          <p:nvPr/>
        </p:nvPicPr>
        <p:blipFill rotWithShape="1">
          <a:blip r:embed="rId3"/>
          <a:srcRect t="30509" b="30509"/>
          <a:stretch>
            <a:fillRect/>
          </a:stretch>
        </p:blipFill>
        <p:spPr>
          <a:xfrm>
            <a:off x="10262940" y="22372"/>
            <a:ext cx="1634867" cy="400101"/>
          </a:xfrm>
          <a:prstGeom prst="rect">
            <a:avLst/>
          </a:prstGeom>
        </p:spPr>
      </p:pic>
      <p:pic>
        <p:nvPicPr>
          <p:cNvPr id="6" name="Picture Placeholder 24"/>
          <p:cNvPicPr>
            <a:picLocks noGrp="1" noChangeAspect="1"/>
          </p:cNvPicPr>
          <p:nvPr/>
        </p:nvPicPr>
        <p:blipFill rotWithShape="1">
          <a:blip r:embed="rId4">
            <a:extLst>
              <a:ext uri="{28A0092B-C50C-407E-A947-70E740481C1C}">
                <a14:useLocalDpi xmlns:a14="http://schemas.microsoft.com/office/drawing/2010/main" val="0"/>
              </a:ext>
            </a:extLst>
          </a:blip>
          <a:srcRect l="-5450" t="-91582" r="-7334" b="-89301"/>
          <a:stretch>
            <a:fillRect/>
          </a:stretch>
        </p:blipFill>
        <p:spPr>
          <a:xfrm>
            <a:off x="10262940" y="322788"/>
            <a:ext cx="1966301" cy="447712"/>
          </a:xfrm>
          <a:prstGeom prst="rect">
            <a:avLst/>
          </a:prstGeom>
        </p:spPr>
      </p:pic>
      <p:grpSp>
        <p:nvGrpSpPr>
          <p:cNvPr id="2" name="组合 1"/>
          <p:cNvGrpSpPr/>
          <p:nvPr/>
        </p:nvGrpSpPr>
        <p:grpSpPr>
          <a:xfrm>
            <a:off x="6627936" y="1284300"/>
            <a:ext cx="5433517" cy="4119185"/>
            <a:chOff x="370779" y="2362371"/>
            <a:chExt cx="3424743" cy="2376741"/>
          </a:xfrm>
        </p:grpSpPr>
        <p:pic>
          <p:nvPicPr>
            <p:cNvPr id="57" name="图片 56" descr="图片包含 图表&#10;&#10;AI 生成的内容可能不正确。"/>
            <p:cNvPicPr>
              <a:picLocks noChangeAspect="1"/>
            </p:cNvPicPr>
            <p:nvPr/>
          </p:nvPicPr>
          <p:blipFill>
            <a:blip r:embed="rId5"/>
            <a:stretch>
              <a:fillRect/>
            </a:stretch>
          </p:blipFill>
          <p:spPr>
            <a:xfrm>
              <a:off x="370779" y="2362371"/>
              <a:ext cx="1080000" cy="757995"/>
            </a:xfrm>
            <a:prstGeom prst="rect">
              <a:avLst/>
            </a:prstGeom>
          </p:spPr>
        </p:pic>
        <p:pic>
          <p:nvPicPr>
            <p:cNvPr id="58" name="图片 57" descr="图表, 表面图&#10;&#10;AI 生成的内容可能不正确。"/>
            <p:cNvPicPr>
              <a:picLocks noChangeAspect="1"/>
            </p:cNvPicPr>
            <p:nvPr/>
          </p:nvPicPr>
          <p:blipFill>
            <a:blip r:embed="rId6"/>
            <a:stretch>
              <a:fillRect/>
            </a:stretch>
          </p:blipFill>
          <p:spPr>
            <a:xfrm>
              <a:off x="1543150" y="2362371"/>
              <a:ext cx="1080000" cy="757995"/>
            </a:xfrm>
            <a:prstGeom prst="rect">
              <a:avLst/>
            </a:prstGeom>
          </p:spPr>
        </p:pic>
        <p:pic>
          <p:nvPicPr>
            <p:cNvPr id="59" name="图片 58" descr="图表&#10;&#10;AI 生成的内容可能不正确。"/>
            <p:cNvPicPr>
              <a:picLocks noChangeAspect="1"/>
            </p:cNvPicPr>
            <p:nvPr/>
          </p:nvPicPr>
          <p:blipFill>
            <a:blip r:embed="rId7"/>
            <a:stretch>
              <a:fillRect/>
            </a:stretch>
          </p:blipFill>
          <p:spPr>
            <a:xfrm>
              <a:off x="2715522" y="2362371"/>
              <a:ext cx="1080000" cy="757995"/>
            </a:xfrm>
            <a:prstGeom prst="rect">
              <a:avLst/>
            </a:prstGeom>
          </p:spPr>
        </p:pic>
        <p:pic>
          <p:nvPicPr>
            <p:cNvPr id="60" name="图片 59" descr="表面图&#10;&#10;AI 生成的内容可能不正确。"/>
            <p:cNvPicPr>
              <a:picLocks noChangeAspect="1"/>
            </p:cNvPicPr>
            <p:nvPr/>
          </p:nvPicPr>
          <p:blipFill>
            <a:blip r:embed="rId8"/>
            <a:stretch>
              <a:fillRect/>
            </a:stretch>
          </p:blipFill>
          <p:spPr>
            <a:xfrm>
              <a:off x="2715522" y="3171744"/>
              <a:ext cx="1080000" cy="757995"/>
            </a:xfrm>
            <a:prstGeom prst="rect">
              <a:avLst/>
            </a:prstGeom>
          </p:spPr>
        </p:pic>
        <p:pic>
          <p:nvPicPr>
            <p:cNvPr id="61" name="图片 60" descr="图表&#10;&#10;AI 生成的内容可能不正确。"/>
            <p:cNvPicPr>
              <a:picLocks noChangeAspect="1"/>
            </p:cNvPicPr>
            <p:nvPr/>
          </p:nvPicPr>
          <p:blipFill>
            <a:blip r:embed="rId9"/>
            <a:stretch>
              <a:fillRect/>
            </a:stretch>
          </p:blipFill>
          <p:spPr>
            <a:xfrm>
              <a:off x="1526950" y="3171744"/>
              <a:ext cx="1080000" cy="757995"/>
            </a:xfrm>
            <a:prstGeom prst="rect">
              <a:avLst/>
            </a:prstGeom>
          </p:spPr>
        </p:pic>
        <p:pic>
          <p:nvPicPr>
            <p:cNvPr id="62" name="图片 61" descr="图表, 表面图&#10;&#10;AI 生成的内容可能不正确。"/>
            <p:cNvPicPr>
              <a:picLocks noChangeAspect="1"/>
            </p:cNvPicPr>
            <p:nvPr/>
          </p:nvPicPr>
          <p:blipFill>
            <a:blip r:embed="rId10"/>
            <a:stretch>
              <a:fillRect/>
            </a:stretch>
          </p:blipFill>
          <p:spPr>
            <a:xfrm>
              <a:off x="370779" y="3171744"/>
              <a:ext cx="1080000" cy="757995"/>
            </a:xfrm>
            <a:prstGeom prst="rect">
              <a:avLst/>
            </a:prstGeom>
          </p:spPr>
        </p:pic>
        <p:pic>
          <p:nvPicPr>
            <p:cNvPr id="63" name="图片 62" descr="图表&#10;&#10;AI 生成的内容可能不正确。"/>
            <p:cNvPicPr>
              <a:picLocks noChangeAspect="1"/>
            </p:cNvPicPr>
            <p:nvPr/>
          </p:nvPicPr>
          <p:blipFill>
            <a:blip r:embed="rId11"/>
            <a:stretch>
              <a:fillRect/>
            </a:stretch>
          </p:blipFill>
          <p:spPr>
            <a:xfrm>
              <a:off x="2715522" y="3981117"/>
              <a:ext cx="1080000" cy="757995"/>
            </a:xfrm>
            <a:prstGeom prst="rect">
              <a:avLst/>
            </a:prstGeom>
          </p:spPr>
        </p:pic>
        <p:pic>
          <p:nvPicPr>
            <p:cNvPr id="64" name="图片 63" descr="图表, 表面图&#10;&#10;AI 生成的内容可能不正确。"/>
            <p:cNvPicPr>
              <a:picLocks noChangeAspect="1"/>
            </p:cNvPicPr>
            <p:nvPr/>
          </p:nvPicPr>
          <p:blipFill>
            <a:blip r:embed="rId12"/>
            <a:stretch>
              <a:fillRect/>
            </a:stretch>
          </p:blipFill>
          <p:spPr>
            <a:xfrm>
              <a:off x="370779" y="3981117"/>
              <a:ext cx="1080000" cy="757995"/>
            </a:xfrm>
            <a:prstGeom prst="rect">
              <a:avLst/>
            </a:prstGeom>
          </p:spPr>
        </p:pic>
        <p:pic>
          <p:nvPicPr>
            <p:cNvPr id="65" name="图片 64" descr="图表, 表面图&#10;&#10;AI 生成的内容可能不正确。"/>
            <p:cNvPicPr>
              <a:picLocks noChangeAspect="1"/>
            </p:cNvPicPr>
            <p:nvPr/>
          </p:nvPicPr>
          <p:blipFill>
            <a:blip r:embed="rId13"/>
            <a:stretch>
              <a:fillRect/>
            </a:stretch>
          </p:blipFill>
          <p:spPr>
            <a:xfrm>
              <a:off x="1543151" y="3981117"/>
              <a:ext cx="1080000" cy="757995"/>
            </a:xfrm>
            <a:prstGeom prst="rect">
              <a:avLst/>
            </a:prstGeom>
          </p:spPr>
        </p:pic>
      </p:grpSp>
      <p:pic>
        <p:nvPicPr>
          <p:cNvPr id="9" name="图片 8" descr="图形用户界面&#10;&#10;AI 生成的内容可能不正确。"/>
          <p:cNvPicPr>
            <a:picLocks noChangeAspect="1"/>
          </p:cNvPicPr>
          <p:nvPr/>
        </p:nvPicPr>
        <p:blipFill>
          <a:blip r:embed="rId14"/>
          <a:srcRect l="21444" t="25747"/>
          <a:stretch>
            <a:fillRect/>
          </a:stretch>
        </p:blipFill>
        <p:spPr>
          <a:xfrm>
            <a:off x="52690" y="1338366"/>
            <a:ext cx="5874251" cy="3297105"/>
          </a:xfrm>
          <a:prstGeom prst="rect">
            <a:avLst/>
          </a:prstGeom>
        </p:spPr>
      </p:pic>
      <p:sp>
        <p:nvSpPr>
          <p:cNvPr id="11" name="矩形 10"/>
          <p:cNvSpPr/>
          <p:nvPr/>
        </p:nvSpPr>
        <p:spPr>
          <a:xfrm>
            <a:off x="854055" y="2022613"/>
            <a:ext cx="2648124" cy="1435200"/>
          </a:xfrm>
          <a:prstGeom prst="rect">
            <a:avLst/>
          </a:prstGeom>
          <a:noFill/>
          <a:ln w="38100">
            <a:solidFill>
              <a:schemeClr val="accent1">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p>
        </p:txBody>
      </p:sp>
      <p:sp>
        <p:nvSpPr>
          <p:cNvPr id="12" name="箭头: 右 11"/>
          <p:cNvSpPr/>
          <p:nvPr/>
        </p:nvSpPr>
        <p:spPr>
          <a:xfrm>
            <a:off x="6096000" y="2876858"/>
            <a:ext cx="403200" cy="633600"/>
          </a:xfrm>
          <a:prstGeom prst="rightArrow">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r="100000" b="100000"/>
            </a:path>
            <a:tileRect l="-100000" t="-100000"/>
          </a:gra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p>
        </p:txBody>
      </p:sp>
      <p:sp>
        <p:nvSpPr>
          <p:cNvPr id="13" name="文本框 52"/>
          <p:cNvSpPr txBox="1"/>
          <p:nvPr/>
        </p:nvSpPr>
        <p:spPr>
          <a:xfrm>
            <a:off x="7141405" y="3860599"/>
            <a:ext cx="78819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t>方案</a:t>
            </a:r>
            <a:r>
              <a:rPr lang="en-US" altLang="zh-CN" sz="1600" dirty="0"/>
              <a:t>7</a:t>
            </a:r>
            <a:endParaRPr lang="zh-CN" altLang="en-US" sz="1600" dirty="0"/>
          </a:p>
        </p:txBody>
      </p:sp>
      <p:sp>
        <p:nvSpPr>
          <p:cNvPr id="14" name="文本框 53"/>
          <p:cNvSpPr txBox="1"/>
          <p:nvPr/>
        </p:nvSpPr>
        <p:spPr>
          <a:xfrm>
            <a:off x="8826076" y="971659"/>
            <a:ext cx="78819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t>方案</a:t>
            </a:r>
            <a:r>
              <a:rPr lang="en-US" altLang="zh-CN" sz="1600" dirty="0"/>
              <a:t>2</a:t>
            </a:r>
            <a:endParaRPr lang="zh-CN" altLang="en-US" sz="1600" dirty="0"/>
          </a:p>
        </p:txBody>
      </p:sp>
      <p:sp>
        <p:nvSpPr>
          <p:cNvPr id="15" name="文本框 54"/>
          <p:cNvSpPr txBox="1"/>
          <p:nvPr/>
        </p:nvSpPr>
        <p:spPr>
          <a:xfrm>
            <a:off x="10810617" y="962288"/>
            <a:ext cx="78819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t>方案</a:t>
            </a:r>
            <a:r>
              <a:rPr lang="en-US" altLang="zh-CN" sz="1600" dirty="0"/>
              <a:t>3</a:t>
            </a:r>
            <a:endParaRPr lang="zh-CN" altLang="en-US" sz="1600" dirty="0"/>
          </a:p>
        </p:txBody>
      </p:sp>
      <p:sp>
        <p:nvSpPr>
          <p:cNvPr id="16" name="文本框 55"/>
          <p:cNvSpPr txBox="1"/>
          <p:nvPr/>
        </p:nvSpPr>
        <p:spPr>
          <a:xfrm>
            <a:off x="7112605" y="2445429"/>
            <a:ext cx="78819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t>方案</a:t>
            </a:r>
            <a:r>
              <a:rPr lang="en-US" altLang="zh-CN" sz="1600" dirty="0"/>
              <a:t>4</a:t>
            </a:r>
            <a:endParaRPr lang="zh-CN" altLang="en-US" sz="1600" dirty="0"/>
          </a:p>
        </p:txBody>
      </p:sp>
      <p:sp>
        <p:nvSpPr>
          <p:cNvPr id="17" name="文本框 56"/>
          <p:cNvSpPr txBox="1"/>
          <p:nvPr/>
        </p:nvSpPr>
        <p:spPr>
          <a:xfrm>
            <a:off x="8826076" y="2401659"/>
            <a:ext cx="78819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t>方案</a:t>
            </a:r>
            <a:r>
              <a:rPr lang="en-US" altLang="zh-CN" sz="1600" dirty="0"/>
              <a:t>5</a:t>
            </a:r>
            <a:endParaRPr lang="zh-CN" altLang="en-US" sz="1600" dirty="0"/>
          </a:p>
        </p:txBody>
      </p:sp>
      <p:sp>
        <p:nvSpPr>
          <p:cNvPr id="18" name="文本框 57"/>
          <p:cNvSpPr txBox="1"/>
          <p:nvPr/>
        </p:nvSpPr>
        <p:spPr>
          <a:xfrm>
            <a:off x="10863043" y="2401659"/>
            <a:ext cx="78819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t>方案</a:t>
            </a:r>
            <a:r>
              <a:rPr lang="en-US" altLang="zh-CN" sz="1600" dirty="0"/>
              <a:t>6</a:t>
            </a:r>
            <a:endParaRPr lang="zh-CN" altLang="en-US" sz="1600" dirty="0"/>
          </a:p>
        </p:txBody>
      </p:sp>
      <p:sp>
        <p:nvSpPr>
          <p:cNvPr id="19" name="文本框 58"/>
          <p:cNvSpPr txBox="1"/>
          <p:nvPr/>
        </p:nvSpPr>
        <p:spPr>
          <a:xfrm>
            <a:off x="7206993" y="962288"/>
            <a:ext cx="78819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t>方案</a:t>
            </a:r>
            <a:r>
              <a:rPr lang="en-US" altLang="zh-CN" sz="1600" dirty="0"/>
              <a:t>1</a:t>
            </a:r>
            <a:endParaRPr lang="zh-CN" altLang="en-US" sz="1600" dirty="0"/>
          </a:p>
        </p:txBody>
      </p:sp>
      <p:sp>
        <p:nvSpPr>
          <p:cNvPr id="20" name="文本框 59"/>
          <p:cNvSpPr txBox="1"/>
          <p:nvPr/>
        </p:nvSpPr>
        <p:spPr>
          <a:xfrm>
            <a:off x="8888605" y="3836859"/>
            <a:ext cx="78819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t>方案</a:t>
            </a:r>
            <a:r>
              <a:rPr lang="en-US" altLang="zh-CN" sz="1600" dirty="0"/>
              <a:t>8</a:t>
            </a:r>
            <a:endParaRPr lang="zh-CN" altLang="en-US" sz="1600" dirty="0"/>
          </a:p>
        </p:txBody>
      </p:sp>
      <p:sp>
        <p:nvSpPr>
          <p:cNvPr id="21" name="文本框 60"/>
          <p:cNvSpPr txBox="1"/>
          <p:nvPr/>
        </p:nvSpPr>
        <p:spPr>
          <a:xfrm>
            <a:off x="10878545" y="3816075"/>
            <a:ext cx="78819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t>方案</a:t>
            </a:r>
            <a:r>
              <a:rPr lang="en-US" altLang="zh-CN" sz="1600" dirty="0"/>
              <a:t>9</a:t>
            </a:r>
            <a:endParaRPr lang="zh-CN" altLang="en-US" sz="1600" dirty="0"/>
          </a:p>
        </p:txBody>
      </p:sp>
      <p:sp>
        <p:nvSpPr>
          <p:cNvPr id="40" name="文本框 3"/>
          <p:cNvSpPr txBox="1"/>
          <p:nvPr/>
        </p:nvSpPr>
        <p:spPr>
          <a:xfrm>
            <a:off x="240575" y="5014574"/>
            <a:ext cx="5816276" cy="881139"/>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b="1" dirty="0">
                <a:latin typeface="+mn-ea"/>
              </a:rPr>
              <a:t>       按照正交实验方案，利用</a:t>
            </a:r>
            <a:r>
              <a:rPr lang="en-US" altLang="zh-CN" b="1" dirty="0">
                <a:latin typeface="+mn-ea"/>
              </a:rPr>
              <a:t>COMSOL</a:t>
            </a:r>
            <a:r>
              <a:rPr lang="zh-CN" altLang="en-US" b="1" dirty="0">
                <a:latin typeface="+mn-ea"/>
              </a:rPr>
              <a:t>的参数扫描功能实现方案的设置，并计算完成了</a:t>
            </a:r>
            <a:r>
              <a:rPr lang="en-US" altLang="zh-CN" b="1" dirty="0">
                <a:latin typeface="+mn-ea"/>
              </a:rPr>
              <a:t>9</a:t>
            </a:r>
            <a:r>
              <a:rPr lang="zh-CN" altLang="en-US" b="1" dirty="0">
                <a:latin typeface="+mn-ea"/>
              </a:rPr>
              <a:t>组实验。</a:t>
            </a:r>
            <a:endParaRPr lang="en-US" altLang="zh-CN" b="1" dirty="0">
              <a:latin typeface="+mn-ea"/>
            </a:endParaRPr>
          </a:p>
        </p:txBody>
      </p:sp>
      <p:sp>
        <p:nvSpPr>
          <p:cNvPr id="41" name="文本框 11"/>
          <p:cNvSpPr txBox="1"/>
          <p:nvPr/>
        </p:nvSpPr>
        <p:spPr>
          <a:xfrm>
            <a:off x="7929600" y="5506274"/>
            <a:ext cx="3843169" cy="369332"/>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a:latin typeface="+mn-ea"/>
              </a:rPr>
              <a:t>不同方案的</a:t>
            </a:r>
            <a:r>
              <a:rPr lang="en-US" altLang="zh-CN" b="1" dirty="0">
                <a:latin typeface="+mn-ea"/>
              </a:rPr>
              <a:t>Tresca</a:t>
            </a:r>
            <a:r>
              <a:rPr lang="zh-CN" altLang="en-US" b="1" dirty="0">
                <a:latin typeface="+mn-ea"/>
              </a:rPr>
              <a:t>应力分布图</a:t>
            </a:r>
            <a:endParaRPr lang="zh-CN" altLang="en-US" b="1" dirty="0"/>
          </a:p>
        </p:txBody>
      </p:sp>
      <p:grpSp>
        <p:nvGrpSpPr>
          <p:cNvPr id="22" name="组合 21"/>
          <p:cNvGrpSpPr/>
          <p:nvPr/>
        </p:nvGrpSpPr>
        <p:grpSpPr>
          <a:xfrm>
            <a:off x="-1" y="6296628"/>
            <a:ext cx="12191997" cy="561373"/>
            <a:chOff x="-1" y="6296628"/>
            <a:chExt cx="12191997" cy="561373"/>
          </a:xfrm>
        </p:grpSpPr>
        <p:sp>
          <p:nvSpPr>
            <p:cNvPr id="23" name="矩形 22"/>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 name="文本框 23">
              <a:hlinkClick r:id="rId15"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pPr lvl="0"/>
              <a:r>
                <a:rPr lang="zh-CN" altLang="en-US" dirty="0"/>
                <a:t>研究背景与意义</a:t>
              </a:r>
            </a:p>
          </p:txBody>
        </p:sp>
        <p:sp>
          <p:nvSpPr>
            <p:cNvPr id="25" name="文本框 24">
              <a:hlinkClick r:id="rId16"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b="1" i="0" u="none" strike="noStrike" cap="none" spc="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pPr lvl="0"/>
              <a:r>
                <a:rPr lang="zh-CN" altLang="en-US" sz="1400" dirty="0"/>
                <a:t>互层岩体对爆破的影响机理</a:t>
              </a:r>
              <a:endParaRPr lang="zh-CN" altLang="en-US" dirty="0"/>
            </a:p>
          </p:txBody>
        </p:sp>
        <p:sp>
          <p:nvSpPr>
            <p:cNvPr id="26" name="文本框 25">
              <a:hlinkClick r:id="rId17"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主控岩层判别方法</a:t>
              </a:r>
            </a:p>
          </p:txBody>
        </p:sp>
        <p:sp>
          <p:nvSpPr>
            <p:cNvPr id="27" name="文本框 26">
              <a:hlinkClick r:id="rId18"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现场试验效果分析</a:t>
              </a:r>
            </a:p>
          </p:txBody>
        </p:sp>
        <p:sp>
          <p:nvSpPr>
            <p:cNvPr id="28" name="文本框 27">
              <a:hlinkClick r:id="rId19"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研究结论</a:t>
              </a:r>
            </a:p>
          </p:txBody>
        </p:sp>
        <p:cxnSp>
          <p:nvCxnSpPr>
            <p:cNvPr id="29" name="直接连接符 28"/>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3505544" y="6296629"/>
              <a:ext cx="167640" cy="561372"/>
              <a:chOff x="8564880" y="6248400"/>
              <a:chExt cx="167640" cy="506730"/>
            </a:xfrm>
          </p:grpSpPr>
          <p:sp>
            <p:nvSpPr>
              <p:cNvPr id="34" name="等腰三角形 33"/>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werpoint template design by DAJU_PPT正版来源小红书大橘PPT微信DAJU_PPT请勿抄袭搬运！盗版必究！"/>
          <p:cNvSpPr txBox="1"/>
          <p:nvPr/>
        </p:nvSpPr>
        <p:spPr>
          <a:xfrm>
            <a:off x="657372" y="280712"/>
            <a:ext cx="8149744" cy="400110"/>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kumimoji="0" sz="2000" b="1" i="0" u="none" strike="noStrike" cap="none" spc="30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r>
              <a:rPr lang="zh-CN" altLang="en-US" dirty="0"/>
              <a:t>基于</a:t>
            </a:r>
            <a:r>
              <a:rPr lang="en-US" altLang="zh-CN" dirty="0"/>
              <a:t>COMSOL</a:t>
            </a:r>
            <a:r>
              <a:rPr lang="zh-CN" altLang="en-US" dirty="0"/>
              <a:t>的互层岩体对露天台阶爆破影响的机理研究</a:t>
            </a:r>
          </a:p>
        </p:txBody>
      </p:sp>
      <p:cxnSp>
        <p:nvCxnSpPr>
          <p:cNvPr id="5" name="powerpoint template design by DAJU_PPT正版来源小红书大橘PPT微信DAJU_PPT请勿抄袭搬运！盗版必究！"/>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7" name="powerpoint template design by DAJU_PPT正版来源小红书大橘PPT微信DAJU_PPT请勿抄袭搬运！盗版必究！"/>
          <p:cNvGrpSpPr/>
          <p:nvPr/>
        </p:nvGrpSpPr>
        <p:grpSpPr>
          <a:xfrm>
            <a:off x="349505" y="102193"/>
            <a:ext cx="307867" cy="599859"/>
            <a:chOff x="349506" y="102193"/>
            <a:chExt cx="307866" cy="599859"/>
          </a:xfrm>
        </p:grpSpPr>
        <p:sp>
          <p:nvSpPr>
            <p:cNvPr id="8" name="powerpoint template design by DAJU_PPT正版来源小红书大橘PPT微信DAJU_PPT请勿抄袭搬运！盗版必究！-1"/>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powerpoint template design by DAJU_PPT正版来源小红书大橘PPT微信DAJU_PPT请勿抄袭搬运！盗版必究！-2"/>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cxnSp>
        <p:nvCxnSpPr>
          <p:cNvPr id="35" name="直接连接符 34"/>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116064" y="102193"/>
            <a:ext cx="541309" cy="599859"/>
            <a:chOff x="116063" y="102193"/>
            <a:chExt cx="541309" cy="599859"/>
          </a:xfrm>
        </p:grpSpPr>
        <p:sp>
          <p:nvSpPr>
            <p:cNvPr id="37" name="矩形: 圆角 36"/>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圆角 37"/>
            <p:cNvSpPr/>
            <p:nvPr/>
          </p:nvSpPr>
          <p:spPr>
            <a:xfrm>
              <a:off x="116063" y="204280"/>
              <a:ext cx="338007" cy="338007"/>
            </a:xfrm>
            <a:prstGeom prst="roundRect">
              <a:avLst>
                <a:gd name="adj" fmla="val 19200"/>
              </a:avLst>
            </a:prstGeom>
            <a:solidFill>
              <a:schemeClr val="accent1">
                <a:alpha val="70000"/>
              </a:schemeClr>
            </a:solidFill>
            <a:ln w="63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圆角 38"/>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3" name="Picture 2"/>
          <p:cNvPicPr/>
          <p:nvPr/>
        </p:nvPicPr>
        <p:blipFill rotWithShape="1">
          <a:blip r:embed="rId3"/>
          <a:srcRect t="30509" b="30509"/>
          <a:stretch>
            <a:fillRect/>
          </a:stretch>
        </p:blipFill>
        <p:spPr>
          <a:xfrm>
            <a:off x="10262940" y="22372"/>
            <a:ext cx="1634867" cy="400101"/>
          </a:xfrm>
          <a:prstGeom prst="rect">
            <a:avLst/>
          </a:prstGeom>
        </p:spPr>
      </p:pic>
      <p:pic>
        <p:nvPicPr>
          <p:cNvPr id="6" name="Picture Placeholder 24"/>
          <p:cNvPicPr>
            <a:picLocks noGrp="1" noChangeAspect="1"/>
          </p:cNvPicPr>
          <p:nvPr/>
        </p:nvPicPr>
        <p:blipFill rotWithShape="1">
          <a:blip r:embed="rId4">
            <a:extLst>
              <a:ext uri="{28A0092B-C50C-407E-A947-70E740481C1C}">
                <a14:useLocalDpi xmlns:a14="http://schemas.microsoft.com/office/drawing/2010/main" val="0"/>
              </a:ext>
            </a:extLst>
          </a:blip>
          <a:srcRect l="-5450" t="-91582" r="-7334" b="-89301"/>
          <a:stretch>
            <a:fillRect/>
          </a:stretch>
        </p:blipFill>
        <p:spPr>
          <a:xfrm>
            <a:off x="10262940" y="322788"/>
            <a:ext cx="1966301" cy="447712"/>
          </a:xfrm>
          <a:prstGeom prst="rect">
            <a:avLst/>
          </a:prstGeom>
        </p:spPr>
      </p:pic>
      <p:grpSp>
        <p:nvGrpSpPr>
          <p:cNvPr id="9" name="组合 8"/>
          <p:cNvGrpSpPr/>
          <p:nvPr/>
        </p:nvGrpSpPr>
        <p:grpSpPr>
          <a:xfrm>
            <a:off x="657225" y="998855"/>
            <a:ext cx="10569575" cy="5073015"/>
            <a:chOff x="148731" y="2038524"/>
            <a:chExt cx="8310167" cy="4258399"/>
          </a:xfrm>
        </p:grpSpPr>
        <p:pic>
          <p:nvPicPr>
            <p:cNvPr id="18" name="图片 17"/>
            <p:cNvPicPr>
              <a:picLocks noChangeAspect="1"/>
            </p:cNvPicPr>
            <p:nvPr/>
          </p:nvPicPr>
          <p:blipFill>
            <a:blip r:embed="rId5"/>
            <a:stretch>
              <a:fillRect/>
            </a:stretch>
          </p:blipFill>
          <p:spPr>
            <a:xfrm>
              <a:off x="148731" y="2038524"/>
              <a:ext cx="8310167" cy="4258399"/>
            </a:xfrm>
            <a:prstGeom prst="rect">
              <a:avLst/>
            </a:prstGeom>
          </p:spPr>
        </p:pic>
        <p:cxnSp>
          <p:nvCxnSpPr>
            <p:cNvPr id="19" name="直接箭头连接符 18"/>
            <p:cNvCxnSpPr/>
            <p:nvPr/>
          </p:nvCxnSpPr>
          <p:spPr>
            <a:xfrm flipV="1">
              <a:off x="1174448" y="4202884"/>
              <a:ext cx="1195442" cy="1367406"/>
            </a:xfrm>
            <a:prstGeom prst="straightConnector1">
              <a:avLst/>
            </a:prstGeom>
            <a:ln w="38100">
              <a:solidFill>
                <a:srgbClr val="FF0000"/>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20" name="直接箭头连接符 19"/>
            <p:cNvCxnSpPr/>
            <p:nvPr/>
          </p:nvCxnSpPr>
          <p:spPr>
            <a:xfrm flipV="1">
              <a:off x="4303814" y="4311941"/>
              <a:ext cx="1954373" cy="85289"/>
            </a:xfrm>
            <a:prstGeom prst="straightConnector1">
              <a:avLst/>
            </a:prstGeom>
            <a:ln w="38100">
              <a:solidFill>
                <a:srgbClr val="FF0000"/>
              </a:solidFill>
              <a:prstDash val="sysDash"/>
              <a:tailEnd type="triangle"/>
            </a:ln>
          </p:spPr>
          <p:style>
            <a:lnRef idx="2">
              <a:schemeClr val="accent1"/>
            </a:lnRef>
            <a:fillRef idx="0">
              <a:schemeClr val="accent1"/>
            </a:fillRef>
            <a:effectRef idx="1">
              <a:schemeClr val="accent1"/>
            </a:effectRef>
            <a:fontRef idx="minor">
              <a:schemeClr val="tx1"/>
            </a:fontRef>
          </p:style>
        </p:cxnSp>
      </p:grpSp>
      <p:sp>
        <p:nvSpPr>
          <p:cNvPr id="16" name="文本框 45"/>
          <p:cNvSpPr txBox="1"/>
          <p:nvPr/>
        </p:nvSpPr>
        <p:spPr>
          <a:xfrm>
            <a:off x="6752658" y="945790"/>
            <a:ext cx="4474335" cy="793487"/>
          </a:xfrm>
          <a:prstGeom prst="rect">
            <a:avLst/>
          </a:prstGeom>
          <a:solidFill>
            <a:schemeClr val="tx2">
              <a:lumMod val="10000"/>
              <a:lumOff val="90000"/>
            </a:schemeClr>
          </a:solid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600" dirty="0">
                <a:latin typeface="+mn-ea"/>
              </a:rPr>
              <a:t>利用二维截点功能，在爆区设置</a:t>
            </a:r>
            <a:r>
              <a:rPr lang="en-US" altLang="zh-CN" sz="1600" b="1" dirty="0">
                <a:solidFill>
                  <a:schemeClr val="accent1"/>
                </a:solidFill>
                <a:latin typeface="+mn-ea"/>
              </a:rPr>
              <a:t>122</a:t>
            </a:r>
            <a:r>
              <a:rPr lang="zh-CN" altLang="en-US" sz="1600" b="1" dirty="0">
                <a:solidFill>
                  <a:schemeClr val="accent1"/>
                </a:solidFill>
                <a:latin typeface="+mn-ea"/>
              </a:rPr>
              <a:t>个</a:t>
            </a:r>
            <a:r>
              <a:rPr lang="zh-CN" altLang="en-US" sz="1600" dirty="0">
                <a:latin typeface="+mn-ea"/>
              </a:rPr>
              <a:t>测点，并获取</a:t>
            </a:r>
            <a:r>
              <a:rPr lang="en-US" altLang="zh-CN" sz="1600" b="1" dirty="0">
                <a:solidFill>
                  <a:schemeClr val="accent1"/>
                </a:solidFill>
                <a:latin typeface="+mn-ea"/>
              </a:rPr>
              <a:t>5ms</a:t>
            </a:r>
            <a:r>
              <a:rPr lang="zh-CN" altLang="en-US" sz="1600" b="1" dirty="0">
                <a:solidFill>
                  <a:schemeClr val="accent1"/>
                </a:solidFill>
                <a:latin typeface="+mn-ea"/>
              </a:rPr>
              <a:t>时</a:t>
            </a:r>
            <a:r>
              <a:rPr lang="zh-CN" altLang="en-US" sz="1600" dirty="0">
                <a:latin typeface="+mn-ea"/>
              </a:rPr>
              <a:t>各个测点上的</a:t>
            </a:r>
            <a:r>
              <a:rPr lang="en-US" altLang="zh-CN" sz="1600" dirty="0">
                <a:latin typeface="+mn-ea"/>
              </a:rPr>
              <a:t>Tresca</a:t>
            </a:r>
            <a:r>
              <a:rPr lang="zh-CN" altLang="en-US" sz="1600" dirty="0">
                <a:latin typeface="+mn-ea"/>
              </a:rPr>
              <a:t>应力值</a:t>
            </a:r>
            <a:endParaRPr lang="en-US" altLang="zh-CN" sz="1600" dirty="0">
              <a:latin typeface="+mn-ea"/>
            </a:endParaRPr>
          </a:p>
        </p:txBody>
      </p:sp>
      <p:grpSp>
        <p:nvGrpSpPr>
          <p:cNvPr id="11" name="组合 10"/>
          <p:cNvGrpSpPr/>
          <p:nvPr/>
        </p:nvGrpSpPr>
        <p:grpSpPr>
          <a:xfrm>
            <a:off x="-1" y="6296628"/>
            <a:ext cx="12191997" cy="561373"/>
            <a:chOff x="-1" y="6296628"/>
            <a:chExt cx="12191997" cy="561373"/>
          </a:xfrm>
        </p:grpSpPr>
        <p:sp>
          <p:nvSpPr>
            <p:cNvPr id="12" name="矩形 11"/>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3" name="文本框 12">
              <a:hlinkClick r:id="rId6"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pPr lvl="0"/>
              <a:r>
                <a:rPr lang="zh-CN" altLang="en-US" dirty="0"/>
                <a:t>研究背景与意义</a:t>
              </a:r>
            </a:p>
          </p:txBody>
        </p:sp>
        <p:sp>
          <p:nvSpPr>
            <p:cNvPr id="14" name="文本框 13">
              <a:hlinkClick r:id="rId7"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b="1" i="0" u="none" strike="noStrike" cap="none" spc="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pPr lvl="0"/>
              <a:r>
                <a:rPr lang="zh-CN" altLang="en-US" sz="1400" dirty="0"/>
                <a:t>互层岩体对爆破的影响机理</a:t>
              </a:r>
              <a:endParaRPr lang="zh-CN" altLang="en-US" dirty="0"/>
            </a:p>
          </p:txBody>
        </p:sp>
        <p:sp>
          <p:nvSpPr>
            <p:cNvPr id="15" name="文本框 14">
              <a:hlinkClick r:id="rId8"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主控岩层判别方法</a:t>
              </a:r>
            </a:p>
          </p:txBody>
        </p:sp>
        <p:sp>
          <p:nvSpPr>
            <p:cNvPr id="17" name="文本框 16">
              <a:hlinkClick r:id="rId9"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现场试验效果分析</a:t>
              </a:r>
            </a:p>
          </p:txBody>
        </p:sp>
        <p:sp>
          <p:nvSpPr>
            <p:cNvPr id="22" name="文本框 21">
              <a:hlinkClick r:id="rId10"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研究结论</a:t>
              </a:r>
            </a:p>
          </p:txBody>
        </p:sp>
        <p:cxnSp>
          <p:nvCxnSpPr>
            <p:cNvPr id="23" name="直接连接符 22"/>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3505544" y="6296629"/>
              <a:ext cx="167640" cy="561372"/>
              <a:chOff x="8564880" y="6248400"/>
              <a:chExt cx="167640" cy="506730"/>
            </a:xfrm>
          </p:grpSpPr>
          <p:sp>
            <p:nvSpPr>
              <p:cNvPr id="28" name="等腰三角形 27"/>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powerpoint template design by DAJU_PPT正版来源小红书大橘PPT微信DAJU_PPT请勿抄袭搬运！盗版必究！"/>
          <p:cNvGrpSpPr/>
          <p:nvPr/>
        </p:nvGrpSpPr>
        <p:grpSpPr>
          <a:xfrm>
            <a:off x="349505" y="102193"/>
            <a:ext cx="307867" cy="599859"/>
            <a:chOff x="349506" y="102193"/>
            <a:chExt cx="307866" cy="599859"/>
          </a:xfrm>
        </p:grpSpPr>
        <p:sp>
          <p:nvSpPr>
            <p:cNvPr id="8" name="powerpoint template design by DAJU_PPT正版来源小红书大橘PPT微信DAJU_PPT请勿抄袭搬运！盗版必究！-1"/>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powerpoint template design by DAJU_PPT正版来源小红书大橘PPT微信DAJU_PPT请勿抄袭搬运！盗版必究！-2"/>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6" name="组合 35"/>
          <p:cNvGrpSpPr/>
          <p:nvPr/>
        </p:nvGrpSpPr>
        <p:grpSpPr>
          <a:xfrm>
            <a:off x="116064" y="102193"/>
            <a:ext cx="541309" cy="599859"/>
            <a:chOff x="116063" y="102193"/>
            <a:chExt cx="541309" cy="599859"/>
          </a:xfrm>
        </p:grpSpPr>
        <p:sp>
          <p:nvSpPr>
            <p:cNvPr id="37" name="矩形: 圆角 36"/>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圆角 37"/>
            <p:cNvSpPr/>
            <p:nvPr/>
          </p:nvSpPr>
          <p:spPr>
            <a:xfrm>
              <a:off x="116063" y="204280"/>
              <a:ext cx="338007" cy="338007"/>
            </a:xfrm>
            <a:prstGeom prst="roundRect">
              <a:avLst>
                <a:gd name="adj" fmla="val 19200"/>
              </a:avLst>
            </a:prstGeom>
            <a:solidFill>
              <a:schemeClr val="accent1">
                <a:alpha val="70000"/>
              </a:schemeClr>
            </a:solidFill>
            <a:ln w="63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圆角 38"/>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3" name="Picture 2"/>
          <p:cNvPicPr/>
          <p:nvPr/>
        </p:nvPicPr>
        <p:blipFill rotWithShape="1">
          <a:blip r:embed="rId3"/>
          <a:srcRect t="30509" b="30509"/>
          <a:stretch>
            <a:fillRect/>
          </a:stretch>
        </p:blipFill>
        <p:spPr>
          <a:xfrm>
            <a:off x="10262940" y="22372"/>
            <a:ext cx="1634867" cy="400101"/>
          </a:xfrm>
          <a:prstGeom prst="rect">
            <a:avLst/>
          </a:prstGeom>
        </p:spPr>
      </p:pic>
      <p:pic>
        <p:nvPicPr>
          <p:cNvPr id="6" name="Picture Placeholder 24"/>
          <p:cNvPicPr>
            <a:picLocks noGrp="1" noChangeAspect="1"/>
          </p:cNvPicPr>
          <p:nvPr/>
        </p:nvPicPr>
        <p:blipFill rotWithShape="1">
          <a:blip r:embed="rId4">
            <a:extLst>
              <a:ext uri="{28A0092B-C50C-407E-A947-70E740481C1C}">
                <a14:useLocalDpi xmlns:a14="http://schemas.microsoft.com/office/drawing/2010/main" val="0"/>
              </a:ext>
            </a:extLst>
          </a:blip>
          <a:srcRect l="-5450" t="-91582" r="-7334" b="-89301"/>
          <a:stretch>
            <a:fillRect/>
          </a:stretch>
        </p:blipFill>
        <p:spPr>
          <a:xfrm>
            <a:off x="10262940" y="322788"/>
            <a:ext cx="1966301" cy="447712"/>
          </a:xfrm>
          <a:prstGeom prst="rect">
            <a:avLst/>
          </a:prstGeom>
        </p:spPr>
      </p:pic>
      <p:pic>
        <p:nvPicPr>
          <p:cNvPr id="40" name="图片 39"/>
          <p:cNvPicPr>
            <a:picLocks noChangeAspect="1"/>
          </p:cNvPicPr>
          <p:nvPr/>
        </p:nvPicPr>
        <p:blipFill>
          <a:blip r:embed="rId5"/>
          <a:stretch>
            <a:fillRect/>
          </a:stretch>
        </p:blipFill>
        <p:spPr>
          <a:xfrm>
            <a:off x="6613475" y="760426"/>
            <a:ext cx="5149692" cy="3208790"/>
          </a:xfrm>
          <a:prstGeom prst="rect">
            <a:avLst/>
          </a:prstGeom>
        </p:spPr>
      </p:pic>
      <p:pic>
        <p:nvPicPr>
          <p:cNvPr id="41" name="图片 40"/>
          <p:cNvPicPr>
            <a:picLocks noChangeAspect="1"/>
          </p:cNvPicPr>
          <p:nvPr/>
        </p:nvPicPr>
        <p:blipFill>
          <a:blip r:embed="rId6"/>
          <a:stretch>
            <a:fillRect/>
          </a:stretch>
        </p:blipFill>
        <p:spPr>
          <a:xfrm>
            <a:off x="6775367" y="4032480"/>
            <a:ext cx="5026785" cy="1766168"/>
          </a:xfrm>
          <a:prstGeom prst="rect">
            <a:avLst/>
          </a:prstGeom>
        </p:spPr>
      </p:pic>
      <p:sp>
        <p:nvSpPr>
          <p:cNvPr id="42" name="矩形 41"/>
          <p:cNvSpPr/>
          <p:nvPr/>
        </p:nvSpPr>
        <p:spPr>
          <a:xfrm>
            <a:off x="7408737" y="5642903"/>
            <a:ext cx="4354430" cy="201336"/>
          </a:xfrm>
          <a:prstGeom prst="rect">
            <a:avLst/>
          </a:prstGeom>
          <a:noFill/>
          <a:ln w="38100">
            <a:solidFill>
              <a:schemeClr val="accent3"/>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100738" y="4358586"/>
            <a:ext cx="6423562" cy="1689052"/>
          </a:xfrm>
          <a:prstGeom prst="rect">
            <a:avLst/>
          </a:prstGeom>
          <a:solidFill>
            <a:schemeClr val="accent3">
              <a:lumMod val="20000"/>
              <a:lumOff val="80000"/>
            </a:schemeClr>
          </a:solidFill>
        </p:spPr>
        <p:txBody>
          <a:bodyPr wrap="square">
            <a:spAutoFit/>
          </a:bodyPr>
          <a:lstStyle/>
          <a:p>
            <a:pPr algn="ctr">
              <a:lnSpc>
                <a:spcPct val="150000"/>
              </a:lnSpc>
            </a:pPr>
            <a:r>
              <a:rPr lang="zh-CN" altLang="en-US" sz="2400" b="1" dirty="0">
                <a:solidFill>
                  <a:srgbClr val="FF0000"/>
                </a:solidFill>
                <a:latin typeface="+mn-ea"/>
              </a:rPr>
              <a:t>通过分析标准方差评价爆破效果。标准方差数值越小，表示应力分布越均匀</a:t>
            </a:r>
            <a:r>
              <a:rPr lang="en-US" altLang="zh-CN" sz="2400" b="1" dirty="0">
                <a:solidFill>
                  <a:srgbClr val="FF0000"/>
                </a:solidFill>
                <a:latin typeface="+mn-ea"/>
                <a:sym typeface="Wingdings" panose="05000000000000000000" pitchFamily="2" charset="2"/>
              </a:rPr>
              <a:t></a:t>
            </a:r>
            <a:r>
              <a:rPr lang="zh-CN" altLang="en-US" sz="2400" b="1" dirty="0">
                <a:solidFill>
                  <a:srgbClr val="FF0000"/>
                </a:solidFill>
                <a:latin typeface="+mn-ea"/>
                <a:sym typeface="Wingdings" panose="05000000000000000000" pitchFamily="2" charset="2"/>
              </a:rPr>
              <a:t>爆破效果越好</a:t>
            </a:r>
            <a:r>
              <a:rPr lang="en-US" altLang="zh-CN" sz="2400" b="1" dirty="0">
                <a:solidFill>
                  <a:srgbClr val="FF0000"/>
                </a:solidFill>
                <a:latin typeface="+mn-ea"/>
                <a:sym typeface="Wingdings" panose="05000000000000000000" pitchFamily="2" charset="2"/>
              </a:rPr>
              <a:t></a:t>
            </a:r>
            <a:r>
              <a:rPr lang="zh-CN" altLang="en-US" sz="2400" b="1" dirty="0">
                <a:solidFill>
                  <a:srgbClr val="FF0000"/>
                </a:solidFill>
                <a:latin typeface="+mn-ea"/>
                <a:sym typeface="Wingdings" panose="05000000000000000000" pitchFamily="2" charset="2"/>
              </a:rPr>
              <a:t>实验结果排名越靠前</a:t>
            </a:r>
            <a:endParaRPr lang="zh-CN" altLang="en-US" sz="2400" b="1" dirty="0">
              <a:solidFill>
                <a:srgbClr val="FF0000"/>
              </a:solidFill>
              <a:latin typeface="+mn-ea"/>
            </a:endParaRPr>
          </a:p>
        </p:txBody>
      </p:sp>
      <p:cxnSp>
        <p:nvCxnSpPr>
          <p:cNvPr id="44" name="直接箭头连接符 43"/>
          <p:cNvCxnSpPr>
            <a:stCxn id="42" idx="1"/>
          </p:cNvCxnSpPr>
          <p:nvPr/>
        </p:nvCxnSpPr>
        <p:spPr>
          <a:xfrm flipH="1" flipV="1">
            <a:off x="6501722" y="5389225"/>
            <a:ext cx="907015" cy="354346"/>
          </a:xfrm>
          <a:prstGeom prst="straightConnector1">
            <a:avLst/>
          </a:prstGeom>
          <a:ln w="38100">
            <a:solidFill>
              <a:srgbClr val="C00000"/>
            </a:solidFill>
            <a:tailEnd type="triangle"/>
          </a:ln>
        </p:spPr>
        <p:style>
          <a:lnRef idx="2">
            <a:schemeClr val="accent1"/>
          </a:lnRef>
          <a:fillRef idx="0">
            <a:schemeClr val="accent1"/>
          </a:fillRef>
          <a:effectRef idx="1">
            <a:schemeClr val="accent1"/>
          </a:effectRef>
          <a:fontRef idx="minor">
            <a:schemeClr val="tx1"/>
          </a:fontRef>
        </p:style>
      </p:cxnSp>
      <p:graphicFrame>
        <p:nvGraphicFramePr>
          <p:cNvPr id="45" name="表格 44"/>
          <p:cNvGraphicFramePr>
            <a:graphicFrameLocks noGrp="1"/>
          </p:cNvGraphicFramePr>
          <p:nvPr>
            <p:extLst>
              <p:ext uri="{D42A27DB-BD31-4B8C-83A1-F6EECF244321}">
                <p14:modId xmlns:p14="http://schemas.microsoft.com/office/powerpoint/2010/main" val="2766674448"/>
              </p:ext>
            </p:extLst>
          </p:nvPr>
        </p:nvGraphicFramePr>
        <p:xfrm>
          <a:off x="210638" y="887267"/>
          <a:ext cx="6151770" cy="3273691"/>
        </p:xfrm>
        <a:graphic>
          <a:graphicData uri="http://schemas.openxmlformats.org/drawingml/2006/table">
            <a:tbl>
              <a:tblPr firstRow="1" firstCol="1" bandRow="1">
                <a:tableStyleId>{FABFCF23-3B69-468F-B69F-88F6DE6A72F2}</a:tableStyleId>
              </a:tblPr>
              <a:tblGrid>
                <a:gridCol w="1169427">
                  <a:extLst>
                    <a:ext uri="{9D8B030D-6E8A-4147-A177-3AD203B41FA5}">
                      <a16:colId xmlns:a16="http://schemas.microsoft.com/office/drawing/2014/main" val="20000"/>
                    </a:ext>
                  </a:extLst>
                </a:gridCol>
                <a:gridCol w="1090746">
                  <a:extLst>
                    <a:ext uri="{9D8B030D-6E8A-4147-A177-3AD203B41FA5}">
                      <a16:colId xmlns:a16="http://schemas.microsoft.com/office/drawing/2014/main" val="20001"/>
                    </a:ext>
                  </a:extLst>
                </a:gridCol>
                <a:gridCol w="1090746">
                  <a:extLst>
                    <a:ext uri="{9D8B030D-6E8A-4147-A177-3AD203B41FA5}">
                      <a16:colId xmlns:a16="http://schemas.microsoft.com/office/drawing/2014/main" val="20002"/>
                    </a:ext>
                  </a:extLst>
                </a:gridCol>
                <a:gridCol w="1245946">
                  <a:extLst>
                    <a:ext uri="{9D8B030D-6E8A-4147-A177-3AD203B41FA5}">
                      <a16:colId xmlns:a16="http://schemas.microsoft.com/office/drawing/2014/main" val="20003"/>
                    </a:ext>
                  </a:extLst>
                </a:gridCol>
                <a:gridCol w="1554905">
                  <a:extLst>
                    <a:ext uri="{9D8B030D-6E8A-4147-A177-3AD203B41FA5}">
                      <a16:colId xmlns:a16="http://schemas.microsoft.com/office/drawing/2014/main" val="20004"/>
                    </a:ext>
                  </a:extLst>
                </a:gridCol>
              </a:tblGrid>
              <a:tr h="238927">
                <a:tc>
                  <a:txBody>
                    <a:bodyPr/>
                    <a:lstStyle/>
                    <a:p>
                      <a:pPr algn="ctr"/>
                      <a:r>
                        <a:rPr lang="zh-CN" sz="1100" kern="0">
                          <a:effectLst/>
                        </a:rPr>
                        <a:t>因素</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zh-CN" sz="1100" kern="0">
                          <a:effectLst/>
                        </a:rPr>
                        <a:t>厚度</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zh-CN" sz="1100" kern="0">
                          <a:effectLst/>
                        </a:rPr>
                        <a:t>高度</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zh-CN" altLang="en-US" sz="1100" kern="100">
                          <a:effectLst/>
                        </a:rPr>
                        <a:t>密度</a:t>
                      </a:r>
                      <a:r>
                        <a:rPr lang="en-US" altLang="zh-CN" sz="1100" kern="100">
                          <a:effectLst/>
                        </a:rPr>
                        <a:t>/</a:t>
                      </a:r>
                      <a:r>
                        <a:rPr lang="zh-CN" altLang="en-US" sz="1100" kern="100">
                          <a:effectLst/>
                        </a:rPr>
                        <a:t>波阻抗</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zh-CN" sz="1100" kern="0" dirty="0">
                          <a:effectLst/>
                        </a:rPr>
                        <a:t>实验结果</a:t>
                      </a:r>
                      <a:endParaRPr lang="zh-CN" sz="1100" kern="100" dirty="0">
                        <a:effectLst/>
                        <a:latin typeface="Times New Roman" panose="02020603050405020304" pitchFamily="18" charset="0"/>
                        <a:ea typeface="宋体" panose="02010600030101010101" pitchFamily="2" charset="-122"/>
                      </a:endParaRPr>
                    </a:p>
                  </a:txBody>
                  <a:tcPr marL="29702" marR="29702" marT="0" marB="0" anchor="ctr"/>
                </a:tc>
                <a:extLst>
                  <a:ext uri="{0D108BD9-81ED-4DB2-BD59-A6C34878D82A}">
                    <a16:rowId xmlns:a16="http://schemas.microsoft.com/office/drawing/2014/main" val="10000"/>
                  </a:ext>
                </a:extLst>
              </a:tr>
              <a:tr h="238927">
                <a:tc>
                  <a:txBody>
                    <a:bodyPr/>
                    <a:lstStyle/>
                    <a:p>
                      <a:pPr algn="ctr"/>
                      <a:r>
                        <a:rPr lang="zh-CN" sz="1100" kern="0">
                          <a:effectLst/>
                        </a:rPr>
                        <a:t>实验</a:t>
                      </a:r>
                      <a:r>
                        <a:rPr lang="en-US" sz="1100" kern="0">
                          <a:effectLst/>
                        </a:rPr>
                        <a:t>1</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1</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1</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soft</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dirty="0">
                          <a:solidFill>
                            <a:srgbClr val="FF0000"/>
                          </a:solidFill>
                          <a:effectLst/>
                        </a:rPr>
                        <a:t>7</a:t>
                      </a:r>
                      <a:endParaRPr lang="zh-CN" sz="1100" kern="100" dirty="0">
                        <a:solidFill>
                          <a:srgbClr val="FF0000"/>
                        </a:solidFill>
                        <a:effectLst/>
                        <a:latin typeface="Times New Roman" panose="02020603050405020304" pitchFamily="18" charset="0"/>
                        <a:ea typeface="宋体" panose="02010600030101010101" pitchFamily="2" charset="-122"/>
                      </a:endParaRPr>
                    </a:p>
                  </a:txBody>
                  <a:tcPr marL="29702" marR="29702" marT="0" marB="0" anchor="ctr"/>
                </a:tc>
                <a:extLst>
                  <a:ext uri="{0D108BD9-81ED-4DB2-BD59-A6C34878D82A}">
                    <a16:rowId xmlns:a16="http://schemas.microsoft.com/office/drawing/2014/main" val="10001"/>
                  </a:ext>
                </a:extLst>
              </a:tr>
              <a:tr h="238927">
                <a:tc>
                  <a:txBody>
                    <a:bodyPr/>
                    <a:lstStyle/>
                    <a:p>
                      <a:pPr algn="ctr"/>
                      <a:r>
                        <a:rPr lang="zh-CN" sz="1100" kern="0">
                          <a:effectLst/>
                        </a:rPr>
                        <a:t>实验</a:t>
                      </a:r>
                      <a:r>
                        <a:rPr lang="en-US" sz="1100" kern="0">
                          <a:effectLst/>
                        </a:rPr>
                        <a:t>2</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1</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2</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dirty="0">
                          <a:effectLst/>
                        </a:rPr>
                        <a:t>middle</a:t>
                      </a:r>
                      <a:endParaRPr lang="zh-CN" sz="1100" kern="100" dirty="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dirty="0">
                          <a:solidFill>
                            <a:srgbClr val="FF0000"/>
                          </a:solidFill>
                          <a:effectLst/>
                        </a:rPr>
                        <a:t>9</a:t>
                      </a:r>
                      <a:endParaRPr lang="zh-CN" sz="1100" kern="100" dirty="0">
                        <a:solidFill>
                          <a:srgbClr val="FF0000"/>
                        </a:solidFill>
                        <a:effectLst/>
                        <a:latin typeface="Times New Roman" panose="02020603050405020304" pitchFamily="18" charset="0"/>
                        <a:ea typeface="宋体" panose="02010600030101010101" pitchFamily="2" charset="-122"/>
                      </a:endParaRPr>
                    </a:p>
                  </a:txBody>
                  <a:tcPr marL="29702" marR="29702" marT="0" marB="0" anchor="ctr"/>
                </a:tc>
                <a:extLst>
                  <a:ext uri="{0D108BD9-81ED-4DB2-BD59-A6C34878D82A}">
                    <a16:rowId xmlns:a16="http://schemas.microsoft.com/office/drawing/2014/main" val="10002"/>
                  </a:ext>
                </a:extLst>
              </a:tr>
              <a:tr h="238927">
                <a:tc>
                  <a:txBody>
                    <a:bodyPr/>
                    <a:lstStyle/>
                    <a:p>
                      <a:pPr algn="ctr"/>
                      <a:r>
                        <a:rPr lang="zh-CN" sz="1100" kern="0">
                          <a:effectLst/>
                        </a:rPr>
                        <a:t>实验</a:t>
                      </a:r>
                      <a:r>
                        <a:rPr lang="en-US" sz="1100" kern="0">
                          <a:effectLst/>
                        </a:rPr>
                        <a:t>3</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1</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3</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hard</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dirty="0">
                          <a:solidFill>
                            <a:srgbClr val="FF0000"/>
                          </a:solidFill>
                          <a:effectLst/>
                        </a:rPr>
                        <a:t>8</a:t>
                      </a:r>
                      <a:endParaRPr lang="zh-CN" sz="1100" kern="100" dirty="0">
                        <a:solidFill>
                          <a:srgbClr val="FF0000"/>
                        </a:solidFill>
                        <a:effectLst/>
                        <a:latin typeface="Times New Roman" panose="02020603050405020304" pitchFamily="18" charset="0"/>
                        <a:ea typeface="宋体" panose="02010600030101010101" pitchFamily="2" charset="-122"/>
                      </a:endParaRPr>
                    </a:p>
                  </a:txBody>
                  <a:tcPr marL="29702" marR="29702" marT="0" marB="0" anchor="ctr"/>
                </a:tc>
                <a:extLst>
                  <a:ext uri="{0D108BD9-81ED-4DB2-BD59-A6C34878D82A}">
                    <a16:rowId xmlns:a16="http://schemas.microsoft.com/office/drawing/2014/main" val="10003"/>
                  </a:ext>
                </a:extLst>
              </a:tr>
              <a:tr h="99106">
                <a:tc>
                  <a:txBody>
                    <a:bodyPr/>
                    <a:lstStyle/>
                    <a:p>
                      <a:pPr algn="ctr"/>
                      <a:r>
                        <a:rPr lang="zh-CN" sz="1100" kern="0" dirty="0">
                          <a:effectLst/>
                        </a:rPr>
                        <a:t>实验</a:t>
                      </a:r>
                      <a:r>
                        <a:rPr lang="en-US" sz="1100" kern="0" dirty="0">
                          <a:effectLst/>
                        </a:rPr>
                        <a:t>4</a:t>
                      </a:r>
                      <a:endParaRPr lang="zh-CN" sz="1100" kern="100" dirty="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1.5</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1</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middle</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dirty="0">
                          <a:solidFill>
                            <a:srgbClr val="FF0000"/>
                          </a:solidFill>
                          <a:effectLst/>
                        </a:rPr>
                        <a:t>2</a:t>
                      </a:r>
                      <a:endParaRPr lang="zh-CN" sz="1100" kern="100" dirty="0">
                        <a:solidFill>
                          <a:srgbClr val="FF0000"/>
                        </a:solidFill>
                        <a:effectLst/>
                        <a:latin typeface="Times New Roman" panose="02020603050405020304" pitchFamily="18" charset="0"/>
                        <a:ea typeface="宋体" panose="02010600030101010101" pitchFamily="2" charset="-122"/>
                      </a:endParaRPr>
                    </a:p>
                  </a:txBody>
                  <a:tcPr marL="29702" marR="29702" marT="0" marB="0" anchor="ctr"/>
                </a:tc>
                <a:extLst>
                  <a:ext uri="{0D108BD9-81ED-4DB2-BD59-A6C34878D82A}">
                    <a16:rowId xmlns:a16="http://schemas.microsoft.com/office/drawing/2014/main" val="10004"/>
                  </a:ext>
                </a:extLst>
              </a:tr>
              <a:tr h="238927">
                <a:tc>
                  <a:txBody>
                    <a:bodyPr/>
                    <a:lstStyle/>
                    <a:p>
                      <a:pPr algn="ctr"/>
                      <a:r>
                        <a:rPr lang="zh-CN" sz="1100" kern="0">
                          <a:effectLst/>
                        </a:rPr>
                        <a:t>实验</a:t>
                      </a:r>
                      <a:r>
                        <a:rPr lang="en-US" sz="1100" kern="0">
                          <a:effectLst/>
                        </a:rPr>
                        <a:t>5</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1.5</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2</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hard</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dirty="0">
                          <a:solidFill>
                            <a:srgbClr val="FF0000"/>
                          </a:solidFill>
                          <a:effectLst/>
                        </a:rPr>
                        <a:t>6</a:t>
                      </a:r>
                      <a:endParaRPr lang="zh-CN" sz="1100" kern="100" dirty="0">
                        <a:solidFill>
                          <a:srgbClr val="FF0000"/>
                        </a:solidFill>
                        <a:effectLst/>
                        <a:latin typeface="Times New Roman" panose="02020603050405020304" pitchFamily="18" charset="0"/>
                        <a:ea typeface="宋体" panose="02010600030101010101" pitchFamily="2" charset="-122"/>
                      </a:endParaRPr>
                    </a:p>
                  </a:txBody>
                  <a:tcPr marL="29702" marR="29702" marT="0" marB="0" anchor="ctr"/>
                </a:tc>
                <a:extLst>
                  <a:ext uri="{0D108BD9-81ED-4DB2-BD59-A6C34878D82A}">
                    <a16:rowId xmlns:a16="http://schemas.microsoft.com/office/drawing/2014/main" val="10005"/>
                  </a:ext>
                </a:extLst>
              </a:tr>
              <a:tr h="238927">
                <a:tc>
                  <a:txBody>
                    <a:bodyPr/>
                    <a:lstStyle/>
                    <a:p>
                      <a:pPr algn="ctr"/>
                      <a:r>
                        <a:rPr lang="zh-CN" sz="1100" kern="0">
                          <a:effectLst/>
                        </a:rPr>
                        <a:t>实验</a:t>
                      </a:r>
                      <a:r>
                        <a:rPr lang="en-US" sz="1100" kern="0">
                          <a:effectLst/>
                        </a:rPr>
                        <a:t>6</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1.5</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3</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soft</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dirty="0">
                          <a:solidFill>
                            <a:srgbClr val="FF0000"/>
                          </a:solidFill>
                          <a:effectLst/>
                        </a:rPr>
                        <a:t>5</a:t>
                      </a:r>
                      <a:endParaRPr lang="zh-CN" sz="1100" kern="100" dirty="0">
                        <a:solidFill>
                          <a:srgbClr val="FF0000"/>
                        </a:solidFill>
                        <a:effectLst/>
                        <a:latin typeface="Times New Roman" panose="02020603050405020304" pitchFamily="18" charset="0"/>
                        <a:ea typeface="宋体" panose="02010600030101010101" pitchFamily="2" charset="-122"/>
                      </a:endParaRPr>
                    </a:p>
                  </a:txBody>
                  <a:tcPr marL="29702" marR="29702" marT="0" marB="0" anchor="ctr"/>
                </a:tc>
                <a:extLst>
                  <a:ext uri="{0D108BD9-81ED-4DB2-BD59-A6C34878D82A}">
                    <a16:rowId xmlns:a16="http://schemas.microsoft.com/office/drawing/2014/main" val="10006"/>
                  </a:ext>
                </a:extLst>
              </a:tr>
              <a:tr h="238927">
                <a:tc>
                  <a:txBody>
                    <a:bodyPr/>
                    <a:lstStyle/>
                    <a:p>
                      <a:pPr algn="ctr"/>
                      <a:r>
                        <a:rPr lang="zh-CN" sz="1100" kern="0">
                          <a:effectLst/>
                        </a:rPr>
                        <a:t>实验</a:t>
                      </a:r>
                      <a:r>
                        <a:rPr lang="en-US" sz="1100" kern="0">
                          <a:effectLst/>
                        </a:rPr>
                        <a:t>7</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2</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1</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dirty="0">
                          <a:effectLst/>
                        </a:rPr>
                        <a:t>hard</a:t>
                      </a:r>
                      <a:endParaRPr lang="zh-CN" sz="1100" kern="100" dirty="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dirty="0">
                          <a:solidFill>
                            <a:srgbClr val="FF0000"/>
                          </a:solidFill>
                          <a:effectLst/>
                        </a:rPr>
                        <a:t>1</a:t>
                      </a:r>
                      <a:endParaRPr lang="zh-CN" sz="1100" kern="100" dirty="0">
                        <a:solidFill>
                          <a:srgbClr val="FF0000"/>
                        </a:solidFill>
                        <a:effectLst/>
                        <a:latin typeface="Times New Roman" panose="02020603050405020304" pitchFamily="18" charset="0"/>
                        <a:ea typeface="宋体" panose="02010600030101010101" pitchFamily="2" charset="-122"/>
                      </a:endParaRPr>
                    </a:p>
                  </a:txBody>
                  <a:tcPr marL="29702" marR="29702" marT="0" marB="0" anchor="ctr"/>
                </a:tc>
                <a:extLst>
                  <a:ext uri="{0D108BD9-81ED-4DB2-BD59-A6C34878D82A}">
                    <a16:rowId xmlns:a16="http://schemas.microsoft.com/office/drawing/2014/main" val="10007"/>
                  </a:ext>
                </a:extLst>
              </a:tr>
              <a:tr h="238927">
                <a:tc>
                  <a:txBody>
                    <a:bodyPr/>
                    <a:lstStyle/>
                    <a:p>
                      <a:pPr algn="ctr"/>
                      <a:r>
                        <a:rPr lang="zh-CN" sz="1100" kern="0">
                          <a:effectLst/>
                        </a:rPr>
                        <a:t>实验</a:t>
                      </a:r>
                      <a:r>
                        <a:rPr lang="en-US" sz="1100" kern="0">
                          <a:effectLst/>
                        </a:rPr>
                        <a:t>8</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2</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2</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soft</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dirty="0">
                          <a:solidFill>
                            <a:srgbClr val="FF0000"/>
                          </a:solidFill>
                          <a:effectLst/>
                        </a:rPr>
                        <a:t>4</a:t>
                      </a:r>
                      <a:endParaRPr lang="zh-CN" sz="1100" kern="100" dirty="0">
                        <a:solidFill>
                          <a:srgbClr val="FF0000"/>
                        </a:solidFill>
                        <a:effectLst/>
                        <a:latin typeface="Times New Roman" panose="02020603050405020304" pitchFamily="18" charset="0"/>
                        <a:ea typeface="宋体" panose="02010600030101010101" pitchFamily="2" charset="-122"/>
                      </a:endParaRPr>
                    </a:p>
                  </a:txBody>
                  <a:tcPr marL="29702" marR="29702" marT="0" marB="0" anchor="ctr"/>
                </a:tc>
                <a:extLst>
                  <a:ext uri="{0D108BD9-81ED-4DB2-BD59-A6C34878D82A}">
                    <a16:rowId xmlns:a16="http://schemas.microsoft.com/office/drawing/2014/main" val="10008"/>
                  </a:ext>
                </a:extLst>
              </a:tr>
              <a:tr h="238927">
                <a:tc>
                  <a:txBody>
                    <a:bodyPr/>
                    <a:lstStyle/>
                    <a:p>
                      <a:pPr algn="ctr"/>
                      <a:r>
                        <a:rPr lang="zh-CN" sz="1100" kern="0">
                          <a:effectLst/>
                        </a:rPr>
                        <a:t>实验</a:t>
                      </a:r>
                      <a:r>
                        <a:rPr lang="en-US" sz="1100" kern="0">
                          <a:effectLst/>
                        </a:rPr>
                        <a:t>9</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2</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3</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middle</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dirty="0">
                          <a:solidFill>
                            <a:srgbClr val="FF0000"/>
                          </a:solidFill>
                          <a:effectLst/>
                        </a:rPr>
                        <a:t>3</a:t>
                      </a:r>
                      <a:endParaRPr lang="zh-CN" sz="1100" kern="100" dirty="0">
                        <a:solidFill>
                          <a:srgbClr val="FF0000"/>
                        </a:solidFill>
                        <a:effectLst/>
                        <a:latin typeface="Times New Roman" panose="02020603050405020304" pitchFamily="18" charset="0"/>
                        <a:ea typeface="宋体" panose="02010600030101010101" pitchFamily="2" charset="-122"/>
                      </a:endParaRPr>
                    </a:p>
                  </a:txBody>
                  <a:tcPr marL="29702" marR="29702" marT="0" marB="0" anchor="ctr"/>
                </a:tc>
                <a:extLst>
                  <a:ext uri="{0D108BD9-81ED-4DB2-BD59-A6C34878D82A}">
                    <a16:rowId xmlns:a16="http://schemas.microsoft.com/office/drawing/2014/main" val="10009"/>
                  </a:ext>
                </a:extLst>
              </a:tr>
              <a:tr h="238927">
                <a:tc>
                  <a:txBody>
                    <a:bodyPr/>
                    <a:lstStyle/>
                    <a:p>
                      <a:pPr algn="ctr"/>
                      <a:r>
                        <a:rPr lang="zh-CN" sz="1100" kern="0">
                          <a:effectLst/>
                        </a:rPr>
                        <a:t>均值</a:t>
                      </a:r>
                      <a:r>
                        <a:rPr lang="en-US" sz="1100" kern="0">
                          <a:effectLst/>
                        </a:rPr>
                        <a:t>1</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8</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3.667</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5.667</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dirty="0">
                          <a:effectLst/>
                        </a:rPr>
                        <a:t>5.667</a:t>
                      </a:r>
                      <a:endParaRPr lang="zh-CN" sz="1100" kern="100" dirty="0">
                        <a:effectLst/>
                        <a:latin typeface="Times New Roman" panose="02020603050405020304" pitchFamily="18" charset="0"/>
                        <a:ea typeface="宋体" panose="02010600030101010101" pitchFamily="2" charset="-122"/>
                      </a:endParaRPr>
                    </a:p>
                  </a:txBody>
                  <a:tcPr marL="29702" marR="29702" marT="0" marB="0" anchor="ctr"/>
                </a:tc>
                <a:extLst>
                  <a:ext uri="{0D108BD9-81ED-4DB2-BD59-A6C34878D82A}">
                    <a16:rowId xmlns:a16="http://schemas.microsoft.com/office/drawing/2014/main" val="10010"/>
                  </a:ext>
                </a:extLst>
              </a:tr>
              <a:tr h="238927">
                <a:tc>
                  <a:txBody>
                    <a:bodyPr/>
                    <a:lstStyle/>
                    <a:p>
                      <a:pPr algn="ctr"/>
                      <a:r>
                        <a:rPr lang="zh-CN" sz="1100" kern="0">
                          <a:effectLst/>
                        </a:rPr>
                        <a:t>均值</a:t>
                      </a:r>
                      <a:r>
                        <a:rPr lang="en-US" sz="1100" kern="0">
                          <a:effectLst/>
                        </a:rPr>
                        <a:t>2</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4.333</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6.333</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4.667</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dirty="0">
                          <a:effectLst/>
                        </a:rPr>
                        <a:t>5</a:t>
                      </a:r>
                      <a:endParaRPr lang="zh-CN" sz="1100" kern="100" dirty="0">
                        <a:effectLst/>
                        <a:latin typeface="Times New Roman" panose="02020603050405020304" pitchFamily="18" charset="0"/>
                        <a:ea typeface="宋体" panose="02010600030101010101" pitchFamily="2" charset="-122"/>
                      </a:endParaRPr>
                    </a:p>
                  </a:txBody>
                  <a:tcPr marL="29702" marR="29702" marT="0" marB="0" anchor="ctr"/>
                </a:tc>
                <a:extLst>
                  <a:ext uri="{0D108BD9-81ED-4DB2-BD59-A6C34878D82A}">
                    <a16:rowId xmlns:a16="http://schemas.microsoft.com/office/drawing/2014/main" val="10011"/>
                  </a:ext>
                </a:extLst>
              </a:tr>
              <a:tr h="238927">
                <a:tc>
                  <a:txBody>
                    <a:bodyPr/>
                    <a:lstStyle/>
                    <a:p>
                      <a:pPr algn="ctr"/>
                      <a:r>
                        <a:rPr lang="zh-CN" sz="1100" kern="0">
                          <a:effectLst/>
                        </a:rPr>
                        <a:t>均值</a:t>
                      </a:r>
                      <a:r>
                        <a:rPr lang="en-US" sz="1100" kern="0">
                          <a:effectLst/>
                        </a:rPr>
                        <a:t>3</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2.667</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5</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4.667</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4.333</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extLst>
                  <a:ext uri="{0D108BD9-81ED-4DB2-BD59-A6C34878D82A}">
                    <a16:rowId xmlns:a16="http://schemas.microsoft.com/office/drawing/2014/main" val="10012"/>
                  </a:ext>
                </a:extLst>
              </a:tr>
              <a:tr h="238927">
                <a:tc>
                  <a:txBody>
                    <a:bodyPr/>
                    <a:lstStyle/>
                    <a:p>
                      <a:pPr algn="ctr"/>
                      <a:r>
                        <a:rPr lang="zh-CN" sz="1100" kern="0">
                          <a:effectLst/>
                        </a:rPr>
                        <a:t>极差</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5.333</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2.666</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a:effectLst/>
                        </a:rPr>
                        <a:t>1</a:t>
                      </a:r>
                      <a:endParaRPr lang="zh-CN" sz="1100" kern="100">
                        <a:effectLst/>
                        <a:latin typeface="Times New Roman" panose="02020603050405020304" pitchFamily="18" charset="0"/>
                        <a:ea typeface="宋体" panose="02010600030101010101" pitchFamily="2" charset="-122"/>
                      </a:endParaRPr>
                    </a:p>
                  </a:txBody>
                  <a:tcPr marL="29702" marR="29702" marT="0" marB="0" anchor="ctr"/>
                </a:tc>
                <a:tc>
                  <a:txBody>
                    <a:bodyPr/>
                    <a:lstStyle/>
                    <a:p>
                      <a:pPr algn="ctr"/>
                      <a:r>
                        <a:rPr lang="en-US" sz="1100" kern="0" dirty="0">
                          <a:effectLst/>
                        </a:rPr>
                        <a:t>1.334</a:t>
                      </a:r>
                      <a:endParaRPr lang="zh-CN" sz="1100" kern="100" dirty="0">
                        <a:effectLst/>
                        <a:latin typeface="Times New Roman" panose="02020603050405020304" pitchFamily="18" charset="0"/>
                        <a:ea typeface="宋体" panose="02010600030101010101" pitchFamily="2" charset="-122"/>
                      </a:endParaRPr>
                    </a:p>
                  </a:txBody>
                  <a:tcPr marL="29702" marR="29702" marT="0" marB="0" anchor="ctr"/>
                </a:tc>
                <a:extLst>
                  <a:ext uri="{0D108BD9-81ED-4DB2-BD59-A6C34878D82A}">
                    <a16:rowId xmlns:a16="http://schemas.microsoft.com/office/drawing/2014/main" val="10013"/>
                  </a:ext>
                </a:extLst>
              </a:tr>
            </a:tbl>
          </a:graphicData>
        </a:graphic>
      </p:graphicFrame>
      <p:sp>
        <p:nvSpPr>
          <p:cNvPr id="46" name="箭头: 右弧形 45"/>
          <p:cNvSpPr/>
          <p:nvPr/>
        </p:nvSpPr>
        <p:spPr>
          <a:xfrm rot="10617198" flipH="1">
            <a:off x="6322370" y="3147807"/>
            <a:ext cx="501497" cy="1862356"/>
          </a:xfrm>
          <a:prstGeom prst="curved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7" name="powerpoint template design by DAJU_PPT正版来源小红书大橘PPT微信DAJU_PPT请勿抄袭搬运！盗版必究！"/>
          <p:cNvSpPr txBox="1"/>
          <p:nvPr/>
        </p:nvSpPr>
        <p:spPr>
          <a:xfrm>
            <a:off x="657371" y="280712"/>
            <a:ext cx="8835285" cy="707886"/>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kumimoji="0" sz="2000" b="1" i="0" u="none" strike="noStrike" cap="none" spc="30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r>
              <a:rPr lang="zh-CN" altLang="en-US" dirty="0"/>
              <a:t>基于</a:t>
            </a:r>
            <a:r>
              <a:rPr lang="en-US" altLang="zh-CN" dirty="0"/>
              <a:t>COMSOL</a:t>
            </a:r>
            <a:r>
              <a:rPr lang="zh-CN" altLang="en-US" dirty="0"/>
              <a:t>的互层岩体对露天台阶爆破影响的机理研究结论</a:t>
            </a:r>
          </a:p>
          <a:p>
            <a:endParaRPr lang="zh-CN" altLang="en-US" dirty="0"/>
          </a:p>
        </p:txBody>
      </p:sp>
      <p:grpSp>
        <p:nvGrpSpPr>
          <p:cNvPr id="2" name="组合 1"/>
          <p:cNvGrpSpPr/>
          <p:nvPr/>
        </p:nvGrpSpPr>
        <p:grpSpPr>
          <a:xfrm>
            <a:off x="-1" y="6296628"/>
            <a:ext cx="12191997" cy="561373"/>
            <a:chOff x="-1" y="6296628"/>
            <a:chExt cx="12191997" cy="561373"/>
          </a:xfrm>
        </p:grpSpPr>
        <p:sp>
          <p:nvSpPr>
            <p:cNvPr id="4" name="矩形 3"/>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5" name="文本框 4">
              <a:hlinkClick r:id="rId7"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pPr lvl="0"/>
              <a:r>
                <a:rPr lang="zh-CN" altLang="en-US" dirty="0"/>
                <a:t>研究背景与意义</a:t>
              </a:r>
            </a:p>
          </p:txBody>
        </p:sp>
        <p:sp>
          <p:nvSpPr>
            <p:cNvPr id="9" name="文本框 8">
              <a:hlinkClick r:id="rId8"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b="1" i="0" u="none" strike="noStrike" cap="none" spc="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pPr lvl="0"/>
              <a:r>
                <a:rPr lang="zh-CN" altLang="en-US" sz="1400" dirty="0"/>
                <a:t>互层岩体对爆破的影响机理</a:t>
              </a:r>
              <a:endParaRPr lang="zh-CN" altLang="en-US" dirty="0"/>
            </a:p>
          </p:txBody>
        </p:sp>
        <p:sp>
          <p:nvSpPr>
            <p:cNvPr id="11" name="文本框 10">
              <a:hlinkClick r:id="rId9"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主控岩层判别方法</a:t>
              </a:r>
            </a:p>
          </p:txBody>
        </p:sp>
        <p:sp>
          <p:nvSpPr>
            <p:cNvPr id="12" name="文本框 11">
              <a:hlinkClick r:id="rId10"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现场试验效果分析</a:t>
              </a:r>
            </a:p>
          </p:txBody>
        </p:sp>
        <p:sp>
          <p:nvSpPr>
            <p:cNvPr id="13" name="文本框 12">
              <a:hlinkClick r:id="rId11"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研究结论</a:t>
              </a:r>
            </a:p>
          </p:txBody>
        </p:sp>
        <p:cxnSp>
          <p:nvCxnSpPr>
            <p:cNvPr id="14" name="直接连接符 13"/>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3505544" y="6296629"/>
              <a:ext cx="167640" cy="561372"/>
              <a:chOff x="8564880" y="6248400"/>
              <a:chExt cx="167640" cy="506730"/>
            </a:xfrm>
          </p:grpSpPr>
          <p:sp>
            <p:nvSpPr>
              <p:cNvPr id="19" name="等腰三角形 18"/>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werpoint template design by DAJU_PPT正版来源小红书大橘PPT微信DAJU_PPT请勿抄袭搬运！盗版必究！"/>
          <p:cNvSpPr txBox="1"/>
          <p:nvPr/>
        </p:nvSpPr>
        <p:spPr>
          <a:xfrm>
            <a:off x="657371" y="280712"/>
            <a:ext cx="8835285" cy="707886"/>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kumimoji="0" sz="2000" b="1" i="0" u="none" strike="noStrike" cap="none" spc="30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r>
              <a:rPr lang="zh-CN" altLang="en-US" dirty="0"/>
              <a:t>基于</a:t>
            </a:r>
            <a:r>
              <a:rPr lang="en-US" altLang="zh-CN" dirty="0"/>
              <a:t>COMSOL</a:t>
            </a:r>
            <a:r>
              <a:rPr lang="zh-CN" altLang="en-US" dirty="0"/>
              <a:t>的互层岩体对露天台阶爆破影响的机理研究结论</a:t>
            </a:r>
          </a:p>
          <a:p>
            <a:endParaRPr lang="zh-CN" altLang="en-US" dirty="0"/>
          </a:p>
        </p:txBody>
      </p:sp>
      <p:grpSp>
        <p:nvGrpSpPr>
          <p:cNvPr id="7" name="powerpoint template design by DAJU_PPT正版来源小红书大橘PPT微信DAJU_PPT请勿抄袭搬运！盗版必究！"/>
          <p:cNvGrpSpPr/>
          <p:nvPr/>
        </p:nvGrpSpPr>
        <p:grpSpPr>
          <a:xfrm>
            <a:off x="349505" y="102193"/>
            <a:ext cx="307867" cy="599859"/>
            <a:chOff x="349506" y="102193"/>
            <a:chExt cx="307866" cy="599859"/>
          </a:xfrm>
        </p:grpSpPr>
        <p:sp>
          <p:nvSpPr>
            <p:cNvPr id="8" name="powerpoint template design by DAJU_PPT正版来源小红书大橘PPT微信DAJU_PPT请勿抄袭搬运！盗版必究！-1"/>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powerpoint template design by DAJU_PPT正版来源小红书大橘PPT微信DAJU_PPT请勿抄袭搬运！盗版必究！-2"/>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6" name="组合 35"/>
          <p:cNvGrpSpPr/>
          <p:nvPr/>
        </p:nvGrpSpPr>
        <p:grpSpPr>
          <a:xfrm>
            <a:off x="116064" y="102193"/>
            <a:ext cx="541309" cy="599859"/>
            <a:chOff x="116063" y="102193"/>
            <a:chExt cx="541309" cy="599859"/>
          </a:xfrm>
        </p:grpSpPr>
        <p:sp>
          <p:nvSpPr>
            <p:cNvPr id="37" name="矩形: 圆角 36"/>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圆角 37"/>
            <p:cNvSpPr/>
            <p:nvPr/>
          </p:nvSpPr>
          <p:spPr>
            <a:xfrm>
              <a:off x="116063" y="204280"/>
              <a:ext cx="338007" cy="338007"/>
            </a:xfrm>
            <a:prstGeom prst="roundRect">
              <a:avLst>
                <a:gd name="adj" fmla="val 19200"/>
              </a:avLst>
            </a:prstGeom>
            <a:solidFill>
              <a:schemeClr val="accent1">
                <a:alpha val="70000"/>
              </a:schemeClr>
            </a:solidFill>
            <a:ln w="63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圆角 38"/>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3" name="Picture 2"/>
          <p:cNvPicPr/>
          <p:nvPr/>
        </p:nvPicPr>
        <p:blipFill rotWithShape="1">
          <a:blip r:embed="rId3"/>
          <a:srcRect t="30509" b="30509"/>
          <a:stretch>
            <a:fillRect/>
          </a:stretch>
        </p:blipFill>
        <p:spPr>
          <a:xfrm>
            <a:off x="10262940" y="22372"/>
            <a:ext cx="1634867" cy="400101"/>
          </a:xfrm>
          <a:prstGeom prst="rect">
            <a:avLst/>
          </a:prstGeom>
        </p:spPr>
      </p:pic>
      <p:pic>
        <p:nvPicPr>
          <p:cNvPr id="6" name="Picture Placeholder 24"/>
          <p:cNvPicPr>
            <a:picLocks noGrp="1" noChangeAspect="1"/>
          </p:cNvPicPr>
          <p:nvPr/>
        </p:nvPicPr>
        <p:blipFill rotWithShape="1">
          <a:blip r:embed="rId4">
            <a:extLst>
              <a:ext uri="{28A0092B-C50C-407E-A947-70E740481C1C}">
                <a14:useLocalDpi xmlns:a14="http://schemas.microsoft.com/office/drawing/2010/main" val="0"/>
              </a:ext>
            </a:extLst>
          </a:blip>
          <a:srcRect l="-5450" t="-91582" r="-7334" b="-89301"/>
          <a:stretch>
            <a:fillRect/>
          </a:stretch>
        </p:blipFill>
        <p:spPr>
          <a:xfrm>
            <a:off x="10262940" y="322788"/>
            <a:ext cx="1966301" cy="447712"/>
          </a:xfrm>
          <a:prstGeom prst="rect">
            <a:avLst/>
          </a:prstGeom>
        </p:spPr>
      </p:pic>
      <p:graphicFrame>
        <p:nvGraphicFramePr>
          <p:cNvPr id="21" name="表格 20"/>
          <p:cNvGraphicFramePr>
            <a:graphicFrameLocks noGrp="1"/>
          </p:cNvGraphicFramePr>
          <p:nvPr/>
        </p:nvGraphicFramePr>
        <p:xfrm>
          <a:off x="285067" y="883505"/>
          <a:ext cx="4025335" cy="4722814"/>
        </p:xfrm>
        <a:graphic>
          <a:graphicData uri="http://schemas.openxmlformats.org/drawingml/2006/table">
            <a:tbl>
              <a:tblPr>
                <a:tableStyleId>{18603FDC-E32A-4AB5-989C-0864C3EAD2B8}</a:tableStyleId>
              </a:tblPr>
              <a:tblGrid>
                <a:gridCol w="805067">
                  <a:extLst>
                    <a:ext uri="{9D8B030D-6E8A-4147-A177-3AD203B41FA5}">
                      <a16:colId xmlns:a16="http://schemas.microsoft.com/office/drawing/2014/main" val="20000"/>
                    </a:ext>
                  </a:extLst>
                </a:gridCol>
                <a:gridCol w="805067">
                  <a:extLst>
                    <a:ext uri="{9D8B030D-6E8A-4147-A177-3AD203B41FA5}">
                      <a16:colId xmlns:a16="http://schemas.microsoft.com/office/drawing/2014/main" val="20001"/>
                    </a:ext>
                  </a:extLst>
                </a:gridCol>
                <a:gridCol w="805067">
                  <a:extLst>
                    <a:ext uri="{9D8B030D-6E8A-4147-A177-3AD203B41FA5}">
                      <a16:colId xmlns:a16="http://schemas.microsoft.com/office/drawing/2014/main" val="20002"/>
                    </a:ext>
                  </a:extLst>
                </a:gridCol>
                <a:gridCol w="805067">
                  <a:extLst>
                    <a:ext uri="{9D8B030D-6E8A-4147-A177-3AD203B41FA5}">
                      <a16:colId xmlns:a16="http://schemas.microsoft.com/office/drawing/2014/main" val="20003"/>
                    </a:ext>
                  </a:extLst>
                </a:gridCol>
                <a:gridCol w="805067">
                  <a:extLst>
                    <a:ext uri="{9D8B030D-6E8A-4147-A177-3AD203B41FA5}">
                      <a16:colId xmlns:a16="http://schemas.microsoft.com/office/drawing/2014/main" val="20004"/>
                    </a:ext>
                  </a:extLst>
                </a:gridCol>
              </a:tblGrid>
              <a:tr h="805537">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u="none" strike="noStrike" cap="none" normalizeH="0" baseline="0" dirty="0">
                          <a:ln>
                            <a:noFill/>
                          </a:ln>
                          <a:solidFill>
                            <a:srgbClr val="FFFFFF"/>
                          </a:solidFill>
                          <a:effectLst/>
                        </a:rPr>
                        <a:t>因素</a:t>
                      </a:r>
                      <a:endParaRPr kumimoji="0" lang="zh-CN" altLang="zh-CN" sz="1600" b="1" i="0" u="none" strike="noStrike" cap="none" normalizeH="0" baseline="0" dirty="0">
                        <a:ln>
                          <a:noFill/>
                        </a:ln>
                        <a:solidFill>
                          <a:srgbClr val="FFFFFF"/>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u="none" strike="noStrike" cap="none" normalizeH="0" baseline="0">
                          <a:ln>
                            <a:noFill/>
                          </a:ln>
                          <a:solidFill>
                            <a:srgbClr val="FFFFFF"/>
                          </a:solidFill>
                          <a:effectLst/>
                        </a:rPr>
                        <a:t>厚度</a:t>
                      </a:r>
                      <a:r>
                        <a:rPr kumimoji="0" lang="en-US" altLang="zh-CN" sz="1600" b="1" u="none" strike="noStrike" cap="none" normalizeH="0" baseline="0">
                          <a:ln>
                            <a:noFill/>
                          </a:ln>
                          <a:solidFill>
                            <a:srgbClr val="FFFFFF"/>
                          </a:solidFill>
                          <a:effectLst/>
                        </a:rPr>
                        <a:t>T</a:t>
                      </a:r>
                      <a:endParaRPr kumimoji="0" lang="zh-CN" altLang="zh-CN" sz="1600" b="1" i="0" u="none" strike="noStrike" cap="none" normalizeH="0" baseline="0">
                        <a:ln>
                          <a:noFill/>
                        </a:ln>
                        <a:solidFill>
                          <a:srgbClr val="FFFFFF"/>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u="none" strike="noStrike" cap="none" normalizeH="0" baseline="0">
                          <a:ln>
                            <a:noFill/>
                          </a:ln>
                          <a:solidFill>
                            <a:srgbClr val="FFFFFF"/>
                          </a:solidFill>
                          <a:effectLst/>
                        </a:rPr>
                        <a:t>高度</a:t>
                      </a:r>
                      <a:r>
                        <a:rPr kumimoji="0" lang="en-US" altLang="zh-CN" sz="1600" b="1" u="none" strike="noStrike" cap="none" normalizeH="0" baseline="0">
                          <a:ln>
                            <a:noFill/>
                          </a:ln>
                          <a:solidFill>
                            <a:srgbClr val="FFFFFF"/>
                          </a:solidFill>
                          <a:effectLst/>
                        </a:rPr>
                        <a:t>H</a:t>
                      </a:r>
                      <a:endParaRPr kumimoji="0" lang="zh-CN" altLang="zh-CN" sz="1600" b="1" i="0" u="none" strike="noStrike" cap="none" normalizeH="0" baseline="0">
                        <a:ln>
                          <a:noFill/>
                        </a:ln>
                        <a:solidFill>
                          <a:srgbClr val="FFFFFF"/>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u="none" strike="noStrike" cap="none" normalizeH="0" baseline="0">
                          <a:ln>
                            <a:noFill/>
                          </a:ln>
                          <a:solidFill>
                            <a:srgbClr val="FFFFFF"/>
                          </a:solidFill>
                          <a:effectLst/>
                        </a:rPr>
                        <a:t>波阻抗</a:t>
                      </a:r>
                      <a:r>
                        <a:rPr kumimoji="0" lang="en-US" altLang="zh-CN" sz="1600" b="1" u="none" strike="noStrike" cap="none" normalizeH="0" baseline="0">
                          <a:ln>
                            <a:noFill/>
                          </a:ln>
                          <a:solidFill>
                            <a:srgbClr val="FFFFFF"/>
                          </a:solidFill>
                          <a:effectLst/>
                        </a:rPr>
                        <a:t>R</a:t>
                      </a:r>
                      <a:endParaRPr kumimoji="0" lang="zh-CN" altLang="zh-CN" sz="1600" b="1" i="0" u="none" strike="noStrike" cap="none" normalizeH="0" baseline="0">
                        <a:ln>
                          <a:noFill/>
                        </a:ln>
                        <a:solidFill>
                          <a:srgbClr val="FFFFFF"/>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u="none" strike="noStrike" cap="none" normalizeH="0" baseline="0" dirty="0">
                          <a:ln>
                            <a:noFill/>
                          </a:ln>
                          <a:solidFill>
                            <a:srgbClr val="FFFFFF"/>
                          </a:solidFill>
                          <a:effectLst/>
                        </a:rPr>
                        <a:t>爆破效果排名</a:t>
                      </a:r>
                      <a:endParaRPr kumimoji="0" lang="zh-CN" altLang="zh-CN" sz="1600" b="1" i="0" u="none" strike="noStrike" cap="none" normalizeH="0" baseline="0" dirty="0">
                        <a:ln>
                          <a:noFill/>
                        </a:ln>
                        <a:solidFill>
                          <a:srgbClr val="FFFFFF"/>
                        </a:solidFill>
                        <a:effectLst/>
                        <a:latin typeface="Times New Roman" panose="02020603050405020304" pitchFamily="18" charset="0"/>
                        <a:ea typeface="宋体" panose="02010600030101010101" pitchFamily="2" charset="-122"/>
                      </a:endParaRPr>
                    </a:p>
                  </a:txBody>
                  <a:tcPr marL="91461" marR="91461" marT="0" marB="0" anchor="ctr" horzOverflow="overflow"/>
                </a:tc>
                <a:extLst>
                  <a:ext uri="{0D108BD9-81ED-4DB2-BD59-A6C34878D82A}">
                    <a16:rowId xmlns:a16="http://schemas.microsoft.com/office/drawing/2014/main" val="10000"/>
                  </a:ext>
                </a:extLst>
              </a:tr>
              <a:tr h="301329">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u="none" strike="noStrike" cap="none" normalizeH="0" baseline="0" dirty="0">
                          <a:ln>
                            <a:noFill/>
                          </a:ln>
                          <a:solidFill>
                            <a:srgbClr val="FFFFFF"/>
                          </a:solidFill>
                          <a:effectLst/>
                        </a:rPr>
                        <a:t>方案</a:t>
                      </a:r>
                      <a:r>
                        <a:rPr kumimoji="0" lang="en-US" altLang="zh-CN" sz="1600" b="1" u="none" strike="noStrike" cap="none" normalizeH="0" baseline="0" dirty="0">
                          <a:ln>
                            <a:noFill/>
                          </a:ln>
                          <a:solidFill>
                            <a:srgbClr val="FFFFFF"/>
                          </a:solidFill>
                          <a:effectLst/>
                        </a:rPr>
                        <a:t>1</a:t>
                      </a:r>
                      <a:endParaRPr kumimoji="0" lang="zh-CN" altLang="zh-CN" sz="1600" b="1" i="0" u="none" strike="noStrike" cap="none" normalizeH="0" baseline="0" dirty="0">
                        <a:ln>
                          <a:noFill/>
                        </a:ln>
                        <a:solidFill>
                          <a:srgbClr val="FFFFFF"/>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T1</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H1</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R1</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p>
                      <a:pPr algn="ctr"/>
                      <a:r>
                        <a:rPr lang="en-US" sz="1200" b="1" kern="0" dirty="0">
                          <a:solidFill>
                            <a:srgbClr val="FF0000"/>
                          </a:solidFill>
                          <a:effectLst/>
                        </a:rPr>
                        <a:t>7</a:t>
                      </a:r>
                      <a:endParaRPr lang="zh-CN" sz="1200" b="1" kern="100" dirty="0">
                        <a:solidFill>
                          <a:srgbClr val="FF0000"/>
                        </a:solidFill>
                        <a:effectLst/>
                        <a:latin typeface="Times New Roman" panose="02020603050405020304" pitchFamily="18" charset="0"/>
                        <a:ea typeface="宋体" panose="02010600030101010101" pitchFamily="2" charset="-122"/>
                      </a:endParaRPr>
                    </a:p>
                  </a:txBody>
                  <a:tcPr marL="29702" marR="29702" marT="0" marB="0" anchor="ctr"/>
                </a:tc>
                <a:extLst>
                  <a:ext uri="{0D108BD9-81ED-4DB2-BD59-A6C34878D82A}">
                    <a16:rowId xmlns:a16="http://schemas.microsoft.com/office/drawing/2014/main" val="10001"/>
                  </a:ext>
                </a:extLst>
              </a:tr>
              <a:tr h="301329">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u="none" strike="noStrike" cap="none" normalizeH="0" baseline="0" dirty="0">
                          <a:ln>
                            <a:noFill/>
                          </a:ln>
                          <a:solidFill>
                            <a:srgbClr val="FFFFFF"/>
                          </a:solidFill>
                          <a:effectLst/>
                        </a:rPr>
                        <a:t>方案</a:t>
                      </a:r>
                      <a:r>
                        <a:rPr kumimoji="0" lang="en-US" altLang="zh-CN" sz="1600" b="1" u="none" strike="noStrike" cap="none" normalizeH="0" baseline="0" dirty="0">
                          <a:ln>
                            <a:noFill/>
                          </a:ln>
                          <a:solidFill>
                            <a:srgbClr val="FFFFFF"/>
                          </a:solidFill>
                          <a:effectLst/>
                        </a:rPr>
                        <a:t>2</a:t>
                      </a:r>
                      <a:endParaRPr kumimoji="0" lang="zh-CN" altLang="zh-CN" sz="1600" b="1" i="0" u="none" strike="noStrike" cap="none" normalizeH="0" baseline="0" dirty="0">
                        <a:ln>
                          <a:noFill/>
                        </a:ln>
                        <a:solidFill>
                          <a:srgbClr val="FFFFFF"/>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T1</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H2</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R2</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p>
                      <a:pPr algn="ctr"/>
                      <a:r>
                        <a:rPr lang="en-US" sz="1200" b="1" kern="0" dirty="0">
                          <a:solidFill>
                            <a:srgbClr val="FF0000"/>
                          </a:solidFill>
                          <a:effectLst/>
                        </a:rPr>
                        <a:t>9</a:t>
                      </a:r>
                      <a:endParaRPr lang="zh-CN" sz="1200" b="1" kern="100" dirty="0">
                        <a:solidFill>
                          <a:srgbClr val="FF0000"/>
                        </a:solidFill>
                        <a:effectLst/>
                        <a:latin typeface="Times New Roman" panose="02020603050405020304" pitchFamily="18" charset="0"/>
                        <a:ea typeface="宋体" panose="02010600030101010101" pitchFamily="2" charset="-122"/>
                      </a:endParaRPr>
                    </a:p>
                  </a:txBody>
                  <a:tcPr marL="29702" marR="29702" marT="0" marB="0" anchor="ctr"/>
                </a:tc>
                <a:extLst>
                  <a:ext uri="{0D108BD9-81ED-4DB2-BD59-A6C34878D82A}">
                    <a16:rowId xmlns:a16="http://schemas.microsoft.com/office/drawing/2014/main" val="10002"/>
                  </a:ext>
                </a:extLst>
              </a:tr>
              <a:tr h="301329">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u="none" strike="noStrike" cap="none" normalizeH="0" baseline="0">
                          <a:ln>
                            <a:noFill/>
                          </a:ln>
                          <a:solidFill>
                            <a:srgbClr val="FFFFFF"/>
                          </a:solidFill>
                          <a:effectLst/>
                        </a:rPr>
                        <a:t>方案</a:t>
                      </a:r>
                      <a:r>
                        <a:rPr kumimoji="0" lang="en-US" altLang="zh-CN" sz="1600" b="1" u="none" strike="noStrike" cap="none" normalizeH="0" baseline="0">
                          <a:ln>
                            <a:noFill/>
                          </a:ln>
                          <a:solidFill>
                            <a:srgbClr val="FFFFFF"/>
                          </a:solidFill>
                          <a:effectLst/>
                        </a:rPr>
                        <a:t>3</a:t>
                      </a:r>
                      <a:endParaRPr kumimoji="0" lang="zh-CN" altLang="zh-CN" sz="1600" b="1" i="0" u="none" strike="noStrike" cap="none" normalizeH="0" baseline="0">
                        <a:ln>
                          <a:noFill/>
                        </a:ln>
                        <a:solidFill>
                          <a:srgbClr val="FFFFFF"/>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T1</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H3</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dirty="0">
                          <a:ln>
                            <a:noFill/>
                          </a:ln>
                          <a:solidFill>
                            <a:srgbClr val="000000"/>
                          </a:solidFill>
                          <a:effectLst/>
                        </a:rPr>
                        <a:t>R3</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p>
                      <a:pPr algn="ctr"/>
                      <a:r>
                        <a:rPr lang="en-US" sz="1200" b="1" kern="0" dirty="0">
                          <a:solidFill>
                            <a:srgbClr val="FF0000"/>
                          </a:solidFill>
                          <a:effectLst/>
                        </a:rPr>
                        <a:t>8</a:t>
                      </a:r>
                      <a:endParaRPr lang="zh-CN" sz="1200" b="1" kern="100" dirty="0">
                        <a:solidFill>
                          <a:srgbClr val="FF0000"/>
                        </a:solidFill>
                        <a:effectLst/>
                        <a:latin typeface="Times New Roman" panose="02020603050405020304" pitchFamily="18" charset="0"/>
                        <a:ea typeface="宋体" panose="02010600030101010101" pitchFamily="2" charset="-122"/>
                      </a:endParaRPr>
                    </a:p>
                  </a:txBody>
                  <a:tcPr marL="29702" marR="29702" marT="0" marB="0" anchor="ctr"/>
                </a:tc>
                <a:extLst>
                  <a:ext uri="{0D108BD9-81ED-4DB2-BD59-A6C34878D82A}">
                    <a16:rowId xmlns:a16="http://schemas.microsoft.com/office/drawing/2014/main" val="10003"/>
                  </a:ext>
                </a:extLst>
              </a:tr>
              <a:tr h="301329">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u="none" strike="noStrike" cap="none" normalizeH="0" baseline="0" dirty="0">
                          <a:ln>
                            <a:noFill/>
                          </a:ln>
                          <a:solidFill>
                            <a:srgbClr val="FFFFFF"/>
                          </a:solidFill>
                          <a:effectLst/>
                        </a:rPr>
                        <a:t>方案</a:t>
                      </a:r>
                      <a:r>
                        <a:rPr kumimoji="0" lang="en-US" altLang="zh-CN" sz="1600" b="1" u="none" strike="noStrike" cap="none" normalizeH="0" baseline="0" dirty="0">
                          <a:ln>
                            <a:noFill/>
                          </a:ln>
                          <a:solidFill>
                            <a:srgbClr val="FFFFFF"/>
                          </a:solidFill>
                          <a:effectLst/>
                        </a:rPr>
                        <a:t>4</a:t>
                      </a:r>
                      <a:endParaRPr kumimoji="0" lang="zh-CN" altLang="zh-CN" sz="1600" b="1" i="0" u="none" strike="noStrike" cap="none" normalizeH="0" baseline="0" dirty="0">
                        <a:ln>
                          <a:noFill/>
                        </a:ln>
                        <a:solidFill>
                          <a:srgbClr val="FFFFFF"/>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T2</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H1</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R2</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p>
                      <a:pPr algn="ctr"/>
                      <a:r>
                        <a:rPr lang="en-US" sz="1200" b="1" kern="0" dirty="0">
                          <a:solidFill>
                            <a:srgbClr val="FF0000"/>
                          </a:solidFill>
                          <a:effectLst/>
                        </a:rPr>
                        <a:t>2</a:t>
                      </a:r>
                      <a:endParaRPr lang="zh-CN" sz="1200" b="1" kern="100" dirty="0">
                        <a:solidFill>
                          <a:srgbClr val="FF0000"/>
                        </a:solidFill>
                        <a:effectLst/>
                        <a:latin typeface="Times New Roman" panose="02020603050405020304" pitchFamily="18" charset="0"/>
                        <a:ea typeface="宋体" panose="02010600030101010101" pitchFamily="2" charset="-122"/>
                      </a:endParaRPr>
                    </a:p>
                  </a:txBody>
                  <a:tcPr marL="29702" marR="29702" marT="0" marB="0" anchor="ctr"/>
                </a:tc>
                <a:extLst>
                  <a:ext uri="{0D108BD9-81ED-4DB2-BD59-A6C34878D82A}">
                    <a16:rowId xmlns:a16="http://schemas.microsoft.com/office/drawing/2014/main" val="10004"/>
                  </a:ext>
                </a:extLst>
              </a:tr>
              <a:tr h="301329">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u="none" strike="noStrike" cap="none" normalizeH="0" baseline="0">
                          <a:ln>
                            <a:noFill/>
                          </a:ln>
                          <a:solidFill>
                            <a:srgbClr val="FFFFFF"/>
                          </a:solidFill>
                          <a:effectLst/>
                        </a:rPr>
                        <a:t>方案</a:t>
                      </a:r>
                      <a:r>
                        <a:rPr kumimoji="0" lang="en-US" altLang="zh-CN" sz="1600" b="1" u="none" strike="noStrike" cap="none" normalizeH="0" baseline="0">
                          <a:ln>
                            <a:noFill/>
                          </a:ln>
                          <a:solidFill>
                            <a:srgbClr val="FFFFFF"/>
                          </a:solidFill>
                          <a:effectLst/>
                        </a:rPr>
                        <a:t>5</a:t>
                      </a:r>
                      <a:endParaRPr kumimoji="0" lang="zh-CN" altLang="zh-CN" sz="1600" b="1" i="0" u="none" strike="noStrike" cap="none" normalizeH="0" baseline="0">
                        <a:ln>
                          <a:noFill/>
                        </a:ln>
                        <a:solidFill>
                          <a:srgbClr val="FFFFFF"/>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T2</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H2</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dirty="0">
                          <a:ln>
                            <a:noFill/>
                          </a:ln>
                          <a:solidFill>
                            <a:srgbClr val="000000"/>
                          </a:solidFill>
                          <a:effectLst/>
                        </a:rPr>
                        <a:t>R3</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p>
                      <a:pPr algn="ctr"/>
                      <a:r>
                        <a:rPr lang="en-US" sz="1200" b="1" kern="0" dirty="0">
                          <a:solidFill>
                            <a:srgbClr val="FF0000"/>
                          </a:solidFill>
                          <a:effectLst/>
                        </a:rPr>
                        <a:t>6</a:t>
                      </a:r>
                      <a:endParaRPr lang="zh-CN" sz="1200" b="1" kern="100" dirty="0">
                        <a:solidFill>
                          <a:srgbClr val="FF0000"/>
                        </a:solidFill>
                        <a:effectLst/>
                        <a:latin typeface="Times New Roman" panose="02020603050405020304" pitchFamily="18" charset="0"/>
                        <a:ea typeface="宋体" panose="02010600030101010101" pitchFamily="2" charset="-122"/>
                      </a:endParaRPr>
                    </a:p>
                  </a:txBody>
                  <a:tcPr marL="29702" marR="29702" marT="0" marB="0" anchor="ctr"/>
                </a:tc>
                <a:extLst>
                  <a:ext uri="{0D108BD9-81ED-4DB2-BD59-A6C34878D82A}">
                    <a16:rowId xmlns:a16="http://schemas.microsoft.com/office/drawing/2014/main" val="10005"/>
                  </a:ext>
                </a:extLst>
              </a:tr>
              <a:tr h="301329">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u="none" strike="noStrike" cap="none" normalizeH="0" baseline="0">
                          <a:ln>
                            <a:noFill/>
                          </a:ln>
                          <a:solidFill>
                            <a:srgbClr val="FFFFFF"/>
                          </a:solidFill>
                          <a:effectLst/>
                        </a:rPr>
                        <a:t>方案</a:t>
                      </a:r>
                      <a:r>
                        <a:rPr kumimoji="0" lang="en-US" altLang="zh-CN" sz="1600" b="1" u="none" strike="noStrike" cap="none" normalizeH="0" baseline="0">
                          <a:ln>
                            <a:noFill/>
                          </a:ln>
                          <a:solidFill>
                            <a:srgbClr val="FFFFFF"/>
                          </a:solidFill>
                          <a:effectLst/>
                        </a:rPr>
                        <a:t>6</a:t>
                      </a:r>
                      <a:endParaRPr kumimoji="0" lang="zh-CN" altLang="zh-CN" sz="1600" b="1" i="0" u="none" strike="noStrike" cap="none" normalizeH="0" baseline="0">
                        <a:ln>
                          <a:noFill/>
                        </a:ln>
                        <a:solidFill>
                          <a:srgbClr val="FFFFFF"/>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dirty="0">
                          <a:ln>
                            <a:noFill/>
                          </a:ln>
                          <a:solidFill>
                            <a:srgbClr val="000000"/>
                          </a:solidFill>
                          <a:effectLst/>
                        </a:rPr>
                        <a:t>T2</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H3</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dirty="0">
                          <a:ln>
                            <a:noFill/>
                          </a:ln>
                          <a:solidFill>
                            <a:srgbClr val="000000"/>
                          </a:solidFill>
                          <a:effectLst/>
                        </a:rPr>
                        <a:t>R1</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p>
                      <a:pPr algn="ctr"/>
                      <a:r>
                        <a:rPr lang="en-US" sz="1200" b="1" kern="0" dirty="0">
                          <a:solidFill>
                            <a:srgbClr val="FF0000"/>
                          </a:solidFill>
                          <a:effectLst/>
                        </a:rPr>
                        <a:t>5</a:t>
                      </a:r>
                      <a:endParaRPr lang="zh-CN" sz="1200" b="1" kern="100" dirty="0">
                        <a:solidFill>
                          <a:srgbClr val="FF0000"/>
                        </a:solidFill>
                        <a:effectLst/>
                        <a:latin typeface="Times New Roman" panose="02020603050405020304" pitchFamily="18" charset="0"/>
                        <a:ea typeface="宋体" panose="02010600030101010101" pitchFamily="2" charset="-122"/>
                      </a:endParaRPr>
                    </a:p>
                  </a:txBody>
                  <a:tcPr marL="29702" marR="29702" marT="0" marB="0" anchor="ctr"/>
                </a:tc>
                <a:extLst>
                  <a:ext uri="{0D108BD9-81ED-4DB2-BD59-A6C34878D82A}">
                    <a16:rowId xmlns:a16="http://schemas.microsoft.com/office/drawing/2014/main" val="10006"/>
                  </a:ext>
                </a:extLst>
              </a:tr>
              <a:tr h="301329">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u="none" strike="noStrike" cap="none" normalizeH="0" baseline="0">
                          <a:ln>
                            <a:noFill/>
                          </a:ln>
                          <a:solidFill>
                            <a:srgbClr val="FFFFFF"/>
                          </a:solidFill>
                          <a:effectLst/>
                        </a:rPr>
                        <a:t>方案</a:t>
                      </a:r>
                      <a:r>
                        <a:rPr kumimoji="0" lang="en-US" altLang="zh-CN" sz="1600" b="1" u="none" strike="noStrike" cap="none" normalizeH="0" baseline="0">
                          <a:ln>
                            <a:noFill/>
                          </a:ln>
                          <a:solidFill>
                            <a:srgbClr val="FFFFFF"/>
                          </a:solidFill>
                          <a:effectLst/>
                        </a:rPr>
                        <a:t>7</a:t>
                      </a:r>
                      <a:endParaRPr kumimoji="0" lang="zh-CN" altLang="zh-CN" sz="1600" b="1" i="0" u="none" strike="noStrike" cap="none" normalizeH="0" baseline="0">
                        <a:ln>
                          <a:noFill/>
                        </a:ln>
                        <a:solidFill>
                          <a:srgbClr val="FFFFFF"/>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dirty="0">
                          <a:ln>
                            <a:noFill/>
                          </a:ln>
                          <a:solidFill>
                            <a:srgbClr val="000000"/>
                          </a:solidFill>
                          <a:effectLst/>
                        </a:rPr>
                        <a:t>T3</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H1</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dirty="0">
                          <a:ln>
                            <a:noFill/>
                          </a:ln>
                          <a:solidFill>
                            <a:srgbClr val="000000"/>
                          </a:solidFill>
                          <a:effectLst/>
                        </a:rPr>
                        <a:t>R3</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p>
                      <a:pPr algn="ctr"/>
                      <a:r>
                        <a:rPr lang="en-US" sz="1200" b="1" kern="0" dirty="0">
                          <a:solidFill>
                            <a:srgbClr val="FF0000"/>
                          </a:solidFill>
                          <a:effectLst/>
                        </a:rPr>
                        <a:t>1</a:t>
                      </a:r>
                      <a:endParaRPr lang="zh-CN" sz="1200" b="1" kern="100" dirty="0">
                        <a:solidFill>
                          <a:srgbClr val="FF0000"/>
                        </a:solidFill>
                        <a:effectLst/>
                        <a:latin typeface="Times New Roman" panose="02020603050405020304" pitchFamily="18" charset="0"/>
                        <a:ea typeface="宋体" panose="02010600030101010101" pitchFamily="2" charset="-122"/>
                      </a:endParaRPr>
                    </a:p>
                  </a:txBody>
                  <a:tcPr marL="29702" marR="29702" marT="0" marB="0" anchor="ctr"/>
                </a:tc>
                <a:extLst>
                  <a:ext uri="{0D108BD9-81ED-4DB2-BD59-A6C34878D82A}">
                    <a16:rowId xmlns:a16="http://schemas.microsoft.com/office/drawing/2014/main" val="10007"/>
                  </a:ext>
                </a:extLst>
              </a:tr>
              <a:tr h="301329">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u="none" strike="noStrike" cap="none" normalizeH="0" baseline="0">
                          <a:ln>
                            <a:noFill/>
                          </a:ln>
                          <a:solidFill>
                            <a:srgbClr val="FFFFFF"/>
                          </a:solidFill>
                          <a:effectLst/>
                        </a:rPr>
                        <a:t>方案</a:t>
                      </a:r>
                      <a:r>
                        <a:rPr kumimoji="0" lang="en-US" altLang="zh-CN" sz="1600" b="1" u="none" strike="noStrike" cap="none" normalizeH="0" baseline="0">
                          <a:ln>
                            <a:noFill/>
                          </a:ln>
                          <a:solidFill>
                            <a:srgbClr val="FFFFFF"/>
                          </a:solidFill>
                          <a:effectLst/>
                        </a:rPr>
                        <a:t>8</a:t>
                      </a:r>
                      <a:endParaRPr kumimoji="0" lang="zh-CN" altLang="zh-CN" sz="1600" b="1" i="0" u="none" strike="noStrike" cap="none" normalizeH="0" baseline="0">
                        <a:ln>
                          <a:noFill/>
                        </a:ln>
                        <a:solidFill>
                          <a:srgbClr val="FFFFFF"/>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dirty="0">
                          <a:ln>
                            <a:noFill/>
                          </a:ln>
                          <a:solidFill>
                            <a:srgbClr val="000000"/>
                          </a:solidFill>
                          <a:effectLst/>
                        </a:rPr>
                        <a:t>T3</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H2</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R1</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p>
                      <a:pPr algn="ctr"/>
                      <a:r>
                        <a:rPr lang="en-US" sz="1200" b="1" kern="0" dirty="0">
                          <a:solidFill>
                            <a:srgbClr val="FF0000"/>
                          </a:solidFill>
                          <a:effectLst/>
                        </a:rPr>
                        <a:t>4</a:t>
                      </a:r>
                      <a:endParaRPr lang="zh-CN" sz="1200" b="1" kern="100" dirty="0">
                        <a:solidFill>
                          <a:srgbClr val="FF0000"/>
                        </a:solidFill>
                        <a:effectLst/>
                        <a:latin typeface="Times New Roman" panose="02020603050405020304" pitchFamily="18" charset="0"/>
                        <a:ea typeface="宋体" panose="02010600030101010101" pitchFamily="2" charset="-122"/>
                      </a:endParaRPr>
                    </a:p>
                  </a:txBody>
                  <a:tcPr marL="29702" marR="29702" marT="0" marB="0" anchor="ctr"/>
                </a:tc>
                <a:extLst>
                  <a:ext uri="{0D108BD9-81ED-4DB2-BD59-A6C34878D82A}">
                    <a16:rowId xmlns:a16="http://schemas.microsoft.com/office/drawing/2014/main" val="10008"/>
                  </a:ext>
                </a:extLst>
              </a:tr>
              <a:tr h="301329">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u="none" strike="noStrike" cap="none" normalizeH="0" baseline="0">
                          <a:ln>
                            <a:noFill/>
                          </a:ln>
                          <a:solidFill>
                            <a:srgbClr val="FFFFFF"/>
                          </a:solidFill>
                          <a:effectLst/>
                        </a:rPr>
                        <a:t>方案</a:t>
                      </a:r>
                      <a:r>
                        <a:rPr kumimoji="0" lang="en-US" altLang="zh-CN" sz="1600" b="1" u="none" strike="noStrike" cap="none" normalizeH="0" baseline="0">
                          <a:ln>
                            <a:noFill/>
                          </a:ln>
                          <a:solidFill>
                            <a:srgbClr val="FFFFFF"/>
                          </a:solidFill>
                          <a:effectLst/>
                        </a:rPr>
                        <a:t>9</a:t>
                      </a:r>
                      <a:endParaRPr kumimoji="0" lang="zh-CN" altLang="zh-CN" sz="1600" b="1" i="0" u="none" strike="noStrike" cap="none" normalizeH="0" baseline="0">
                        <a:ln>
                          <a:noFill/>
                        </a:ln>
                        <a:solidFill>
                          <a:srgbClr val="FFFFFF"/>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T3</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H3</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dirty="0">
                          <a:ln>
                            <a:noFill/>
                          </a:ln>
                          <a:solidFill>
                            <a:srgbClr val="000000"/>
                          </a:solidFill>
                          <a:effectLst/>
                        </a:rPr>
                        <a:t>R2</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p>
                      <a:pPr algn="ctr"/>
                      <a:r>
                        <a:rPr lang="en-US" sz="1200" b="1" kern="0" dirty="0">
                          <a:solidFill>
                            <a:srgbClr val="FF0000"/>
                          </a:solidFill>
                          <a:effectLst/>
                        </a:rPr>
                        <a:t>3</a:t>
                      </a:r>
                      <a:endParaRPr lang="zh-CN" sz="1200" b="1" kern="100" dirty="0">
                        <a:solidFill>
                          <a:srgbClr val="FF0000"/>
                        </a:solidFill>
                        <a:effectLst/>
                        <a:latin typeface="Times New Roman" panose="02020603050405020304" pitchFamily="18" charset="0"/>
                        <a:ea typeface="宋体" panose="02010600030101010101" pitchFamily="2" charset="-122"/>
                      </a:endParaRPr>
                    </a:p>
                  </a:txBody>
                  <a:tcPr marL="29702" marR="29702" marT="0" marB="0" anchor="ctr"/>
                </a:tc>
                <a:extLst>
                  <a:ext uri="{0D108BD9-81ED-4DB2-BD59-A6C34878D82A}">
                    <a16:rowId xmlns:a16="http://schemas.microsoft.com/office/drawing/2014/main" val="10009"/>
                  </a:ext>
                </a:extLst>
              </a:tr>
              <a:tr h="301329">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u="none" strike="noStrike" cap="none" normalizeH="0" baseline="0">
                          <a:ln>
                            <a:noFill/>
                          </a:ln>
                          <a:solidFill>
                            <a:srgbClr val="FFFFFF"/>
                          </a:solidFill>
                          <a:effectLst/>
                        </a:rPr>
                        <a:t>均值</a:t>
                      </a:r>
                      <a:r>
                        <a:rPr kumimoji="0" lang="en-US" altLang="zh-CN" sz="1600" b="1" u="none" strike="noStrike" cap="none" normalizeH="0" baseline="0">
                          <a:ln>
                            <a:noFill/>
                          </a:ln>
                          <a:solidFill>
                            <a:srgbClr val="FFFFFF"/>
                          </a:solidFill>
                          <a:effectLst/>
                        </a:rPr>
                        <a:t>1</a:t>
                      </a:r>
                      <a:endParaRPr kumimoji="0" lang="zh-CN" altLang="zh-CN" sz="1600" b="1" i="0" u="none" strike="noStrike" cap="none" normalizeH="0" baseline="0">
                        <a:ln>
                          <a:noFill/>
                        </a:ln>
                        <a:solidFill>
                          <a:srgbClr val="FFFFFF"/>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1.333</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dirty="0">
                          <a:ln>
                            <a:noFill/>
                          </a:ln>
                          <a:solidFill>
                            <a:srgbClr val="000000"/>
                          </a:solidFill>
                          <a:effectLst/>
                        </a:rPr>
                        <a:t>4</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5</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1600" b="0" i="0" u="none" strike="noStrike" cap="none" normalizeH="0" baseline="0">
                        <a:ln>
                          <a:noFill/>
                        </a:ln>
                        <a:solidFill>
                          <a:srgbClr val="000000"/>
                        </a:solidFill>
                        <a:effectLst/>
                        <a:latin typeface="等线" panose="02010600030101010101" charset="-122"/>
                        <a:ea typeface="宋体" panose="02010600030101010101" pitchFamily="2" charset="-122"/>
                      </a:endParaRPr>
                    </a:p>
                  </a:txBody>
                  <a:tcPr marL="91461" marR="91461" marT="0" marB="0" anchor="ctr" horzOverflow="overflow"/>
                </a:tc>
                <a:extLst>
                  <a:ext uri="{0D108BD9-81ED-4DB2-BD59-A6C34878D82A}">
                    <a16:rowId xmlns:a16="http://schemas.microsoft.com/office/drawing/2014/main" val="10010"/>
                  </a:ext>
                </a:extLst>
              </a:tr>
              <a:tr h="301329">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u="none" strike="noStrike" cap="none" normalizeH="0" baseline="0">
                          <a:ln>
                            <a:noFill/>
                          </a:ln>
                          <a:solidFill>
                            <a:srgbClr val="FFFFFF"/>
                          </a:solidFill>
                          <a:effectLst/>
                        </a:rPr>
                        <a:t>均值</a:t>
                      </a:r>
                      <a:r>
                        <a:rPr kumimoji="0" lang="en-US" altLang="zh-CN" sz="1600" b="1" u="none" strike="noStrike" cap="none" normalizeH="0" baseline="0">
                          <a:ln>
                            <a:noFill/>
                          </a:ln>
                          <a:solidFill>
                            <a:srgbClr val="FFFFFF"/>
                          </a:solidFill>
                          <a:effectLst/>
                        </a:rPr>
                        <a:t>2</a:t>
                      </a:r>
                      <a:endParaRPr kumimoji="0" lang="zh-CN" altLang="zh-CN" sz="1600" b="1" i="0" u="none" strike="noStrike" cap="none" normalizeH="0" baseline="0">
                        <a:ln>
                          <a:noFill/>
                        </a:ln>
                        <a:solidFill>
                          <a:srgbClr val="FFFFFF"/>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4</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dirty="0">
                          <a:ln>
                            <a:noFill/>
                          </a:ln>
                          <a:solidFill>
                            <a:srgbClr val="000000"/>
                          </a:solidFill>
                          <a:effectLst/>
                        </a:rPr>
                        <a:t>4</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dirty="0">
                          <a:ln>
                            <a:noFill/>
                          </a:ln>
                          <a:solidFill>
                            <a:srgbClr val="000000"/>
                          </a:solidFill>
                          <a:effectLst/>
                        </a:rPr>
                        <a:t>4</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1600" b="0" i="0" u="none" strike="noStrike" cap="none" normalizeH="0" baseline="0">
                        <a:ln>
                          <a:noFill/>
                        </a:ln>
                        <a:solidFill>
                          <a:srgbClr val="000000"/>
                        </a:solidFill>
                        <a:effectLst/>
                        <a:latin typeface="等线" panose="02010600030101010101" charset="-122"/>
                        <a:ea typeface="宋体" panose="02010600030101010101" pitchFamily="2" charset="-122"/>
                      </a:endParaRPr>
                    </a:p>
                  </a:txBody>
                  <a:tcPr marL="91461" marR="91461" marT="0" marB="0" anchor="ctr" horzOverflow="overflow"/>
                </a:tc>
                <a:extLst>
                  <a:ext uri="{0D108BD9-81ED-4DB2-BD59-A6C34878D82A}">
                    <a16:rowId xmlns:a16="http://schemas.microsoft.com/office/drawing/2014/main" val="10011"/>
                  </a:ext>
                </a:extLst>
              </a:tr>
              <a:tr h="301329">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u="none" strike="noStrike" cap="none" normalizeH="0" baseline="0">
                          <a:ln>
                            <a:noFill/>
                          </a:ln>
                          <a:solidFill>
                            <a:srgbClr val="FFFFFF"/>
                          </a:solidFill>
                          <a:effectLst/>
                        </a:rPr>
                        <a:t>均值</a:t>
                      </a:r>
                      <a:r>
                        <a:rPr kumimoji="0" lang="en-US" altLang="zh-CN" sz="1600" b="1" u="none" strike="noStrike" cap="none" normalizeH="0" baseline="0">
                          <a:ln>
                            <a:noFill/>
                          </a:ln>
                          <a:solidFill>
                            <a:srgbClr val="FFFFFF"/>
                          </a:solidFill>
                          <a:effectLst/>
                        </a:rPr>
                        <a:t>3</a:t>
                      </a:r>
                      <a:endParaRPr kumimoji="0" lang="zh-CN" altLang="zh-CN" sz="1600" b="1" i="0" u="none" strike="noStrike" cap="none" normalizeH="0" baseline="0">
                        <a:ln>
                          <a:noFill/>
                        </a:ln>
                        <a:solidFill>
                          <a:srgbClr val="FFFFFF"/>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7</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a:ln>
                            <a:noFill/>
                          </a:ln>
                          <a:solidFill>
                            <a:srgbClr val="000000"/>
                          </a:solidFill>
                          <a:effectLst/>
                        </a:rPr>
                        <a:t>4.333</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u="none" strike="noStrike" cap="none" normalizeH="0" baseline="0" dirty="0">
                          <a:ln>
                            <a:noFill/>
                          </a:ln>
                          <a:solidFill>
                            <a:srgbClr val="000000"/>
                          </a:solidFill>
                          <a:effectLst/>
                        </a:rPr>
                        <a:t>3.333</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1600" b="0" i="0" u="none" strike="noStrike" cap="none" normalizeH="0" baseline="0">
                        <a:ln>
                          <a:noFill/>
                        </a:ln>
                        <a:solidFill>
                          <a:srgbClr val="000000"/>
                        </a:solidFill>
                        <a:effectLst/>
                        <a:latin typeface="等线" panose="02010600030101010101" charset="-122"/>
                        <a:ea typeface="宋体" panose="02010600030101010101" pitchFamily="2" charset="-122"/>
                      </a:endParaRPr>
                    </a:p>
                  </a:txBody>
                  <a:tcPr marL="91461" marR="91461" marT="0" marB="0" anchor="ctr" horzOverflow="overflow"/>
                </a:tc>
                <a:extLst>
                  <a:ext uri="{0D108BD9-81ED-4DB2-BD59-A6C34878D82A}">
                    <a16:rowId xmlns:a16="http://schemas.microsoft.com/office/drawing/2014/main" val="10012"/>
                  </a:ext>
                </a:extLst>
              </a:tr>
              <a:tr h="301329">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u="none" strike="noStrike" cap="none" normalizeH="0" baseline="0">
                          <a:ln>
                            <a:noFill/>
                          </a:ln>
                          <a:solidFill>
                            <a:srgbClr val="FF0000"/>
                          </a:solidFill>
                          <a:effectLst/>
                        </a:rPr>
                        <a:t>极差</a:t>
                      </a:r>
                      <a:endParaRPr kumimoji="0" lang="zh-CN" altLang="zh-CN" sz="1600" b="1" i="0" u="none" strike="noStrike" cap="none" normalizeH="0" baseline="0">
                        <a:ln>
                          <a:noFill/>
                        </a:ln>
                        <a:solidFill>
                          <a:srgbClr val="FF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1" u="none" strike="noStrike" cap="none" normalizeH="0" baseline="0">
                          <a:ln>
                            <a:noFill/>
                          </a:ln>
                          <a:solidFill>
                            <a:srgbClr val="FF0000"/>
                          </a:solidFill>
                          <a:effectLst/>
                        </a:rPr>
                        <a:t>5.667</a:t>
                      </a:r>
                      <a:endParaRPr kumimoji="0" lang="zh-CN" altLang="zh-CN" sz="1600" b="1" i="0" u="none" strike="noStrike" cap="none" normalizeH="0" baseline="0">
                        <a:ln>
                          <a:noFill/>
                        </a:ln>
                        <a:solidFill>
                          <a:srgbClr val="FF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1" u="none" strike="noStrike" cap="none" normalizeH="0" baseline="0" dirty="0">
                          <a:ln>
                            <a:noFill/>
                          </a:ln>
                          <a:solidFill>
                            <a:srgbClr val="FF0000"/>
                          </a:solidFill>
                          <a:effectLst/>
                        </a:rPr>
                        <a:t>0.333</a:t>
                      </a:r>
                      <a:endParaRPr kumimoji="0" lang="zh-CN" altLang="zh-CN" sz="1600" b="1" i="0" u="none" strike="noStrike" cap="none" normalizeH="0" baseline="0" dirty="0">
                        <a:ln>
                          <a:noFill/>
                        </a:ln>
                        <a:solidFill>
                          <a:srgbClr val="FF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1" u="none" strike="noStrike" cap="none" normalizeH="0" baseline="0">
                          <a:ln>
                            <a:noFill/>
                          </a:ln>
                          <a:solidFill>
                            <a:srgbClr val="FF0000"/>
                          </a:solidFill>
                          <a:effectLst/>
                        </a:rPr>
                        <a:t>1.667</a:t>
                      </a:r>
                      <a:endParaRPr kumimoji="0" lang="zh-CN" altLang="zh-CN" sz="1600" b="1" i="0" u="none" strike="noStrike" cap="none" normalizeH="0" baseline="0">
                        <a:ln>
                          <a:noFill/>
                        </a:ln>
                        <a:solidFill>
                          <a:srgbClr val="FF0000"/>
                        </a:solidFill>
                        <a:effectLst/>
                        <a:latin typeface="Times New Roman" panose="02020603050405020304" pitchFamily="18" charset="0"/>
                        <a:ea typeface="宋体" panose="02010600030101010101" pitchFamily="2" charset="-122"/>
                      </a:endParaRPr>
                    </a:p>
                  </a:txBody>
                  <a:tcPr marL="91461" marR="91461" marT="0" marB="0" anchor="ctr" horzOverflow="overflow"/>
                </a:tc>
                <a:tc>
                  <a:txBody>
                    <a:bodyPr/>
                    <a:lstStyle>
                      <a:lvl1pPr marL="0" algn="l" defTabSz="457200" rtl="0" eaLnBrk="1" latinLnBrk="0" hangingPunct="1">
                        <a:lnSpc>
                          <a:spcPct val="90000"/>
                        </a:lnSpc>
                        <a:spcBef>
                          <a:spcPts val="1000"/>
                        </a:spcBef>
                        <a:buFont typeface="Arial" panose="020B0604020202020204" pitchFamily="34" charset="0"/>
                        <a:defRPr sz="2400" kern="1200">
                          <a:solidFill>
                            <a:schemeClr val="tx1"/>
                          </a:solidFill>
                          <a:latin typeface="Arial" panose="020B0604020202020204" pitchFamily="34" charset="0"/>
                        </a:defRPr>
                      </a:lvl1pPr>
                      <a:lvl2pPr marL="742950" indent="-285750" algn="l" defTabSz="457200" rtl="0" eaLnBrk="1" latinLnBrk="0" hangingPunct="1">
                        <a:lnSpc>
                          <a:spcPct val="90000"/>
                        </a:lnSpc>
                        <a:spcBef>
                          <a:spcPts val="500"/>
                        </a:spcBef>
                        <a:buFont typeface="Arial" panose="020B0604020202020204" pitchFamily="34" charset="0"/>
                        <a:defRPr sz="2000" kern="1200">
                          <a:solidFill>
                            <a:schemeClr val="tx1"/>
                          </a:solidFill>
                          <a:latin typeface="Arial" panose="020B0604020202020204" pitchFamily="34" charset="0"/>
                        </a:defRPr>
                      </a:lvl2pPr>
                      <a:lvl3pPr marL="1143000" indent="-228600" algn="l" defTabSz="457200" rtl="0" eaLnBrk="1" latinLnBrk="0" hangingPunct="1">
                        <a:lnSpc>
                          <a:spcPct val="90000"/>
                        </a:lnSpc>
                        <a:spcBef>
                          <a:spcPts val="500"/>
                        </a:spcBef>
                        <a:buFont typeface="Arial" panose="020B0604020202020204" pitchFamily="34" charset="0"/>
                        <a:defRPr sz="1800" kern="1200">
                          <a:solidFill>
                            <a:schemeClr val="tx1"/>
                          </a:solidFill>
                          <a:latin typeface="Arial" panose="020B0604020202020204" pitchFamily="34" charset="0"/>
                        </a:defRPr>
                      </a:lvl3pPr>
                      <a:lvl4pPr marL="16002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4pPr>
                      <a:lvl5pPr marL="2057400" indent="-228600" algn="l" defTabSz="457200" rtl="0" eaLnBrk="1" latinLnBrk="0" hangingPunct="1">
                        <a:lnSpc>
                          <a:spcPct val="90000"/>
                        </a:lnSpc>
                        <a:spcBef>
                          <a:spcPts val="500"/>
                        </a:spcBef>
                        <a:buFont typeface="Arial" panose="020B0604020202020204" pitchFamily="34" charset="0"/>
                        <a:defRPr sz="1600" kern="1200">
                          <a:solidFill>
                            <a:schemeClr val="tx1"/>
                          </a:solidFill>
                          <a:latin typeface="Arial" panose="020B0604020202020204" pitchFamily="34" charset="0"/>
                        </a:defRPr>
                      </a:lvl5pPr>
                      <a:lvl6pPr marL="25146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6pPr>
                      <a:lvl7pPr marL="29718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7pPr>
                      <a:lvl8pPr marL="34290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8pPr>
                      <a:lvl9pPr marL="3886200" indent="-228600" algn="l" defTabSz="457200" rtl="0" eaLnBrk="0" fontAlgn="base" latinLnBrk="0" hangingPunct="0">
                        <a:lnSpc>
                          <a:spcPct val="90000"/>
                        </a:lnSpc>
                        <a:spcBef>
                          <a:spcPts val="500"/>
                        </a:spcBef>
                        <a:spcAft>
                          <a:spcPct val="0"/>
                        </a:spcAft>
                        <a:buFont typeface="Arial" panose="020B0604020202020204" pitchFamily="34" charset="0"/>
                        <a:defRPr sz="1600" kern="12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1600" b="1" i="0" u="none" strike="noStrike" cap="none" normalizeH="0" baseline="0" dirty="0">
                        <a:ln>
                          <a:noFill/>
                        </a:ln>
                        <a:solidFill>
                          <a:srgbClr val="FF0000"/>
                        </a:solidFill>
                        <a:effectLst/>
                        <a:latin typeface="等线" panose="02010600030101010101" charset="-122"/>
                        <a:ea typeface="宋体" panose="02010600030101010101" pitchFamily="2" charset="-122"/>
                      </a:endParaRPr>
                    </a:p>
                  </a:txBody>
                  <a:tcPr marL="91461" marR="91461" marT="0" marB="0" anchor="ctr" horzOverflow="overflow"/>
                </a:tc>
                <a:extLst>
                  <a:ext uri="{0D108BD9-81ED-4DB2-BD59-A6C34878D82A}">
                    <a16:rowId xmlns:a16="http://schemas.microsoft.com/office/drawing/2014/main" val="10013"/>
                  </a:ext>
                </a:extLst>
              </a:tr>
            </a:tbl>
          </a:graphicData>
        </a:graphic>
      </p:graphicFrame>
      <p:pic>
        <p:nvPicPr>
          <p:cNvPr id="2" name="图片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487358" y="842715"/>
            <a:ext cx="7410449" cy="3761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矩形 21"/>
          <p:cNvSpPr/>
          <p:nvPr/>
        </p:nvSpPr>
        <p:spPr>
          <a:xfrm>
            <a:off x="4437236" y="4556541"/>
            <a:ext cx="7510692" cy="1477328"/>
          </a:xfrm>
          <a:prstGeom prst="rect">
            <a:avLst/>
          </a:prstGeom>
        </p:spPr>
        <p:txBody>
          <a:bodyPr wrap="square">
            <a:spAutoFit/>
          </a:bodyPr>
          <a:lstStyle/>
          <a:p>
            <a:pPr algn="just">
              <a:defRPr/>
            </a:pPr>
            <a:r>
              <a:rPr lang="zh-CN" altLang="en-US" dirty="0">
                <a:latin typeface="+mn-ea"/>
              </a:rPr>
              <a:t>      根据极差分析的理论，某因素的极差值越大代表该因素对结果的影响越明显。从表中的可以明显看出，</a:t>
            </a:r>
            <a:r>
              <a:rPr lang="zh-CN" altLang="zh-CN" dirty="0">
                <a:solidFill>
                  <a:schemeClr val="accent1"/>
                </a:solidFill>
                <a:latin typeface="+mn-ea"/>
              </a:rPr>
              <a:t>厚度</a:t>
            </a:r>
            <a:r>
              <a:rPr lang="zh-CN" altLang="zh-CN" dirty="0">
                <a:latin typeface="+mn-ea"/>
              </a:rPr>
              <a:t>对爆破效果</a:t>
            </a:r>
            <a:r>
              <a:rPr lang="zh-CN" altLang="zh-CN" dirty="0">
                <a:solidFill>
                  <a:schemeClr val="accent1"/>
                </a:solidFill>
                <a:latin typeface="+mn-ea"/>
              </a:rPr>
              <a:t>影响最大</a:t>
            </a:r>
            <a:r>
              <a:rPr lang="zh-CN" altLang="zh-CN" dirty="0">
                <a:latin typeface="+mn-ea"/>
              </a:rPr>
              <a:t>，</a:t>
            </a:r>
            <a:r>
              <a:rPr lang="zh-CN" altLang="zh-CN" dirty="0">
                <a:solidFill>
                  <a:schemeClr val="accent1"/>
                </a:solidFill>
                <a:latin typeface="+mn-ea"/>
              </a:rPr>
              <a:t>其次为波阻抗</a:t>
            </a:r>
            <a:r>
              <a:rPr lang="zh-CN" altLang="zh-CN" dirty="0">
                <a:latin typeface="+mn-ea"/>
              </a:rPr>
              <a:t>，</a:t>
            </a:r>
            <a:r>
              <a:rPr lang="zh-CN" altLang="zh-CN" dirty="0">
                <a:solidFill>
                  <a:schemeClr val="accent1"/>
                </a:solidFill>
                <a:latin typeface="+mn-ea"/>
              </a:rPr>
              <a:t>软弱夹层距离底盘的高度</a:t>
            </a:r>
            <a:r>
              <a:rPr lang="zh-CN" altLang="en-US" dirty="0">
                <a:solidFill>
                  <a:schemeClr val="accent1"/>
                </a:solidFill>
                <a:latin typeface="+mn-ea"/>
              </a:rPr>
              <a:t>对效果</a:t>
            </a:r>
            <a:r>
              <a:rPr lang="zh-CN" altLang="zh-CN" dirty="0">
                <a:solidFill>
                  <a:schemeClr val="accent1"/>
                </a:solidFill>
                <a:latin typeface="+mn-ea"/>
              </a:rPr>
              <a:t>影响程度</a:t>
            </a:r>
            <a:r>
              <a:rPr lang="zh-CN" altLang="en-US" dirty="0">
                <a:solidFill>
                  <a:schemeClr val="accent1"/>
                </a:solidFill>
                <a:latin typeface="+mn-ea"/>
              </a:rPr>
              <a:t>很</a:t>
            </a:r>
            <a:r>
              <a:rPr lang="zh-CN" altLang="zh-CN" dirty="0">
                <a:solidFill>
                  <a:schemeClr val="accent1"/>
                </a:solidFill>
                <a:latin typeface="+mn-ea"/>
              </a:rPr>
              <a:t>小</a:t>
            </a:r>
            <a:r>
              <a:rPr lang="zh-CN" altLang="zh-CN" dirty="0">
                <a:latin typeface="+mn-ea"/>
              </a:rPr>
              <a:t>。</a:t>
            </a:r>
            <a:r>
              <a:rPr lang="zh-CN" altLang="en-US" dirty="0">
                <a:latin typeface="+mn-ea"/>
              </a:rPr>
              <a:t>由</a:t>
            </a:r>
            <a:r>
              <a:rPr lang="zh-CN" altLang="en-US" dirty="0">
                <a:solidFill>
                  <a:schemeClr val="accent1"/>
                </a:solidFill>
                <a:latin typeface="+mn-ea"/>
              </a:rPr>
              <a:t>效应曲线</a:t>
            </a:r>
            <a:r>
              <a:rPr lang="zh-CN" altLang="en-US" dirty="0">
                <a:latin typeface="+mn-ea"/>
              </a:rPr>
              <a:t>可见软弱夹层</a:t>
            </a:r>
            <a:r>
              <a:rPr lang="zh-CN" altLang="en-US" dirty="0">
                <a:solidFill>
                  <a:schemeClr val="accent1"/>
                </a:solidFill>
                <a:latin typeface="+mn-ea"/>
              </a:rPr>
              <a:t>厚度越大</a:t>
            </a:r>
            <a:r>
              <a:rPr lang="zh-CN" altLang="en-US" dirty="0">
                <a:latin typeface="+mn-ea"/>
              </a:rPr>
              <a:t>、</a:t>
            </a:r>
            <a:r>
              <a:rPr lang="zh-CN" altLang="en-US" dirty="0">
                <a:solidFill>
                  <a:schemeClr val="accent1"/>
                </a:solidFill>
                <a:latin typeface="+mn-ea"/>
              </a:rPr>
              <a:t>波阻抗越小时</a:t>
            </a:r>
            <a:r>
              <a:rPr lang="zh-CN" altLang="en-US" dirty="0">
                <a:latin typeface="+mn-ea"/>
              </a:rPr>
              <a:t>，</a:t>
            </a:r>
            <a:r>
              <a:rPr lang="zh-CN" altLang="en-US" dirty="0">
                <a:solidFill>
                  <a:schemeClr val="accent1"/>
                </a:solidFill>
                <a:latin typeface="+mn-ea"/>
              </a:rPr>
              <a:t>爆破效果越差</a:t>
            </a:r>
            <a:r>
              <a:rPr lang="zh-CN" altLang="en-US" dirty="0">
                <a:latin typeface="+mn-ea"/>
              </a:rPr>
              <a:t>，软弱夹层距底盘的高度对效果的影响不明显。</a:t>
            </a:r>
          </a:p>
        </p:txBody>
      </p:sp>
      <p:grpSp>
        <p:nvGrpSpPr>
          <p:cNvPr id="9" name="组合 8"/>
          <p:cNvGrpSpPr/>
          <p:nvPr/>
        </p:nvGrpSpPr>
        <p:grpSpPr>
          <a:xfrm>
            <a:off x="-1" y="6296628"/>
            <a:ext cx="12191997" cy="561373"/>
            <a:chOff x="-1" y="6296628"/>
            <a:chExt cx="12191997" cy="561373"/>
          </a:xfrm>
        </p:grpSpPr>
        <p:sp>
          <p:nvSpPr>
            <p:cNvPr id="11" name="矩形 10"/>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2" name="文本框 11">
              <a:hlinkClick r:id="rId6"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pPr lvl="0"/>
              <a:r>
                <a:rPr lang="zh-CN" altLang="en-US" dirty="0"/>
                <a:t>研究背景与意义</a:t>
              </a:r>
            </a:p>
          </p:txBody>
        </p:sp>
        <p:sp>
          <p:nvSpPr>
            <p:cNvPr id="13" name="文本框 12">
              <a:hlinkClick r:id="rId7"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b="1" i="0" u="none" strike="noStrike" cap="none" spc="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pPr lvl="0"/>
              <a:r>
                <a:rPr lang="zh-CN" altLang="en-US" sz="1400" dirty="0"/>
                <a:t>互层岩体对爆破的影响机理</a:t>
              </a:r>
              <a:endParaRPr lang="zh-CN" altLang="en-US" dirty="0"/>
            </a:p>
          </p:txBody>
        </p:sp>
        <p:sp>
          <p:nvSpPr>
            <p:cNvPr id="14" name="文本框 13">
              <a:hlinkClick r:id="rId8"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主控岩层判别方法</a:t>
              </a:r>
            </a:p>
          </p:txBody>
        </p:sp>
        <p:sp>
          <p:nvSpPr>
            <p:cNvPr id="15" name="文本框 14">
              <a:hlinkClick r:id="rId9"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现场试验效果分析</a:t>
              </a:r>
            </a:p>
          </p:txBody>
        </p:sp>
        <p:sp>
          <p:nvSpPr>
            <p:cNvPr id="16" name="文本框 15">
              <a:hlinkClick r:id="rId10"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研究结论</a:t>
              </a:r>
            </a:p>
          </p:txBody>
        </p:sp>
        <p:cxnSp>
          <p:nvCxnSpPr>
            <p:cNvPr id="17" name="直接连接符 16"/>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3505544" y="6296629"/>
              <a:ext cx="167640" cy="561372"/>
              <a:chOff x="8564880" y="6248400"/>
              <a:chExt cx="167640" cy="506730"/>
            </a:xfrm>
          </p:grpSpPr>
          <p:sp>
            <p:nvSpPr>
              <p:cNvPr id="42" name="等腰三角形 41"/>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werpoint template design by DAJU_PPT正版来源小红书大橘PPT微信DAJU_PPT请勿抄袭搬运！盗版必究！"/>
          <p:cNvSpPr txBox="1"/>
          <p:nvPr/>
        </p:nvSpPr>
        <p:spPr>
          <a:xfrm>
            <a:off x="657371" y="280712"/>
            <a:ext cx="9348401" cy="707886"/>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kumimoji="0" sz="2000" b="1" i="0" u="none" strike="noStrike" cap="none" spc="30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r>
              <a:rPr lang="zh-CN" altLang="en-US" dirty="0"/>
              <a:t>基于</a:t>
            </a:r>
            <a:r>
              <a:rPr lang="en-US" altLang="zh-CN" dirty="0"/>
              <a:t>COMSOL</a:t>
            </a:r>
            <a:r>
              <a:rPr lang="zh-CN" altLang="en-US" dirty="0"/>
              <a:t>的互层岩体对露天台阶爆破影响的机理研究结论</a:t>
            </a:r>
          </a:p>
          <a:p>
            <a:endParaRPr lang="zh-CN" altLang="en-US" dirty="0"/>
          </a:p>
        </p:txBody>
      </p:sp>
      <p:grpSp>
        <p:nvGrpSpPr>
          <p:cNvPr id="7" name="powerpoint template design by DAJU_PPT正版来源小红书大橘PPT微信DAJU_PPT请勿抄袭搬运！盗版必究！"/>
          <p:cNvGrpSpPr/>
          <p:nvPr/>
        </p:nvGrpSpPr>
        <p:grpSpPr>
          <a:xfrm>
            <a:off x="349505" y="102193"/>
            <a:ext cx="307867" cy="599859"/>
            <a:chOff x="349506" y="102193"/>
            <a:chExt cx="307866" cy="599859"/>
          </a:xfrm>
        </p:grpSpPr>
        <p:sp>
          <p:nvSpPr>
            <p:cNvPr id="8" name="powerpoint template design by DAJU_PPT正版来源小红书大橘PPT微信DAJU_PPT请勿抄袭搬运！盗版必究！-1"/>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powerpoint template design by DAJU_PPT正版来源小红书大橘PPT微信DAJU_PPT请勿抄袭搬运！盗版必究！-2"/>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6" name="组合 35"/>
          <p:cNvGrpSpPr/>
          <p:nvPr/>
        </p:nvGrpSpPr>
        <p:grpSpPr>
          <a:xfrm>
            <a:off x="116064" y="102193"/>
            <a:ext cx="541309" cy="599859"/>
            <a:chOff x="116063" y="102193"/>
            <a:chExt cx="541309" cy="599859"/>
          </a:xfrm>
        </p:grpSpPr>
        <p:sp>
          <p:nvSpPr>
            <p:cNvPr id="37" name="矩形: 圆角 36"/>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圆角 37"/>
            <p:cNvSpPr/>
            <p:nvPr/>
          </p:nvSpPr>
          <p:spPr>
            <a:xfrm>
              <a:off x="116063" y="204280"/>
              <a:ext cx="338007" cy="338007"/>
            </a:xfrm>
            <a:prstGeom prst="roundRect">
              <a:avLst>
                <a:gd name="adj" fmla="val 19200"/>
              </a:avLst>
            </a:prstGeom>
            <a:solidFill>
              <a:schemeClr val="accent1">
                <a:alpha val="70000"/>
              </a:schemeClr>
            </a:solidFill>
            <a:ln w="63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圆角 38"/>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3" name="Picture 2"/>
          <p:cNvPicPr/>
          <p:nvPr/>
        </p:nvPicPr>
        <p:blipFill rotWithShape="1">
          <a:blip r:embed="rId3"/>
          <a:srcRect t="30509" b="30509"/>
          <a:stretch>
            <a:fillRect/>
          </a:stretch>
        </p:blipFill>
        <p:spPr>
          <a:xfrm>
            <a:off x="10262940" y="22372"/>
            <a:ext cx="1634867" cy="400101"/>
          </a:xfrm>
          <a:prstGeom prst="rect">
            <a:avLst/>
          </a:prstGeom>
        </p:spPr>
      </p:pic>
      <p:pic>
        <p:nvPicPr>
          <p:cNvPr id="6" name="Picture Placeholder 24"/>
          <p:cNvPicPr>
            <a:picLocks noGrp="1" noChangeAspect="1"/>
          </p:cNvPicPr>
          <p:nvPr/>
        </p:nvPicPr>
        <p:blipFill rotWithShape="1">
          <a:blip r:embed="rId4">
            <a:extLst>
              <a:ext uri="{28A0092B-C50C-407E-A947-70E740481C1C}">
                <a14:useLocalDpi xmlns:a14="http://schemas.microsoft.com/office/drawing/2010/main" val="0"/>
              </a:ext>
            </a:extLst>
          </a:blip>
          <a:srcRect l="-5450" t="-91582" r="-7334" b="-89301"/>
          <a:stretch>
            <a:fillRect/>
          </a:stretch>
        </p:blipFill>
        <p:spPr>
          <a:xfrm>
            <a:off x="10262940" y="322788"/>
            <a:ext cx="1966301" cy="447712"/>
          </a:xfrm>
          <a:prstGeom prst="rect">
            <a:avLst/>
          </a:prstGeom>
        </p:spPr>
      </p:pic>
      <p:sp>
        <p:nvSpPr>
          <p:cNvPr id="2" name="文本框 1"/>
          <p:cNvSpPr txBox="1"/>
          <p:nvPr/>
        </p:nvSpPr>
        <p:spPr>
          <a:xfrm>
            <a:off x="5468048" y="770500"/>
            <a:ext cx="6101482" cy="5444888"/>
          </a:xfrm>
          <a:prstGeom prst="rect">
            <a:avLst/>
          </a:prstGeom>
          <a:noFill/>
        </p:spPr>
        <p:txBody>
          <a:bodyPr wrap="square">
            <a:spAutoFit/>
          </a:bodyPr>
          <a:lstStyle/>
          <a:p>
            <a:pPr marL="285750" marR="0" indent="-285750" algn="just">
              <a:lnSpc>
                <a:spcPct val="150000"/>
              </a:lnSpc>
              <a:buFont typeface="Wingdings" panose="05000000000000000000" pitchFamily="2" charset="2"/>
              <a:buChar char="Ø"/>
            </a:pPr>
            <a:r>
              <a:rPr lang="zh-CN" altLang="en-US" sz="1800" kern="100" dirty="0">
                <a:effectLst/>
                <a:latin typeface="+mn-ea"/>
              </a:rPr>
              <a:t>互层岩体中主控岩层的存在影响了应力波的传递方向和分布特征，且</a:t>
            </a:r>
            <a:r>
              <a:rPr lang="zh-CN" altLang="en-US" sz="1800" b="1" kern="100" dirty="0">
                <a:solidFill>
                  <a:schemeClr val="accent1"/>
                </a:solidFill>
                <a:effectLst/>
                <a:latin typeface="+mn-ea"/>
              </a:rPr>
              <a:t>主控岩层的力学特性、几何特征及空间位置</a:t>
            </a:r>
            <a:r>
              <a:rPr lang="zh-CN" altLang="en-US" sz="1800" kern="100" dirty="0">
                <a:effectLst/>
                <a:latin typeface="+mn-ea"/>
              </a:rPr>
              <a:t>对炸药能量分布均有一定的影响。</a:t>
            </a:r>
            <a:endParaRPr lang="en-US" altLang="zh-CN" sz="1800" kern="100" dirty="0">
              <a:effectLst/>
              <a:latin typeface="+mn-ea"/>
            </a:endParaRPr>
          </a:p>
          <a:p>
            <a:pPr marL="285750" marR="0" indent="-285750" algn="just">
              <a:lnSpc>
                <a:spcPct val="150000"/>
              </a:lnSpc>
              <a:buFont typeface="Wingdings" panose="05000000000000000000" pitchFamily="2" charset="2"/>
              <a:buChar char="Ø"/>
            </a:pPr>
            <a:r>
              <a:rPr lang="zh-CN" altLang="en-US" sz="1800" kern="100" dirty="0">
                <a:effectLst/>
                <a:latin typeface="+mn-ea"/>
              </a:rPr>
              <a:t>采用</a:t>
            </a:r>
            <a:r>
              <a:rPr lang="zh-CN" altLang="en-US" sz="1800" b="1" kern="100" dirty="0">
                <a:solidFill>
                  <a:schemeClr val="accent1"/>
                </a:solidFill>
                <a:effectLst/>
                <a:latin typeface="+mn-ea"/>
              </a:rPr>
              <a:t>间隔装药是解决互层岩体爆破的</a:t>
            </a:r>
            <a:r>
              <a:rPr lang="zh-CN" altLang="en-US" sz="1800" b="1" kern="100" dirty="0">
                <a:solidFill>
                  <a:schemeClr val="accent1"/>
                </a:solidFill>
                <a:effectLst/>
                <a:latin typeface="+mn-ea"/>
                <a:cs typeface="Times New Roman" panose="02020603050405020304" pitchFamily="18" charset="0"/>
              </a:rPr>
              <a:t>关键</a:t>
            </a:r>
            <a:r>
              <a:rPr lang="zh-CN" altLang="en-US" sz="1800" b="1" kern="100" dirty="0">
                <a:solidFill>
                  <a:schemeClr val="accent1"/>
                </a:solidFill>
                <a:effectLst/>
                <a:latin typeface="+mn-ea"/>
              </a:rPr>
              <a:t>技术</a:t>
            </a:r>
            <a:r>
              <a:rPr lang="zh-CN" altLang="en-US" sz="1800" kern="100" dirty="0">
                <a:effectLst/>
                <a:latin typeface="+mn-ea"/>
              </a:rPr>
              <a:t>，但在间隔装药结构的设计过程中须准确判断出主控岩层的位置才能取得较好的爆破效果。</a:t>
            </a:r>
            <a:endParaRPr lang="en-US" altLang="zh-CN" sz="1800" kern="100" dirty="0">
              <a:effectLst/>
              <a:latin typeface="+mn-ea"/>
            </a:endParaRPr>
          </a:p>
          <a:p>
            <a:pPr marL="285750" marR="0" indent="-285750" algn="just">
              <a:lnSpc>
                <a:spcPct val="150000"/>
              </a:lnSpc>
              <a:buFont typeface="Wingdings" panose="05000000000000000000" pitchFamily="2" charset="2"/>
              <a:buChar char="Ø"/>
            </a:pPr>
            <a:r>
              <a:rPr lang="zh-CN" altLang="en-US" sz="1800" kern="100" dirty="0">
                <a:effectLst/>
                <a:latin typeface="+mn-ea"/>
              </a:rPr>
              <a:t>然而，</a:t>
            </a:r>
            <a:r>
              <a:rPr lang="zh-CN" altLang="en-US" sz="1800" b="1" kern="100" dirty="0">
                <a:solidFill>
                  <a:schemeClr val="accent1"/>
                </a:solidFill>
                <a:effectLst/>
                <a:latin typeface="+mn-ea"/>
              </a:rPr>
              <a:t>在实际台阶</a:t>
            </a:r>
            <a:r>
              <a:rPr lang="zh-CN" altLang="en-US" sz="1800" kern="100" dirty="0">
                <a:effectLst/>
                <a:latin typeface="+mn-ea"/>
              </a:rPr>
              <a:t>内各岩层的厚度、倾角、力学参数等有</a:t>
            </a:r>
            <a:r>
              <a:rPr lang="zh-CN" altLang="en-US" sz="1800" b="1" kern="100" dirty="0">
                <a:solidFill>
                  <a:schemeClr val="accent1"/>
                </a:solidFill>
                <a:effectLst/>
                <a:latin typeface="+mn-ea"/>
              </a:rPr>
              <a:t>多种多样的组合方式</a:t>
            </a:r>
            <a:r>
              <a:rPr lang="zh-CN" altLang="en-US" sz="1800" kern="100" dirty="0">
                <a:effectLst/>
                <a:latin typeface="+mn-ea"/>
              </a:rPr>
              <a:t>，台阶内的整体与局部工程地质性质不断变化，所以影响炸药能量分布的条件也在发生变化，且规律性不强，这对</a:t>
            </a:r>
            <a:r>
              <a:rPr lang="zh-CN" altLang="en-US" sz="1800" b="1" kern="100" dirty="0">
                <a:solidFill>
                  <a:schemeClr val="accent1"/>
                </a:solidFill>
                <a:effectLst/>
                <a:latin typeface="+mn-ea"/>
              </a:rPr>
              <a:t>快速准确判断主控岩层</a:t>
            </a:r>
            <a:r>
              <a:rPr lang="zh-CN" altLang="en-US" sz="1800" b="1" kern="100" dirty="0">
                <a:solidFill>
                  <a:schemeClr val="accent1"/>
                </a:solidFill>
                <a:effectLst/>
                <a:latin typeface="+mn-ea"/>
                <a:cs typeface="Times New Roman" panose="02020603050405020304" pitchFamily="18" charset="0"/>
              </a:rPr>
              <a:t>的位置</a:t>
            </a:r>
            <a:r>
              <a:rPr lang="zh-CN" altLang="en-US" sz="1800" kern="100" dirty="0">
                <a:effectLst/>
                <a:latin typeface="+mn-ea"/>
              </a:rPr>
              <a:t>带了一定的难度。</a:t>
            </a:r>
            <a:r>
              <a:rPr lang="zh-CN" altLang="zh-CN" dirty="0"/>
              <a:t>这就</a:t>
            </a:r>
            <a:r>
              <a:rPr lang="zh-CN" altLang="en-US" dirty="0"/>
              <a:t>回到了</a:t>
            </a:r>
            <a:r>
              <a:rPr lang="zh-CN" altLang="zh-CN" dirty="0"/>
              <a:t>我们最初提出的第二个问题：在复杂多变的地质条件下，我们如何快速判断哪一层是需要重点对待的‘主控岩层’呢？</a:t>
            </a:r>
            <a:endParaRPr lang="zh-CN" altLang="en-US" sz="1800" kern="100" dirty="0">
              <a:effectLst/>
              <a:latin typeface="+mn-ea"/>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727" y="830931"/>
            <a:ext cx="5351984" cy="4893242"/>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p:cNvGrpSpPr/>
          <p:nvPr/>
        </p:nvGrpSpPr>
        <p:grpSpPr>
          <a:xfrm>
            <a:off x="-1" y="6296628"/>
            <a:ext cx="12191997" cy="561373"/>
            <a:chOff x="-1" y="6296628"/>
            <a:chExt cx="12191997" cy="561373"/>
          </a:xfrm>
        </p:grpSpPr>
        <p:sp>
          <p:nvSpPr>
            <p:cNvPr id="9" name="矩形 8"/>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1" name="文本框 10">
              <a:hlinkClick r:id="rId6"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pPr lvl="0"/>
              <a:r>
                <a:rPr lang="zh-CN" altLang="en-US" dirty="0"/>
                <a:t>研究背景与意义</a:t>
              </a:r>
            </a:p>
          </p:txBody>
        </p:sp>
        <p:sp>
          <p:nvSpPr>
            <p:cNvPr id="12" name="文本框 11">
              <a:hlinkClick r:id="rId7"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b="1" i="0" u="none" strike="noStrike" cap="none" spc="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pPr lvl="0"/>
              <a:r>
                <a:rPr lang="zh-CN" altLang="en-US" sz="1400" dirty="0"/>
                <a:t>互层岩体对爆破的影响机理</a:t>
              </a:r>
              <a:endParaRPr lang="zh-CN" altLang="en-US" dirty="0"/>
            </a:p>
          </p:txBody>
        </p:sp>
        <p:sp>
          <p:nvSpPr>
            <p:cNvPr id="13" name="文本框 12">
              <a:hlinkClick r:id="rId8"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主控岩层判别方法</a:t>
              </a:r>
            </a:p>
          </p:txBody>
        </p:sp>
        <p:sp>
          <p:nvSpPr>
            <p:cNvPr id="14" name="文本框 13">
              <a:hlinkClick r:id="rId9"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现场试验效果分析</a:t>
              </a:r>
            </a:p>
          </p:txBody>
        </p:sp>
        <p:sp>
          <p:nvSpPr>
            <p:cNvPr id="15" name="文本框 14">
              <a:hlinkClick r:id="rId10"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研究结论</a:t>
              </a:r>
            </a:p>
          </p:txBody>
        </p:sp>
        <p:cxnSp>
          <p:nvCxnSpPr>
            <p:cNvPr id="16" name="直接连接符 15"/>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3505544" y="6296629"/>
              <a:ext cx="167640" cy="561372"/>
              <a:chOff x="8564880" y="6248400"/>
              <a:chExt cx="167640" cy="506730"/>
            </a:xfrm>
          </p:grpSpPr>
          <p:sp>
            <p:nvSpPr>
              <p:cNvPr id="35" name="等腰三角形 34"/>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owerpoint template design by DAJU_PPT正版来源小红书大橘PPT微信DAJU_PPT请勿抄袭搬运！盗版必究！-1"/>
          <p:cNvSpPr/>
          <p:nvPr/>
        </p:nvSpPr>
        <p:spPr>
          <a:xfrm>
            <a:off x="0" y="0"/>
            <a:ext cx="12192000" cy="4890304"/>
          </a:xfrm>
          <a:custGeom>
            <a:avLst/>
            <a:gdLst>
              <a:gd name="connsiteX0" fmla="*/ 0 w 12192000"/>
              <a:gd name="connsiteY0" fmla="*/ 0 h 4441426"/>
              <a:gd name="connsiteX1" fmla="*/ 12192000 w 12192000"/>
              <a:gd name="connsiteY1" fmla="*/ 0 h 4441426"/>
              <a:gd name="connsiteX2" fmla="*/ 12192000 w 12192000"/>
              <a:gd name="connsiteY2" fmla="*/ 3166186 h 4441426"/>
              <a:gd name="connsiteX3" fmla="*/ 12085722 w 12192000"/>
              <a:gd name="connsiteY3" fmla="*/ 3224451 h 4441426"/>
              <a:gd name="connsiteX4" fmla="*/ 6096000 w 12192000"/>
              <a:gd name="connsiteY4" fmla="*/ 4441426 h 4441426"/>
              <a:gd name="connsiteX5" fmla="*/ 106278 w 12192000"/>
              <a:gd name="connsiteY5" fmla="*/ 3224451 h 4441426"/>
              <a:gd name="connsiteX6" fmla="*/ 0 w 12192000"/>
              <a:gd name="connsiteY6" fmla="*/ 3166186 h 444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441426">
                <a:moveTo>
                  <a:pt x="0" y="0"/>
                </a:moveTo>
                <a:lnTo>
                  <a:pt x="12192000" y="0"/>
                </a:lnTo>
                <a:lnTo>
                  <a:pt x="12192000" y="3166186"/>
                </a:lnTo>
                <a:lnTo>
                  <a:pt x="12085722" y="3224451"/>
                </a:lnTo>
                <a:cubicBezTo>
                  <a:pt x="10662013" y="3967689"/>
                  <a:pt x="8507419" y="4441426"/>
                  <a:pt x="6096000" y="4441426"/>
                </a:cubicBezTo>
                <a:cubicBezTo>
                  <a:pt x="3684581" y="4441426"/>
                  <a:pt x="1529987" y="3967689"/>
                  <a:pt x="106278" y="3224451"/>
                </a:cubicBezTo>
                <a:lnTo>
                  <a:pt x="0" y="3166186"/>
                </a:lnTo>
                <a:close/>
              </a:path>
            </a:pathLst>
          </a:custGeom>
          <a:solidFill>
            <a:schemeClr val="accent2">
              <a:lumMod val="60000"/>
              <a:lumOff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powerpoint template design by DAJU_PPT正版来源小红书大橘PPT微信DAJU_PPT请勿抄袭搬运！盗版必究！-2"/>
          <p:cNvSpPr/>
          <p:nvPr/>
        </p:nvSpPr>
        <p:spPr>
          <a:xfrm>
            <a:off x="0" y="5"/>
            <a:ext cx="12192000" cy="4691057"/>
          </a:xfrm>
          <a:custGeom>
            <a:avLst/>
            <a:gdLst>
              <a:gd name="connsiteX0" fmla="*/ 0 w 12192000"/>
              <a:gd name="connsiteY0" fmla="*/ 0 h 4260468"/>
              <a:gd name="connsiteX1" fmla="*/ 12192000 w 12192000"/>
              <a:gd name="connsiteY1" fmla="*/ 0 h 4260468"/>
              <a:gd name="connsiteX2" fmla="*/ 12192000 w 12192000"/>
              <a:gd name="connsiteY2" fmla="*/ 2985228 h 4260468"/>
              <a:gd name="connsiteX3" fmla="*/ 12085722 w 12192000"/>
              <a:gd name="connsiteY3" fmla="*/ 3043493 h 4260468"/>
              <a:gd name="connsiteX4" fmla="*/ 6096000 w 12192000"/>
              <a:gd name="connsiteY4" fmla="*/ 4260468 h 4260468"/>
              <a:gd name="connsiteX5" fmla="*/ 106278 w 12192000"/>
              <a:gd name="connsiteY5" fmla="*/ 3043493 h 4260468"/>
              <a:gd name="connsiteX6" fmla="*/ 0 w 12192000"/>
              <a:gd name="connsiteY6" fmla="*/ 2985228 h 4260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260468">
                <a:moveTo>
                  <a:pt x="0" y="0"/>
                </a:moveTo>
                <a:lnTo>
                  <a:pt x="12192000" y="0"/>
                </a:lnTo>
                <a:lnTo>
                  <a:pt x="12192000" y="2985228"/>
                </a:lnTo>
                <a:lnTo>
                  <a:pt x="12085722" y="3043493"/>
                </a:lnTo>
                <a:cubicBezTo>
                  <a:pt x="10662013" y="3786731"/>
                  <a:pt x="8507419" y="4260468"/>
                  <a:pt x="6096000" y="4260468"/>
                </a:cubicBezTo>
                <a:cubicBezTo>
                  <a:pt x="3684581" y="4260468"/>
                  <a:pt x="1529987" y="3786731"/>
                  <a:pt x="106278" y="3043493"/>
                </a:cubicBezTo>
                <a:lnTo>
                  <a:pt x="0" y="2985228"/>
                </a:ln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powerpoint template design by DAJU_PPT正版来源小红书大橘PPT微信DAJU_PPT请勿抄袭搬运！盗版必究！"/>
          <p:cNvSpPr/>
          <p:nvPr/>
        </p:nvSpPr>
        <p:spPr>
          <a:xfrm>
            <a:off x="5472963" y="4333106"/>
            <a:ext cx="1246076" cy="1246076"/>
          </a:xfrm>
          <a:prstGeom prst="ellipse">
            <a:avLst/>
          </a:prstGeom>
          <a:solidFill>
            <a:schemeClr val="bg1"/>
          </a:solidFill>
          <a:ln w="12700" cap="flat" cmpd="sng" algn="ctr">
            <a:noFill/>
            <a:prstDash val="solid"/>
            <a:miter lim="800000"/>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owerpoint template design by DAJU_PPT正版来源小红书大橘PPT微信DAJU_PPT请勿抄袭搬运！盗版必究！"/>
          <p:cNvSpPr txBox="1"/>
          <p:nvPr/>
        </p:nvSpPr>
        <p:spPr>
          <a:xfrm>
            <a:off x="3550927" y="3205745"/>
            <a:ext cx="5090159"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000" b="1" spc="300" dirty="0">
                <a:solidFill>
                  <a:schemeClr val="bg1"/>
                </a:solidFill>
                <a:latin typeface="+mj-ea"/>
                <a:ea typeface="+mj-ea"/>
                <a:cs typeface="阿里巴巴普惠体 R" panose="00020600040101010101" pitchFamily="18" charset="-122"/>
                <a:sym typeface="+mn-lt"/>
              </a:rPr>
              <a:t>主控岩层判别方法</a:t>
            </a:r>
          </a:p>
        </p:txBody>
      </p:sp>
      <p:sp>
        <p:nvSpPr>
          <p:cNvPr id="7" name="powerpoint template design by DAJU_PPT正版来源小红书大橘PPT微信DAJU_PPT请勿抄袭搬运！盗版必究！"/>
          <p:cNvSpPr/>
          <p:nvPr/>
        </p:nvSpPr>
        <p:spPr>
          <a:xfrm>
            <a:off x="4966527" y="1180694"/>
            <a:ext cx="2258952" cy="2215991"/>
          </a:xfrm>
          <a:prstGeom prst="rect">
            <a:avLst/>
          </a:prstGeom>
          <a:effectLst>
            <a:outerShdw blurRad="50800" dist="38100" dir="2700000" algn="tl" rotWithShape="0">
              <a:prstClr val="black">
                <a:alpha val="20000"/>
              </a:prstClr>
            </a:outerShdw>
          </a:effec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3800" dirty="0">
                <a:solidFill>
                  <a:schemeClr val="bg1"/>
                </a:solidFill>
                <a:latin typeface="+mj-ea"/>
                <a:ea typeface="+mj-ea"/>
                <a:cs typeface="阿里巴巴普惠体 R" panose="00020600040101010101" pitchFamily="18" charset="-122"/>
                <a:sym typeface="+mn-lt"/>
              </a:rPr>
              <a:t>03</a:t>
            </a:r>
            <a:endParaRPr lang="zh-CN" altLang="en-US" sz="7200" dirty="0">
              <a:solidFill>
                <a:schemeClr val="bg1"/>
              </a:solidFill>
              <a:latin typeface="+mj-ea"/>
              <a:ea typeface="+mj-ea"/>
              <a:cs typeface="阿里巴巴普惠体 R" panose="00020600040101010101" pitchFamily="18" charset="-122"/>
              <a:sym typeface="+mn-lt"/>
            </a:endParaRPr>
          </a:p>
        </p:txBody>
      </p:sp>
      <p:grpSp>
        <p:nvGrpSpPr>
          <p:cNvPr id="3" name="组合 2"/>
          <p:cNvGrpSpPr/>
          <p:nvPr/>
        </p:nvGrpSpPr>
        <p:grpSpPr>
          <a:xfrm>
            <a:off x="-1" y="6296628"/>
            <a:ext cx="12191997" cy="561373"/>
            <a:chOff x="-1" y="6296628"/>
            <a:chExt cx="12191997" cy="561373"/>
          </a:xfrm>
        </p:grpSpPr>
        <p:sp>
          <p:nvSpPr>
            <p:cNvPr id="9" name="矩形 8"/>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0" name="文本框 9">
              <a:hlinkClick r:id="rId3"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pPr lvl="0"/>
              <a:r>
                <a:rPr lang="zh-CN" altLang="en-US" dirty="0"/>
                <a:t>研究背景与意义</a:t>
              </a:r>
            </a:p>
          </p:txBody>
        </p:sp>
        <p:sp>
          <p:nvSpPr>
            <p:cNvPr id="11" name="文本框 10">
              <a:hlinkClick r:id="rId4"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互层岩体对爆破的影响机理</a:t>
              </a:r>
            </a:p>
          </p:txBody>
        </p:sp>
        <p:sp>
          <p:nvSpPr>
            <p:cNvPr id="12" name="文本框 11">
              <a:hlinkClick r:id="rId5"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b="1" i="0" u="none" strike="noStrike" cap="none" spc="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pPr lvl="0"/>
              <a:r>
                <a:rPr lang="zh-CN" altLang="en-US" dirty="0"/>
                <a:t>主控岩层判别方法</a:t>
              </a:r>
            </a:p>
          </p:txBody>
        </p:sp>
        <p:sp>
          <p:nvSpPr>
            <p:cNvPr id="13" name="文本框 12">
              <a:hlinkClick r:id="rId6"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现场试验效果分析</a:t>
              </a:r>
            </a:p>
          </p:txBody>
        </p:sp>
        <p:sp>
          <p:nvSpPr>
            <p:cNvPr id="14" name="文本框 13">
              <a:hlinkClick r:id="rId7"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研究总结</a:t>
              </a:r>
            </a:p>
          </p:txBody>
        </p:sp>
        <p:cxnSp>
          <p:nvCxnSpPr>
            <p:cNvPr id="15" name="直接连接符 14"/>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6012183" y="6296629"/>
              <a:ext cx="167640" cy="561372"/>
              <a:chOff x="8564880" y="6248400"/>
              <a:chExt cx="167640" cy="506730"/>
            </a:xfrm>
          </p:grpSpPr>
          <p:sp>
            <p:nvSpPr>
              <p:cNvPr id="24" name="等腰三角形 23"/>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2" name="Picture 2"/>
          <p:cNvPicPr/>
          <p:nvPr/>
        </p:nvPicPr>
        <p:blipFill rotWithShape="1">
          <a:blip r:embed="rId8"/>
          <a:srcRect l="4630" t="32951" r="70486" b="32626"/>
          <a:stretch>
            <a:fillRect/>
          </a:stretch>
        </p:blipFill>
        <p:spPr>
          <a:xfrm>
            <a:off x="5551171" y="4411319"/>
            <a:ext cx="1089660" cy="1089659"/>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werpoint template design by DAJU_PPT正版来源小红书大橘PPT微信DAJU_PPT请勿抄袭搬运！盗版必究！"/>
          <p:cNvSpPr txBox="1"/>
          <p:nvPr/>
        </p:nvSpPr>
        <p:spPr>
          <a:xfrm>
            <a:off x="657372" y="280712"/>
            <a:ext cx="5254128" cy="400110"/>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kumimoji="0" sz="2000" b="1" i="0" u="none" strike="noStrike" cap="none" spc="30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r>
              <a:rPr lang="zh-CN" altLang="en-US" dirty="0"/>
              <a:t>基于能耗分级的主控岩层判别方法</a:t>
            </a:r>
          </a:p>
        </p:txBody>
      </p:sp>
      <p:cxnSp>
        <p:nvCxnSpPr>
          <p:cNvPr id="5" name="powerpoint template design by DAJU_PPT正版来源小红书大橘PPT微信DAJU_PPT请勿抄袭搬运！盗版必究！"/>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7" name="powerpoint template design by DAJU_PPT正版来源小红书大橘PPT微信DAJU_PPT请勿抄袭搬运！盗版必究！"/>
          <p:cNvGrpSpPr/>
          <p:nvPr/>
        </p:nvGrpSpPr>
        <p:grpSpPr>
          <a:xfrm>
            <a:off x="349505" y="102193"/>
            <a:ext cx="307867" cy="599859"/>
            <a:chOff x="349506" y="102193"/>
            <a:chExt cx="307866" cy="599859"/>
          </a:xfrm>
        </p:grpSpPr>
        <p:sp>
          <p:nvSpPr>
            <p:cNvPr id="8" name="powerpoint template design by DAJU_PPT正版来源小红书大橘PPT微信DAJU_PPT请勿抄袭搬运！盗版必究！-1"/>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powerpoint template design by DAJU_PPT正版来源小红书大橘PPT微信DAJU_PPT请勿抄袭搬运！盗版必究！-2"/>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cxnSp>
        <p:nvCxnSpPr>
          <p:cNvPr id="35" name="直接连接符 34"/>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116064" y="102193"/>
            <a:ext cx="541309" cy="599859"/>
            <a:chOff x="116063" y="102193"/>
            <a:chExt cx="541309" cy="599859"/>
          </a:xfrm>
        </p:grpSpPr>
        <p:sp>
          <p:nvSpPr>
            <p:cNvPr id="37" name="矩形: 圆角 36"/>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圆角 37"/>
            <p:cNvSpPr/>
            <p:nvPr/>
          </p:nvSpPr>
          <p:spPr>
            <a:xfrm>
              <a:off x="116063" y="204280"/>
              <a:ext cx="338007" cy="338007"/>
            </a:xfrm>
            <a:prstGeom prst="roundRect">
              <a:avLst>
                <a:gd name="adj" fmla="val 19200"/>
              </a:avLst>
            </a:prstGeom>
            <a:solidFill>
              <a:schemeClr val="accent1">
                <a:alpha val="70000"/>
              </a:schemeClr>
            </a:solidFill>
            <a:ln w="63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圆角 38"/>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3" name="Picture 2"/>
          <p:cNvPicPr/>
          <p:nvPr/>
        </p:nvPicPr>
        <p:blipFill rotWithShape="1">
          <a:blip r:embed="rId4"/>
          <a:srcRect t="30509" b="30509"/>
          <a:stretch>
            <a:fillRect/>
          </a:stretch>
        </p:blipFill>
        <p:spPr>
          <a:xfrm>
            <a:off x="10262940" y="22372"/>
            <a:ext cx="1634867" cy="400101"/>
          </a:xfrm>
          <a:prstGeom prst="rect">
            <a:avLst/>
          </a:prstGeom>
        </p:spPr>
      </p:pic>
      <p:pic>
        <p:nvPicPr>
          <p:cNvPr id="6" name="Picture Placeholder 24"/>
          <p:cNvPicPr>
            <a:picLocks noGrp="1" noChangeAspect="1"/>
          </p:cNvPicPr>
          <p:nvPr/>
        </p:nvPicPr>
        <p:blipFill rotWithShape="1">
          <a:blip r:embed="rId5">
            <a:extLst>
              <a:ext uri="{28A0092B-C50C-407E-A947-70E740481C1C}">
                <a14:useLocalDpi xmlns:a14="http://schemas.microsoft.com/office/drawing/2010/main" val="0"/>
              </a:ext>
            </a:extLst>
          </a:blip>
          <a:srcRect l="-5450" t="-91582" r="-7334" b="-89301"/>
          <a:stretch>
            <a:fillRect/>
          </a:stretch>
        </p:blipFill>
        <p:spPr>
          <a:xfrm>
            <a:off x="10262940" y="322788"/>
            <a:ext cx="1966301" cy="447712"/>
          </a:xfrm>
          <a:prstGeom prst="rect">
            <a:avLst/>
          </a:prstGeom>
        </p:spPr>
      </p:pic>
      <p:sp>
        <p:nvSpPr>
          <p:cNvPr id="2" name="AutoShape 5"/>
          <p:cNvSpPr>
            <a:spLocks noChangeArrowheads="1"/>
          </p:cNvSpPr>
          <p:nvPr/>
        </p:nvSpPr>
        <p:spPr bwMode="auto">
          <a:xfrm>
            <a:off x="1761852" y="795710"/>
            <a:ext cx="8493283" cy="261465"/>
          </a:xfrm>
          <a:prstGeom prst="flowChartProcess">
            <a:avLst/>
          </a:prstGeom>
          <a:solidFill>
            <a:schemeClr val="accent1"/>
          </a:solidFill>
          <a:ln w="9525">
            <a:noFill/>
            <a:miter lim="800000"/>
          </a:ln>
        </p:spPr>
        <p:txBody>
          <a:bodyPr lIns="103546" tIns="51774" rIns="103546" bIns="51774" upright="1"/>
          <a:lstStyle/>
          <a:p>
            <a:pPr indent="127000" algn="ctr">
              <a:lnSpc>
                <a:spcPts val="1300"/>
              </a:lnSpc>
              <a:spcAft>
                <a:spcPts val="0"/>
              </a:spcAft>
              <a:defRPr/>
            </a:pPr>
            <a:r>
              <a:rPr lang="zh-CN" altLang="en-US" sz="1600" b="1" kern="100" dirty="0">
                <a:solidFill>
                  <a:schemeClr val="bg1"/>
                </a:solidFill>
                <a:latin typeface="+mj-ea"/>
                <a:ea typeface="+mj-ea"/>
                <a:cs typeface="宋体" panose="02010600030101010101" pitchFamily="2" charset="-122"/>
              </a:rPr>
              <a:t>主控岩层判别方法研究</a:t>
            </a:r>
          </a:p>
        </p:txBody>
      </p:sp>
      <p:sp>
        <p:nvSpPr>
          <p:cNvPr id="9" name="AutoShape 6"/>
          <p:cNvSpPr>
            <a:spLocks noChangeArrowheads="1"/>
          </p:cNvSpPr>
          <p:nvPr/>
        </p:nvSpPr>
        <p:spPr bwMode="auto">
          <a:xfrm>
            <a:off x="1877387" y="1453512"/>
            <a:ext cx="1569596" cy="289914"/>
          </a:xfrm>
          <a:prstGeom prst="flowChartProcess">
            <a:avLst/>
          </a:prstGeom>
          <a:solidFill>
            <a:schemeClr val="accent6">
              <a:lumMod val="20000"/>
              <a:lumOff val="80000"/>
            </a:schemeClr>
          </a:solidFill>
          <a:ln w="9525">
            <a:solidFill>
              <a:schemeClr val="tx1"/>
            </a:solidFill>
            <a:miter lim="800000"/>
          </a:ln>
        </p:spPr>
        <p:txBody>
          <a:bodyPr lIns="103546" tIns="51774" rIns="103546" bIns="51774" anchor="ctr" upright="1"/>
          <a:lstStyle/>
          <a:p>
            <a:pPr indent="127000" algn="ctr">
              <a:lnSpc>
                <a:spcPts val="1300"/>
              </a:lnSpc>
              <a:spcAft>
                <a:spcPts val="0"/>
              </a:spcAft>
              <a:defRPr/>
            </a:pPr>
            <a:r>
              <a:rPr lang="zh-CN" sz="1200" b="1" kern="100" dirty="0">
                <a:latin typeface="+mj-ea"/>
                <a:ea typeface="+mj-ea"/>
                <a:cs typeface="宋体" panose="02010600030101010101" pitchFamily="2" charset="-122"/>
              </a:rPr>
              <a:t>各层厚度</a:t>
            </a:r>
            <a:endParaRPr lang="zh-CN" sz="1600" kern="100" dirty="0">
              <a:latin typeface="+mj-ea"/>
              <a:ea typeface="+mj-ea"/>
              <a:cs typeface="宋体" panose="02010600030101010101" pitchFamily="2" charset="-122"/>
            </a:endParaRPr>
          </a:p>
        </p:txBody>
      </p:sp>
      <p:sp>
        <p:nvSpPr>
          <p:cNvPr id="11" name="AutoShape 7"/>
          <p:cNvSpPr>
            <a:spLocks noChangeArrowheads="1"/>
          </p:cNvSpPr>
          <p:nvPr/>
        </p:nvSpPr>
        <p:spPr bwMode="auto">
          <a:xfrm>
            <a:off x="4743237" y="1456752"/>
            <a:ext cx="2350165" cy="294773"/>
          </a:xfrm>
          <a:prstGeom prst="flowChartProcess">
            <a:avLst/>
          </a:prstGeom>
          <a:solidFill>
            <a:schemeClr val="accent6">
              <a:lumMod val="20000"/>
              <a:lumOff val="80000"/>
            </a:schemeClr>
          </a:solidFill>
          <a:ln w="9525">
            <a:solidFill>
              <a:schemeClr val="tx1"/>
            </a:solidFill>
            <a:miter lim="800000"/>
          </a:ln>
        </p:spPr>
        <p:txBody>
          <a:bodyPr lIns="103546" tIns="51774" rIns="103546" bIns="51774" upright="1"/>
          <a:lstStyle/>
          <a:p>
            <a:pPr algn="ctr">
              <a:spcAft>
                <a:spcPts val="0"/>
              </a:spcAft>
              <a:defRPr/>
            </a:pPr>
            <a:r>
              <a:rPr lang="zh-CN" sz="1200" b="1" kern="100" dirty="0">
                <a:latin typeface="+mj-ea"/>
                <a:ea typeface="+mj-ea"/>
                <a:cs typeface="宋体" panose="02010600030101010101" pitchFamily="2" charset="-122"/>
              </a:rPr>
              <a:t>各层波阻抗</a:t>
            </a:r>
            <a:r>
              <a:rPr lang="en-US" sz="1200" kern="100" dirty="0">
                <a:latin typeface="+mj-ea"/>
                <a:ea typeface="+mj-ea"/>
                <a:cs typeface="宋体" panose="02010600030101010101" pitchFamily="2" charset="-122"/>
              </a:rPr>
              <a:t> </a:t>
            </a:r>
            <a:endParaRPr lang="zh-CN" sz="1600" kern="100" dirty="0">
              <a:latin typeface="+mj-ea"/>
              <a:ea typeface="+mj-ea"/>
              <a:cs typeface="宋体" panose="02010600030101010101" pitchFamily="2" charset="-122"/>
            </a:endParaRPr>
          </a:p>
        </p:txBody>
      </p:sp>
      <p:sp>
        <p:nvSpPr>
          <p:cNvPr id="12" name="AutoShape 8"/>
          <p:cNvSpPr>
            <a:spLocks noChangeArrowheads="1"/>
          </p:cNvSpPr>
          <p:nvPr/>
        </p:nvSpPr>
        <p:spPr bwMode="auto">
          <a:xfrm>
            <a:off x="1294074" y="2145095"/>
            <a:ext cx="1358249" cy="359558"/>
          </a:xfrm>
          <a:prstGeom prst="flowChartProcess">
            <a:avLst/>
          </a:prstGeom>
          <a:solidFill>
            <a:schemeClr val="accent6">
              <a:lumMod val="20000"/>
              <a:lumOff val="80000"/>
            </a:schemeClr>
          </a:solidFill>
          <a:ln w="9525">
            <a:solidFill>
              <a:schemeClr val="tx1"/>
            </a:solidFill>
            <a:miter lim="800000"/>
          </a:ln>
        </p:spPr>
        <p:txBody>
          <a:bodyPr lIns="103546" tIns="51774" rIns="103546" bIns="51774" anchor="ctr" upright="1"/>
          <a:lstStyle/>
          <a:p>
            <a:pPr algn="ctr">
              <a:spcAft>
                <a:spcPts val="0"/>
              </a:spcAft>
              <a:defRPr/>
            </a:pPr>
            <a:r>
              <a:rPr lang="zh-CN" sz="1200" b="1" dirty="0">
                <a:latin typeface="+mj-ea"/>
                <a:ea typeface="+mj-ea"/>
                <a:cs typeface="宋体" panose="02010600030101010101" pitchFamily="2" charset="-122"/>
              </a:rPr>
              <a:t>各层能耗</a:t>
            </a:r>
            <a:endParaRPr lang="zh-CN" sz="1600" dirty="0">
              <a:latin typeface="+mj-ea"/>
              <a:ea typeface="+mj-ea"/>
              <a:cs typeface="宋体" panose="02010600030101010101" pitchFamily="2" charset="-122"/>
            </a:endParaRPr>
          </a:p>
        </p:txBody>
      </p:sp>
      <p:sp>
        <p:nvSpPr>
          <p:cNvPr id="13" name="AutoShape 14"/>
          <p:cNvSpPr>
            <a:spLocks noChangeArrowheads="1"/>
          </p:cNvSpPr>
          <p:nvPr/>
        </p:nvSpPr>
        <p:spPr bwMode="auto">
          <a:xfrm>
            <a:off x="7383650" y="5087962"/>
            <a:ext cx="3277270" cy="359558"/>
          </a:xfrm>
          <a:prstGeom prst="flowChartProcess">
            <a:avLst/>
          </a:prstGeom>
          <a:solidFill>
            <a:schemeClr val="accent6">
              <a:lumMod val="20000"/>
              <a:lumOff val="80000"/>
            </a:schemeClr>
          </a:solidFill>
          <a:ln w="9525">
            <a:solidFill>
              <a:schemeClr val="tx1"/>
            </a:solidFill>
            <a:miter lim="800000"/>
          </a:ln>
        </p:spPr>
        <p:txBody>
          <a:bodyPr lIns="103546" tIns="51774" rIns="103546" bIns="51774" upright="1"/>
          <a:lstStyle/>
          <a:p>
            <a:pPr algn="ctr">
              <a:spcAft>
                <a:spcPts val="0"/>
              </a:spcAft>
              <a:defRPr/>
            </a:pPr>
            <a:r>
              <a:rPr lang="zh-CN" sz="1200" b="1">
                <a:latin typeface="+mj-ea"/>
                <a:ea typeface="+mj-ea"/>
                <a:cs typeface="宋体" panose="02010600030101010101" pitchFamily="2" charset="-122"/>
              </a:rPr>
              <a:t>判定台阶岩体主控软弱夹层</a:t>
            </a:r>
            <a:endParaRPr lang="zh-CN" sz="1600">
              <a:latin typeface="+mj-ea"/>
              <a:ea typeface="+mj-ea"/>
              <a:cs typeface="宋体" panose="02010600030101010101" pitchFamily="2" charset="-122"/>
            </a:endParaRPr>
          </a:p>
        </p:txBody>
      </p:sp>
      <p:cxnSp>
        <p:nvCxnSpPr>
          <p:cNvPr id="14" name="AutoShape 15"/>
          <p:cNvCxnSpPr>
            <a:cxnSpLocks noChangeShapeType="1"/>
          </p:cNvCxnSpPr>
          <p:nvPr/>
        </p:nvCxnSpPr>
        <p:spPr bwMode="auto">
          <a:xfrm>
            <a:off x="2649504" y="1264016"/>
            <a:ext cx="3358989" cy="1619"/>
          </a:xfrm>
          <a:prstGeom prst="straightConnector1">
            <a:avLst/>
          </a:prstGeom>
          <a:noFill/>
          <a:ln w="38100">
            <a:solidFill>
              <a:schemeClr val="tx1"/>
            </a:solidFill>
            <a:round/>
          </a:ln>
          <a:extLst>
            <a:ext uri="{909E8E84-426E-40DD-AFC4-6F175D3DCCD1}">
              <a14:hiddenFill xmlns:a14="http://schemas.microsoft.com/office/drawing/2010/main">
                <a:noFill/>
              </a14:hiddenFill>
            </a:ext>
          </a:extLst>
        </p:spPr>
      </p:cxnSp>
      <p:cxnSp>
        <p:nvCxnSpPr>
          <p:cNvPr id="15" name="AutoShape 18"/>
          <p:cNvCxnSpPr>
            <a:cxnSpLocks noChangeShapeType="1"/>
          </p:cNvCxnSpPr>
          <p:nvPr/>
        </p:nvCxnSpPr>
        <p:spPr bwMode="auto">
          <a:xfrm>
            <a:off x="9430153" y="1911868"/>
            <a:ext cx="0" cy="241324"/>
          </a:xfrm>
          <a:prstGeom prst="straightConnector1">
            <a:avLst/>
          </a:prstGeom>
          <a:noFill/>
          <a:ln w="38100">
            <a:solidFill>
              <a:schemeClr val="tx1"/>
            </a:solidFill>
            <a:round/>
            <a:tailEnd type="triangle" w="med" len="med"/>
          </a:ln>
          <a:extLst>
            <a:ext uri="{909E8E84-426E-40DD-AFC4-6F175D3DCCD1}">
              <a14:hiddenFill xmlns:a14="http://schemas.microsoft.com/office/drawing/2010/main">
                <a:noFill/>
              </a14:hiddenFill>
            </a:ext>
          </a:extLst>
        </p:spPr>
      </p:cxnSp>
      <p:cxnSp>
        <p:nvCxnSpPr>
          <p:cNvPr id="16" name="AutoShape 22"/>
          <p:cNvCxnSpPr>
            <a:cxnSpLocks noChangeShapeType="1"/>
          </p:cNvCxnSpPr>
          <p:nvPr/>
        </p:nvCxnSpPr>
        <p:spPr bwMode="auto">
          <a:xfrm>
            <a:off x="8764442" y="4781853"/>
            <a:ext cx="0" cy="301251"/>
          </a:xfrm>
          <a:prstGeom prst="straightConnector1">
            <a:avLst/>
          </a:prstGeom>
          <a:noFill/>
          <a:ln w="38100">
            <a:solidFill>
              <a:schemeClr val="tx1"/>
            </a:solidFill>
            <a:round/>
            <a:tailEnd type="triangle" w="med" len="med"/>
          </a:ln>
          <a:extLst>
            <a:ext uri="{909E8E84-426E-40DD-AFC4-6F175D3DCCD1}">
              <a14:hiddenFill xmlns:a14="http://schemas.microsoft.com/office/drawing/2010/main">
                <a:noFill/>
              </a14:hiddenFill>
            </a:ext>
          </a:extLst>
        </p:spPr>
      </p:cxnSp>
      <p:cxnSp>
        <p:nvCxnSpPr>
          <p:cNvPr id="17" name="AutoShape 40"/>
          <p:cNvCxnSpPr>
            <a:cxnSpLocks noChangeShapeType="1"/>
          </p:cNvCxnSpPr>
          <p:nvPr/>
        </p:nvCxnSpPr>
        <p:spPr bwMode="auto">
          <a:xfrm flipH="1">
            <a:off x="6008493" y="1014593"/>
            <a:ext cx="2819" cy="251042"/>
          </a:xfrm>
          <a:prstGeom prst="straightConnector1">
            <a:avLst/>
          </a:prstGeom>
          <a:noFill/>
          <a:ln w="38100">
            <a:solidFill>
              <a:schemeClr val="tx1"/>
            </a:solidFill>
            <a:round/>
          </a:ln>
          <a:extLst>
            <a:ext uri="{909E8E84-426E-40DD-AFC4-6F175D3DCCD1}">
              <a14:hiddenFill xmlns:a14="http://schemas.microsoft.com/office/drawing/2010/main">
                <a:noFill/>
              </a14:hiddenFill>
            </a:ext>
          </a:extLst>
        </p:spPr>
      </p:cxnSp>
      <p:cxnSp>
        <p:nvCxnSpPr>
          <p:cNvPr id="18" name="AutoShape 22"/>
          <p:cNvCxnSpPr>
            <a:cxnSpLocks noChangeShapeType="1"/>
          </p:cNvCxnSpPr>
          <p:nvPr/>
        </p:nvCxnSpPr>
        <p:spPr bwMode="auto">
          <a:xfrm flipH="1">
            <a:off x="2638232" y="1264016"/>
            <a:ext cx="11272" cy="189496"/>
          </a:xfrm>
          <a:prstGeom prst="straightConnector1">
            <a:avLst/>
          </a:prstGeom>
          <a:noFill/>
          <a:ln w="38100">
            <a:solidFill>
              <a:schemeClr val="tx1"/>
            </a:solidFill>
            <a:round/>
            <a:tailEnd type="triangle" w="med" len="med"/>
          </a:ln>
          <a:extLst>
            <a:ext uri="{909E8E84-426E-40DD-AFC4-6F175D3DCCD1}">
              <a14:hiddenFill xmlns:a14="http://schemas.microsoft.com/office/drawing/2010/main">
                <a:noFill/>
              </a14:hiddenFill>
            </a:ext>
          </a:extLst>
        </p:spPr>
      </p:cxnSp>
      <p:cxnSp>
        <p:nvCxnSpPr>
          <p:cNvPr id="19" name="AutoShape 22"/>
          <p:cNvCxnSpPr>
            <a:cxnSpLocks noChangeShapeType="1"/>
          </p:cNvCxnSpPr>
          <p:nvPr/>
        </p:nvCxnSpPr>
        <p:spPr bwMode="auto">
          <a:xfrm>
            <a:off x="6007079" y="1264016"/>
            <a:ext cx="0" cy="189496"/>
          </a:xfrm>
          <a:prstGeom prst="straightConnector1">
            <a:avLst/>
          </a:prstGeom>
          <a:noFill/>
          <a:ln w="38100">
            <a:solidFill>
              <a:schemeClr val="tx1"/>
            </a:solidFill>
            <a:round/>
            <a:tailEnd type="triangle" w="med" len="med"/>
          </a:ln>
          <a:extLst>
            <a:ext uri="{909E8E84-426E-40DD-AFC4-6F175D3DCCD1}">
              <a14:hiddenFill xmlns:a14="http://schemas.microsoft.com/office/drawing/2010/main">
                <a:noFill/>
              </a14:hiddenFill>
            </a:ext>
          </a:extLst>
        </p:spPr>
      </p:cxnSp>
      <p:sp>
        <p:nvSpPr>
          <p:cNvPr id="20" name="AutoShape 8"/>
          <p:cNvSpPr>
            <a:spLocks noChangeArrowheads="1"/>
          </p:cNvSpPr>
          <p:nvPr/>
        </p:nvSpPr>
        <p:spPr bwMode="auto">
          <a:xfrm>
            <a:off x="2936934" y="2156432"/>
            <a:ext cx="2105005" cy="359558"/>
          </a:xfrm>
          <a:prstGeom prst="flowChartProcess">
            <a:avLst/>
          </a:prstGeom>
          <a:solidFill>
            <a:schemeClr val="accent6">
              <a:lumMod val="20000"/>
              <a:lumOff val="80000"/>
            </a:schemeClr>
          </a:solidFill>
          <a:ln w="9525">
            <a:solidFill>
              <a:schemeClr val="tx1"/>
            </a:solidFill>
            <a:miter lim="800000"/>
          </a:ln>
        </p:spPr>
        <p:txBody>
          <a:bodyPr lIns="103546" tIns="51774" rIns="103546" bIns="51774" anchor="ctr" upright="1"/>
          <a:lstStyle/>
          <a:p>
            <a:pPr algn="ctr">
              <a:spcAft>
                <a:spcPts val="0"/>
              </a:spcAft>
              <a:defRPr/>
            </a:pPr>
            <a:r>
              <a:rPr lang="zh-CN" sz="1200" b="1" dirty="0">
                <a:latin typeface="+mj-ea"/>
                <a:ea typeface="+mj-ea"/>
                <a:cs typeface="宋体" panose="02010600030101010101" pitchFamily="2" charset="-122"/>
              </a:rPr>
              <a:t>台阶整体波阻抗</a:t>
            </a:r>
            <a:endParaRPr lang="zh-CN" sz="1600" dirty="0">
              <a:latin typeface="+mj-ea"/>
              <a:ea typeface="+mj-ea"/>
              <a:cs typeface="宋体" panose="02010600030101010101" pitchFamily="2" charset="-122"/>
            </a:endParaRPr>
          </a:p>
        </p:txBody>
      </p:sp>
      <p:sp>
        <p:nvSpPr>
          <p:cNvPr id="21" name="AutoShape 8"/>
          <p:cNvSpPr>
            <a:spLocks noChangeArrowheads="1"/>
          </p:cNvSpPr>
          <p:nvPr/>
        </p:nvSpPr>
        <p:spPr bwMode="auto">
          <a:xfrm>
            <a:off x="8203672" y="2154813"/>
            <a:ext cx="2561510" cy="359558"/>
          </a:xfrm>
          <a:prstGeom prst="flowChartProcess">
            <a:avLst/>
          </a:prstGeom>
          <a:solidFill>
            <a:schemeClr val="accent6">
              <a:lumMod val="20000"/>
              <a:lumOff val="80000"/>
            </a:schemeClr>
          </a:solidFill>
          <a:ln w="9525">
            <a:solidFill>
              <a:schemeClr val="tx1"/>
            </a:solidFill>
            <a:miter lim="800000"/>
          </a:ln>
        </p:spPr>
        <p:txBody>
          <a:bodyPr lIns="103546" tIns="51774" rIns="103546" bIns="51774" anchor="ctr" upright="1"/>
          <a:lstStyle/>
          <a:p>
            <a:pPr algn="ctr">
              <a:spcAft>
                <a:spcPts val="0"/>
              </a:spcAft>
              <a:defRPr/>
            </a:pPr>
            <a:r>
              <a:rPr lang="zh-CN" sz="1200" b="1" dirty="0">
                <a:latin typeface="+mj-ea"/>
                <a:ea typeface="+mj-ea"/>
                <a:cs typeface="宋体" panose="02010600030101010101" pitchFamily="2" charset="-122"/>
              </a:rPr>
              <a:t>台阶波阻抗分级区间</a:t>
            </a:r>
            <a:endParaRPr lang="zh-CN" sz="1600" dirty="0">
              <a:latin typeface="+mj-ea"/>
              <a:ea typeface="+mj-ea"/>
              <a:cs typeface="宋体" panose="02010600030101010101" pitchFamily="2" charset="-122"/>
            </a:endParaRPr>
          </a:p>
        </p:txBody>
      </p:sp>
      <p:cxnSp>
        <p:nvCxnSpPr>
          <p:cNvPr id="40" name="AutoShape 22"/>
          <p:cNvCxnSpPr>
            <a:cxnSpLocks noChangeShapeType="1"/>
          </p:cNvCxnSpPr>
          <p:nvPr/>
        </p:nvCxnSpPr>
        <p:spPr bwMode="auto">
          <a:xfrm>
            <a:off x="2057736" y="2000947"/>
            <a:ext cx="0" cy="152245"/>
          </a:xfrm>
          <a:prstGeom prst="straightConnector1">
            <a:avLst/>
          </a:prstGeom>
          <a:noFill/>
          <a:ln w="38100">
            <a:solidFill>
              <a:schemeClr val="tx1"/>
            </a:solidFill>
            <a:round/>
            <a:tailEnd type="triangle" w="med" len="med"/>
          </a:ln>
          <a:extLst>
            <a:ext uri="{909E8E84-426E-40DD-AFC4-6F175D3DCCD1}">
              <a14:hiddenFill xmlns:a14="http://schemas.microsoft.com/office/drawing/2010/main">
                <a:noFill/>
              </a14:hiddenFill>
            </a:ext>
          </a:extLst>
        </p:spPr>
      </p:cxnSp>
      <p:cxnSp>
        <p:nvCxnSpPr>
          <p:cNvPr id="41" name="AutoShape 22"/>
          <p:cNvCxnSpPr>
            <a:cxnSpLocks noChangeShapeType="1"/>
          </p:cNvCxnSpPr>
          <p:nvPr/>
        </p:nvCxnSpPr>
        <p:spPr bwMode="auto">
          <a:xfrm>
            <a:off x="4219099" y="2000947"/>
            <a:ext cx="0" cy="158724"/>
          </a:xfrm>
          <a:prstGeom prst="straightConnector1">
            <a:avLst/>
          </a:prstGeom>
          <a:noFill/>
          <a:ln w="38100">
            <a:solidFill>
              <a:schemeClr val="tx1"/>
            </a:solidFill>
            <a:round/>
            <a:tailEnd type="triangle" w="med" len="med"/>
          </a:ln>
          <a:extLst>
            <a:ext uri="{909E8E84-426E-40DD-AFC4-6F175D3DCCD1}">
              <a14:hiddenFill xmlns:a14="http://schemas.microsoft.com/office/drawing/2010/main">
                <a:noFill/>
              </a14:hiddenFill>
            </a:ext>
          </a:extLst>
        </p:spPr>
      </p:cxnSp>
      <p:cxnSp>
        <p:nvCxnSpPr>
          <p:cNvPr id="42" name="AutoShape 15"/>
          <p:cNvCxnSpPr>
            <a:cxnSpLocks noChangeShapeType="1"/>
          </p:cNvCxnSpPr>
          <p:nvPr/>
        </p:nvCxnSpPr>
        <p:spPr bwMode="auto">
          <a:xfrm>
            <a:off x="2057736" y="2000947"/>
            <a:ext cx="2161364" cy="0"/>
          </a:xfrm>
          <a:prstGeom prst="straightConnector1">
            <a:avLst/>
          </a:prstGeom>
          <a:noFill/>
          <a:ln w="38100">
            <a:solidFill>
              <a:schemeClr val="tx1"/>
            </a:solidFill>
            <a:round/>
          </a:ln>
          <a:extLst>
            <a:ext uri="{909E8E84-426E-40DD-AFC4-6F175D3DCCD1}">
              <a14:hiddenFill xmlns:a14="http://schemas.microsoft.com/office/drawing/2010/main">
                <a:noFill/>
              </a14:hiddenFill>
            </a:ext>
          </a:extLst>
        </p:spPr>
      </p:cxnSp>
      <p:cxnSp>
        <p:nvCxnSpPr>
          <p:cNvPr id="43" name="AutoShape 15"/>
          <p:cNvCxnSpPr>
            <a:cxnSpLocks noChangeShapeType="1"/>
          </p:cNvCxnSpPr>
          <p:nvPr/>
        </p:nvCxnSpPr>
        <p:spPr bwMode="auto">
          <a:xfrm>
            <a:off x="2652323" y="1905390"/>
            <a:ext cx="3122282" cy="24294"/>
          </a:xfrm>
          <a:prstGeom prst="straightConnector1">
            <a:avLst/>
          </a:prstGeom>
          <a:noFill/>
          <a:ln w="38100">
            <a:solidFill>
              <a:schemeClr val="tx1"/>
            </a:solidFill>
            <a:round/>
          </a:ln>
          <a:extLst>
            <a:ext uri="{909E8E84-426E-40DD-AFC4-6F175D3DCCD1}">
              <a14:hiddenFill xmlns:a14="http://schemas.microsoft.com/office/drawing/2010/main">
                <a:noFill/>
              </a14:hiddenFill>
            </a:ext>
          </a:extLst>
        </p:spPr>
      </p:cxnSp>
      <p:cxnSp>
        <p:nvCxnSpPr>
          <p:cNvPr id="44" name="AutoShape 40"/>
          <p:cNvCxnSpPr>
            <a:cxnSpLocks noChangeShapeType="1"/>
          </p:cNvCxnSpPr>
          <p:nvPr/>
        </p:nvCxnSpPr>
        <p:spPr bwMode="auto">
          <a:xfrm flipH="1">
            <a:off x="2652323" y="1743427"/>
            <a:ext cx="0" cy="161963"/>
          </a:xfrm>
          <a:prstGeom prst="straightConnector1">
            <a:avLst/>
          </a:prstGeom>
          <a:noFill/>
          <a:ln w="38100">
            <a:solidFill>
              <a:schemeClr val="tx1"/>
            </a:solidFill>
            <a:round/>
          </a:ln>
          <a:extLst>
            <a:ext uri="{909E8E84-426E-40DD-AFC4-6F175D3DCCD1}">
              <a14:hiddenFill xmlns:a14="http://schemas.microsoft.com/office/drawing/2010/main">
                <a:noFill/>
              </a14:hiddenFill>
            </a:ext>
          </a:extLst>
        </p:spPr>
      </p:cxnSp>
      <p:cxnSp>
        <p:nvCxnSpPr>
          <p:cNvPr id="45" name="AutoShape 40"/>
          <p:cNvCxnSpPr>
            <a:cxnSpLocks noChangeShapeType="1"/>
          </p:cNvCxnSpPr>
          <p:nvPr/>
        </p:nvCxnSpPr>
        <p:spPr bwMode="auto">
          <a:xfrm>
            <a:off x="5774604" y="1749905"/>
            <a:ext cx="0" cy="179778"/>
          </a:xfrm>
          <a:prstGeom prst="straightConnector1">
            <a:avLst/>
          </a:prstGeom>
          <a:noFill/>
          <a:ln w="38100">
            <a:solidFill>
              <a:schemeClr val="tx1"/>
            </a:solidFill>
            <a:round/>
          </a:ln>
          <a:extLst>
            <a:ext uri="{909E8E84-426E-40DD-AFC4-6F175D3DCCD1}">
              <a14:hiddenFill xmlns:a14="http://schemas.microsoft.com/office/drawing/2010/main">
                <a:noFill/>
              </a14:hiddenFill>
            </a:ext>
          </a:extLst>
        </p:spPr>
      </p:cxnSp>
      <p:cxnSp>
        <p:nvCxnSpPr>
          <p:cNvPr id="46" name="AutoShape 40"/>
          <p:cNvCxnSpPr>
            <a:cxnSpLocks noChangeShapeType="1"/>
          </p:cNvCxnSpPr>
          <p:nvPr/>
        </p:nvCxnSpPr>
        <p:spPr bwMode="auto">
          <a:xfrm>
            <a:off x="3215911" y="1903770"/>
            <a:ext cx="0" cy="97178"/>
          </a:xfrm>
          <a:prstGeom prst="straightConnector1">
            <a:avLst/>
          </a:prstGeom>
          <a:noFill/>
          <a:ln w="38100">
            <a:solidFill>
              <a:schemeClr val="tx1"/>
            </a:solidFill>
            <a:round/>
          </a:ln>
          <a:extLst>
            <a:ext uri="{909E8E84-426E-40DD-AFC4-6F175D3DCCD1}">
              <a14:hiddenFill xmlns:a14="http://schemas.microsoft.com/office/drawing/2010/main">
                <a:noFill/>
              </a14:hiddenFill>
            </a:ext>
          </a:extLst>
        </p:spPr>
      </p:cxnSp>
      <p:cxnSp>
        <p:nvCxnSpPr>
          <p:cNvPr id="47" name="AutoShape 15"/>
          <p:cNvCxnSpPr>
            <a:cxnSpLocks noChangeShapeType="1"/>
          </p:cNvCxnSpPr>
          <p:nvPr/>
        </p:nvCxnSpPr>
        <p:spPr bwMode="auto">
          <a:xfrm>
            <a:off x="6267744" y="1915107"/>
            <a:ext cx="3181459" cy="0"/>
          </a:xfrm>
          <a:prstGeom prst="straightConnector1">
            <a:avLst/>
          </a:prstGeom>
          <a:noFill/>
          <a:ln w="38100">
            <a:solidFill>
              <a:schemeClr val="tx1"/>
            </a:solidFill>
            <a:round/>
          </a:ln>
          <a:extLst>
            <a:ext uri="{909E8E84-426E-40DD-AFC4-6F175D3DCCD1}">
              <a14:hiddenFill xmlns:a14="http://schemas.microsoft.com/office/drawing/2010/main">
                <a:noFill/>
              </a14:hiddenFill>
            </a:ext>
          </a:extLst>
        </p:spPr>
      </p:cxnSp>
      <p:sp>
        <p:nvSpPr>
          <p:cNvPr id="48" name="AutoShape 8"/>
          <p:cNvSpPr>
            <a:spLocks noChangeArrowheads="1"/>
          </p:cNvSpPr>
          <p:nvPr/>
        </p:nvSpPr>
        <p:spPr bwMode="auto">
          <a:xfrm>
            <a:off x="1082727" y="2891744"/>
            <a:ext cx="2133184" cy="357939"/>
          </a:xfrm>
          <a:prstGeom prst="flowChartProcess">
            <a:avLst/>
          </a:prstGeom>
          <a:solidFill>
            <a:schemeClr val="accent6">
              <a:lumMod val="20000"/>
              <a:lumOff val="80000"/>
            </a:schemeClr>
          </a:solidFill>
          <a:ln w="9525">
            <a:solidFill>
              <a:schemeClr val="tx1"/>
            </a:solidFill>
            <a:miter lim="800000"/>
          </a:ln>
        </p:spPr>
        <p:txBody>
          <a:bodyPr lIns="103546" tIns="51774" rIns="103546" bIns="51774" anchor="ctr" upright="1"/>
          <a:lstStyle/>
          <a:p>
            <a:pPr algn="ctr">
              <a:spcAft>
                <a:spcPts val="0"/>
              </a:spcAft>
              <a:defRPr/>
            </a:pPr>
            <a:r>
              <a:rPr lang="zh-CN" sz="1200" b="1" dirty="0">
                <a:latin typeface="+mj-ea"/>
                <a:ea typeface="+mj-ea"/>
                <a:cs typeface="宋体" panose="02010600030101010101" pitchFamily="2" charset="-122"/>
              </a:rPr>
              <a:t>各层能耗占比</a:t>
            </a:r>
            <a:r>
              <a:rPr lang="en-US" sz="1200" b="1" dirty="0">
                <a:latin typeface="+mj-ea"/>
                <a:ea typeface="+mj-ea"/>
                <a:cs typeface="宋体" panose="02010600030101010101" pitchFamily="2" charset="-122"/>
              </a:rPr>
              <a:t>Q</a:t>
            </a:r>
            <a:r>
              <a:rPr lang="en-US" sz="1200" baseline="-25000" dirty="0">
                <a:latin typeface="+mj-ea"/>
                <a:ea typeface="+mj-ea"/>
                <a:cs typeface="宋体" panose="02010600030101010101" pitchFamily="2" charset="-122"/>
              </a:rPr>
              <a:t>i</a:t>
            </a:r>
            <a:endParaRPr lang="zh-CN" sz="1600" dirty="0">
              <a:latin typeface="+mj-ea"/>
              <a:ea typeface="+mj-ea"/>
              <a:cs typeface="宋体" panose="02010600030101010101" pitchFamily="2" charset="-122"/>
            </a:endParaRPr>
          </a:p>
        </p:txBody>
      </p:sp>
      <p:sp>
        <p:nvSpPr>
          <p:cNvPr id="49" name="AutoShape 8"/>
          <p:cNvSpPr>
            <a:spLocks noChangeArrowheads="1"/>
          </p:cNvSpPr>
          <p:nvPr/>
        </p:nvSpPr>
        <p:spPr bwMode="auto">
          <a:xfrm>
            <a:off x="8528063" y="2898222"/>
            <a:ext cx="2395252" cy="357939"/>
          </a:xfrm>
          <a:prstGeom prst="flowChartProcess">
            <a:avLst/>
          </a:prstGeom>
          <a:solidFill>
            <a:schemeClr val="accent6">
              <a:lumMod val="20000"/>
              <a:lumOff val="80000"/>
            </a:schemeClr>
          </a:solidFill>
          <a:ln w="9525">
            <a:solidFill>
              <a:schemeClr val="tx1"/>
            </a:solidFill>
            <a:miter lim="800000"/>
          </a:ln>
        </p:spPr>
        <p:txBody>
          <a:bodyPr lIns="103546" tIns="51774" rIns="103546" bIns="51774" anchor="ctr" upright="1"/>
          <a:lstStyle/>
          <a:p>
            <a:pPr algn="ctr">
              <a:spcAft>
                <a:spcPts val="0"/>
              </a:spcAft>
              <a:defRPr/>
            </a:pPr>
            <a:r>
              <a:rPr lang="zh-CN" sz="1200" b="1" dirty="0">
                <a:latin typeface="+mj-ea"/>
                <a:ea typeface="+mj-ea"/>
                <a:cs typeface="宋体" panose="02010600030101010101" pitchFamily="2" charset="-122"/>
              </a:rPr>
              <a:t>各层波阻抗等级</a:t>
            </a:r>
            <a:r>
              <a:rPr lang="en-US" sz="1200" b="1" dirty="0">
                <a:latin typeface="+mj-ea"/>
                <a:ea typeface="+mj-ea"/>
                <a:cs typeface="宋体" panose="02010600030101010101" pitchFamily="2" charset="-122"/>
              </a:rPr>
              <a:t>L</a:t>
            </a:r>
            <a:r>
              <a:rPr lang="en-US" sz="1200" b="1" baseline="-25000" dirty="0">
                <a:latin typeface="+mj-ea"/>
                <a:ea typeface="+mj-ea"/>
                <a:cs typeface="宋体" panose="02010600030101010101" pitchFamily="2" charset="-122"/>
              </a:rPr>
              <a:t>i</a:t>
            </a:r>
            <a:endParaRPr lang="zh-CN" sz="1600" dirty="0">
              <a:latin typeface="+mj-ea"/>
              <a:ea typeface="+mj-ea"/>
              <a:cs typeface="宋体" panose="02010600030101010101" pitchFamily="2" charset="-122"/>
            </a:endParaRPr>
          </a:p>
        </p:txBody>
      </p:sp>
      <p:sp>
        <p:nvSpPr>
          <p:cNvPr id="50" name="AutoShape 8"/>
          <p:cNvSpPr>
            <a:spLocks noChangeArrowheads="1"/>
          </p:cNvSpPr>
          <p:nvPr/>
        </p:nvSpPr>
        <p:spPr bwMode="auto">
          <a:xfrm>
            <a:off x="5923955" y="2894983"/>
            <a:ext cx="2448794" cy="357939"/>
          </a:xfrm>
          <a:prstGeom prst="flowChartProcess">
            <a:avLst/>
          </a:prstGeom>
          <a:solidFill>
            <a:schemeClr val="accent6">
              <a:lumMod val="20000"/>
              <a:lumOff val="80000"/>
            </a:schemeClr>
          </a:solidFill>
          <a:ln w="9525">
            <a:solidFill>
              <a:schemeClr val="tx1"/>
            </a:solidFill>
            <a:miter lim="800000"/>
          </a:ln>
        </p:spPr>
        <p:txBody>
          <a:bodyPr lIns="103546" tIns="51774" rIns="103546" bIns="51774" anchor="ctr" upright="1"/>
          <a:lstStyle/>
          <a:p>
            <a:pPr algn="ctr">
              <a:spcAft>
                <a:spcPts val="0"/>
              </a:spcAft>
              <a:defRPr/>
            </a:pPr>
            <a:r>
              <a:rPr lang="zh-CN" sz="1200" b="1" dirty="0">
                <a:latin typeface="+mj-ea"/>
                <a:ea typeface="+mj-ea"/>
                <a:cs typeface="宋体" panose="02010600030101010101" pitchFamily="2" charset="-122"/>
              </a:rPr>
              <a:t>整体波阻抗等级</a:t>
            </a:r>
            <a:r>
              <a:rPr lang="en-US" sz="1200" b="1" dirty="0">
                <a:latin typeface="+mj-ea"/>
                <a:ea typeface="+mj-ea"/>
                <a:cs typeface="宋体" panose="02010600030101010101" pitchFamily="2" charset="-122"/>
              </a:rPr>
              <a:t>M</a:t>
            </a:r>
            <a:endParaRPr lang="zh-CN" sz="1600" dirty="0">
              <a:latin typeface="+mj-ea"/>
              <a:ea typeface="+mj-ea"/>
              <a:cs typeface="宋体" panose="02010600030101010101" pitchFamily="2" charset="-122"/>
            </a:endParaRPr>
          </a:p>
        </p:txBody>
      </p:sp>
      <p:cxnSp>
        <p:nvCxnSpPr>
          <p:cNvPr id="51" name="AutoShape 22"/>
          <p:cNvCxnSpPr>
            <a:cxnSpLocks noChangeShapeType="1"/>
          </p:cNvCxnSpPr>
          <p:nvPr/>
        </p:nvCxnSpPr>
        <p:spPr bwMode="auto">
          <a:xfrm>
            <a:off x="9553466" y="2524088"/>
            <a:ext cx="0" cy="378993"/>
          </a:xfrm>
          <a:prstGeom prst="straightConnector1">
            <a:avLst/>
          </a:prstGeom>
          <a:noFill/>
          <a:ln w="38100">
            <a:solidFill>
              <a:schemeClr val="tx1"/>
            </a:solidFill>
            <a:round/>
            <a:tailEnd type="triangle" w="med" len="med"/>
          </a:ln>
          <a:extLst>
            <a:ext uri="{909E8E84-426E-40DD-AFC4-6F175D3DCCD1}">
              <a14:hiddenFill xmlns:a14="http://schemas.microsoft.com/office/drawing/2010/main">
                <a:noFill/>
              </a14:hiddenFill>
            </a:ext>
          </a:extLst>
        </p:spPr>
      </p:cxnSp>
      <p:cxnSp>
        <p:nvCxnSpPr>
          <p:cNvPr id="52" name="AutoShape 40"/>
          <p:cNvCxnSpPr>
            <a:cxnSpLocks noChangeShapeType="1"/>
          </p:cNvCxnSpPr>
          <p:nvPr/>
        </p:nvCxnSpPr>
        <p:spPr bwMode="auto">
          <a:xfrm flipH="1">
            <a:off x="3976756" y="2517610"/>
            <a:ext cx="0" cy="160343"/>
          </a:xfrm>
          <a:prstGeom prst="straightConnector1">
            <a:avLst/>
          </a:prstGeom>
          <a:noFill/>
          <a:ln w="38100">
            <a:solidFill>
              <a:srgbClr val="262626"/>
            </a:solidFill>
            <a:round/>
          </a:ln>
          <a:extLst>
            <a:ext uri="{909E8E84-426E-40DD-AFC4-6F175D3DCCD1}">
              <a14:hiddenFill xmlns:a14="http://schemas.microsoft.com/office/drawing/2010/main">
                <a:noFill/>
              </a14:hiddenFill>
            </a:ext>
          </a:extLst>
        </p:spPr>
      </p:cxnSp>
      <p:cxnSp>
        <p:nvCxnSpPr>
          <p:cNvPr id="53" name="AutoShape 15"/>
          <p:cNvCxnSpPr>
            <a:cxnSpLocks noChangeShapeType="1"/>
          </p:cNvCxnSpPr>
          <p:nvPr/>
        </p:nvCxnSpPr>
        <p:spPr bwMode="auto">
          <a:xfrm flipV="1">
            <a:off x="2057736" y="2676334"/>
            <a:ext cx="1919021" cy="1619"/>
          </a:xfrm>
          <a:prstGeom prst="straightConnector1">
            <a:avLst/>
          </a:prstGeom>
          <a:noFill/>
          <a:ln w="38100">
            <a:solidFill>
              <a:schemeClr val="tx1"/>
            </a:solidFill>
            <a:round/>
          </a:ln>
          <a:extLst>
            <a:ext uri="{909E8E84-426E-40DD-AFC4-6F175D3DCCD1}">
              <a14:hiddenFill xmlns:a14="http://schemas.microsoft.com/office/drawing/2010/main">
                <a:noFill/>
              </a14:hiddenFill>
            </a:ext>
          </a:extLst>
        </p:spPr>
      </p:cxnSp>
      <p:cxnSp>
        <p:nvCxnSpPr>
          <p:cNvPr id="54" name="AutoShape 18"/>
          <p:cNvCxnSpPr>
            <a:cxnSpLocks noChangeShapeType="1"/>
          </p:cNvCxnSpPr>
          <p:nvPr/>
        </p:nvCxnSpPr>
        <p:spPr bwMode="auto">
          <a:xfrm flipH="1">
            <a:off x="2057736" y="2504653"/>
            <a:ext cx="0" cy="398429"/>
          </a:xfrm>
          <a:prstGeom prst="straightConnector1">
            <a:avLst/>
          </a:prstGeom>
          <a:noFill/>
          <a:ln w="38100">
            <a:solidFill>
              <a:schemeClr val="tx1"/>
            </a:solidFill>
            <a:round/>
            <a:tailEnd type="triangle" w="med" len="med"/>
          </a:ln>
          <a:extLst>
            <a:ext uri="{909E8E84-426E-40DD-AFC4-6F175D3DCCD1}">
              <a14:hiddenFill xmlns:a14="http://schemas.microsoft.com/office/drawing/2010/main">
                <a:noFill/>
              </a14:hiddenFill>
            </a:ext>
          </a:extLst>
        </p:spPr>
      </p:cxnSp>
      <p:cxnSp>
        <p:nvCxnSpPr>
          <p:cNvPr id="55" name="AutoShape 15"/>
          <p:cNvCxnSpPr>
            <a:cxnSpLocks noChangeShapeType="1"/>
          </p:cNvCxnSpPr>
          <p:nvPr/>
        </p:nvCxnSpPr>
        <p:spPr bwMode="auto">
          <a:xfrm>
            <a:off x="7099038" y="3411646"/>
            <a:ext cx="2488244" cy="0"/>
          </a:xfrm>
          <a:prstGeom prst="straightConnector1">
            <a:avLst/>
          </a:prstGeom>
          <a:noFill/>
          <a:ln w="38100">
            <a:solidFill>
              <a:schemeClr val="tx1"/>
            </a:solidFill>
            <a:round/>
          </a:ln>
          <a:extLst>
            <a:ext uri="{909E8E84-426E-40DD-AFC4-6F175D3DCCD1}">
              <a14:hiddenFill xmlns:a14="http://schemas.microsoft.com/office/drawing/2010/main">
                <a:noFill/>
              </a14:hiddenFill>
            </a:ext>
          </a:extLst>
        </p:spPr>
      </p:cxnSp>
      <p:cxnSp>
        <p:nvCxnSpPr>
          <p:cNvPr id="56" name="AutoShape 22"/>
          <p:cNvCxnSpPr>
            <a:cxnSpLocks noChangeShapeType="1"/>
          </p:cNvCxnSpPr>
          <p:nvPr/>
        </p:nvCxnSpPr>
        <p:spPr bwMode="auto">
          <a:xfrm>
            <a:off x="7076495" y="2695769"/>
            <a:ext cx="0" cy="207313"/>
          </a:xfrm>
          <a:prstGeom prst="straightConnector1">
            <a:avLst/>
          </a:prstGeom>
          <a:noFill/>
          <a:ln w="38100">
            <a:solidFill>
              <a:schemeClr val="tx1"/>
            </a:solidFill>
            <a:round/>
            <a:tailEnd type="triangle" w="med" len="med"/>
          </a:ln>
          <a:extLst>
            <a:ext uri="{909E8E84-426E-40DD-AFC4-6F175D3DCCD1}">
              <a14:hiddenFill xmlns:a14="http://schemas.microsoft.com/office/drawing/2010/main">
                <a:noFill/>
              </a14:hiddenFill>
            </a:ext>
          </a:extLst>
        </p:spPr>
      </p:cxnSp>
      <p:sp>
        <p:nvSpPr>
          <p:cNvPr id="57" name="AutoShape 8"/>
          <p:cNvSpPr>
            <a:spLocks noChangeArrowheads="1"/>
          </p:cNvSpPr>
          <p:nvPr/>
        </p:nvSpPr>
        <p:spPr bwMode="auto">
          <a:xfrm>
            <a:off x="8485466" y="3630295"/>
            <a:ext cx="2364254" cy="356319"/>
          </a:xfrm>
          <a:prstGeom prst="flowChartProcess">
            <a:avLst/>
          </a:prstGeom>
          <a:solidFill>
            <a:schemeClr val="accent6">
              <a:lumMod val="20000"/>
              <a:lumOff val="80000"/>
            </a:schemeClr>
          </a:solidFill>
          <a:ln w="9525">
            <a:solidFill>
              <a:schemeClr val="tx1"/>
            </a:solidFill>
            <a:miter lim="800000"/>
          </a:ln>
        </p:spPr>
        <p:txBody>
          <a:bodyPr lIns="103546" tIns="51774" rIns="103546" bIns="51774" anchor="ctr" upright="1"/>
          <a:lstStyle/>
          <a:p>
            <a:pPr algn="ctr">
              <a:spcAft>
                <a:spcPts val="0"/>
              </a:spcAft>
              <a:defRPr/>
            </a:pPr>
            <a:r>
              <a:rPr lang="zh-CN" sz="1200" b="1" dirty="0">
                <a:latin typeface="+mj-ea"/>
                <a:ea typeface="+mj-ea"/>
                <a:cs typeface="宋体" panose="02010600030101010101" pitchFamily="2" charset="-122"/>
              </a:rPr>
              <a:t>各层能耗等级差</a:t>
            </a:r>
            <a:r>
              <a:rPr lang="en-US" sz="1200" b="1" dirty="0">
                <a:latin typeface="+mj-ea"/>
                <a:ea typeface="+mj-ea"/>
                <a:cs typeface="宋体" panose="02010600030101010101" pitchFamily="2" charset="-122"/>
              </a:rPr>
              <a:t>D</a:t>
            </a:r>
            <a:r>
              <a:rPr lang="en-US" sz="1200" b="1" baseline="-25000" dirty="0">
                <a:latin typeface="+mj-ea"/>
                <a:ea typeface="+mj-ea"/>
                <a:cs typeface="宋体" panose="02010600030101010101" pitchFamily="2" charset="-122"/>
              </a:rPr>
              <a:t>i</a:t>
            </a:r>
            <a:endParaRPr lang="zh-CN" sz="1600" dirty="0">
              <a:latin typeface="+mj-ea"/>
              <a:ea typeface="+mj-ea"/>
              <a:cs typeface="宋体" panose="02010600030101010101" pitchFamily="2" charset="-122"/>
            </a:endParaRPr>
          </a:p>
        </p:txBody>
      </p:sp>
      <p:cxnSp>
        <p:nvCxnSpPr>
          <p:cNvPr id="58" name="AutoShape 40"/>
          <p:cNvCxnSpPr>
            <a:cxnSpLocks noChangeShapeType="1"/>
          </p:cNvCxnSpPr>
          <p:nvPr/>
        </p:nvCxnSpPr>
        <p:spPr bwMode="auto">
          <a:xfrm flipH="1">
            <a:off x="7099038" y="3252922"/>
            <a:ext cx="0" cy="161963"/>
          </a:xfrm>
          <a:prstGeom prst="straightConnector1">
            <a:avLst/>
          </a:prstGeom>
          <a:noFill/>
          <a:ln w="38100">
            <a:solidFill>
              <a:schemeClr val="tx1"/>
            </a:solidFill>
            <a:round/>
          </a:ln>
          <a:extLst>
            <a:ext uri="{909E8E84-426E-40DD-AFC4-6F175D3DCCD1}">
              <a14:hiddenFill xmlns:a14="http://schemas.microsoft.com/office/drawing/2010/main">
                <a:noFill/>
              </a14:hiddenFill>
            </a:ext>
          </a:extLst>
        </p:spPr>
      </p:cxnSp>
      <p:cxnSp>
        <p:nvCxnSpPr>
          <p:cNvPr id="59" name="AutoShape 22"/>
          <p:cNvCxnSpPr>
            <a:cxnSpLocks noChangeShapeType="1"/>
          </p:cNvCxnSpPr>
          <p:nvPr/>
        </p:nvCxnSpPr>
        <p:spPr bwMode="auto">
          <a:xfrm>
            <a:off x="2057736" y="3252922"/>
            <a:ext cx="0" cy="926428"/>
          </a:xfrm>
          <a:prstGeom prst="straightConnector1">
            <a:avLst/>
          </a:prstGeom>
          <a:noFill/>
          <a:ln w="38100">
            <a:solidFill>
              <a:schemeClr val="tx1"/>
            </a:solidFill>
            <a:round/>
          </a:ln>
          <a:extLst>
            <a:ext uri="{909E8E84-426E-40DD-AFC4-6F175D3DCCD1}">
              <a14:hiddenFill xmlns:a14="http://schemas.microsoft.com/office/drawing/2010/main">
                <a:noFill/>
              </a14:hiddenFill>
            </a:ext>
          </a:extLst>
        </p:spPr>
      </p:cxnSp>
      <p:sp>
        <p:nvSpPr>
          <p:cNvPr id="60" name="AutoShape 8"/>
          <p:cNvSpPr>
            <a:spLocks noChangeArrowheads="1"/>
          </p:cNvSpPr>
          <p:nvPr/>
        </p:nvSpPr>
        <p:spPr bwMode="auto">
          <a:xfrm>
            <a:off x="7651355" y="4428773"/>
            <a:ext cx="2341710" cy="357938"/>
          </a:xfrm>
          <a:prstGeom prst="flowChartProcess">
            <a:avLst/>
          </a:prstGeom>
          <a:solidFill>
            <a:schemeClr val="accent6">
              <a:lumMod val="20000"/>
              <a:lumOff val="80000"/>
            </a:schemeClr>
          </a:solidFill>
          <a:ln w="9525">
            <a:solidFill>
              <a:schemeClr val="tx1"/>
            </a:solidFill>
            <a:miter lim="800000"/>
          </a:ln>
        </p:spPr>
        <p:txBody>
          <a:bodyPr lIns="103546" tIns="51774" rIns="103546" bIns="51774" anchor="ctr" upright="1"/>
          <a:lstStyle/>
          <a:p>
            <a:pPr algn="ctr">
              <a:spcAft>
                <a:spcPts val="0"/>
              </a:spcAft>
              <a:defRPr/>
            </a:pPr>
            <a:r>
              <a:rPr lang="zh-CN" sz="1200" b="1" dirty="0">
                <a:latin typeface="+mj-ea"/>
                <a:ea typeface="+mj-ea"/>
                <a:cs typeface="宋体" panose="02010600030101010101" pitchFamily="2" charset="-122"/>
              </a:rPr>
              <a:t>各岩层软弱系数</a:t>
            </a:r>
            <a:r>
              <a:rPr lang="en-US" sz="1200" b="1" dirty="0">
                <a:latin typeface="+mj-ea"/>
                <a:ea typeface="+mj-ea"/>
                <a:cs typeface="宋体" panose="02010600030101010101" pitchFamily="2" charset="-122"/>
              </a:rPr>
              <a:t>K</a:t>
            </a:r>
            <a:r>
              <a:rPr lang="en-US" sz="1200" b="1" baseline="-25000" dirty="0">
                <a:latin typeface="+mj-ea"/>
                <a:ea typeface="+mj-ea"/>
                <a:cs typeface="宋体" panose="02010600030101010101" pitchFamily="2" charset="-122"/>
              </a:rPr>
              <a:t>i</a:t>
            </a:r>
            <a:endParaRPr lang="zh-CN" sz="1600" dirty="0">
              <a:latin typeface="+mj-ea"/>
              <a:ea typeface="+mj-ea"/>
              <a:cs typeface="宋体" panose="02010600030101010101" pitchFamily="2" charset="-122"/>
            </a:endParaRPr>
          </a:p>
        </p:txBody>
      </p:sp>
      <p:cxnSp>
        <p:nvCxnSpPr>
          <p:cNvPr id="61" name="AutoShape 24"/>
          <p:cNvCxnSpPr>
            <a:cxnSpLocks noChangeShapeType="1"/>
          </p:cNvCxnSpPr>
          <p:nvPr/>
        </p:nvCxnSpPr>
        <p:spPr bwMode="auto">
          <a:xfrm>
            <a:off x="2057736" y="4180970"/>
            <a:ext cx="7005408" cy="0"/>
          </a:xfrm>
          <a:prstGeom prst="straightConnector1">
            <a:avLst/>
          </a:prstGeom>
          <a:noFill/>
          <a:ln w="38100">
            <a:solidFill>
              <a:schemeClr val="tx1"/>
            </a:solidFill>
            <a:round/>
          </a:ln>
          <a:extLst>
            <a:ext uri="{909E8E84-426E-40DD-AFC4-6F175D3DCCD1}">
              <a14:hiddenFill xmlns:a14="http://schemas.microsoft.com/office/drawing/2010/main">
                <a:noFill/>
              </a14:hiddenFill>
            </a:ext>
          </a:extLst>
        </p:spPr>
      </p:cxnSp>
      <p:sp>
        <p:nvSpPr>
          <p:cNvPr id="62" name="AutoShape 8"/>
          <p:cNvSpPr>
            <a:spLocks noChangeArrowheads="1"/>
          </p:cNvSpPr>
          <p:nvPr/>
        </p:nvSpPr>
        <p:spPr bwMode="auto">
          <a:xfrm>
            <a:off x="8602640" y="4768990"/>
            <a:ext cx="1476603" cy="359558"/>
          </a:xfrm>
          <a:prstGeom prst="flowChartProcess">
            <a:avLst/>
          </a:prstGeom>
          <a:noFill/>
          <a:ln w="9525">
            <a:noFill/>
            <a:miter lim="800000"/>
          </a:ln>
        </p:spPr>
        <p:txBody>
          <a:bodyPr lIns="103546" tIns="51774" rIns="103546" bIns="51774" anchor="ctr" upright="1"/>
          <a:lstStyle/>
          <a:p>
            <a:pPr algn="ctr">
              <a:spcAft>
                <a:spcPts val="0"/>
              </a:spcAft>
              <a:defRPr/>
            </a:pPr>
            <a:r>
              <a:rPr lang="zh-CN" sz="1200" b="1" dirty="0">
                <a:latin typeface="+mj-ea"/>
                <a:ea typeface="+mj-ea"/>
                <a:cs typeface="宋体" panose="02010600030101010101" pitchFamily="2" charset="-122"/>
              </a:rPr>
              <a:t>取最小值</a:t>
            </a:r>
            <a:endParaRPr lang="zh-CN" sz="1600" dirty="0">
              <a:latin typeface="+mj-ea"/>
              <a:ea typeface="+mj-ea"/>
              <a:cs typeface="宋体" panose="02010600030101010101" pitchFamily="2" charset="-122"/>
            </a:endParaRPr>
          </a:p>
        </p:txBody>
      </p:sp>
      <p:cxnSp>
        <p:nvCxnSpPr>
          <p:cNvPr id="63" name="AutoShape 15"/>
          <p:cNvCxnSpPr>
            <a:cxnSpLocks noChangeShapeType="1"/>
          </p:cNvCxnSpPr>
          <p:nvPr/>
        </p:nvCxnSpPr>
        <p:spPr bwMode="auto">
          <a:xfrm>
            <a:off x="7093402" y="1604139"/>
            <a:ext cx="3880308" cy="0"/>
          </a:xfrm>
          <a:prstGeom prst="straightConnector1">
            <a:avLst/>
          </a:prstGeom>
          <a:noFill/>
          <a:ln w="38100">
            <a:solidFill>
              <a:schemeClr val="tx1"/>
            </a:solidFill>
            <a:round/>
          </a:ln>
          <a:extLst>
            <a:ext uri="{909E8E84-426E-40DD-AFC4-6F175D3DCCD1}">
              <a14:hiddenFill xmlns:a14="http://schemas.microsoft.com/office/drawing/2010/main">
                <a:noFill/>
              </a14:hiddenFill>
            </a:ext>
          </a:extLst>
        </p:spPr>
      </p:cxnSp>
      <p:cxnSp>
        <p:nvCxnSpPr>
          <p:cNvPr id="64" name="AutoShape 15"/>
          <p:cNvCxnSpPr>
            <a:cxnSpLocks noChangeShapeType="1"/>
          </p:cNvCxnSpPr>
          <p:nvPr/>
        </p:nvCxnSpPr>
        <p:spPr bwMode="auto">
          <a:xfrm flipV="1">
            <a:off x="9553466" y="2682812"/>
            <a:ext cx="1420244" cy="4858"/>
          </a:xfrm>
          <a:prstGeom prst="straightConnector1">
            <a:avLst/>
          </a:prstGeom>
          <a:noFill/>
          <a:ln w="38100">
            <a:solidFill>
              <a:schemeClr val="tx1"/>
            </a:solidFill>
            <a:round/>
          </a:ln>
          <a:extLst>
            <a:ext uri="{909E8E84-426E-40DD-AFC4-6F175D3DCCD1}">
              <a14:hiddenFill xmlns:a14="http://schemas.microsoft.com/office/drawing/2010/main">
                <a:noFill/>
              </a14:hiddenFill>
            </a:ext>
          </a:extLst>
        </p:spPr>
      </p:cxnSp>
      <p:cxnSp>
        <p:nvCxnSpPr>
          <p:cNvPr id="65" name="AutoShape 40"/>
          <p:cNvCxnSpPr>
            <a:cxnSpLocks noChangeShapeType="1"/>
          </p:cNvCxnSpPr>
          <p:nvPr/>
        </p:nvCxnSpPr>
        <p:spPr bwMode="auto">
          <a:xfrm>
            <a:off x="9175862" y="2504653"/>
            <a:ext cx="0" cy="183018"/>
          </a:xfrm>
          <a:prstGeom prst="straightConnector1">
            <a:avLst/>
          </a:prstGeom>
          <a:noFill/>
          <a:ln w="38100">
            <a:solidFill>
              <a:schemeClr val="tx1"/>
            </a:solidFill>
            <a:round/>
          </a:ln>
          <a:extLst>
            <a:ext uri="{909E8E84-426E-40DD-AFC4-6F175D3DCCD1}">
              <a14:hiddenFill xmlns:a14="http://schemas.microsoft.com/office/drawing/2010/main">
                <a:noFill/>
              </a14:hiddenFill>
            </a:ext>
          </a:extLst>
        </p:spPr>
      </p:cxnSp>
      <p:cxnSp>
        <p:nvCxnSpPr>
          <p:cNvPr id="66" name="AutoShape 15"/>
          <p:cNvCxnSpPr>
            <a:cxnSpLocks noChangeShapeType="1"/>
          </p:cNvCxnSpPr>
          <p:nvPr/>
        </p:nvCxnSpPr>
        <p:spPr bwMode="auto">
          <a:xfrm flipV="1">
            <a:off x="4447352" y="2687671"/>
            <a:ext cx="4728510" cy="8099"/>
          </a:xfrm>
          <a:prstGeom prst="straightConnector1">
            <a:avLst/>
          </a:prstGeom>
          <a:noFill/>
          <a:ln w="38100">
            <a:solidFill>
              <a:schemeClr val="tx1"/>
            </a:solidFill>
            <a:round/>
          </a:ln>
          <a:extLst>
            <a:ext uri="{909E8E84-426E-40DD-AFC4-6F175D3DCCD1}">
              <a14:hiddenFill xmlns:a14="http://schemas.microsoft.com/office/drawing/2010/main">
                <a:noFill/>
              </a14:hiddenFill>
            </a:ext>
          </a:extLst>
        </p:spPr>
      </p:cxnSp>
      <p:cxnSp>
        <p:nvCxnSpPr>
          <p:cNvPr id="67" name="AutoShape 40"/>
          <p:cNvCxnSpPr>
            <a:cxnSpLocks noChangeShapeType="1"/>
          </p:cNvCxnSpPr>
          <p:nvPr/>
        </p:nvCxnSpPr>
        <p:spPr bwMode="auto">
          <a:xfrm flipH="1">
            <a:off x="6276198" y="1749905"/>
            <a:ext cx="0" cy="161963"/>
          </a:xfrm>
          <a:prstGeom prst="straightConnector1">
            <a:avLst/>
          </a:prstGeom>
          <a:noFill/>
          <a:ln w="38100">
            <a:solidFill>
              <a:schemeClr val="tx1"/>
            </a:solidFill>
            <a:round/>
          </a:ln>
          <a:extLst>
            <a:ext uri="{909E8E84-426E-40DD-AFC4-6F175D3DCCD1}">
              <a14:hiddenFill xmlns:a14="http://schemas.microsoft.com/office/drawing/2010/main">
                <a:noFill/>
              </a14:hiddenFill>
            </a:ext>
          </a:extLst>
        </p:spPr>
      </p:cxnSp>
      <p:sp>
        <p:nvSpPr>
          <p:cNvPr id="68" name="AutoShape 8"/>
          <p:cNvSpPr>
            <a:spLocks noChangeArrowheads="1"/>
          </p:cNvSpPr>
          <p:nvPr/>
        </p:nvSpPr>
        <p:spPr bwMode="auto">
          <a:xfrm>
            <a:off x="5388545" y="2153193"/>
            <a:ext cx="2553057" cy="359558"/>
          </a:xfrm>
          <a:prstGeom prst="flowChartProcess">
            <a:avLst/>
          </a:prstGeom>
          <a:solidFill>
            <a:schemeClr val="accent6">
              <a:lumMod val="20000"/>
              <a:lumOff val="80000"/>
            </a:schemeClr>
          </a:solidFill>
          <a:ln w="9525">
            <a:solidFill>
              <a:schemeClr val="tx1"/>
            </a:solidFill>
            <a:miter lim="800000"/>
          </a:ln>
        </p:spPr>
        <p:txBody>
          <a:bodyPr lIns="103546" tIns="51774" rIns="103546" bIns="51774" anchor="ctr" upright="1"/>
          <a:lstStyle/>
          <a:p>
            <a:pPr algn="ctr">
              <a:spcAft>
                <a:spcPts val="0"/>
              </a:spcAft>
              <a:defRPr/>
            </a:pPr>
            <a:r>
              <a:rPr lang="zh-CN" sz="1200" b="1" kern="100" dirty="0">
                <a:latin typeface="+mj-ea"/>
                <a:ea typeface="+mj-ea"/>
                <a:cs typeface="宋体" panose="02010600030101010101" pitchFamily="2" charset="-122"/>
              </a:rPr>
              <a:t>矿区</a:t>
            </a:r>
            <a:r>
              <a:rPr lang="zh-CN" sz="1200" b="1" dirty="0">
                <a:latin typeface="+mj-ea"/>
                <a:ea typeface="+mj-ea"/>
                <a:cs typeface="宋体" panose="02010600030101010101" pitchFamily="2" charset="-122"/>
              </a:rPr>
              <a:t>波阻抗分级区间</a:t>
            </a:r>
            <a:endParaRPr lang="zh-CN" sz="1600" dirty="0">
              <a:latin typeface="+mj-ea"/>
              <a:ea typeface="+mj-ea"/>
              <a:cs typeface="宋体" panose="02010600030101010101" pitchFamily="2" charset="-122"/>
            </a:endParaRPr>
          </a:p>
        </p:txBody>
      </p:sp>
      <p:sp>
        <p:nvSpPr>
          <p:cNvPr id="69" name="AutoShape 8"/>
          <p:cNvSpPr>
            <a:spLocks noChangeArrowheads="1"/>
          </p:cNvSpPr>
          <p:nvPr/>
        </p:nvSpPr>
        <p:spPr bwMode="auto">
          <a:xfrm>
            <a:off x="3446983" y="2894983"/>
            <a:ext cx="2344529" cy="357939"/>
          </a:xfrm>
          <a:prstGeom prst="flowChartProcess">
            <a:avLst/>
          </a:prstGeom>
          <a:solidFill>
            <a:schemeClr val="accent6">
              <a:lumMod val="20000"/>
              <a:lumOff val="80000"/>
            </a:schemeClr>
          </a:solidFill>
          <a:ln w="9525">
            <a:solidFill>
              <a:srgbClr val="FF0000"/>
            </a:solidFill>
            <a:miter lim="800000"/>
          </a:ln>
        </p:spPr>
        <p:txBody>
          <a:bodyPr lIns="103546" tIns="51774" rIns="103546" bIns="51774" anchor="ctr" upright="1"/>
          <a:lstStyle/>
          <a:p>
            <a:pPr algn="ctr">
              <a:spcAft>
                <a:spcPts val="0"/>
              </a:spcAft>
              <a:defRPr/>
            </a:pPr>
            <a:r>
              <a:rPr lang="zh-CN" sz="1200" b="1" dirty="0">
                <a:solidFill>
                  <a:srgbClr val="FF0000"/>
                </a:solidFill>
                <a:latin typeface="+mj-ea"/>
                <a:ea typeface="+mj-ea"/>
                <a:cs typeface="宋体" panose="02010600030101010101" pitchFamily="2" charset="-122"/>
              </a:rPr>
              <a:t>台阶波阻抗等级</a:t>
            </a:r>
            <a:r>
              <a:rPr lang="en-US" sz="1200" b="1" dirty="0">
                <a:solidFill>
                  <a:srgbClr val="FF0000"/>
                </a:solidFill>
                <a:latin typeface="+mj-ea"/>
                <a:ea typeface="+mj-ea"/>
                <a:cs typeface="宋体" panose="02010600030101010101" pitchFamily="2" charset="-122"/>
              </a:rPr>
              <a:t>N</a:t>
            </a:r>
            <a:endParaRPr lang="zh-CN" sz="1600" dirty="0">
              <a:solidFill>
                <a:srgbClr val="FF0000"/>
              </a:solidFill>
              <a:latin typeface="+mj-ea"/>
              <a:ea typeface="+mj-ea"/>
              <a:cs typeface="宋体" panose="02010600030101010101" pitchFamily="2" charset="-122"/>
            </a:endParaRPr>
          </a:p>
        </p:txBody>
      </p:sp>
      <p:cxnSp>
        <p:nvCxnSpPr>
          <p:cNvPr id="70" name="AutoShape 40"/>
          <p:cNvCxnSpPr>
            <a:cxnSpLocks noChangeShapeType="1"/>
          </p:cNvCxnSpPr>
          <p:nvPr/>
        </p:nvCxnSpPr>
        <p:spPr bwMode="auto">
          <a:xfrm>
            <a:off x="4447352" y="2512751"/>
            <a:ext cx="0" cy="174920"/>
          </a:xfrm>
          <a:prstGeom prst="straightConnector1">
            <a:avLst/>
          </a:prstGeom>
          <a:noFill/>
          <a:ln w="38100">
            <a:solidFill>
              <a:schemeClr val="tx1"/>
            </a:solidFill>
            <a:round/>
          </a:ln>
          <a:extLst>
            <a:ext uri="{909E8E84-426E-40DD-AFC4-6F175D3DCCD1}">
              <a14:hiddenFill xmlns:a14="http://schemas.microsoft.com/office/drawing/2010/main">
                <a:noFill/>
              </a14:hiddenFill>
            </a:ext>
          </a:extLst>
        </p:spPr>
      </p:cxnSp>
      <p:cxnSp>
        <p:nvCxnSpPr>
          <p:cNvPr id="71" name="AutoShape 40"/>
          <p:cNvCxnSpPr>
            <a:cxnSpLocks noChangeShapeType="1"/>
          </p:cNvCxnSpPr>
          <p:nvPr/>
        </p:nvCxnSpPr>
        <p:spPr bwMode="auto">
          <a:xfrm>
            <a:off x="6521359" y="2527328"/>
            <a:ext cx="0" cy="239705"/>
          </a:xfrm>
          <a:prstGeom prst="straightConnector1">
            <a:avLst/>
          </a:prstGeom>
          <a:noFill/>
          <a:ln w="38100">
            <a:solidFill>
              <a:srgbClr val="FF0000"/>
            </a:solidFill>
            <a:prstDash val="dash"/>
            <a:round/>
          </a:ln>
          <a:extLst>
            <a:ext uri="{909E8E84-426E-40DD-AFC4-6F175D3DCCD1}">
              <a14:hiddenFill xmlns:a14="http://schemas.microsoft.com/office/drawing/2010/main">
                <a:noFill/>
              </a14:hiddenFill>
            </a:ext>
          </a:extLst>
        </p:spPr>
      </p:cxnSp>
      <p:cxnSp>
        <p:nvCxnSpPr>
          <p:cNvPr id="72" name="AutoShape 15"/>
          <p:cNvCxnSpPr>
            <a:cxnSpLocks noChangeShapeType="1"/>
          </p:cNvCxnSpPr>
          <p:nvPr/>
        </p:nvCxnSpPr>
        <p:spPr bwMode="auto">
          <a:xfrm>
            <a:off x="4219099" y="2754076"/>
            <a:ext cx="2302259" cy="0"/>
          </a:xfrm>
          <a:prstGeom prst="straightConnector1">
            <a:avLst/>
          </a:prstGeom>
          <a:noFill/>
          <a:ln w="38100">
            <a:solidFill>
              <a:srgbClr val="FF0000"/>
            </a:solidFill>
            <a:prstDash val="dash"/>
            <a:round/>
          </a:ln>
          <a:extLst>
            <a:ext uri="{909E8E84-426E-40DD-AFC4-6F175D3DCCD1}">
              <a14:hiddenFill xmlns:a14="http://schemas.microsoft.com/office/drawing/2010/main">
                <a:noFill/>
              </a14:hiddenFill>
            </a:ext>
          </a:extLst>
        </p:spPr>
      </p:cxnSp>
      <p:cxnSp>
        <p:nvCxnSpPr>
          <p:cNvPr id="73" name="AutoShape 18"/>
          <p:cNvCxnSpPr>
            <a:cxnSpLocks noChangeShapeType="1"/>
          </p:cNvCxnSpPr>
          <p:nvPr/>
        </p:nvCxnSpPr>
        <p:spPr bwMode="auto">
          <a:xfrm>
            <a:off x="4210645" y="2524088"/>
            <a:ext cx="0" cy="374134"/>
          </a:xfrm>
          <a:prstGeom prst="straightConnector1">
            <a:avLst/>
          </a:prstGeom>
          <a:noFill/>
          <a:ln w="38100">
            <a:solidFill>
              <a:srgbClr val="FF0000"/>
            </a:solidFill>
            <a:prstDash val="dash"/>
            <a:round/>
            <a:tailEnd type="triangle" w="med" len="med"/>
          </a:ln>
          <a:extLst>
            <a:ext uri="{909E8E84-426E-40DD-AFC4-6F175D3DCCD1}">
              <a14:hiddenFill xmlns:a14="http://schemas.microsoft.com/office/drawing/2010/main">
                <a:noFill/>
              </a14:hiddenFill>
            </a:ext>
          </a:extLst>
        </p:spPr>
      </p:cxnSp>
      <p:cxnSp>
        <p:nvCxnSpPr>
          <p:cNvPr id="74" name="AutoShape 24"/>
          <p:cNvCxnSpPr>
            <a:cxnSpLocks noChangeShapeType="1"/>
          </p:cNvCxnSpPr>
          <p:nvPr/>
        </p:nvCxnSpPr>
        <p:spPr bwMode="auto">
          <a:xfrm>
            <a:off x="10973710" y="1604139"/>
            <a:ext cx="0" cy="1083532"/>
          </a:xfrm>
          <a:prstGeom prst="straightConnector1">
            <a:avLst/>
          </a:prstGeom>
          <a:noFill/>
          <a:ln w="38100">
            <a:solidFill>
              <a:schemeClr val="tx1"/>
            </a:solidFill>
            <a:round/>
          </a:ln>
          <a:extLst>
            <a:ext uri="{909E8E84-426E-40DD-AFC4-6F175D3DCCD1}">
              <a14:hiddenFill xmlns:a14="http://schemas.microsoft.com/office/drawing/2010/main">
                <a:noFill/>
              </a14:hiddenFill>
            </a:ext>
          </a:extLst>
        </p:spPr>
      </p:cxnSp>
      <p:sp>
        <p:nvSpPr>
          <p:cNvPr id="75" name="AutoShape 8"/>
          <p:cNvSpPr>
            <a:spLocks noChangeArrowheads="1"/>
          </p:cNvSpPr>
          <p:nvPr/>
        </p:nvSpPr>
        <p:spPr bwMode="auto">
          <a:xfrm>
            <a:off x="4743237" y="3614099"/>
            <a:ext cx="3049015" cy="357939"/>
          </a:xfrm>
          <a:prstGeom prst="flowChartProcess">
            <a:avLst/>
          </a:prstGeom>
          <a:solidFill>
            <a:schemeClr val="accent6">
              <a:lumMod val="20000"/>
              <a:lumOff val="80000"/>
            </a:schemeClr>
          </a:solidFill>
          <a:ln w="9525">
            <a:solidFill>
              <a:srgbClr val="FF0000"/>
            </a:solidFill>
            <a:miter lim="800000"/>
          </a:ln>
        </p:spPr>
        <p:txBody>
          <a:bodyPr lIns="103546" tIns="51774" rIns="103546" bIns="51774" anchor="ctr" upright="1"/>
          <a:lstStyle/>
          <a:p>
            <a:pPr algn="ctr">
              <a:spcAft>
                <a:spcPts val="0"/>
              </a:spcAft>
              <a:defRPr/>
            </a:pPr>
            <a:r>
              <a:rPr lang="zh-CN" sz="1200" b="1" dirty="0">
                <a:solidFill>
                  <a:srgbClr val="FF0000"/>
                </a:solidFill>
                <a:latin typeface="+mj-ea"/>
                <a:ea typeface="+mj-ea"/>
                <a:cs typeface="宋体" panose="02010600030101010101" pitchFamily="2" charset="-122"/>
              </a:rPr>
              <a:t>矿区同等级台阶炸药单耗</a:t>
            </a:r>
            <a:endParaRPr lang="zh-CN" sz="1600" dirty="0">
              <a:solidFill>
                <a:srgbClr val="FF0000"/>
              </a:solidFill>
              <a:latin typeface="+mj-ea"/>
              <a:ea typeface="+mj-ea"/>
              <a:cs typeface="宋体" panose="02010600030101010101" pitchFamily="2" charset="-122"/>
            </a:endParaRPr>
          </a:p>
        </p:txBody>
      </p:sp>
      <p:cxnSp>
        <p:nvCxnSpPr>
          <p:cNvPr id="76" name="AutoShape 18"/>
          <p:cNvCxnSpPr>
            <a:cxnSpLocks noChangeShapeType="1"/>
          </p:cNvCxnSpPr>
          <p:nvPr/>
        </p:nvCxnSpPr>
        <p:spPr bwMode="auto">
          <a:xfrm flipH="1">
            <a:off x="4210645" y="3252922"/>
            <a:ext cx="11272" cy="1830182"/>
          </a:xfrm>
          <a:prstGeom prst="straightConnector1">
            <a:avLst/>
          </a:prstGeom>
          <a:noFill/>
          <a:ln w="38100">
            <a:solidFill>
              <a:srgbClr val="FF0000"/>
            </a:solidFill>
            <a:prstDash val="dash"/>
            <a:round/>
            <a:tailEnd type="triangle" w="med" len="med"/>
          </a:ln>
          <a:extLst>
            <a:ext uri="{909E8E84-426E-40DD-AFC4-6F175D3DCCD1}">
              <a14:hiddenFill xmlns:a14="http://schemas.microsoft.com/office/drawing/2010/main">
                <a:noFill/>
              </a14:hiddenFill>
            </a:ext>
          </a:extLst>
        </p:spPr>
      </p:cxnSp>
      <p:cxnSp>
        <p:nvCxnSpPr>
          <p:cNvPr id="77" name="AutoShape 15"/>
          <p:cNvCxnSpPr>
            <a:cxnSpLocks noChangeShapeType="1"/>
          </p:cNvCxnSpPr>
          <p:nvPr/>
        </p:nvCxnSpPr>
        <p:spPr bwMode="auto">
          <a:xfrm>
            <a:off x="4227552" y="3790639"/>
            <a:ext cx="515685" cy="0"/>
          </a:xfrm>
          <a:prstGeom prst="straightConnector1">
            <a:avLst/>
          </a:prstGeom>
          <a:noFill/>
          <a:ln w="38100">
            <a:solidFill>
              <a:srgbClr val="FF0000"/>
            </a:solidFill>
            <a:prstDash val="dash"/>
            <a:round/>
          </a:ln>
          <a:extLst>
            <a:ext uri="{909E8E84-426E-40DD-AFC4-6F175D3DCCD1}">
              <a14:hiddenFill xmlns:a14="http://schemas.microsoft.com/office/drawing/2010/main">
                <a:noFill/>
              </a14:hiddenFill>
            </a:ext>
          </a:extLst>
        </p:spPr>
      </p:cxnSp>
      <p:sp>
        <p:nvSpPr>
          <p:cNvPr id="78" name="AutoShape 8"/>
          <p:cNvSpPr>
            <a:spLocks noChangeArrowheads="1"/>
          </p:cNvSpPr>
          <p:nvPr/>
        </p:nvSpPr>
        <p:spPr bwMode="auto">
          <a:xfrm>
            <a:off x="3120101" y="5087962"/>
            <a:ext cx="2361437" cy="359558"/>
          </a:xfrm>
          <a:prstGeom prst="flowChartProcess">
            <a:avLst/>
          </a:prstGeom>
          <a:solidFill>
            <a:schemeClr val="accent6">
              <a:lumMod val="20000"/>
              <a:lumOff val="80000"/>
            </a:schemeClr>
          </a:solidFill>
          <a:ln w="9525">
            <a:solidFill>
              <a:srgbClr val="FF0000"/>
            </a:solidFill>
            <a:miter lim="800000"/>
          </a:ln>
        </p:spPr>
        <p:txBody>
          <a:bodyPr lIns="103546" tIns="51774" rIns="103546" bIns="51774" anchor="ctr" upright="1"/>
          <a:lstStyle/>
          <a:p>
            <a:pPr algn="ctr">
              <a:spcAft>
                <a:spcPts val="0"/>
              </a:spcAft>
              <a:defRPr/>
            </a:pPr>
            <a:r>
              <a:rPr lang="zh-CN" sz="1200" b="1">
                <a:solidFill>
                  <a:srgbClr val="FF0000"/>
                </a:solidFill>
                <a:latin typeface="+mj-ea"/>
                <a:ea typeface="+mj-ea"/>
                <a:cs typeface="宋体" panose="02010600030101010101" pitchFamily="2" charset="-122"/>
              </a:rPr>
              <a:t>台阶整体炸药单耗</a:t>
            </a:r>
            <a:endParaRPr lang="zh-CN" sz="1600">
              <a:solidFill>
                <a:srgbClr val="FF0000"/>
              </a:solidFill>
              <a:latin typeface="+mj-ea"/>
              <a:ea typeface="+mj-ea"/>
              <a:cs typeface="宋体" panose="02010600030101010101" pitchFamily="2" charset="-122"/>
            </a:endParaRPr>
          </a:p>
        </p:txBody>
      </p:sp>
      <p:cxnSp>
        <p:nvCxnSpPr>
          <p:cNvPr id="79" name="AutoShape 22"/>
          <p:cNvCxnSpPr>
            <a:cxnSpLocks noChangeShapeType="1"/>
          </p:cNvCxnSpPr>
          <p:nvPr/>
        </p:nvCxnSpPr>
        <p:spPr bwMode="auto">
          <a:xfrm>
            <a:off x="9587282" y="3249683"/>
            <a:ext cx="0" cy="380613"/>
          </a:xfrm>
          <a:prstGeom prst="straightConnector1">
            <a:avLst/>
          </a:prstGeom>
          <a:noFill/>
          <a:ln w="38100">
            <a:solidFill>
              <a:schemeClr val="tx1"/>
            </a:solidFill>
            <a:round/>
            <a:tailEnd type="triangle" w="med" len="med"/>
          </a:ln>
          <a:extLst>
            <a:ext uri="{909E8E84-426E-40DD-AFC4-6F175D3DCCD1}">
              <a14:hiddenFill xmlns:a14="http://schemas.microsoft.com/office/drawing/2010/main">
                <a:noFill/>
              </a14:hiddenFill>
            </a:ext>
          </a:extLst>
        </p:spPr>
      </p:cxnSp>
      <p:cxnSp>
        <p:nvCxnSpPr>
          <p:cNvPr id="80" name="AutoShape 22"/>
          <p:cNvCxnSpPr>
            <a:cxnSpLocks noChangeShapeType="1"/>
          </p:cNvCxnSpPr>
          <p:nvPr/>
        </p:nvCxnSpPr>
        <p:spPr bwMode="auto">
          <a:xfrm>
            <a:off x="9063144" y="3986614"/>
            <a:ext cx="0" cy="442160"/>
          </a:xfrm>
          <a:prstGeom prst="straightConnector1">
            <a:avLst/>
          </a:prstGeom>
          <a:noFill/>
          <a:ln w="38100">
            <a:solidFill>
              <a:schemeClr val="tx1"/>
            </a:solidFill>
            <a:round/>
            <a:tailEnd type="triangle" w="med" len="med"/>
          </a:ln>
          <a:extLst>
            <a:ext uri="{909E8E84-426E-40DD-AFC4-6F175D3DCCD1}">
              <a14:hiddenFill xmlns:a14="http://schemas.microsoft.com/office/drawing/2010/main">
                <a:noFill/>
              </a14:hiddenFill>
            </a:ext>
          </a:extLst>
        </p:spPr>
      </p:cxnSp>
      <p:sp>
        <p:nvSpPr>
          <p:cNvPr id="81" name="AutoShape 8"/>
          <p:cNvSpPr>
            <a:spLocks noChangeArrowheads="1"/>
          </p:cNvSpPr>
          <p:nvPr/>
        </p:nvSpPr>
        <p:spPr bwMode="auto">
          <a:xfrm>
            <a:off x="4072566" y="5845949"/>
            <a:ext cx="4824320" cy="357939"/>
          </a:xfrm>
          <a:prstGeom prst="flowChartProcess">
            <a:avLst/>
          </a:prstGeom>
          <a:solidFill>
            <a:schemeClr val="accent6">
              <a:lumMod val="20000"/>
              <a:lumOff val="80000"/>
            </a:schemeClr>
          </a:solidFill>
          <a:ln w="9525">
            <a:solidFill>
              <a:schemeClr val="tx1"/>
            </a:solidFill>
            <a:miter lim="800000"/>
          </a:ln>
        </p:spPr>
        <p:txBody>
          <a:bodyPr lIns="103546" tIns="51774" rIns="103546" bIns="51774" anchor="ctr" upright="1"/>
          <a:lstStyle/>
          <a:p>
            <a:pPr algn="ctr">
              <a:spcAft>
                <a:spcPts val="0"/>
              </a:spcAft>
              <a:defRPr/>
            </a:pPr>
            <a:r>
              <a:rPr lang="zh-CN" sz="1200" b="1">
                <a:latin typeface="+mj-ea"/>
                <a:ea typeface="+mj-ea"/>
                <a:cs typeface="宋体" panose="02010600030101010101" pitchFamily="2" charset="-122"/>
              </a:rPr>
              <a:t>指导软硬相间层状岩体台阶爆破间隔装药</a:t>
            </a:r>
            <a:endParaRPr lang="zh-CN" sz="1600">
              <a:latin typeface="+mj-ea"/>
              <a:ea typeface="+mj-ea"/>
              <a:cs typeface="宋体" panose="02010600030101010101" pitchFamily="2" charset="-122"/>
            </a:endParaRPr>
          </a:p>
        </p:txBody>
      </p:sp>
      <p:cxnSp>
        <p:nvCxnSpPr>
          <p:cNvPr id="82" name="AutoShape 40"/>
          <p:cNvCxnSpPr>
            <a:cxnSpLocks noChangeShapeType="1"/>
          </p:cNvCxnSpPr>
          <p:nvPr/>
        </p:nvCxnSpPr>
        <p:spPr bwMode="auto">
          <a:xfrm>
            <a:off x="4233188" y="5445901"/>
            <a:ext cx="0" cy="174920"/>
          </a:xfrm>
          <a:prstGeom prst="straightConnector1">
            <a:avLst/>
          </a:prstGeom>
          <a:noFill/>
          <a:ln w="38100">
            <a:solidFill>
              <a:schemeClr val="tx1"/>
            </a:solidFill>
            <a:round/>
          </a:ln>
          <a:extLst>
            <a:ext uri="{909E8E84-426E-40DD-AFC4-6F175D3DCCD1}">
              <a14:hiddenFill xmlns:a14="http://schemas.microsoft.com/office/drawing/2010/main">
                <a:noFill/>
              </a14:hiddenFill>
            </a:ext>
          </a:extLst>
        </p:spPr>
      </p:cxnSp>
      <p:cxnSp>
        <p:nvCxnSpPr>
          <p:cNvPr id="83" name="AutoShape 40"/>
          <p:cNvCxnSpPr>
            <a:cxnSpLocks noChangeShapeType="1"/>
          </p:cNvCxnSpPr>
          <p:nvPr/>
        </p:nvCxnSpPr>
        <p:spPr bwMode="auto">
          <a:xfrm>
            <a:off x="8764442" y="5431324"/>
            <a:ext cx="0" cy="174920"/>
          </a:xfrm>
          <a:prstGeom prst="straightConnector1">
            <a:avLst/>
          </a:prstGeom>
          <a:noFill/>
          <a:ln w="38100">
            <a:solidFill>
              <a:schemeClr val="tx1"/>
            </a:solidFill>
            <a:round/>
          </a:ln>
          <a:extLst>
            <a:ext uri="{909E8E84-426E-40DD-AFC4-6F175D3DCCD1}">
              <a14:hiddenFill xmlns:a14="http://schemas.microsoft.com/office/drawing/2010/main">
                <a:noFill/>
              </a14:hiddenFill>
            </a:ext>
          </a:extLst>
        </p:spPr>
      </p:cxnSp>
      <p:cxnSp>
        <p:nvCxnSpPr>
          <p:cNvPr id="84" name="AutoShape 24"/>
          <p:cNvCxnSpPr>
            <a:cxnSpLocks noChangeShapeType="1"/>
          </p:cNvCxnSpPr>
          <p:nvPr/>
        </p:nvCxnSpPr>
        <p:spPr bwMode="auto">
          <a:xfrm flipV="1">
            <a:off x="4221916" y="5604625"/>
            <a:ext cx="4542526" cy="16196"/>
          </a:xfrm>
          <a:prstGeom prst="straightConnector1">
            <a:avLst/>
          </a:prstGeom>
          <a:noFill/>
          <a:ln w="38100">
            <a:solidFill>
              <a:schemeClr val="tx1"/>
            </a:solidFill>
            <a:round/>
          </a:ln>
          <a:extLst>
            <a:ext uri="{909E8E84-426E-40DD-AFC4-6F175D3DCCD1}">
              <a14:hiddenFill xmlns:a14="http://schemas.microsoft.com/office/drawing/2010/main">
                <a:noFill/>
              </a14:hiddenFill>
            </a:ext>
          </a:extLst>
        </p:spPr>
      </p:cxnSp>
      <p:cxnSp>
        <p:nvCxnSpPr>
          <p:cNvPr id="85" name="AutoShape 22"/>
          <p:cNvCxnSpPr>
            <a:cxnSpLocks noChangeShapeType="1"/>
          </p:cNvCxnSpPr>
          <p:nvPr/>
        </p:nvCxnSpPr>
        <p:spPr bwMode="auto">
          <a:xfrm>
            <a:off x="6377644" y="5604625"/>
            <a:ext cx="0" cy="241324"/>
          </a:xfrm>
          <a:prstGeom prst="straightConnector1">
            <a:avLst/>
          </a:prstGeom>
          <a:noFill/>
          <a:ln w="38100">
            <a:solidFill>
              <a:schemeClr val="tx1"/>
            </a:solidFill>
            <a:round/>
            <a:tailEnd type="triangle" w="med" len="med"/>
          </a:ln>
          <a:extLst>
            <a:ext uri="{909E8E84-426E-40DD-AFC4-6F175D3DCCD1}">
              <a14:hiddenFill xmlns:a14="http://schemas.microsoft.com/office/drawing/2010/main">
                <a:noFill/>
              </a14:hiddenFill>
            </a:ext>
          </a:extLst>
        </p:spPr>
      </p:cxnSp>
      <p:sp>
        <p:nvSpPr>
          <p:cNvPr id="86" name="AutoShape 8"/>
          <p:cNvSpPr>
            <a:spLocks noChangeArrowheads="1"/>
          </p:cNvSpPr>
          <p:nvPr/>
        </p:nvSpPr>
        <p:spPr bwMode="auto">
          <a:xfrm>
            <a:off x="3989436" y="4451868"/>
            <a:ext cx="960920" cy="359558"/>
          </a:xfrm>
          <a:prstGeom prst="flowChartProcess">
            <a:avLst/>
          </a:prstGeom>
          <a:noFill/>
          <a:ln w="9525">
            <a:noFill/>
            <a:miter lim="800000"/>
          </a:ln>
        </p:spPr>
        <p:txBody>
          <a:bodyPr lIns="103546" tIns="51774" rIns="103546" bIns="51774" anchor="ctr" upright="1"/>
          <a:lstStyle/>
          <a:p>
            <a:pPr algn="ctr">
              <a:spcAft>
                <a:spcPts val="0"/>
              </a:spcAft>
              <a:defRPr/>
            </a:pPr>
            <a:r>
              <a:rPr lang="zh-CN" sz="1200" b="1" dirty="0">
                <a:solidFill>
                  <a:srgbClr val="FF0000"/>
                </a:solidFill>
                <a:latin typeface="+mj-ea"/>
                <a:ea typeface="+mj-ea"/>
                <a:cs typeface="宋体" panose="02010600030101010101" pitchFamily="2" charset="-122"/>
              </a:rPr>
              <a:t>估算</a:t>
            </a:r>
            <a:endParaRPr lang="zh-CN" sz="1600" dirty="0">
              <a:solidFill>
                <a:srgbClr val="FF0000"/>
              </a:solidFill>
              <a:latin typeface="+mj-ea"/>
              <a:ea typeface="+mj-ea"/>
              <a:cs typeface="宋体" panose="02010600030101010101" pitchFamily="2" charset="-122"/>
            </a:endParaRPr>
          </a:p>
        </p:txBody>
      </p:sp>
      <p:grpSp>
        <p:nvGrpSpPr>
          <p:cNvPr id="22" name="组合 21"/>
          <p:cNvGrpSpPr/>
          <p:nvPr/>
        </p:nvGrpSpPr>
        <p:grpSpPr>
          <a:xfrm>
            <a:off x="-1" y="6296628"/>
            <a:ext cx="12191997" cy="561373"/>
            <a:chOff x="-1" y="6296628"/>
            <a:chExt cx="12191997" cy="561373"/>
          </a:xfrm>
        </p:grpSpPr>
        <p:sp>
          <p:nvSpPr>
            <p:cNvPr id="23" name="矩形 22"/>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 name="文本框 23">
              <a:hlinkClick r:id="rId6"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pPr lvl="0"/>
              <a:r>
                <a:rPr lang="zh-CN" altLang="en-US" dirty="0"/>
                <a:t>研究背景与意义</a:t>
              </a:r>
            </a:p>
          </p:txBody>
        </p:sp>
        <p:sp>
          <p:nvSpPr>
            <p:cNvPr id="25" name="文本框 24">
              <a:hlinkClick r:id="rId7"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互层岩体对爆破的影响机理</a:t>
              </a:r>
            </a:p>
          </p:txBody>
        </p:sp>
        <p:sp>
          <p:nvSpPr>
            <p:cNvPr id="26" name="文本框 25">
              <a:hlinkClick r:id="rId8"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b="1" i="0" u="none" strike="noStrike" cap="none" spc="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pPr lvl="0"/>
              <a:r>
                <a:rPr lang="zh-CN" altLang="en-US" dirty="0"/>
                <a:t>主控岩层判别方法</a:t>
              </a:r>
            </a:p>
          </p:txBody>
        </p:sp>
        <p:sp>
          <p:nvSpPr>
            <p:cNvPr id="27" name="文本框 26">
              <a:hlinkClick r:id="rId9"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现场试验效果分析</a:t>
              </a:r>
            </a:p>
          </p:txBody>
        </p:sp>
        <p:sp>
          <p:nvSpPr>
            <p:cNvPr id="28" name="文本框 27">
              <a:hlinkClick r:id="rId10"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研究总结</a:t>
              </a:r>
            </a:p>
          </p:txBody>
        </p:sp>
        <p:cxnSp>
          <p:nvCxnSpPr>
            <p:cNvPr id="29" name="直接连接符 28"/>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6012183" y="6296629"/>
              <a:ext cx="167640" cy="561372"/>
              <a:chOff x="8564880" y="6248400"/>
              <a:chExt cx="167640" cy="506730"/>
            </a:xfrm>
          </p:grpSpPr>
          <p:sp>
            <p:nvSpPr>
              <p:cNvPr id="34" name="等腰三角形 33"/>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等腰三角形 100"/>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87" name="文本框 86">
            <a:extLst>
              <a:ext uri="{FF2B5EF4-FFF2-40B4-BE49-F238E27FC236}">
                <a16:creationId xmlns:a16="http://schemas.microsoft.com/office/drawing/2014/main" id="{29789F57-A187-8D9B-B0E0-4B44B908F572}"/>
              </a:ext>
            </a:extLst>
          </p:cNvPr>
          <p:cNvSpPr txBox="1"/>
          <p:nvPr/>
        </p:nvSpPr>
        <p:spPr>
          <a:xfrm>
            <a:off x="140565" y="4251166"/>
            <a:ext cx="2893358" cy="2031325"/>
          </a:xfrm>
          <a:prstGeom prst="rect">
            <a:avLst/>
          </a:prstGeom>
          <a:noFill/>
        </p:spPr>
        <p:txBody>
          <a:bodyPr wrap="square" rtlCol="0">
            <a:spAutoFit/>
          </a:bodyPr>
          <a:lstStyle/>
          <a:p>
            <a:r>
              <a:rPr lang="zh-CN" altLang="en-US" b="1" dirty="0"/>
              <a:t>探索主控岩层判别方法</a:t>
            </a:r>
            <a:r>
              <a:rPr lang="zh-CN" altLang="en-US" dirty="0"/>
              <a:t>通过分析岩层波阻抗的能量级配关系，找出控制爆破效果的主控软弱层，</a:t>
            </a:r>
            <a:r>
              <a:rPr lang="zh-CN" altLang="en-US" b="1" dirty="0"/>
              <a:t>最后根据判定结果指导台阶爆破的间隔装药设计。</a:t>
            </a:r>
            <a:endParaRPr lang="zh-CN" altLang="en-US" dirty="0"/>
          </a:p>
          <a:p>
            <a:endParaRPr lang="zh-CN" altLang="en-US" dirty="0"/>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powerpoint template design by DAJU_PPT正版来源小红书大橘PPT微信DAJU_PPT请勿抄袭搬运！盗版必究！"/>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7" name="powerpoint template design by DAJU_PPT正版来源小红书大橘PPT微信DAJU_PPT请勿抄袭搬运！盗版必究！"/>
          <p:cNvGrpSpPr/>
          <p:nvPr/>
        </p:nvGrpSpPr>
        <p:grpSpPr>
          <a:xfrm>
            <a:off x="349505" y="102193"/>
            <a:ext cx="307867" cy="599859"/>
            <a:chOff x="349506" y="102193"/>
            <a:chExt cx="307866" cy="599859"/>
          </a:xfrm>
        </p:grpSpPr>
        <p:sp>
          <p:nvSpPr>
            <p:cNvPr id="8" name="powerpoint template design by DAJU_PPT正版来源小红书大橘PPT微信DAJU_PPT请勿抄袭搬运！盗版必究！-1"/>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powerpoint template design by DAJU_PPT正版来源小红书大橘PPT微信DAJU_PPT请勿抄袭搬运！盗版必究！-2"/>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cxnSp>
        <p:nvCxnSpPr>
          <p:cNvPr id="35" name="直接连接符 34"/>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116064" y="102193"/>
            <a:ext cx="541309" cy="599859"/>
            <a:chOff x="116063" y="102193"/>
            <a:chExt cx="541309" cy="599859"/>
          </a:xfrm>
        </p:grpSpPr>
        <p:sp>
          <p:nvSpPr>
            <p:cNvPr id="37" name="矩形: 圆角 36"/>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圆角 37"/>
            <p:cNvSpPr/>
            <p:nvPr/>
          </p:nvSpPr>
          <p:spPr>
            <a:xfrm>
              <a:off x="116063" y="204280"/>
              <a:ext cx="338007" cy="338007"/>
            </a:xfrm>
            <a:prstGeom prst="roundRect">
              <a:avLst>
                <a:gd name="adj" fmla="val 19200"/>
              </a:avLst>
            </a:prstGeom>
            <a:solidFill>
              <a:schemeClr val="accent1">
                <a:alpha val="70000"/>
              </a:schemeClr>
            </a:solidFill>
            <a:ln w="63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圆角 38"/>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3" name="Picture 2"/>
          <p:cNvPicPr/>
          <p:nvPr/>
        </p:nvPicPr>
        <p:blipFill rotWithShape="1">
          <a:blip r:embed="rId3"/>
          <a:srcRect t="30509" b="30509"/>
          <a:stretch>
            <a:fillRect/>
          </a:stretch>
        </p:blipFill>
        <p:spPr>
          <a:xfrm>
            <a:off x="10262940" y="22372"/>
            <a:ext cx="1634867" cy="400101"/>
          </a:xfrm>
          <a:prstGeom prst="rect">
            <a:avLst/>
          </a:prstGeom>
        </p:spPr>
      </p:pic>
      <p:pic>
        <p:nvPicPr>
          <p:cNvPr id="6" name="Picture Placeholder 24"/>
          <p:cNvPicPr>
            <a:picLocks noGrp="1" noChangeAspect="1"/>
          </p:cNvPicPr>
          <p:nvPr/>
        </p:nvPicPr>
        <p:blipFill rotWithShape="1">
          <a:blip r:embed="rId4">
            <a:extLst>
              <a:ext uri="{28A0092B-C50C-407E-A947-70E740481C1C}">
                <a14:useLocalDpi xmlns:a14="http://schemas.microsoft.com/office/drawing/2010/main" val="0"/>
              </a:ext>
            </a:extLst>
          </a:blip>
          <a:srcRect l="-5450" t="-91582" r="-7334" b="-89301"/>
          <a:stretch>
            <a:fillRect/>
          </a:stretch>
        </p:blipFill>
        <p:spPr>
          <a:xfrm>
            <a:off x="10262940" y="322788"/>
            <a:ext cx="1966301" cy="447712"/>
          </a:xfrm>
          <a:prstGeom prst="rect">
            <a:avLst/>
          </a:prstGeom>
        </p:spPr>
      </p:pic>
      <p:grpSp>
        <p:nvGrpSpPr>
          <p:cNvPr id="95" name="组合 94"/>
          <p:cNvGrpSpPr/>
          <p:nvPr/>
        </p:nvGrpSpPr>
        <p:grpSpPr>
          <a:xfrm>
            <a:off x="116064" y="727261"/>
            <a:ext cx="6668430" cy="4920148"/>
            <a:chOff x="1383565" y="858641"/>
            <a:chExt cx="8401050" cy="5170488"/>
          </a:xfrm>
        </p:grpSpPr>
        <p:pic>
          <p:nvPicPr>
            <p:cNvPr id="87" name="图片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83565" y="858641"/>
              <a:ext cx="4322762" cy="257968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 name="图片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06327" y="858641"/>
              <a:ext cx="4078288" cy="258603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 name="图片 9" descr="C:\Users\南森林\Desktop\取样_副本.png"/>
            <p:cNvPicPr>
              <a:picLocks noChangeAspect="1" noChangeArrowheads="1"/>
            </p:cNvPicPr>
            <p:nvPr/>
          </p:nvPicPr>
          <p:blipFill>
            <a:blip r:embed="rId7">
              <a:extLst>
                <a:ext uri="{28A0092B-C50C-407E-A947-70E740481C1C}">
                  <a14:useLocalDpi xmlns:a14="http://schemas.microsoft.com/office/drawing/2010/main" val="0"/>
                </a:ext>
              </a:extLst>
            </a:blip>
            <a:srcRect l="50185"/>
            <a:stretch>
              <a:fillRect/>
            </a:stretch>
          </p:blipFill>
          <p:spPr bwMode="auto">
            <a:xfrm>
              <a:off x="1383565" y="3412929"/>
              <a:ext cx="4335462" cy="258286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 name="矩形 5"/>
            <p:cNvSpPr>
              <a:spLocks noChangeArrowheads="1"/>
            </p:cNvSpPr>
            <p:nvPr/>
          </p:nvSpPr>
          <p:spPr bwMode="auto">
            <a:xfrm>
              <a:off x="2869465" y="2676329"/>
              <a:ext cx="1229393" cy="3515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9pPr>
            </a:lstStyle>
            <a:p>
              <a:pPr eaLnBrk="1" hangingPunct="1">
                <a:lnSpc>
                  <a:spcPct val="100000"/>
                </a:lnSpc>
                <a:spcBef>
                  <a:spcPct val="0"/>
                </a:spcBef>
                <a:buFontTx/>
                <a:buNone/>
              </a:pPr>
              <a:r>
                <a:rPr lang="zh-CN" altLang="en-US" sz="1600" dirty="0">
                  <a:latin typeface="黑体" panose="02010609060101010101" pitchFamily="49" charset="-122"/>
                  <a:ea typeface="黑体" panose="02010609060101010101" pitchFamily="49" charset="-122"/>
                  <a:cs typeface="Times New Roman" panose="02020603050405020304" pitchFamily="18" charset="0"/>
                </a:rPr>
                <a:t>现场取样</a:t>
              </a:r>
            </a:p>
          </p:txBody>
        </p:sp>
        <p:sp>
          <p:nvSpPr>
            <p:cNvPr id="91" name="矩形 5"/>
            <p:cNvSpPr>
              <a:spLocks noChangeArrowheads="1"/>
            </p:cNvSpPr>
            <p:nvPr/>
          </p:nvSpPr>
          <p:spPr bwMode="auto">
            <a:xfrm>
              <a:off x="2848827" y="5227441"/>
              <a:ext cx="1229393" cy="3515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9pPr>
            </a:lstStyle>
            <a:p>
              <a:pPr eaLnBrk="1" hangingPunct="1">
                <a:lnSpc>
                  <a:spcPct val="100000"/>
                </a:lnSpc>
                <a:spcBef>
                  <a:spcPct val="0"/>
                </a:spcBef>
                <a:buFontTx/>
                <a:buNone/>
              </a:pPr>
              <a:r>
                <a:rPr lang="zh-CN" altLang="en-US" sz="1600" dirty="0">
                  <a:latin typeface="黑体" panose="02010609060101010101" pitchFamily="49" charset="-122"/>
                  <a:ea typeface="黑体" panose="02010609060101010101" pitchFamily="49" charset="-122"/>
                  <a:cs typeface="Times New Roman" panose="02020603050405020304" pitchFamily="18" charset="0"/>
                </a:rPr>
                <a:t>试件制备</a:t>
              </a:r>
            </a:p>
          </p:txBody>
        </p:sp>
        <p:pic>
          <p:nvPicPr>
            <p:cNvPr id="92" name="图片 14" descr="C:\Users\南森林\Desktop\测试_副本.png"/>
            <p:cNvPicPr>
              <a:picLocks noChangeAspect="1" noChangeArrowheads="1"/>
            </p:cNvPicPr>
            <p:nvPr/>
          </p:nvPicPr>
          <p:blipFill>
            <a:blip r:embed="rId8">
              <a:extLst>
                <a:ext uri="{28A0092B-C50C-407E-A947-70E740481C1C}">
                  <a14:useLocalDpi xmlns:a14="http://schemas.microsoft.com/office/drawing/2010/main" val="0"/>
                </a:ext>
              </a:extLst>
            </a:blip>
            <a:srcRect l="28781" t="-549" r="226" b="549"/>
            <a:stretch>
              <a:fillRect/>
            </a:stretch>
          </p:blipFill>
          <p:spPr bwMode="auto">
            <a:xfrm>
              <a:off x="5709937" y="3419279"/>
              <a:ext cx="4065587" cy="26098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 name="矩形 5"/>
            <p:cNvSpPr>
              <a:spLocks noChangeArrowheads="1"/>
            </p:cNvSpPr>
            <p:nvPr/>
          </p:nvSpPr>
          <p:spPr bwMode="auto">
            <a:xfrm>
              <a:off x="7203340" y="2676329"/>
              <a:ext cx="1229393" cy="3515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9pPr>
            </a:lstStyle>
            <a:p>
              <a:pPr eaLnBrk="1" hangingPunct="1">
                <a:lnSpc>
                  <a:spcPct val="100000"/>
                </a:lnSpc>
                <a:spcBef>
                  <a:spcPct val="0"/>
                </a:spcBef>
                <a:buFontTx/>
                <a:buNone/>
              </a:pPr>
              <a:r>
                <a:rPr lang="zh-CN" altLang="en-US" sz="1600" dirty="0">
                  <a:latin typeface="黑体" panose="02010609060101010101" pitchFamily="49" charset="-122"/>
                  <a:ea typeface="黑体" panose="02010609060101010101" pitchFamily="49" charset="-122"/>
                  <a:cs typeface="Times New Roman" panose="02020603050405020304" pitchFamily="18" charset="0"/>
                </a:rPr>
                <a:t>现场取样</a:t>
              </a:r>
            </a:p>
          </p:txBody>
        </p:sp>
        <p:sp>
          <p:nvSpPr>
            <p:cNvPr id="94" name="矩形 5"/>
            <p:cNvSpPr>
              <a:spLocks noChangeArrowheads="1"/>
            </p:cNvSpPr>
            <p:nvPr/>
          </p:nvSpPr>
          <p:spPr bwMode="auto">
            <a:xfrm>
              <a:off x="7203340" y="5208391"/>
              <a:ext cx="1229393" cy="3515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9pPr>
            </a:lstStyle>
            <a:p>
              <a:pPr eaLnBrk="1" hangingPunct="1">
                <a:lnSpc>
                  <a:spcPct val="100000"/>
                </a:lnSpc>
                <a:spcBef>
                  <a:spcPct val="0"/>
                </a:spcBef>
                <a:buFontTx/>
                <a:buNone/>
              </a:pP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室内测试</a:t>
              </a:r>
            </a:p>
          </p:txBody>
        </p:sp>
      </p:grpSp>
      <p:graphicFrame>
        <p:nvGraphicFramePr>
          <p:cNvPr id="96" name="表格 95"/>
          <p:cNvGraphicFramePr>
            <a:graphicFrameLocks noGrp="1"/>
          </p:cNvGraphicFramePr>
          <p:nvPr>
            <p:extLst>
              <p:ext uri="{D42A27DB-BD31-4B8C-83A1-F6EECF244321}">
                <p14:modId xmlns:p14="http://schemas.microsoft.com/office/powerpoint/2010/main" val="3117405978"/>
              </p:ext>
            </p:extLst>
          </p:nvPr>
        </p:nvGraphicFramePr>
        <p:xfrm>
          <a:off x="6777278" y="702051"/>
          <a:ext cx="5081442" cy="4838670"/>
        </p:xfrm>
        <a:graphic>
          <a:graphicData uri="http://schemas.openxmlformats.org/drawingml/2006/table">
            <a:tbl>
              <a:tblPr>
                <a:effectLst>
                  <a:outerShdw blurRad="50800" dist="38100" dir="5400000" algn="t" rotWithShape="0">
                    <a:prstClr val="black">
                      <a:alpha val="40000"/>
                    </a:prstClr>
                  </a:outerShdw>
                </a:effectLst>
              </a:tblPr>
              <a:tblGrid>
                <a:gridCol w="667793">
                  <a:extLst>
                    <a:ext uri="{9D8B030D-6E8A-4147-A177-3AD203B41FA5}">
                      <a16:colId xmlns:a16="http://schemas.microsoft.com/office/drawing/2014/main" val="20000"/>
                    </a:ext>
                  </a:extLst>
                </a:gridCol>
                <a:gridCol w="871756">
                  <a:extLst>
                    <a:ext uri="{9D8B030D-6E8A-4147-A177-3AD203B41FA5}">
                      <a16:colId xmlns:a16="http://schemas.microsoft.com/office/drawing/2014/main" val="20001"/>
                    </a:ext>
                  </a:extLst>
                </a:gridCol>
                <a:gridCol w="1027056">
                  <a:extLst>
                    <a:ext uri="{9D8B030D-6E8A-4147-A177-3AD203B41FA5}">
                      <a16:colId xmlns:a16="http://schemas.microsoft.com/office/drawing/2014/main" val="20002"/>
                    </a:ext>
                  </a:extLst>
                </a:gridCol>
                <a:gridCol w="903849">
                  <a:extLst>
                    <a:ext uri="{9D8B030D-6E8A-4147-A177-3AD203B41FA5}">
                      <a16:colId xmlns:a16="http://schemas.microsoft.com/office/drawing/2014/main" val="20003"/>
                    </a:ext>
                  </a:extLst>
                </a:gridCol>
                <a:gridCol w="805494">
                  <a:extLst>
                    <a:ext uri="{9D8B030D-6E8A-4147-A177-3AD203B41FA5}">
                      <a16:colId xmlns:a16="http://schemas.microsoft.com/office/drawing/2014/main" val="20004"/>
                    </a:ext>
                  </a:extLst>
                </a:gridCol>
                <a:gridCol w="805494">
                  <a:extLst>
                    <a:ext uri="{9D8B030D-6E8A-4147-A177-3AD203B41FA5}">
                      <a16:colId xmlns:a16="http://schemas.microsoft.com/office/drawing/2014/main" val="20005"/>
                    </a:ext>
                  </a:extLst>
                </a:gridCol>
              </a:tblGrid>
              <a:tr h="1564770">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i="0" u="none" strike="noStrike" cap="none" normalizeH="0" baseline="0" dirty="0">
                          <a:ln>
                            <a:noFill/>
                          </a:ln>
                          <a:solidFill>
                            <a:srgbClr val="FFFFFF"/>
                          </a:solidFill>
                          <a:effectLst/>
                          <a:latin typeface="Arial" panose="020B0604020202020204" pitchFamily="34" charset="0"/>
                          <a:ea typeface="黑体" panose="02010609060101010101" pitchFamily="49" charset="-122"/>
                        </a:rPr>
                        <a:t>岩层编号</a:t>
                      </a:r>
                      <a:endParaRPr kumimoji="0" lang="zh-CN" altLang="zh-CN" sz="1600" b="1" i="0" u="none" strike="noStrike" cap="none" normalizeH="0" baseline="0" dirty="0">
                        <a:ln>
                          <a:noFill/>
                        </a:ln>
                        <a:solidFill>
                          <a:srgbClr val="FFFFFF"/>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i="0" u="none" strike="noStrike" cap="none" normalizeH="0" baseline="0" dirty="0">
                          <a:ln>
                            <a:noFill/>
                          </a:ln>
                          <a:solidFill>
                            <a:srgbClr val="FFFFFF"/>
                          </a:solidFill>
                          <a:effectLst/>
                          <a:latin typeface="Arial" panose="020B0604020202020204" pitchFamily="34" charset="0"/>
                          <a:ea typeface="黑体" panose="02010609060101010101" pitchFamily="49" charset="-122"/>
                        </a:rPr>
                        <a:t>单轴抗压</a:t>
                      </a:r>
                      <a:r>
                        <a:rPr kumimoji="0" lang="en-US" altLang="zh-CN" sz="1600" b="1" i="0" u="none" strike="noStrike" cap="none" normalizeH="0" baseline="0" dirty="0">
                          <a:ln>
                            <a:noFill/>
                          </a:ln>
                          <a:solidFill>
                            <a:srgbClr val="FFFFFF"/>
                          </a:solidFill>
                          <a:effectLst/>
                          <a:latin typeface="Arial" panose="020B0604020202020204" pitchFamily="34" charset="0"/>
                          <a:ea typeface="宋体" panose="02010600030101010101" pitchFamily="2" charset="-122"/>
                        </a:rPr>
                        <a:t>/MPa</a:t>
                      </a:r>
                      <a:endParaRPr kumimoji="0" lang="zh-CN" altLang="zh-CN" sz="1600" b="1" i="0" u="none" strike="noStrike" cap="none" normalizeH="0" baseline="0" dirty="0">
                        <a:ln>
                          <a:noFill/>
                        </a:ln>
                        <a:solidFill>
                          <a:srgbClr val="FFFFFF"/>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i="0" u="none" strike="noStrike" cap="none" normalizeH="0" baseline="0" dirty="0">
                          <a:ln>
                            <a:noFill/>
                          </a:ln>
                          <a:solidFill>
                            <a:srgbClr val="FFFFFF"/>
                          </a:solidFill>
                          <a:effectLst/>
                          <a:latin typeface="Arial" panose="020B0604020202020204" pitchFamily="34" charset="0"/>
                          <a:ea typeface="黑体" panose="02010609060101010101" pitchFamily="49" charset="-122"/>
                        </a:rPr>
                        <a:t>内聚力</a:t>
                      </a:r>
                      <a:r>
                        <a:rPr kumimoji="0" lang="en-US" altLang="zh-CN" sz="1600" b="1" i="0" u="none" strike="noStrike" cap="none" normalizeH="0" baseline="0" dirty="0">
                          <a:ln>
                            <a:noFill/>
                          </a:ln>
                          <a:solidFill>
                            <a:srgbClr val="FFFFFF"/>
                          </a:solidFill>
                          <a:effectLst/>
                          <a:latin typeface="Arial" panose="020B0604020202020204" pitchFamily="34" charset="0"/>
                          <a:ea typeface="宋体" panose="02010600030101010101" pitchFamily="2" charset="-122"/>
                        </a:rPr>
                        <a:t>/</a:t>
                      </a:r>
                      <a:r>
                        <a:rPr kumimoji="0" lang="en-US" altLang="zh-CN" sz="1600" b="1" i="0" u="none" strike="noStrike" cap="none" normalizeH="0" baseline="0" dirty="0" err="1">
                          <a:ln>
                            <a:noFill/>
                          </a:ln>
                          <a:solidFill>
                            <a:srgbClr val="FFFFFF"/>
                          </a:solidFill>
                          <a:effectLst/>
                          <a:latin typeface="Arial" panose="020B0604020202020204" pitchFamily="34" charset="0"/>
                          <a:ea typeface="宋体" panose="02010600030101010101" pitchFamily="2" charset="-122"/>
                        </a:rPr>
                        <a:t>Mpa</a:t>
                      </a:r>
                      <a:endParaRPr kumimoji="0" lang="zh-CN" altLang="zh-CN" sz="1600" b="1" i="0" u="none" strike="noStrike" cap="none" normalizeH="0" baseline="0" dirty="0">
                        <a:ln>
                          <a:noFill/>
                        </a:ln>
                        <a:solidFill>
                          <a:srgbClr val="FFFFFF"/>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i="0" u="none" strike="noStrike" cap="none" normalizeH="0" baseline="0">
                          <a:ln>
                            <a:noFill/>
                          </a:ln>
                          <a:solidFill>
                            <a:srgbClr val="FFFFFF"/>
                          </a:solidFill>
                          <a:effectLst/>
                          <a:latin typeface="Arial" panose="020B0604020202020204" pitchFamily="34" charset="0"/>
                          <a:ea typeface="黑体" panose="02010609060101010101" pitchFamily="49" charset="-122"/>
                        </a:rPr>
                        <a:t>内摩擦</a:t>
                      </a:r>
                      <a:r>
                        <a:rPr kumimoji="0" lang="en-US" altLang="zh-CN" sz="1600" b="1" i="0" u="none" strike="noStrike" cap="none" normalizeH="0" baseline="0">
                          <a:ln>
                            <a:noFill/>
                          </a:ln>
                          <a:solidFill>
                            <a:srgbClr val="FFFFFF"/>
                          </a:solidFill>
                          <a:effectLst/>
                          <a:latin typeface="Arial" panose="020B0604020202020204" pitchFamily="34" charset="0"/>
                          <a:ea typeface="宋体" panose="02010600030101010101" pitchFamily="2" charset="-122"/>
                        </a:rPr>
                        <a:t>/° ′</a:t>
                      </a:r>
                      <a:endParaRPr kumimoji="0" lang="zh-CN" altLang="zh-CN" sz="1600" b="1" i="0" u="none" strike="noStrike" cap="none" normalizeH="0" baseline="0">
                        <a:ln>
                          <a:noFill/>
                        </a:ln>
                        <a:solidFill>
                          <a:srgbClr val="FFFFFF"/>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i="0" u="none" strike="noStrike" cap="none" normalizeH="0" baseline="0" dirty="0">
                          <a:ln>
                            <a:noFill/>
                          </a:ln>
                          <a:solidFill>
                            <a:srgbClr val="FFFFFF"/>
                          </a:solidFill>
                          <a:effectLst/>
                          <a:latin typeface="Arial" panose="020B0604020202020204" pitchFamily="34" charset="0"/>
                          <a:ea typeface="黑体" panose="02010609060101010101" pitchFamily="49" charset="-122"/>
                        </a:rPr>
                        <a:t>纵波速</a:t>
                      </a:r>
                      <a:r>
                        <a:rPr kumimoji="0" lang="en-US" altLang="zh-CN" sz="1600" b="1" i="0" u="none" strike="noStrike" cap="none" normalizeH="0" baseline="0" dirty="0">
                          <a:ln>
                            <a:noFill/>
                          </a:ln>
                          <a:solidFill>
                            <a:srgbClr val="FFFFFF"/>
                          </a:solidFill>
                          <a:effectLst/>
                          <a:latin typeface="Arial" panose="020B0604020202020204" pitchFamily="34" charset="0"/>
                          <a:ea typeface="宋体" panose="02010600030101010101" pitchFamily="2" charset="-122"/>
                        </a:rPr>
                        <a:t>/m/s</a:t>
                      </a:r>
                      <a:endParaRPr kumimoji="0" lang="zh-CN" altLang="zh-CN" sz="1600" b="1" i="0" u="none" strike="noStrike" cap="none" normalizeH="0" baseline="0" dirty="0">
                        <a:ln>
                          <a:noFill/>
                        </a:ln>
                        <a:solidFill>
                          <a:srgbClr val="FFFFFF"/>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zh-CN" altLang="zh-CN" sz="1600" b="1" i="0" u="none" strike="noStrike" cap="none" normalizeH="0" baseline="0">
                          <a:ln>
                            <a:noFill/>
                          </a:ln>
                          <a:solidFill>
                            <a:srgbClr val="FFFFFF"/>
                          </a:solidFill>
                          <a:effectLst/>
                          <a:latin typeface="Arial" panose="020B0604020202020204" pitchFamily="34" charset="0"/>
                          <a:ea typeface="黑体" panose="02010609060101010101" pitchFamily="49" charset="-122"/>
                        </a:rPr>
                        <a:t>密度</a:t>
                      </a:r>
                      <a:r>
                        <a:rPr kumimoji="0" lang="en-US" altLang="zh-CN" sz="1600" b="1" i="0" u="none" strike="noStrike" cap="none" normalizeH="0" baseline="0">
                          <a:ln>
                            <a:noFill/>
                          </a:ln>
                          <a:solidFill>
                            <a:srgbClr val="FFFFFF"/>
                          </a:solidFill>
                          <a:effectLst/>
                          <a:latin typeface="Arial" panose="020B0604020202020204" pitchFamily="34" charset="0"/>
                          <a:ea typeface="宋体" panose="02010600030101010101" pitchFamily="2" charset="-122"/>
                        </a:rPr>
                        <a:t>kg/m</a:t>
                      </a:r>
                      <a:r>
                        <a:rPr kumimoji="0" lang="en-US" altLang="zh-CN" sz="1600" b="1" i="0" u="none" strike="noStrike" cap="none" normalizeH="0" baseline="30000">
                          <a:ln>
                            <a:noFill/>
                          </a:ln>
                          <a:solidFill>
                            <a:srgbClr val="FFFFFF"/>
                          </a:solidFill>
                          <a:effectLst/>
                          <a:latin typeface="Arial" panose="020B0604020202020204" pitchFamily="34" charset="0"/>
                          <a:ea typeface="宋体" panose="02010600030101010101" pitchFamily="2" charset="-122"/>
                        </a:rPr>
                        <a:t>3</a:t>
                      </a:r>
                      <a:endParaRPr kumimoji="0" lang="zh-CN" altLang="zh-CN" sz="1600" b="1" i="0" u="none" strike="noStrike" cap="none" normalizeH="0" baseline="0">
                        <a:ln>
                          <a:noFill/>
                        </a:ln>
                        <a:solidFill>
                          <a:srgbClr val="FFFFFF"/>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654780">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1" i="0" u="none" strike="noStrike" cap="none" normalizeH="0" baseline="0">
                          <a:ln>
                            <a:noFill/>
                          </a:ln>
                          <a:solidFill>
                            <a:srgbClr val="FFFFFF"/>
                          </a:solidFill>
                          <a:effectLst/>
                          <a:latin typeface="Arial" panose="020B0604020202020204" pitchFamily="34" charset="0"/>
                          <a:ea typeface="宋体" panose="02010600030101010101" pitchFamily="2" charset="-122"/>
                        </a:rPr>
                        <a:t>1</a:t>
                      </a:r>
                      <a:endParaRPr kumimoji="0" lang="zh-CN" altLang="zh-CN" sz="1600" b="1" i="0" u="none" strike="noStrike" cap="none" normalizeH="0" baseline="0">
                        <a:ln>
                          <a:noFill/>
                        </a:ln>
                        <a:solidFill>
                          <a:srgbClr val="FFFFFF"/>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dirty="0">
                          <a:ln>
                            <a:noFill/>
                          </a:ln>
                          <a:solidFill>
                            <a:srgbClr val="000000"/>
                          </a:solidFill>
                          <a:effectLst/>
                          <a:latin typeface="Arial" panose="020B0604020202020204" pitchFamily="34" charset="0"/>
                          <a:ea typeface="宋体" panose="02010600030101010101" pitchFamily="2" charset="-122"/>
                        </a:rPr>
                        <a:t>31.04</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3DE"/>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dirty="0">
                          <a:ln>
                            <a:noFill/>
                          </a:ln>
                          <a:solidFill>
                            <a:srgbClr val="000000"/>
                          </a:solidFill>
                          <a:effectLst/>
                          <a:latin typeface="Arial" panose="020B0604020202020204" pitchFamily="34" charset="0"/>
                          <a:ea typeface="宋体" panose="02010600030101010101" pitchFamily="2" charset="-122"/>
                        </a:rPr>
                        <a:t>4.68</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3DE"/>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dirty="0">
                          <a:ln>
                            <a:noFill/>
                          </a:ln>
                          <a:solidFill>
                            <a:srgbClr val="000000"/>
                          </a:solidFill>
                          <a:effectLst/>
                          <a:latin typeface="Arial" panose="020B0604020202020204" pitchFamily="34" charset="0"/>
                          <a:ea typeface="宋体" panose="02010600030101010101" pitchFamily="2" charset="-122"/>
                        </a:rPr>
                        <a:t>41°11′</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3DE"/>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a:ln>
                            <a:noFill/>
                          </a:ln>
                          <a:solidFill>
                            <a:srgbClr val="000000"/>
                          </a:solidFill>
                          <a:effectLst/>
                          <a:latin typeface="Arial" panose="020B0604020202020204" pitchFamily="34" charset="0"/>
                          <a:ea typeface="宋体" panose="02010600030101010101" pitchFamily="2" charset="-122"/>
                        </a:rPr>
                        <a:t>2273</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3DE"/>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a:ln>
                            <a:noFill/>
                          </a:ln>
                          <a:solidFill>
                            <a:srgbClr val="000000"/>
                          </a:solidFill>
                          <a:effectLst/>
                          <a:latin typeface="Arial" panose="020B0604020202020204" pitchFamily="34" charset="0"/>
                          <a:ea typeface="宋体" panose="02010600030101010101" pitchFamily="2" charset="-122"/>
                        </a:rPr>
                        <a:t>2342</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3DE"/>
                    </a:solidFill>
                  </a:tcPr>
                </a:tc>
                <a:extLst>
                  <a:ext uri="{0D108BD9-81ED-4DB2-BD59-A6C34878D82A}">
                    <a16:rowId xmlns:a16="http://schemas.microsoft.com/office/drawing/2014/main" val="10001"/>
                  </a:ext>
                </a:extLst>
              </a:tr>
              <a:tr h="654780">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1" i="0" u="none" strike="noStrike" cap="none" normalizeH="0" baseline="0" dirty="0">
                          <a:ln>
                            <a:noFill/>
                          </a:ln>
                          <a:solidFill>
                            <a:srgbClr val="FFFFFF"/>
                          </a:solidFill>
                          <a:effectLst/>
                          <a:latin typeface="Arial" panose="020B0604020202020204" pitchFamily="34" charset="0"/>
                          <a:ea typeface="宋体" panose="02010600030101010101" pitchFamily="2" charset="-122"/>
                        </a:rPr>
                        <a:t>2</a:t>
                      </a:r>
                      <a:endParaRPr kumimoji="0" lang="zh-CN" altLang="zh-CN" sz="1600" b="1" i="0" u="none" strike="noStrike" cap="none" normalizeH="0" baseline="0" dirty="0">
                        <a:ln>
                          <a:noFill/>
                        </a:ln>
                        <a:solidFill>
                          <a:srgbClr val="FFFFFF"/>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a:ln>
                            <a:noFill/>
                          </a:ln>
                          <a:solidFill>
                            <a:srgbClr val="000000"/>
                          </a:solidFill>
                          <a:effectLst/>
                          <a:latin typeface="Arial" panose="020B0604020202020204" pitchFamily="34" charset="0"/>
                          <a:ea typeface="宋体" panose="02010600030101010101" pitchFamily="2" charset="-122"/>
                        </a:rPr>
                        <a:t>15.19</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AEF"/>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dirty="0">
                          <a:ln>
                            <a:noFill/>
                          </a:ln>
                          <a:solidFill>
                            <a:srgbClr val="000000"/>
                          </a:solidFill>
                          <a:effectLst/>
                          <a:latin typeface="Arial" panose="020B0604020202020204" pitchFamily="34" charset="0"/>
                          <a:ea typeface="宋体" panose="02010600030101010101" pitchFamily="2" charset="-122"/>
                        </a:rPr>
                        <a:t>4.85</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AEF"/>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dirty="0">
                          <a:ln>
                            <a:noFill/>
                          </a:ln>
                          <a:solidFill>
                            <a:srgbClr val="000000"/>
                          </a:solidFill>
                          <a:effectLst/>
                          <a:latin typeface="Arial" panose="020B0604020202020204" pitchFamily="34" charset="0"/>
                          <a:ea typeface="宋体" panose="02010600030101010101" pitchFamily="2" charset="-122"/>
                        </a:rPr>
                        <a:t>36°02′</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AEF"/>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a:ln>
                            <a:noFill/>
                          </a:ln>
                          <a:solidFill>
                            <a:srgbClr val="000000"/>
                          </a:solidFill>
                          <a:effectLst/>
                          <a:latin typeface="Arial" panose="020B0604020202020204" pitchFamily="34" charset="0"/>
                          <a:ea typeface="宋体" panose="02010600030101010101" pitchFamily="2" charset="-122"/>
                        </a:rPr>
                        <a:t>1782</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AEF"/>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a:ln>
                            <a:noFill/>
                          </a:ln>
                          <a:solidFill>
                            <a:srgbClr val="000000"/>
                          </a:solidFill>
                          <a:effectLst/>
                          <a:latin typeface="Arial" panose="020B0604020202020204" pitchFamily="34" charset="0"/>
                          <a:ea typeface="宋体" panose="02010600030101010101" pitchFamily="2" charset="-122"/>
                        </a:rPr>
                        <a:t>2323</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AEF"/>
                    </a:solidFill>
                  </a:tcPr>
                </a:tc>
                <a:extLst>
                  <a:ext uri="{0D108BD9-81ED-4DB2-BD59-A6C34878D82A}">
                    <a16:rowId xmlns:a16="http://schemas.microsoft.com/office/drawing/2014/main" val="10002"/>
                  </a:ext>
                </a:extLst>
              </a:tr>
              <a:tr h="654780">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1" i="0" u="none" strike="noStrike" cap="none" normalizeH="0" baseline="0">
                          <a:ln>
                            <a:noFill/>
                          </a:ln>
                          <a:solidFill>
                            <a:srgbClr val="FFFFFF"/>
                          </a:solidFill>
                          <a:effectLst/>
                          <a:latin typeface="Arial" panose="020B0604020202020204" pitchFamily="34" charset="0"/>
                          <a:ea typeface="宋体" panose="02010600030101010101" pitchFamily="2" charset="-122"/>
                        </a:rPr>
                        <a:t>3</a:t>
                      </a:r>
                      <a:endParaRPr kumimoji="0" lang="zh-CN" altLang="zh-CN" sz="1600" b="1" i="0" u="none" strike="noStrike" cap="none" normalizeH="0" baseline="0">
                        <a:ln>
                          <a:noFill/>
                        </a:ln>
                        <a:solidFill>
                          <a:srgbClr val="FFFFFF"/>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dirty="0">
                          <a:ln>
                            <a:noFill/>
                          </a:ln>
                          <a:solidFill>
                            <a:srgbClr val="000000"/>
                          </a:solidFill>
                          <a:effectLst/>
                          <a:latin typeface="Arial" panose="020B0604020202020204" pitchFamily="34" charset="0"/>
                          <a:ea typeface="宋体" panose="02010600030101010101" pitchFamily="2" charset="-122"/>
                        </a:rPr>
                        <a:t>40.11</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3DE"/>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a:ln>
                            <a:noFill/>
                          </a:ln>
                          <a:solidFill>
                            <a:srgbClr val="000000"/>
                          </a:solidFill>
                          <a:effectLst/>
                          <a:latin typeface="Arial" panose="020B0604020202020204" pitchFamily="34" charset="0"/>
                          <a:ea typeface="宋体" panose="02010600030101010101" pitchFamily="2" charset="-122"/>
                        </a:rPr>
                        <a:t>6.66</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3DE"/>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dirty="0">
                          <a:ln>
                            <a:noFill/>
                          </a:ln>
                          <a:solidFill>
                            <a:srgbClr val="000000"/>
                          </a:solidFill>
                          <a:effectLst/>
                          <a:latin typeface="Arial" panose="020B0604020202020204" pitchFamily="34" charset="0"/>
                          <a:ea typeface="宋体" panose="02010600030101010101" pitchFamily="2" charset="-122"/>
                        </a:rPr>
                        <a:t>40°34′</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3DE"/>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dirty="0">
                          <a:ln>
                            <a:noFill/>
                          </a:ln>
                          <a:solidFill>
                            <a:srgbClr val="000000"/>
                          </a:solidFill>
                          <a:effectLst/>
                          <a:latin typeface="Arial" panose="020B0604020202020204" pitchFamily="34" charset="0"/>
                          <a:ea typeface="宋体" panose="02010600030101010101" pitchFamily="2" charset="-122"/>
                        </a:rPr>
                        <a:t>2660</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3DE"/>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a:ln>
                            <a:noFill/>
                          </a:ln>
                          <a:solidFill>
                            <a:srgbClr val="000000"/>
                          </a:solidFill>
                          <a:effectLst/>
                          <a:latin typeface="Arial" panose="020B0604020202020204" pitchFamily="34" charset="0"/>
                          <a:ea typeface="宋体" panose="02010600030101010101" pitchFamily="2" charset="-122"/>
                        </a:rPr>
                        <a:t>2380</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3DE"/>
                    </a:solidFill>
                  </a:tcPr>
                </a:tc>
                <a:extLst>
                  <a:ext uri="{0D108BD9-81ED-4DB2-BD59-A6C34878D82A}">
                    <a16:rowId xmlns:a16="http://schemas.microsoft.com/office/drawing/2014/main" val="10003"/>
                  </a:ext>
                </a:extLst>
              </a:tr>
              <a:tr h="654780">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1" i="0" u="none" strike="noStrike" cap="none" normalizeH="0" baseline="0">
                          <a:ln>
                            <a:noFill/>
                          </a:ln>
                          <a:solidFill>
                            <a:srgbClr val="FFFFFF"/>
                          </a:solidFill>
                          <a:effectLst/>
                          <a:latin typeface="Arial" panose="020B0604020202020204" pitchFamily="34" charset="0"/>
                          <a:ea typeface="宋体" panose="02010600030101010101" pitchFamily="2" charset="-122"/>
                        </a:rPr>
                        <a:t>4</a:t>
                      </a:r>
                      <a:endParaRPr kumimoji="0" lang="zh-CN" altLang="zh-CN" sz="1600" b="1" i="0" u="none" strike="noStrike" cap="none" normalizeH="0" baseline="0">
                        <a:ln>
                          <a:noFill/>
                        </a:ln>
                        <a:solidFill>
                          <a:srgbClr val="FFFFFF"/>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dirty="0">
                          <a:ln>
                            <a:noFill/>
                          </a:ln>
                          <a:solidFill>
                            <a:srgbClr val="000000"/>
                          </a:solidFill>
                          <a:effectLst/>
                          <a:latin typeface="Arial" panose="020B0604020202020204" pitchFamily="34" charset="0"/>
                          <a:ea typeface="宋体" panose="02010600030101010101" pitchFamily="2" charset="-122"/>
                        </a:rPr>
                        <a:t>3.41</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AEF"/>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a:ln>
                            <a:noFill/>
                          </a:ln>
                          <a:solidFill>
                            <a:srgbClr val="000000"/>
                          </a:solidFill>
                          <a:effectLst/>
                          <a:latin typeface="Arial" panose="020B0604020202020204" pitchFamily="34" charset="0"/>
                          <a:ea typeface="宋体" panose="02010600030101010101" pitchFamily="2" charset="-122"/>
                        </a:rPr>
                        <a:t>0.21</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AEF"/>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a:ln>
                            <a:noFill/>
                          </a:ln>
                          <a:solidFill>
                            <a:srgbClr val="000000"/>
                          </a:solidFill>
                          <a:effectLst/>
                          <a:latin typeface="Arial" panose="020B0604020202020204" pitchFamily="34" charset="0"/>
                          <a:ea typeface="宋体" panose="02010600030101010101" pitchFamily="2" charset="-122"/>
                        </a:rPr>
                        <a:t>36°14′</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AEF"/>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dirty="0">
                          <a:ln>
                            <a:noFill/>
                          </a:ln>
                          <a:solidFill>
                            <a:srgbClr val="000000"/>
                          </a:solidFill>
                          <a:effectLst/>
                          <a:latin typeface="Arial" panose="020B0604020202020204" pitchFamily="34" charset="0"/>
                          <a:ea typeface="宋体" panose="02010600030101010101" pitchFamily="2" charset="-122"/>
                        </a:rPr>
                        <a:t>1322</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AEF"/>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a:ln>
                            <a:noFill/>
                          </a:ln>
                          <a:solidFill>
                            <a:srgbClr val="000000"/>
                          </a:solidFill>
                          <a:effectLst/>
                          <a:latin typeface="Arial" panose="020B0604020202020204" pitchFamily="34" charset="0"/>
                          <a:ea typeface="宋体" panose="02010600030101010101" pitchFamily="2" charset="-122"/>
                        </a:rPr>
                        <a:t>1350</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AEF"/>
                    </a:solidFill>
                  </a:tcPr>
                </a:tc>
                <a:extLst>
                  <a:ext uri="{0D108BD9-81ED-4DB2-BD59-A6C34878D82A}">
                    <a16:rowId xmlns:a16="http://schemas.microsoft.com/office/drawing/2014/main" val="10004"/>
                  </a:ext>
                </a:extLst>
              </a:tr>
              <a:tr h="654780">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1" i="0" u="none" strike="noStrike" cap="none" normalizeH="0" baseline="0">
                          <a:ln>
                            <a:noFill/>
                          </a:ln>
                          <a:solidFill>
                            <a:srgbClr val="FFFFFF"/>
                          </a:solidFill>
                          <a:effectLst/>
                          <a:latin typeface="Arial" panose="020B0604020202020204" pitchFamily="34" charset="0"/>
                          <a:ea typeface="宋体" panose="02010600030101010101" pitchFamily="2" charset="-122"/>
                        </a:rPr>
                        <a:t>5</a:t>
                      </a:r>
                      <a:endParaRPr kumimoji="0" lang="zh-CN" altLang="zh-CN" sz="1600" b="1" i="0" u="none" strike="noStrike" cap="none" normalizeH="0" baseline="0">
                        <a:ln>
                          <a:noFill/>
                        </a:ln>
                        <a:solidFill>
                          <a:srgbClr val="FFFFFF"/>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a:ln>
                            <a:noFill/>
                          </a:ln>
                          <a:solidFill>
                            <a:srgbClr val="000000"/>
                          </a:solidFill>
                          <a:effectLst/>
                          <a:latin typeface="Arial" panose="020B0604020202020204" pitchFamily="34" charset="0"/>
                          <a:ea typeface="宋体" panose="02010600030101010101" pitchFamily="2" charset="-122"/>
                        </a:rPr>
                        <a:t>69.82</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3DE"/>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dirty="0">
                          <a:ln>
                            <a:noFill/>
                          </a:ln>
                          <a:solidFill>
                            <a:srgbClr val="000000"/>
                          </a:solidFill>
                          <a:effectLst/>
                          <a:latin typeface="Arial" panose="020B0604020202020204" pitchFamily="34" charset="0"/>
                          <a:ea typeface="宋体" panose="02010600030101010101" pitchFamily="2" charset="-122"/>
                        </a:rPr>
                        <a:t>16.3</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3DE"/>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a:ln>
                            <a:noFill/>
                          </a:ln>
                          <a:solidFill>
                            <a:srgbClr val="000000"/>
                          </a:solidFill>
                          <a:effectLst/>
                          <a:latin typeface="Arial" panose="020B0604020202020204" pitchFamily="34" charset="0"/>
                          <a:ea typeface="宋体" panose="02010600030101010101" pitchFamily="2" charset="-122"/>
                        </a:rPr>
                        <a:t>39°22′</a:t>
                      </a:r>
                      <a:endParaRPr kumimoji="0" lang="zh-CN" altLang="zh-CN" sz="16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3DE"/>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dirty="0">
                          <a:ln>
                            <a:noFill/>
                          </a:ln>
                          <a:solidFill>
                            <a:srgbClr val="000000"/>
                          </a:solidFill>
                          <a:effectLst/>
                          <a:latin typeface="Arial" panose="020B0604020202020204" pitchFamily="34" charset="0"/>
                          <a:ea typeface="宋体" panose="02010600030101010101" pitchFamily="2" charset="-122"/>
                        </a:rPr>
                        <a:t>3148</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3DE"/>
                    </a:solidFill>
                  </a:tcPr>
                </a:tc>
                <a:tc>
                  <a:txBody>
                    <a:bodyPr/>
                    <a:lstStyle>
                      <a:lvl1pPr indent="127000">
                        <a:lnSpc>
                          <a:spcPct val="90000"/>
                        </a:lnSpc>
                        <a:spcBef>
                          <a:spcPts val="1000"/>
                        </a:spcBef>
                        <a:buFont typeface="Arial" panose="020B0604020202020204" pitchFamily="34" charset="0"/>
                        <a:defRPr sz="24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defRPr>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defRPr sz="1600">
                          <a:solidFill>
                            <a:schemeClr val="tx1"/>
                          </a:solidFill>
                          <a:latin typeface="Arial" panose="020B0604020202020204" pitchFamily="34" charset="0"/>
                        </a:defRPr>
                      </a:lvl9pPr>
                    </a:lstStyle>
                    <a:p>
                      <a:pPr marL="0" marR="0" lvl="0" indent="0" algn="ctr" defTabSz="914400" rtl="0" eaLnBrk="1" fontAlgn="base" latinLnBrk="0" hangingPunct="1">
                        <a:lnSpc>
                          <a:spcPts val="2000"/>
                        </a:lnSpc>
                        <a:spcBef>
                          <a:spcPct val="0"/>
                        </a:spcBef>
                        <a:spcAft>
                          <a:spcPct val="0"/>
                        </a:spcAft>
                        <a:buClrTx/>
                        <a:buSzTx/>
                        <a:buFontTx/>
                        <a:buNone/>
                      </a:pPr>
                      <a:r>
                        <a:rPr kumimoji="0" lang="en-US" altLang="zh-CN" sz="1600" b="0" i="0" u="none" strike="noStrike" cap="none" normalizeH="0" baseline="0" dirty="0">
                          <a:ln>
                            <a:noFill/>
                          </a:ln>
                          <a:solidFill>
                            <a:srgbClr val="000000"/>
                          </a:solidFill>
                          <a:effectLst/>
                          <a:latin typeface="Arial" panose="020B0604020202020204" pitchFamily="34" charset="0"/>
                          <a:ea typeface="宋体" panose="02010600030101010101" pitchFamily="2" charset="-122"/>
                        </a:rPr>
                        <a:t>2539</a:t>
                      </a:r>
                      <a:endParaRPr kumimoji="0" lang="zh-CN"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3DE"/>
                    </a:solidFill>
                  </a:tcPr>
                </a:tc>
                <a:extLst>
                  <a:ext uri="{0D108BD9-81ED-4DB2-BD59-A6C34878D82A}">
                    <a16:rowId xmlns:a16="http://schemas.microsoft.com/office/drawing/2014/main" val="10005"/>
                  </a:ext>
                </a:extLst>
              </a:tr>
            </a:tbl>
          </a:graphicData>
        </a:graphic>
      </p:graphicFrame>
      <p:sp>
        <p:nvSpPr>
          <p:cNvPr id="2" name="powerpoint template design by DAJU_PPT正版来源小红书大橘PPT微信DAJU_PPT请勿抄袭搬运！盗版必究！"/>
          <p:cNvSpPr txBox="1"/>
          <p:nvPr/>
        </p:nvSpPr>
        <p:spPr>
          <a:xfrm>
            <a:off x="657372" y="280712"/>
            <a:ext cx="5254128" cy="400110"/>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kumimoji="0" sz="2000" b="1" i="0" u="none" strike="noStrike" cap="none" spc="30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r>
              <a:rPr lang="zh-CN" altLang="en-US" dirty="0"/>
              <a:t>基于能耗分级的主控岩层判别方法</a:t>
            </a:r>
          </a:p>
        </p:txBody>
      </p:sp>
      <p:grpSp>
        <p:nvGrpSpPr>
          <p:cNvPr id="4" name="组合 3"/>
          <p:cNvGrpSpPr/>
          <p:nvPr/>
        </p:nvGrpSpPr>
        <p:grpSpPr>
          <a:xfrm>
            <a:off x="0" y="6342036"/>
            <a:ext cx="12191997" cy="561373"/>
            <a:chOff x="-1" y="6296628"/>
            <a:chExt cx="12191997" cy="561373"/>
          </a:xfrm>
        </p:grpSpPr>
        <p:sp>
          <p:nvSpPr>
            <p:cNvPr id="22" name="矩形 21"/>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3" name="文本框 22">
              <a:hlinkClick r:id="rId9"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pPr lvl="0"/>
              <a:r>
                <a:rPr lang="zh-CN" altLang="en-US" dirty="0"/>
                <a:t>研究背景与意义</a:t>
              </a:r>
            </a:p>
          </p:txBody>
        </p:sp>
        <p:sp>
          <p:nvSpPr>
            <p:cNvPr id="24" name="文本框 23">
              <a:hlinkClick r:id="rId10"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互层岩体对爆破的影响机理</a:t>
              </a:r>
            </a:p>
          </p:txBody>
        </p:sp>
        <p:sp>
          <p:nvSpPr>
            <p:cNvPr id="25" name="文本框 24">
              <a:hlinkClick r:id="rId11"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b="1" i="0" u="none" strike="noStrike" cap="none" spc="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pPr lvl="0"/>
              <a:r>
                <a:rPr lang="zh-CN" altLang="en-US" dirty="0"/>
                <a:t>主控岩层判别方法</a:t>
              </a:r>
            </a:p>
          </p:txBody>
        </p:sp>
        <p:sp>
          <p:nvSpPr>
            <p:cNvPr id="26" name="文本框 25">
              <a:hlinkClick r:id="rId12"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现场试验效果分析</a:t>
              </a:r>
            </a:p>
          </p:txBody>
        </p:sp>
        <p:sp>
          <p:nvSpPr>
            <p:cNvPr id="27" name="文本框 26">
              <a:hlinkClick r:id="rId13"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研究总结</a:t>
              </a:r>
            </a:p>
          </p:txBody>
        </p:sp>
        <p:cxnSp>
          <p:nvCxnSpPr>
            <p:cNvPr id="28" name="直接连接符 27"/>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2" name="组合 31"/>
            <p:cNvGrpSpPr/>
            <p:nvPr/>
          </p:nvGrpSpPr>
          <p:grpSpPr>
            <a:xfrm>
              <a:off x="6012183" y="6296629"/>
              <a:ext cx="167640" cy="561372"/>
              <a:chOff x="8564880" y="6248400"/>
              <a:chExt cx="167640" cy="506730"/>
            </a:xfrm>
          </p:grpSpPr>
          <p:sp>
            <p:nvSpPr>
              <p:cNvPr id="33" name="等腰三角形 32"/>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1" name="文本框 10">
            <a:extLst>
              <a:ext uri="{FF2B5EF4-FFF2-40B4-BE49-F238E27FC236}">
                <a16:creationId xmlns:a16="http://schemas.microsoft.com/office/drawing/2014/main" id="{893CCD68-9FCB-3A1E-96F0-2D8E309B956F}"/>
              </a:ext>
            </a:extLst>
          </p:cNvPr>
          <p:cNvSpPr txBox="1"/>
          <p:nvPr/>
        </p:nvSpPr>
        <p:spPr>
          <a:xfrm>
            <a:off x="528549" y="5739897"/>
            <a:ext cx="10073059" cy="738664"/>
          </a:xfrm>
          <a:prstGeom prst="rect">
            <a:avLst/>
          </a:prstGeom>
          <a:noFill/>
        </p:spPr>
        <p:txBody>
          <a:bodyPr wrap="square" rtlCol="0">
            <a:spAutoFit/>
          </a:bodyPr>
          <a:lstStyle/>
          <a:p>
            <a:r>
              <a:rPr lang="zh-CN" altLang="en-US" sz="2400" dirty="0"/>
              <a:t>我们在室内外进行一系列的采样与测试，得到</a:t>
            </a:r>
            <a:r>
              <a:rPr lang="en-US" altLang="zh-CN" sz="2400" dirty="0"/>
              <a:t>5</a:t>
            </a:r>
            <a:r>
              <a:rPr lang="zh-CN" altLang="en-US" sz="2400" dirty="0"/>
              <a:t>层岩石力学性质具体数值</a:t>
            </a:r>
          </a:p>
          <a:p>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powerpoint template design by DAJU_PPT正版来源小红书大橘PPT微信DAJU_PPT请勿抄袭搬运！盗版必究！"/>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7" name="powerpoint template design by DAJU_PPT正版来源小红书大橘PPT微信DAJU_PPT请勿抄袭搬运！盗版必究！"/>
          <p:cNvGrpSpPr/>
          <p:nvPr/>
        </p:nvGrpSpPr>
        <p:grpSpPr>
          <a:xfrm>
            <a:off x="349505" y="102193"/>
            <a:ext cx="307867" cy="599859"/>
            <a:chOff x="349506" y="102193"/>
            <a:chExt cx="307866" cy="599859"/>
          </a:xfrm>
        </p:grpSpPr>
        <p:sp>
          <p:nvSpPr>
            <p:cNvPr id="8" name="powerpoint template design by DAJU_PPT正版来源小红书大橘PPT微信DAJU_PPT请勿抄袭搬运！盗版必究！-1"/>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powerpoint template design by DAJU_PPT正版来源小红书大橘PPT微信DAJU_PPT请勿抄袭搬运！盗版必究！-2"/>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cxnSp>
        <p:nvCxnSpPr>
          <p:cNvPr id="35" name="直接连接符 34"/>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116064" y="102193"/>
            <a:ext cx="541309" cy="599859"/>
            <a:chOff x="116063" y="102193"/>
            <a:chExt cx="541309" cy="599859"/>
          </a:xfrm>
        </p:grpSpPr>
        <p:sp>
          <p:nvSpPr>
            <p:cNvPr id="37" name="矩形: 圆角 36"/>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圆角 37"/>
            <p:cNvSpPr/>
            <p:nvPr/>
          </p:nvSpPr>
          <p:spPr>
            <a:xfrm>
              <a:off x="116063" y="204280"/>
              <a:ext cx="338007" cy="338007"/>
            </a:xfrm>
            <a:prstGeom prst="roundRect">
              <a:avLst>
                <a:gd name="adj" fmla="val 19200"/>
              </a:avLst>
            </a:prstGeom>
            <a:solidFill>
              <a:schemeClr val="accent1">
                <a:alpha val="70000"/>
              </a:schemeClr>
            </a:solidFill>
            <a:ln w="63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圆角 38"/>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3" name="Picture 2"/>
          <p:cNvPicPr/>
          <p:nvPr/>
        </p:nvPicPr>
        <p:blipFill rotWithShape="1">
          <a:blip r:embed="rId3"/>
          <a:srcRect t="30509" b="30509"/>
          <a:stretch>
            <a:fillRect/>
          </a:stretch>
        </p:blipFill>
        <p:spPr>
          <a:xfrm>
            <a:off x="10262940" y="22372"/>
            <a:ext cx="1634867" cy="400101"/>
          </a:xfrm>
          <a:prstGeom prst="rect">
            <a:avLst/>
          </a:prstGeom>
        </p:spPr>
      </p:pic>
      <p:pic>
        <p:nvPicPr>
          <p:cNvPr id="6" name="Picture Placeholder 24"/>
          <p:cNvPicPr>
            <a:picLocks noGrp="1" noChangeAspect="1"/>
          </p:cNvPicPr>
          <p:nvPr/>
        </p:nvPicPr>
        <p:blipFill rotWithShape="1">
          <a:blip r:embed="rId4">
            <a:extLst>
              <a:ext uri="{28A0092B-C50C-407E-A947-70E740481C1C}">
                <a14:useLocalDpi xmlns:a14="http://schemas.microsoft.com/office/drawing/2010/main" val="0"/>
              </a:ext>
            </a:extLst>
          </a:blip>
          <a:srcRect l="-5450" t="-91582" r="-7334" b="-89301"/>
          <a:stretch>
            <a:fillRect/>
          </a:stretch>
        </p:blipFill>
        <p:spPr>
          <a:xfrm>
            <a:off x="10262940" y="322788"/>
            <a:ext cx="1966301" cy="447712"/>
          </a:xfrm>
          <a:prstGeom prst="rect">
            <a:avLst/>
          </a:prstGeom>
        </p:spPr>
      </p:pic>
      <p:sp>
        <p:nvSpPr>
          <p:cNvPr id="87" name="流程图: 过程 86"/>
          <p:cNvSpPr/>
          <p:nvPr/>
        </p:nvSpPr>
        <p:spPr>
          <a:xfrm>
            <a:off x="116457" y="1380484"/>
            <a:ext cx="1775358" cy="482876"/>
          </a:xfrm>
          <a:prstGeom prst="flowChartProcess">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400" b="1" dirty="0"/>
              <a:t>1.</a:t>
            </a:r>
            <a:r>
              <a:rPr lang="zh-CN" altLang="en-US" sz="1400" b="1" dirty="0"/>
              <a:t>岩层波阻抗等级划分区间的构建</a:t>
            </a:r>
          </a:p>
        </p:txBody>
      </p:sp>
      <p:sp>
        <p:nvSpPr>
          <p:cNvPr id="90" name="文本框 89"/>
          <p:cNvSpPr txBox="1"/>
          <p:nvPr/>
        </p:nvSpPr>
        <p:spPr>
          <a:xfrm>
            <a:off x="2599364" y="795709"/>
            <a:ext cx="9601110" cy="584775"/>
          </a:xfrm>
          <a:prstGeom prst="rect">
            <a:avLst/>
          </a:prstGeom>
          <a:noFill/>
        </p:spPr>
        <p:txBody>
          <a:bodyPr wrap="square">
            <a:spAutoFit/>
          </a:bodyPr>
          <a:lstStyle/>
          <a:p>
            <a:pPr marL="0" marR="0" indent="266700" algn="just">
              <a:buNone/>
            </a:pPr>
            <a:r>
              <a:rPr lang="zh-CN" altLang="en-US" sz="1600" kern="100" dirty="0">
                <a:effectLst/>
                <a:latin typeface="+mn-ea"/>
              </a:rPr>
              <a:t>并根据</a:t>
            </a:r>
            <a:r>
              <a:rPr lang="en-US" altLang="zh-CN" sz="1600" i="1" kern="100" dirty="0">
                <a:effectLst/>
                <a:latin typeface="+mn-ea"/>
              </a:rPr>
              <a:t>R</a:t>
            </a:r>
            <a:r>
              <a:rPr lang="en-US" altLang="zh-CN" sz="1600" i="1" kern="100" baseline="-25000" dirty="0">
                <a:effectLst/>
                <a:latin typeface="+mn-ea"/>
              </a:rPr>
              <a:t>i</a:t>
            </a:r>
            <a:r>
              <a:rPr lang="en-US" altLang="zh-CN" sz="1600" i="1" kern="100" dirty="0">
                <a:effectLst/>
                <a:latin typeface="+mn-ea"/>
              </a:rPr>
              <a:t>=</a:t>
            </a:r>
            <a:r>
              <a:rPr lang="en-US" altLang="zh-CN" sz="1600" i="1" kern="100" dirty="0" err="1">
                <a:effectLst/>
                <a:latin typeface="+mn-ea"/>
              </a:rPr>
              <a:t>ρ</a:t>
            </a:r>
            <a:r>
              <a:rPr lang="en-US" altLang="zh-CN" sz="1600" i="1" kern="100" baseline="-25000" dirty="0" err="1">
                <a:effectLst/>
                <a:latin typeface="+mn-ea"/>
              </a:rPr>
              <a:t>i</a:t>
            </a:r>
            <a:r>
              <a:rPr lang="en-US" altLang="zh-CN" sz="1600" i="1" kern="100" dirty="0" err="1">
                <a:effectLst/>
                <a:latin typeface="+mn-ea"/>
              </a:rPr>
              <a:t>C</a:t>
            </a:r>
            <a:r>
              <a:rPr lang="en-US" altLang="zh-CN" sz="1600" i="1" kern="100" baseline="-25000" dirty="0" err="1">
                <a:effectLst/>
                <a:latin typeface="+mn-ea"/>
              </a:rPr>
              <a:t>i</a:t>
            </a:r>
            <a:r>
              <a:rPr lang="zh-CN" altLang="en-US" sz="1600" kern="100" dirty="0">
                <a:effectLst/>
                <a:latin typeface="+mn-ea"/>
              </a:rPr>
              <a:t>计算各岩层的波阻抗，其中</a:t>
            </a:r>
            <a:r>
              <a:rPr lang="en-US" altLang="zh-CN" sz="1600" i="1" kern="100" dirty="0">
                <a:effectLst/>
                <a:latin typeface="+mn-ea"/>
              </a:rPr>
              <a:t>R</a:t>
            </a:r>
            <a:r>
              <a:rPr lang="en-US" altLang="zh-CN" sz="1600" i="1" kern="100" baseline="-25000" dirty="0">
                <a:effectLst/>
                <a:latin typeface="+mn-ea"/>
              </a:rPr>
              <a:t>i</a:t>
            </a:r>
            <a:r>
              <a:rPr lang="zh-CN" altLang="en-US" sz="1600" kern="100" dirty="0">
                <a:effectLst/>
                <a:latin typeface="+mn-ea"/>
              </a:rPr>
              <a:t>是岩石波阻抗，</a:t>
            </a:r>
            <a:r>
              <a:rPr lang="en-US" altLang="zh-CN" sz="1600" i="1" kern="100" dirty="0" err="1">
                <a:effectLst/>
                <a:latin typeface="+mn-ea"/>
              </a:rPr>
              <a:t>ρ</a:t>
            </a:r>
            <a:r>
              <a:rPr lang="en-US" altLang="zh-CN" sz="1600" i="1" kern="100" baseline="-25000" dirty="0" err="1">
                <a:effectLst/>
                <a:latin typeface="+mn-ea"/>
              </a:rPr>
              <a:t>i</a:t>
            </a:r>
            <a:r>
              <a:rPr lang="zh-CN" altLang="en-US" sz="1600" kern="100" dirty="0">
                <a:effectLst/>
                <a:latin typeface="+mn-ea"/>
              </a:rPr>
              <a:t>为岩石密度，</a:t>
            </a:r>
            <a:r>
              <a:rPr lang="en-US" altLang="zh-CN" sz="1600" i="1" kern="100" dirty="0">
                <a:effectLst/>
                <a:latin typeface="+mn-ea"/>
              </a:rPr>
              <a:t>C</a:t>
            </a:r>
            <a:r>
              <a:rPr lang="en-US" altLang="zh-CN" sz="1600" i="1" kern="100" baseline="-25000" dirty="0">
                <a:effectLst/>
                <a:latin typeface="+mn-ea"/>
              </a:rPr>
              <a:t>i</a:t>
            </a:r>
            <a:r>
              <a:rPr lang="zh-CN" altLang="en-US" sz="1600" kern="100" dirty="0">
                <a:effectLst/>
                <a:latin typeface="+mn-ea"/>
              </a:rPr>
              <a:t>为岩石纵波速，以该台阶内最大波阻抗</a:t>
            </a:r>
            <a:r>
              <a:rPr lang="en-US" altLang="zh-CN" sz="1600" i="1" kern="100" dirty="0" err="1">
                <a:effectLst/>
                <a:latin typeface="+mn-ea"/>
              </a:rPr>
              <a:t>R</a:t>
            </a:r>
            <a:r>
              <a:rPr lang="en-US" altLang="zh-CN" sz="1600" i="1" kern="100" baseline="-25000" dirty="0" err="1">
                <a:effectLst/>
                <a:latin typeface="+mn-ea"/>
              </a:rPr>
              <a:t>max</a:t>
            </a:r>
            <a:r>
              <a:rPr lang="zh-CN" altLang="en-US" sz="1600" kern="100" dirty="0">
                <a:effectLst/>
                <a:latin typeface="+mn-ea"/>
              </a:rPr>
              <a:t>和最小波阻抗</a:t>
            </a:r>
            <a:r>
              <a:rPr lang="en-US" altLang="zh-CN" sz="1600" i="1" kern="100" dirty="0" err="1">
                <a:effectLst/>
                <a:latin typeface="+mn-ea"/>
              </a:rPr>
              <a:t>R</a:t>
            </a:r>
            <a:r>
              <a:rPr lang="en-US" altLang="zh-CN" sz="1600" i="1" kern="100" baseline="-25000" dirty="0" err="1">
                <a:effectLst/>
                <a:latin typeface="+mn-ea"/>
              </a:rPr>
              <a:t>min</a:t>
            </a:r>
            <a:r>
              <a:rPr lang="zh-CN" altLang="en-US" sz="1600" kern="100" dirty="0">
                <a:effectLst/>
                <a:latin typeface="+mn-ea"/>
              </a:rPr>
              <a:t>作为上下限，根据下式计算出</a:t>
            </a:r>
            <a:r>
              <a:rPr lang="en-US" altLang="zh-CN" sz="1600" kern="100" dirty="0">
                <a:effectLst/>
                <a:latin typeface="+mn-ea"/>
              </a:rPr>
              <a:t>5</a:t>
            </a:r>
            <a:r>
              <a:rPr lang="zh-CN" altLang="en-US" sz="1600" kern="100" dirty="0">
                <a:effectLst/>
                <a:latin typeface="+mn-ea"/>
              </a:rPr>
              <a:t>个等间距区间：</a:t>
            </a:r>
          </a:p>
        </p:txBody>
      </p:sp>
      <p:sp>
        <p:nvSpPr>
          <p:cNvPr id="93" name="文本框 92"/>
          <p:cNvSpPr txBox="1"/>
          <p:nvPr/>
        </p:nvSpPr>
        <p:spPr>
          <a:xfrm>
            <a:off x="2282112" y="1549218"/>
            <a:ext cx="9716428" cy="369332"/>
          </a:xfrm>
          <a:prstGeom prst="rect">
            <a:avLst/>
          </a:prstGeom>
          <a:noFill/>
        </p:spPr>
        <p:txBody>
          <a:bodyPr wrap="square">
            <a:spAutoFit/>
          </a:bodyPr>
          <a:lstStyle/>
          <a:p>
            <a:pPr marL="0" marR="0" algn="ctr">
              <a:buNone/>
            </a:pPr>
            <a:r>
              <a:rPr lang="en-US" altLang="zh-CN" sz="1800" b="1" i="1" kern="100" dirty="0" err="1">
                <a:solidFill>
                  <a:schemeClr val="accent1"/>
                </a:solidFill>
                <a:effectLst/>
                <a:latin typeface="Times New Roman" panose="02020603050405020304" pitchFamily="18" charset="0"/>
                <a:ea typeface="宋体" panose="02010600030101010101" pitchFamily="2" charset="-122"/>
              </a:rPr>
              <a:t>G</a:t>
            </a:r>
            <a:r>
              <a:rPr lang="en-US" altLang="zh-CN" sz="1800" b="1" i="1" kern="100" baseline="-25000" dirty="0" err="1">
                <a:solidFill>
                  <a:schemeClr val="accent1"/>
                </a:solidFill>
                <a:effectLst/>
                <a:latin typeface="Times New Roman" panose="02020603050405020304" pitchFamily="18" charset="0"/>
                <a:ea typeface="宋体" panose="02010600030101010101" pitchFamily="2" charset="-122"/>
              </a:rPr>
              <a:t>j</a:t>
            </a:r>
            <a:r>
              <a:rPr lang="en-US" altLang="zh-CN" sz="1800" b="1" kern="100" dirty="0">
                <a:solidFill>
                  <a:schemeClr val="accent1"/>
                </a:solidFill>
                <a:effectLst/>
                <a:latin typeface="Times New Roman" panose="02020603050405020304" pitchFamily="18" charset="0"/>
                <a:ea typeface="宋体" panose="02010600030101010101" pitchFamily="2" charset="-122"/>
              </a:rPr>
              <a:t>=</a:t>
            </a:r>
            <a:r>
              <a:rPr lang="en-US" altLang="zh-CN" sz="1800" b="1" i="1" kern="100" dirty="0" err="1">
                <a:solidFill>
                  <a:schemeClr val="accent1"/>
                </a:solidFill>
                <a:effectLst/>
                <a:latin typeface="Times New Roman" panose="02020603050405020304" pitchFamily="18" charset="0"/>
                <a:ea typeface="宋体" panose="02010600030101010101" pitchFamily="2" charset="-122"/>
              </a:rPr>
              <a:t>R</a:t>
            </a:r>
            <a:r>
              <a:rPr lang="en-US" altLang="zh-CN" sz="1800" b="1" i="1" kern="100" baseline="-25000" dirty="0" err="1">
                <a:solidFill>
                  <a:schemeClr val="accent1"/>
                </a:solidFill>
                <a:effectLst/>
                <a:latin typeface="Times New Roman" panose="02020603050405020304" pitchFamily="18" charset="0"/>
                <a:ea typeface="宋体" panose="02010600030101010101" pitchFamily="2" charset="-122"/>
              </a:rPr>
              <a:t>min</a:t>
            </a:r>
            <a:r>
              <a:rPr lang="en-US" altLang="zh-CN" sz="1800" b="1" kern="100" dirty="0">
                <a:solidFill>
                  <a:schemeClr val="accent1"/>
                </a:solidFill>
                <a:effectLst/>
                <a:latin typeface="Times New Roman" panose="02020603050405020304" pitchFamily="18" charset="0"/>
                <a:ea typeface="宋体" panose="02010600030101010101" pitchFamily="2" charset="-122"/>
              </a:rPr>
              <a:t>+</a:t>
            </a:r>
            <a:r>
              <a:rPr lang="zh-CN" altLang="en-US" sz="1800" b="1" kern="100" dirty="0">
                <a:solidFill>
                  <a:schemeClr val="accent1"/>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1800" b="1" i="1" kern="100" dirty="0" err="1">
                <a:solidFill>
                  <a:schemeClr val="accent1"/>
                </a:solidFill>
                <a:effectLst/>
                <a:latin typeface="Times New Roman" panose="02020603050405020304" pitchFamily="18" charset="0"/>
                <a:ea typeface="宋体" panose="02010600030101010101" pitchFamily="2" charset="-122"/>
              </a:rPr>
              <a:t>R</a:t>
            </a:r>
            <a:r>
              <a:rPr lang="en-US" altLang="zh-CN" sz="1800" b="1" i="1" kern="100" baseline="-25000" dirty="0" err="1">
                <a:solidFill>
                  <a:schemeClr val="accent1"/>
                </a:solidFill>
                <a:effectLst/>
                <a:latin typeface="Times New Roman" panose="02020603050405020304" pitchFamily="18" charset="0"/>
                <a:ea typeface="宋体" panose="02010600030101010101" pitchFamily="2" charset="-122"/>
              </a:rPr>
              <a:t>max</a:t>
            </a:r>
            <a:r>
              <a:rPr lang="en-US" altLang="zh-CN" sz="1800" b="1" kern="100" dirty="0" err="1">
                <a:solidFill>
                  <a:schemeClr val="accent1"/>
                </a:solidFill>
                <a:effectLst/>
                <a:latin typeface="Times New Roman" panose="02020603050405020304" pitchFamily="18" charset="0"/>
                <a:ea typeface="宋体" panose="02010600030101010101" pitchFamily="2" charset="-122"/>
              </a:rPr>
              <a:t>-</a:t>
            </a:r>
            <a:r>
              <a:rPr lang="en-US" altLang="zh-CN" sz="1800" b="1" i="1" kern="100" dirty="0" err="1">
                <a:solidFill>
                  <a:schemeClr val="accent1"/>
                </a:solidFill>
                <a:effectLst/>
                <a:latin typeface="Times New Roman" panose="02020603050405020304" pitchFamily="18" charset="0"/>
                <a:ea typeface="宋体" panose="02010600030101010101" pitchFamily="2" charset="-122"/>
              </a:rPr>
              <a:t>R</a:t>
            </a:r>
            <a:r>
              <a:rPr lang="en-US" altLang="zh-CN" sz="1800" b="1" i="1" kern="100" baseline="-25000" dirty="0" err="1">
                <a:solidFill>
                  <a:schemeClr val="accent1"/>
                </a:solidFill>
                <a:effectLst/>
                <a:latin typeface="Times New Roman" panose="02020603050405020304" pitchFamily="18" charset="0"/>
                <a:ea typeface="宋体" panose="02010600030101010101" pitchFamily="2" charset="-122"/>
              </a:rPr>
              <a:t>min</a:t>
            </a:r>
            <a:r>
              <a:rPr lang="zh-CN" altLang="en-US" sz="1800" b="1" kern="100" dirty="0">
                <a:solidFill>
                  <a:schemeClr val="accent1"/>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1800" b="1" kern="100" dirty="0">
                <a:solidFill>
                  <a:schemeClr val="accent1"/>
                </a:solidFill>
                <a:effectLst/>
                <a:latin typeface="Times New Roman" panose="02020603050405020304" pitchFamily="18" charset="0"/>
                <a:ea typeface="宋体" panose="02010600030101010101" pitchFamily="2" charset="-122"/>
              </a:rPr>
              <a:t>/</a:t>
            </a:r>
            <a:r>
              <a:rPr lang="en-US" altLang="zh-CN" sz="1800" b="1" i="1" kern="100" dirty="0">
                <a:solidFill>
                  <a:schemeClr val="accent1"/>
                </a:solidFill>
                <a:effectLst/>
                <a:latin typeface="Times New Roman" panose="02020603050405020304" pitchFamily="18" charset="0"/>
                <a:ea typeface="宋体" panose="02010600030101010101" pitchFamily="2" charset="-122"/>
              </a:rPr>
              <a:t>5</a:t>
            </a:r>
            <a:r>
              <a:rPr lang="en-US" altLang="zh-CN" sz="1800" b="1" kern="100" dirty="0">
                <a:solidFill>
                  <a:schemeClr val="accent1"/>
                </a:solidFill>
                <a:effectLst/>
                <a:latin typeface="Times New Roman" panose="02020603050405020304" pitchFamily="18" charset="0"/>
                <a:ea typeface="宋体" panose="02010600030101010101" pitchFamily="2" charset="-122"/>
              </a:rPr>
              <a:t>×</a:t>
            </a:r>
            <a:r>
              <a:rPr lang="en-US" altLang="zh-CN" sz="1800" b="1" i="1" kern="100" dirty="0">
                <a:solidFill>
                  <a:schemeClr val="accent1"/>
                </a:solidFill>
                <a:effectLst/>
                <a:latin typeface="Times New Roman" panose="02020603050405020304" pitchFamily="18" charset="0"/>
                <a:ea typeface="宋体" panose="02010600030101010101" pitchFamily="2" charset="-122"/>
              </a:rPr>
              <a:t>j</a:t>
            </a:r>
            <a:r>
              <a:rPr lang="zh-CN" altLang="en-US" sz="1800" b="1" kern="100" dirty="0">
                <a:solidFill>
                  <a:schemeClr val="accent1"/>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1800" b="1" i="1" kern="100" dirty="0">
                <a:solidFill>
                  <a:schemeClr val="accent1"/>
                </a:solidFill>
                <a:effectLst/>
                <a:latin typeface="Times New Roman" panose="02020603050405020304" pitchFamily="18" charset="0"/>
                <a:ea typeface="宋体" panose="02010600030101010101" pitchFamily="2" charset="-122"/>
              </a:rPr>
              <a:t>j</a:t>
            </a:r>
            <a:r>
              <a:rPr lang="en-US" altLang="zh-CN" sz="1800" b="1" kern="100" dirty="0">
                <a:solidFill>
                  <a:schemeClr val="accent1"/>
                </a:solidFill>
                <a:effectLst/>
                <a:latin typeface="Times New Roman" panose="02020603050405020304" pitchFamily="18" charset="0"/>
                <a:ea typeface="宋体" panose="02010600030101010101" pitchFamily="2" charset="-122"/>
              </a:rPr>
              <a:t>=1</a:t>
            </a:r>
            <a:r>
              <a:rPr lang="zh-CN" altLang="en-US" sz="1800" b="1" kern="100" dirty="0">
                <a:solidFill>
                  <a:schemeClr val="accent1"/>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1800" b="1" kern="100" dirty="0">
                <a:solidFill>
                  <a:schemeClr val="accent1"/>
                </a:solidFill>
                <a:effectLst/>
                <a:latin typeface="Times New Roman" panose="02020603050405020304" pitchFamily="18" charset="0"/>
                <a:ea typeface="宋体" panose="02010600030101010101" pitchFamily="2" charset="-122"/>
              </a:rPr>
              <a:t>2</a:t>
            </a:r>
            <a:r>
              <a:rPr lang="zh-CN" altLang="en-US" sz="1800" b="1" kern="100" dirty="0">
                <a:solidFill>
                  <a:schemeClr val="accent1"/>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1800" b="1" kern="100" dirty="0">
                <a:solidFill>
                  <a:schemeClr val="accent1"/>
                </a:solidFill>
                <a:effectLst/>
                <a:latin typeface="Times New Roman" panose="02020603050405020304" pitchFamily="18" charset="0"/>
                <a:ea typeface="宋体" panose="02010600030101010101" pitchFamily="2" charset="-122"/>
              </a:rPr>
              <a:t>3</a:t>
            </a:r>
            <a:r>
              <a:rPr lang="zh-CN" altLang="en-US" sz="1800" b="1" kern="100" dirty="0">
                <a:solidFill>
                  <a:schemeClr val="accent1"/>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1800" b="1" kern="100" dirty="0">
                <a:solidFill>
                  <a:schemeClr val="accent1"/>
                </a:solidFill>
                <a:effectLst/>
                <a:latin typeface="Times New Roman" panose="02020603050405020304" pitchFamily="18" charset="0"/>
                <a:ea typeface="宋体" panose="02010600030101010101" pitchFamily="2" charset="-122"/>
              </a:rPr>
              <a:t>4</a:t>
            </a:r>
            <a:r>
              <a:rPr lang="zh-CN" altLang="en-US" sz="1800" b="1" kern="100" dirty="0">
                <a:solidFill>
                  <a:schemeClr val="accent1"/>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en-US" sz="1800" b="1" i="1" kern="100" dirty="0">
                <a:solidFill>
                  <a:schemeClr val="accent1"/>
                </a:solidFill>
                <a:effectLst/>
                <a:latin typeface="Times New Roman" panose="02020603050405020304" pitchFamily="18" charset="0"/>
                <a:ea typeface="宋体" panose="02010600030101010101" pitchFamily="2" charset="-122"/>
              </a:rPr>
              <a:t> </a:t>
            </a:r>
            <a:r>
              <a:rPr lang="zh-CN" altLang="en-US" sz="1800" b="1" kern="100" dirty="0">
                <a:solidFill>
                  <a:schemeClr val="accent1"/>
                </a:solidFill>
                <a:effectLst/>
                <a:latin typeface="Times New Roman" panose="02020603050405020304" pitchFamily="18" charset="0"/>
                <a:ea typeface="宋体" panose="02010600030101010101" pitchFamily="2" charset="-122"/>
              </a:rPr>
              <a:t>               </a:t>
            </a:r>
            <a:r>
              <a:rPr lang="zh-CN" altLang="en-US" sz="1800" b="1" kern="100" dirty="0">
                <a:solidFill>
                  <a:schemeClr val="accent1"/>
                </a:solidFill>
                <a:effectLst/>
                <a:latin typeface="宋体" panose="02010600030101010101" pitchFamily="2" charset="-122"/>
                <a:ea typeface="宋体" panose="02010600030101010101" pitchFamily="2" charset="-122"/>
              </a:rPr>
              <a:t>（</a:t>
            </a:r>
            <a:r>
              <a:rPr lang="en-US" altLang="zh-CN" sz="1800" b="1" kern="100" dirty="0">
                <a:solidFill>
                  <a:schemeClr val="accent1"/>
                </a:solidFill>
                <a:effectLst/>
                <a:latin typeface="Times New Roman" panose="02020603050405020304" pitchFamily="18" charset="0"/>
                <a:ea typeface="宋体" panose="02010600030101010101" pitchFamily="2" charset="-122"/>
              </a:rPr>
              <a:t>1</a:t>
            </a:r>
            <a:r>
              <a:rPr lang="zh-CN" altLang="en-US" sz="1800" b="1" kern="100" dirty="0">
                <a:solidFill>
                  <a:schemeClr val="accent1"/>
                </a:solidFill>
                <a:effectLst/>
                <a:latin typeface="宋体" panose="02010600030101010101" pitchFamily="2" charset="-122"/>
                <a:ea typeface="宋体" panose="02010600030101010101" pitchFamily="2" charset="-122"/>
              </a:rPr>
              <a:t>）</a:t>
            </a:r>
            <a:endParaRPr lang="zh-CN" altLang="en-US" sz="1800" b="1" kern="100" dirty="0">
              <a:solidFill>
                <a:schemeClr val="accent1"/>
              </a:solidFill>
              <a:effectLst/>
              <a:latin typeface="Times New Roman" panose="02020603050405020304" pitchFamily="18" charset="0"/>
              <a:ea typeface="宋体" panose="02010600030101010101" pitchFamily="2" charset="-122"/>
            </a:endParaRPr>
          </a:p>
        </p:txBody>
      </p:sp>
      <p:sp>
        <p:nvSpPr>
          <p:cNvPr id="94" name="流程图: 过程 93"/>
          <p:cNvSpPr/>
          <p:nvPr/>
        </p:nvSpPr>
        <p:spPr>
          <a:xfrm>
            <a:off x="3831655" y="1544550"/>
            <a:ext cx="6508696" cy="396015"/>
          </a:xfrm>
          <a:prstGeom prst="flowChartProcess">
            <a:avLst/>
          </a:prstGeom>
          <a:noFill/>
          <a:ln w="57150">
            <a:solidFill>
              <a:schemeClr val="accent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文本框 95"/>
          <p:cNvSpPr txBox="1"/>
          <p:nvPr/>
        </p:nvSpPr>
        <p:spPr>
          <a:xfrm>
            <a:off x="2474433" y="2041262"/>
            <a:ext cx="9716428" cy="338554"/>
          </a:xfrm>
          <a:prstGeom prst="rect">
            <a:avLst/>
          </a:prstGeom>
          <a:noFill/>
        </p:spPr>
        <p:txBody>
          <a:bodyPr wrap="square">
            <a:spAutoFit/>
          </a:bodyPr>
          <a:lstStyle/>
          <a:p>
            <a:pPr indent="266700" algn="just"/>
            <a:r>
              <a:rPr lang="zh-CN" altLang="en-US" sz="1600" kern="100" dirty="0">
                <a:latin typeface="+mn-ea"/>
              </a:rPr>
              <a:t>炸药单耗的分级依据：</a:t>
            </a:r>
            <a:r>
              <a:rPr lang="en-US" altLang="zh-CN" sz="1600" i="1" kern="100" dirty="0">
                <a:effectLst/>
                <a:latin typeface="+mn-ea"/>
              </a:rPr>
              <a:t>R</a:t>
            </a:r>
            <a:r>
              <a:rPr lang="en-US" altLang="zh-CN" sz="1600" i="1" kern="100" baseline="-25000" dirty="0">
                <a:effectLst/>
                <a:latin typeface="+mn-ea"/>
              </a:rPr>
              <a:t>min</a:t>
            </a:r>
            <a:r>
              <a:rPr lang="en-US" altLang="zh-CN" sz="1600" kern="100" dirty="0">
                <a:effectLst/>
                <a:latin typeface="+mn-ea"/>
              </a:rPr>
              <a:t>-</a:t>
            </a:r>
            <a:r>
              <a:rPr lang="en-US" altLang="zh-CN" sz="1600" i="1" kern="100" dirty="0">
                <a:effectLst/>
                <a:latin typeface="+mn-ea"/>
              </a:rPr>
              <a:t>G</a:t>
            </a:r>
            <a:r>
              <a:rPr lang="en-US" altLang="zh-CN" sz="1600" i="1" kern="100" baseline="-25000" dirty="0">
                <a:effectLst/>
                <a:latin typeface="+mn-ea"/>
              </a:rPr>
              <a:t>1</a:t>
            </a:r>
            <a:r>
              <a:rPr lang="zh-CN" altLang="en-US" sz="1600" kern="100" dirty="0">
                <a:effectLst/>
                <a:latin typeface="+mn-ea"/>
              </a:rPr>
              <a:t>为低、</a:t>
            </a:r>
            <a:r>
              <a:rPr lang="en-US" altLang="zh-CN" sz="1600" i="1" kern="100" dirty="0">
                <a:effectLst/>
                <a:latin typeface="+mn-ea"/>
              </a:rPr>
              <a:t>G</a:t>
            </a:r>
            <a:r>
              <a:rPr lang="en-US" altLang="zh-CN" sz="1600" i="1" kern="100" baseline="-25000" dirty="0">
                <a:effectLst/>
                <a:latin typeface="+mn-ea"/>
              </a:rPr>
              <a:t>1</a:t>
            </a:r>
            <a:r>
              <a:rPr lang="en-US" altLang="zh-CN" sz="1600" kern="100" dirty="0">
                <a:effectLst/>
                <a:latin typeface="+mn-ea"/>
              </a:rPr>
              <a:t>-</a:t>
            </a:r>
            <a:r>
              <a:rPr lang="en-US" altLang="zh-CN" sz="1600" i="1" kern="100" dirty="0">
                <a:effectLst/>
                <a:latin typeface="+mn-ea"/>
              </a:rPr>
              <a:t>G</a:t>
            </a:r>
            <a:r>
              <a:rPr lang="en-US" altLang="zh-CN" sz="1600" i="1" kern="100" baseline="-25000" dirty="0">
                <a:effectLst/>
                <a:latin typeface="+mn-ea"/>
              </a:rPr>
              <a:t>2</a:t>
            </a:r>
            <a:r>
              <a:rPr lang="zh-CN" altLang="en-US" sz="1600" kern="100" dirty="0">
                <a:effectLst/>
                <a:latin typeface="+mn-ea"/>
              </a:rPr>
              <a:t>为较低、</a:t>
            </a:r>
            <a:r>
              <a:rPr lang="en-US" altLang="zh-CN" sz="1600" i="1" kern="100" dirty="0">
                <a:effectLst/>
                <a:latin typeface="+mn-ea"/>
              </a:rPr>
              <a:t>G</a:t>
            </a:r>
            <a:r>
              <a:rPr lang="en-US" altLang="zh-CN" sz="1600" i="1" kern="100" baseline="-25000" dirty="0">
                <a:effectLst/>
                <a:latin typeface="+mn-ea"/>
              </a:rPr>
              <a:t>2</a:t>
            </a:r>
            <a:r>
              <a:rPr lang="en-US" altLang="zh-CN" sz="1600" kern="100" dirty="0">
                <a:effectLst/>
                <a:latin typeface="+mn-ea"/>
              </a:rPr>
              <a:t>-</a:t>
            </a:r>
            <a:r>
              <a:rPr lang="en-US" altLang="zh-CN" sz="1600" i="1" kern="100" dirty="0">
                <a:effectLst/>
                <a:latin typeface="+mn-ea"/>
              </a:rPr>
              <a:t>G</a:t>
            </a:r>
            <a:r>
              <a:rPr lang="en-US" altLang="zh-CN" sz="1600" i="1" kern="100" baseline="-25000" dirty="0">
                <a:effectLst/>
                <a:latin typeface="+mn-ea"/>
              </a:rPr>
              <a:t>3</a:t>
            </a:r>
            <a:r>
              <a:rPr lang="zh-CN" altLang="en-US" sz="1600" kern="100" dirty="0">
                <a:effectLst/>
                <a:latin typeface="+mn-ea"/>
              </a:rPr>
              <a:t>为中、</a:t>
            </a:r>
            <a:r>
              <a:rPr lang="en-US" altLang="zh-CN" sz="1600" i="1" kern="100" dirty="0">
                <a:effectLst/>
                <a:latin typeface="+mn-ea"/>
              </a:rPr>
              <a:t>G</a:t>
            </a:r>
            <a:r>
              <a:rPr lang="en-US" altLang="zh-CN" sz="1600" i="1" kern="100" baseline="-25000" dirty="0">
                <a:effectLst/>
                <a:latin typeface="+mn-ea"/>
              </a:rPr>
              <a:t>3</a:t>
            </a:r>
            <a:r>
              <a:rPr lang="en-US" altLang="zh-CN" sz="1600" kern="100" dirty="0">
                <a:effectLst/>
                <a:latin typeface="+mn-ea"/>
              </a:rPr>
              <a:t>-</a:t>
            </a:r>
            <a:r>
              <a:rPr lang="en-US" altLang="zh-CN" sz="1600" i="1" kern="100" dirty="0">
                <a:effectLst/>
                <a:latin typeface="+mn-ea"/>
              </a:rPr>
              <a:t>G</a:t>
            </a:r>
            <a:r>
              <a:rPr lang="en-US" altLang="zh-CN" sz="1600" i="1" kern="100" baseline="-25000" dirty="0">
                <a:effectLst/>
                <a:latin typeface="+mn-ea"/>
              </a:rPr>
              <a:t>4</a:t>
            </a:r>
            <a:r>
              <a:rPr lang="zh-CN" altLang="en-US" sz="1600" kern="100" dirty="0">
                <a:effectLst/>
                <a:latin typeface="+mn-ea"/>
              </a:rPr>
              <a:t>为较高、</a:t>
            </a:r>
            <a:r>
              <a:rPr lang="en-US" altLang="zh-CN" sz="1600" i="1" kern="100" dirty="0">
                <a:effectLst/>
                <a:latin typeface="+mn-ea"/>
              </a:rPr>
              <a:t>G</a:t>
            </a:r>
            <a:r>
              <a:rPr lang="en-US" altLang="zh-CN" sz="1600" i="1" kern="100" baseline="-25000" dirty="0">
                <a:effectLst/>
                <a:latin typeface="+mn-ea"/>
              </a:rPr>
              <a:t>4</a:t>
            </a:r>
            <a:r>
              <a:rPr lang="en-US" altLang="zh-CN" sz="1600" kern="100" dirty="0">
                <a:effectLst/>
                <a:latin typeface="+mn-ea"/>
              </a:rPr>
              <a:t>-</a:t>
            </a:r>
            <a:r>
              <a:rPr lang="en-US" altLang="zh-CN" sz="1600" i="1" kern="100" dirty="0">
                <a:effectLst/>
                <a:latin typeface="+mn-ea"/>
              </a:rPr>
              <a:t>R</a:t>
            </a:r>
            <a:r>
              <a:rPr lang="en-US" altLang="zh-CN" sz="1600" i="1" kern="100" baseline="-25000" dirty="0">
                <a:effectLst/>
                <a:latin typeface="+mn-ea"/>
              </a:rPr>
              <a:t>max</a:t>
            </a:r>
            <a:r>
              <a:rPr lang="zh-CN" altLang="en-US" sz="1600" kern="100" dirty="0">
                <a:effectLst/>
                <a:latin typeface="+mn-ea"/>
              </a:rPr>
              <a:t>为高。</a:t>
            </a:r>
          </a:p>
        </p:txBody>
      </p:sp>
      <p:sp>
        <p:nvSpPr>
          <p:cNvPr id="97" name="流程图: 过程 96"/>
          <p:cNvSpPr/>
          <p:nvPr/>
        </p:nvSpPr>
        <p:spPr>
          <a:xfrm>
            <a:off x="120260" y="3020511"/>
            <a:ext cx="1771556" cy="561367"/>
          </a:xfrm>
          <a:prstGeom prst="flowChartProcess">
            <a:avLst/>
          </a:prstGeom>
          <a:solidFill>
            <a:srgbClr val="C9AA6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600" b="1" dirty="0"/>
              <a:t>2.</a:t>
            </a:r>
            <a:r>
              <a:rPr lang="zh-CN" altLang="en-US" sz="1600" b="1" dirty="0"/>
              <a:t>建台阶整体炸药单耗量的预测</a:t>
            </a:r>
          </a:p>
        </p:txBody>
      </p:sp>
      <p:sp>
        <p:nvSpPr>
          <p:cNvPr id="100" name="文本框 99"/>
          <p:cNvSpPr txBox="1"/>
          <p:nvPr/>
        </p:nvSpPr>
        <p:spPr>
          <a:xfrm>
            <a:off x="2599363" y="2456355"/>
            <a:ext cx="9591497" cy="584775"/>
          </a:xfrm>
          <a:prstGeom prst="rect">
            <a:avLst/>
          </a:prstGeom>
          <a:noFill/>
        </p:spPr>
        <p:txBody>
          <a:bodyPr wrap="square">
            <a:spAutoFit/>
          </a:bodyPr>
          <a:lstStyle/>
          <a:p>
            <a:pPr marL="0" marR="0" indent="266700" algn="just">
              <a:buNone/>
            </a:pPr>
            <a:r>
              <a:rPr lang="zh-CN" altLang="en-US" sz="1600" kern="100" dirty="0">
                <a:effectLst/>
                <a:latin typeface="+mn-ea"/>
                <a:cs typeface="Times New Roman" panose="02020603050405020304" pitchFamily="18" charset="0"/>
              </a:rPr>
              <a:t>  将台阶功率密度</a:t>
            </a:r>
            <a:r>
              <a:rPr lang="en-US" altLang="zh-CN" sz="1600" i="1" kern="100" dirty="0">
                <a:effectLst/>
                <a:latin typeface="+mn-ea"/>
              </a:rPr>
              <a:t>P</a:t>
            </a:r>
            <a:r>
              <a:rPr lang="en-US" altLang="zh-CN" sz="1600" i="1" kern="100" baseline="-25000" dirty="0">
                <a:effectLst/>
                <a:latin typeface="+mn-ea"/>
              </a:rPr>
              <a:t>w</a:t>
            </a:r>
            <a:r>
              <a:rPr lang="zh-CN" altLang="en-US" sz="1600" kern="100" dirty="0">
                <a:effectLst/>
                <a:latin typeface="+mn-ea"/>
                <a:cs typeface="Times New Roman" panose="02020603050405020304" pitchFamily="18" charset="0"/>
              </a:rPr>
              <a:t>的表述简化为式（</a:t>
            </a:r>
            <a:r>
              <a:rPr lang="en-US" altLang="zh-CN" sz="1600" kern="100" dirty="0">
                <a:effectLst/>
                <a:latin typeface="+mn-ea"/>
              </a:rPr>
              <a:t>2</a:t>
            </a:r>
            <a:r>
              <a:rPr lang="zh-CN" altLang="en-US" sz="1600" kern="100" dirty="0">
                <a:effectLst/>
                <a:latin typeface="+mn-ea"/>
              </a:rPr>
              <a:t>）</a:t>
            </a:r>
            <a:r>
              <a:rPr lang="zh-CN" altLang="en-US" sz="1600" kern="100" dirty="0">
                <a:effectLst/>
                <a:latin typeface="+mn-ea"/>
                <a:cs typeface="Times New Roman" panose="02020603050405020304" pitchFamily="18" charset="0"/>
              </a:rPr>
              <a:t>，对式（</a:t>
            </a:r>
            <a:r>
              <a:rPr lang="en-US" altLang="zh-CN" sz="1600" kern="100" dirty="0">
                <a:effectLst/>
                <a:latin typeface="+mn-ea"/>
              </a:rPr>
              <a:t>2</a:t>
            </a:r>
            <a:r>
              <a:rPr lang="zh-CN" altLang="en-US" sz="1600" kern="100" dirty="0">
                <a:effectLst/>
                <a:latin typeface="+mn-ea"/>
              </a:rPr>
              <a:t>）</a:t>
            </a:r>
            <a:r>
              <a:rPr lang="zh-CN" altLang="en-US" sz="1600" kern="100" dirty="0">
                <a:effectLst/>
                <a:latin typeface="+mn-ea"/>
                <a:cs typeface="Times New Roman" panose="02020603050405020304" pitchFamily="18" charset="0"/>
              </a:rPr>
              <a:t>进行量纲分析可知</a:t>
            </a:r>
            <a:r>
              <a:rPr lang="en-US" altLang="zh-CN" sz="1600" i="1" kern="100" dirty="0">
                <a:effectLst/>
                <a:latin typeface="+mn-ea"/>
              </a:rPr>
              <a:t>P</a:t>
            </a:r>
            <a:r>
              <a:rPr lang="en-US" altLang="zh-CN" sz="1600" i="1" kern="100" baseline="-25000" dirty="0">
                <a:effectLst/>
                <a:latin typeface="+mn-ea"/>
              </a:rPr>
              <a:t>w</a:t>
            </a:r>
            <a:r>
              <a:rPr lang="zh-CN" altLang="en-US" sz="1600" kern="100" dirty="0">
                <a:effectLst/>
                <a:latin typeface="+mn-ea"/>
                <a:cs typeface="Times New Roman" panose="02020603050405020304" pitchFamily="18" charset="0"/>
              </a:rPr>
              <a:t>与波阻抗</a:t>
            </a:r>
            <a:r>
              <a:rPr lang="en-US" altLang="zh-CN" sz="1600" i="1" kern="100" dirty="0">
                <a:effectLst/>
                <a:latin typeface="+mn-ea"/>
              </a:rPr>
              <a:t>R</a:t>
            </a:r>
            <a:r>
              <a:rPr lang="zh-CN" altLang="en-US" sz="1600" kern="100" dirty="0">
                <a:effectLst/>
                <a:latin typeface="+mn-ea"/>
                <a:cs typeface="Times New Roman" panose="02020603050405020304" pitchFamily="18" charset="0"/>
              </a:rPr>
              <a:t>单位相同，台阶功率密度即为台阶整体的波阻抗。</a:t>
            </a:r>
            <a:endParaRPr lang="zh-CN" altLang="en-US" sz="1600" kern="100" dirty="0">
              <a:effectLst/>
              <a:latin typeface="+mn-ea"/>
            </a:endParaRPr>
          </a:p>
        </p:txBody>
      </p:sp>
      <p:sp>
        <p:nvSpPr>
          <p:cNvPr id="103" name="文本框 102"/>
          <p:cNvSpPr txBox="1"/>
          <p:nvPr/>
        </p:nvSpPr>
        <p:spPr>
          <a:xfrm>
            <a:off x="3764748" y="3071925"/>
            <a:ext cx="6866082" cy="369332"/>
          </a:xfrm>
          <a:prstGeom prst="rect">
            <a:avLst/>
          </a:prstGeom>
          <a:noFill/>
        </p:spPr>
        <p:txBody>
          <a:bodyPr wrap="square">
            <a:spAutoFit/>
          </a:bodyPr>
          <a:lstStyle/>
          <a:p>
            <a:pPr marL="0" marR="0" algn="ctr">
              <a:buNone/>
            </a:pPr>
            <a:r>
              <a:rPr lang="en-US" altLang="zh-CN" sz="1800" b="1" i="1" kern="100" dirty="0">
                <a:solidFill>
                  <a:srgbClr val="C9AA67"/>
                </a:solidFill>
                <a:effectLst/>
                <a:latin typeface="Times New Roman" panose="02020603050405020304" pitchFamily="18" charset="0"/>
                <a:ea typeface="宋体" panose="02010600030101010101" pitchFamily="2" charset="-122"/>
              </a:rPr>
              <a:t>P</a:t>
            </a:r>
            <a:r>
              <a:rPr lang="en-US" altLang="zh-CN" sz="1800" b="1" i="1" kern="100" baseline="-25000" dirty="0">
                <a:solidFill>
                  <a:srgbClr val="C9AA67"/>
                </a:solidFill>
                <a:effectLst/>
                <a:latin typeface="Times New Roman" panose="02020603050405020304" pitchFamily="18" charset="0"/>
                <a:ea typeface="宋体" panose="02010600030101010101" pitchFamily="2" charset="-122"/>
              </a:rPr>
              <a:t>w</a:t>
            </a:r>
            <a:r>
              <a:rPr lang="en-US" altLang="zh-CN" sz="1800" b="1" i="1" kern="100" dirty="0">
                <a:solidFill>
                  <a:srgbClr val="C9AA67"/>
                </a:solidFill>
                <a:effectLst/>
                <a:latin typeface="Times New Roman" panose="02020603050405020304" pitchFamily="18" charset="0"/>
                <a:ea typeface="宋体" panose="02010600030101010101" pitchFamily="2" charset="-122"/>
              </a:rPr>
              <a:t>=</a:t>
            </a:r>
            <a:r>
              <a:rPr lang="en-US" altLang="zh-CN" sz="1800" b="1" kern="100" dirty="0">
                <a:solidFill>
                  <a:srgbClr val="C9AA67"/>
                </a:solidFill>
                <a:effectLst/>
                <a:latin typeface="Times New Roman" panose="02020603050405020304" pitchFamily="18" charset="0"/>
                <a:ea typeface="宋体" panose="02010600030101010101" pitchFamily="2" charset="-122"/>
              </a:rPr>
              <a:t>[</a:t>
            </a:r>
            <a:r>
              <a:rPr lang="zh-CN" altLang="en-US" sz="1800" b="1" kern="100" dirty="0">
                <a:solidFill>
                  <a:srgbClr val="C9AA67"/>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1800" b="1" i="1" kern="100" dirty="0">
                <a:solidFill>
                  <a:srgbClr val="C9AA67"/>
                </a:solidFill>
                <a:effectLst/>
                <a:latin typeface="Times New Roman" panose="02020603050405020304" pitchFamily="18" charset="0"/>
                <a:ea typeface="宋体" panose="02010600030101010101" pitchFamily="2" charset="-122"/>
              </a:rPr>
              <a:t>R</a:t>
            </a:r>
            <a:r>
              <a:rPr lang="en-US" altLang="zh-CN" sz="1800" b="1" i="1" kern="100" baseline="-25000" dirty="0">
                <a:solidFill>
                  <a:srgbClr val="C9AA67"/>
                </a:solidFill>
                <a:effectLst/>
                <a:latin typeface="Times New Roman" panose="02020603050405020304" pitchFamily="18" charset="0"/>
                <a:ea typeface="宋体" panose="02010600030101010101" pitchFamily="2" charset="-122"/>
              </a:rPr>
              <a:t>1</a:t>
            </a:r>
            <a:r>
              <a:rPr lang="en-US" altLang="zh-CN" sz="1800" b="1" kern="100" dirty="0">
                <a:solidFill>
                  <a:srgbClr val="C9AA67"/>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1800" b="1" i="1" kern="100" dirty="0">
                <a:solidFill>
                  <a:srgbClr val="C9AA67"/>
                </a:solidFill>
                <a:effectLst/>
                <a:latin typeface="Times New Roman" panose="02020603050405020304" pitchFamily="18" charset="0"/>
                <a:ea typeface="宋体" panose="02010600030101010101" pitchFamily="2" charset="-122"/>
              </a:rPr>
              <a:t>D</a:t>
            </a:r>
            <a:r>
              <a:rPr lang="en-US" altLang="zh-CN" sz="1800" b="1" i="1" kern="100" baseline="-25000" dirty="0">
                <a:solidFill>
                  <a:srgbClr val="C9AA67"/>
                </a:solidFill>
                <a:effectLst/>
                <a:latin typeface="Times New Roman" panose="02020603050405020304" pitchFamily="18" charset="0"/>
                <a:ea typeface="宋体" panose="02010600030101010101" pitchFamily="2" charset="-122"/>
              </a:rPr>
              <a:t>1</a:t>
            </a:r>
            <a:r>
              <a:rPr lang="zh-CN" altLang="en-US" sz="1800" b="1" kern="100" dirty="0">
                <a:solidFill>
                  <a:srgbClr val="C9AA67"/>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1800" b="1" kern="100" dirty="0">
                <a:solidFill>
                  <a:srgbClr val="C9AA67"/>
                </a:solidFill>
                <a:effectLst/>
                <a:latin typeface="Times New Roman" panose="02020603050405020304" pitchFamily="18" charset="0"/>
                <a:ea typeface="宋体" panose="02010600030101010101" pitchFamily="2" charset="-122"/>
              </a:rPr>
              <a:t>+</a:t>
            </a:r>
            <a:r>
              <a:rPr lang="en-US" altLang="zh-CN" sz="1800" b="1" kern="100" dirty="0">
                <a:solidFill>
                  <a:srgbClr val="C9AA67"/>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1800" b="1" kern="100" dirty="0">
                <a:solidFill>
                  <a:srgbClr val="C9AA67"/>
                </a:solidFill>
                <a:effectLst/>
                <a:latin typeface="Times New Roman" panose="02020603050405020304" pitchFamily="18" charset="0"/>
                <a:ea typeface="宋体" panose="02010600030101010101" pitchFamily="2" charset="-122"/>
              </a:rPr>
              <a:t>+</a:t>
            </a:r>
            <a:r>
              <a:rPr lang="zh-CN" altLang="en-US" sz="1800" b="1" kern="100" dirty="0">
                <a:solidFill>
                  <a:srgbClr val="C9AA67"/>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1800" b="1" i="1" kern="100" dirty="0" err="1">
                <a:solidFill>
                  <a:srgbClr val="C9AA67"/>
                </a:solidFill>
                <a:effectLst/>
                <a:latin typeface="Times New Roman" panose="02020603050405020304" pitchFamily="18" charset="0"/>
                <a:ea typeface="宋体" panose="02010600030101010101" pitchFamily="2" charset="-122"/>
              </a:rPr>
              <a:t>R</a:t>
            </a:r>
            <a:r>
              <a:rPr lang="en-US" altLang="zh-CN" sz="1800" b="1" i="1" kern="100" baseline="-25000" dirty="0" err="1">
                <a:solidFill>
                  <a:srgbClr val="C9AA67"/>
                </a:solidFill>
                <a:effectLst/>
                <a:latin typeface="Times New Roman" panose="02020603050405020304" pitchFamily="18" charset="0"/>
                <a:ea typeface="宋体" panose="02010600030101010101" pitchFamily="2" charset="-122"/>
              </a:rPr>
              <a:t>i</a:t>
            </a:r>
            <a:r>
              <a:rPr lang="en-US" altLang="zh-CN" sz="1800" b="1" kern="100" dirty="0" err="1">
                <a:solidFill>
                  <a:srgbClr val="C9AA67"/>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1800" b="1" i="1" kern="100" dirty="0" err="1">
                <a:solidFill>
                  <a:srgbClr val="C9AA67"/>
                </a:solidFill>
                <a:effectLst/>
                <a:latin typeface="Times New Roman" panose="02020603050405020304" pitchFamily="18" charset="0"/>
                <a:ea typeface="宋体" panose="02010600030101010101" pitchFamily="2" charset="-122"/>
              </a:rPr>
              <a:t>D</a:t>
            </a:r>
            <a:r>
              <a:rPr lang="en-US" altLang="zh-CN" sz="1800" b="1" i="1" kern="100" baseline="-25000" dirty="0" err="1">
                <a:solidFill>
                  <a:srgbClr val="C9AA67"/>
                </a:solidFill>
                <a:effectLst/>
                <a:latin typeface="Times New Roman" panose="02020603050405020304" pitchFamily="18" charset="0"/>
                <a:ea typeface="宋体" panose="02010600030101010101" pitchFamily="2" charset="-122"/>
              </a:rPr>
              <a:t>i</a:t>
            </a:r>
            <a:r>
              <a:rPr lang="zh-CN" altLang="en-US" sz="1800" b="1" kern="100" dirty="0">
                <a:solidFill>
                  <a:srgbClr val="C9AA67"/>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1800" b="1" kern="100" dirty="0">
                <a:solidFill>
                  <a:srgbClr val="C9AA67"/>
                </a:solidFill>
                <a:effectLst/>
                <a:latin typeface="Times New Roman" panose="02020603050405020304" pitchFamily="18" charset="0"/>
                <a:ea typeface="宋体" panose="02010600030101010101" pitchFamily="2" charset="-122"/>
              </a:rPr>
              <a:t>]/</a:t>
            </a:r>
            <a:r>
              <a:rPr lang="en-US" altLang="zh-CN" sz="1800" b="1" i="1" kern="100" dirty="0">
                <a:solidFill>
                  <a:srgbClr val="C9AA67"/>
                </a:solidFill>
                <a:effectLst/>
                <a:latin typeface="Times New Roman" panose="02020603050405020304" pitchFamily="18" charset="0"/>
                <a:ea typeface="宋体" panose="02010600030101010101" pitchFamily="2" charset="-122"/>
              </a:rPr>
              <a:t>H</a:t>
            </a:r>
            <a:r>
              <a:rPr lang="zh-CN" altLang="en-US" sz="1800" b="1" kern="100" dirty="0">
                <a:solidFill>
                  <a:srgbClr val="C9AA67"/>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1800" b="1" kern="100" dirty="0" err="1">
                <a:solidFill>
                  <a:srgbClr val="C9AA67"/>
                </a:solidFill>
                <a:effectLst/>
                <a:latin typeface="Times New Roman" panose="02020603050405020304" pitchFamily="18" charset="0"/>
                <a:ea typeface="宋体" panose="02010600030101010101" pitchFamily="2" charset="-122"/>
              </a:rPr>
              <a:t>i</a:t>
            </a:r>
            <a:r>
              <a:rPr lang="en-US" altLang="zh-CN" sz="1800" b="1" kern="100" dirty="0">
                <a:solidFill>
                  <a:srgbClr val="C9AA67"/>
                </a:solidFill>
                <a:effectLst/>
                <a:latin typeface="Times New Roman" panose="02020603050405020304" pitchFamily="18" charset="0"/>
                <a:ea typeface="宋体" panose="02010600030101010101" pitchFamily="2" charset="-122"/>
              </a:rPr>
              <a:t>=n</a:t>
            </a:r>
            <a:r>
              <a:rPr lang="zh-CN" altLang="en-US" sz="1800" b="1" kern="100" dirty="0">
                <a:solidFill>
                  <a:srgbClr val="C9AA67"/>
                </a:solidFill>
                <a:effectLst/>
                <a:latin typeface="宋体" panose="02010600030101010101" pitchFamily="2" charset="-122"/>
                <a:ea typeface="宋体" panose="02010600030101010101" pitchFamily="2" charset="-122"/>
                <a:cs typeface="Times New Roman" panose="02020603050405020304" pitchFamily="18" charset="0"/>
              </a:rPr>
              <a:t>，岩层数量）</a:t>
            </a:r>
            <a:r>
              <a:rPr lang="zh-CN" altLang="en-US" sz="1800" b="1" kern="100" dirty="0">
                <a:solidFill>
                  <a:srgbClr val="C9AA67"/>
                </a:solidFill>
                <a:effectLst/>
                <a:latin typeface="Times New Roman" panose="02020603050405020304" pitchFamily="18" charset="0"/>
                <a:ea typeface="宋体" panose="02010600030101010101" pitchFamily="2" charset="-122"/>
              </a:rPr>
              <a:t>     </a:t>
            </a:r>
            <a:r>
              <a:rPr lang="zh-CN" altLang="en-US" sz="1800" b="1" kern="100" dirty="0">
                <a:solidFill>
                  <a:srgbClr val="C9AA67"/>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1800" b="1" kern="100" dirty="0">
                <a:solidFill>
                  <a:srgbClr val="C9AA67"/>
                </a:solidFill>
                <a:effectLst/>
                <a:latin typeface="Times New Roman" panose="02020603050405020304" pitchFamily="18" charset="0"/>
                <a:ea typeface="宋体" panose="02010600030101010101" pitchFamily="2" charset="-122"/>
              </a:rPr>
              <a:t>2</a:t>
            </a:r>
            <a:r>
              <a:rPr lang="zh-CN" altLang="en-US" sz="1800" b="1" kern="100" dirty="0">
                <a:solidFill>
                  <a:srgbClr val="C9AA67"/>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en-US" sz="1800" b="1" kern="100" dirty="0">
              <a:solidFill>
                <a:srgbClr val="C9AA67"/>
              </a:solidFill>
              <a:effectLst/>
              <a:latin typeface="Times New Roman" panose="02020603050405020304" pitchFamily="18" charset="0"/>
              <a:ea typeface="宋体" panose="02010600030101010101" pitchFamily="2" charset="-122"/>
            </a:endParaRPr>
          </a:p>
        </p:txBody>
      </p:sp>
      <p:sp>
        <p:nvSpPr>
          <p:cNvPr id="106" name="文本框 105"/>
          <p:cNvSpPr txBox="1"/>
          <p:nvPr/>
        </p:nvSpPr>
        <p:spPr>
          <a:xfrm>
            <a:off x="2698595" y="3561710"/>
            <a:ext cx="9492265" cy="830997"/>
          </a:xfrm>
          <a:prstGeom prst="rect">
            <a:avLst/>
          </a:prstGeom>
          <a:noFill/>
        </p:spPr>
        <p:txBody>
          <a:bodyPr wrap="square">
            <a:spAutoFit/>
          </a:bodyPr>
          <a:lstStyle/>
          <a:p>
            <a:pPr marL="0" marR="0" indent="266700" algn="just">
              <a:buNone/>
            </a:pPr>
            <a:r>
              <a:rPr lang="zh-CN" altLang="en-US" sz="1600" kern="100" dirty="0">
                <a:latin typeface="+mn-ea"/>
                <a:cs typeface="Times New Roman" panose="02020603050405020304" pitchFamily="18" charset="0"/>
              </a:rPr>
              <a:t> 为确定台阶整体的炸药单耗，可将计算得到的台阶波阻抗</a:t>
            </a:r>
            <a:r>
              <a:rPr lang="en-US" altLang="zh-CN" sz="1600" kern="100" dirty="0">
                <a:latin typeface="+mn-ea"/>
                <a:cs typeface="Times New Roman" panose="02020603050405020304" pitchFamily="18" charset="0"/>
              </a:rPr>
              <a:t>Pw</a:t>
            </a:r>
            <a:r>
              <a:rPr lang="zh-CN" altLang="en-US" sz="1600" kern="100" dirty="0">
                <a:latin typeface="+mn-ea"/>
                <a:cs typeface="Times New Roman" panose="02020603050405020304" pitchFamily="18" charset="0"/>
              </a:rPr>
              <a:t>值与</a:t>
            </a:r>
            <a:r>
              <a:rPr lang="en-US" altLang="zh-CN" sz="1600" kern="100" dirty="0">
                <a:latin typeface="+mn-ea"/>
                <a:cs typeface="Times New Roman" panose="02020603050405020304" pitchFamily="18" charset="0"/>
              </a:rPr>
              <a:t>2.1</a:t>
            </a:r>
            <a:r>
              <a:rPr lang="zh-CN" altLang="en-US" sz="1600" kern="100" dirty="0">
                <a:latin typeface="+mn-ea"/>
                <a:cs typeface="Times New Roman" panose="02020603050405020304" pitchFamily="18" charset="0"/>
              </a:rPr>
              <a:t>节中构建的波阻抗</a:t>
            </a:r>
            <a:r>
              <a:rPr lang="en-US" altLang="zh-CN" sz="1600" kern="100" dirty="0">
                <a:latin typeface="+mn-ea"/>
                <a:cs typeface="Times New Roman" panose="02020603050405020304" pitchFamily="18" charset="0"/>
              </a:rPr>
              <a:t>5</a:t>
            </a:r>
            <a:r>
              <a:rPr lang="zh-CN" altLang="en-US" sz="1600" kern="100" dirty="0">
                <a:latin typeface="+mn-ea"/>
                <a:cs typeface="Times New Roman" panose="02020603050405020304" pitchFamily="18" charset="0"/>
              </a:rPr>
              <a:t>级区间进行对比，确定该爆破台阶的整体炸药单耗等级，由此可以根据以往同类岩石爆破的单耗经验得到该台阶的炸药单耗量。</a:t>
            </a:r>
          </a:p>
        </p:txBody>
      </p:sp>
      <p:sp>
        <p:nvSpPr>
          <p:cNvPr id="107" name="powerpoint template design by DAJU_PPT正版来源小红书大橘PPT微信DAJU_PPT请勿抄袭搬运！盗版必究！"/>
          <p:cNvSpPr/>
          <p:nvPr/>
        </p:nvSpPr>
        <p:spPr>
          <a:xfrm rot="5400000" flipV="1">
            <a:off x="1998996" y="971663"/>
            <a:ext cx="1285681" cy="1285200"/>
          </a:xfrm>
          <a:prstGeom prst="arc">
            <a:avLst>
              <a:gd name="adj1" fmla="val 10800000"/>
              <a:gd name="adj2" fmla="val 0"/>
            </a:avLst>
          </a:prstGeom>
          <a:noFill/>
          <a:ln w="184150" cap="rnd">
            <a:solidFill>
              <a:schemeClr val="accent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00"/>
            <a:endParaRPr lang="zh-CN" altLang="en-US" sz="2000" b="1">
              <a:solidFill>
                <a:schemeClr val="bg1"/>
              </a:solidFill>
            </a:endParaRPr>
          </a:p>
        </p:txBody>
      </p:sp>
      <p:sp>
        <p:nvSpPr>
          <p:cNvPr id="108" name="流程图: 过程 107"/>
          <p:cNvSpPr/>
          <p:nvPr/>
        </p:nvSpPr>
        <p:spPr>
          <a:xfrm>
            <a:off x="3885978" y="3064395"/>
            <a:ext cx="6508696" cy="396015"/>
          </a:xfrm>
          <a:prstGeom prst="flowChartProcess">
            <a:avLst/>
          </a:prstGeom>
          <a:noFill/>
          <a:ln w="57150">
            <a:solidFill>
              <a:srgbClr val="C9AA67"/>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powerpoint template design by DAJU_PPT正版来源小红书大橘PPT微信DAJU_PPT请勿抄袭搬运！盗版必究！"/>
          <p:cNvSpPr/>
          <p:nvPr/>
        </p:nvSpPr>
        <p:spPr>
          <a:xfrm rot="5400000" flipV="1">
            <a:off x="2012805" y="2651160"/>
            <a:ext cx="1285681" cy="1285200"/>
          </a:xfrm>
          <a:prstGeom prst="arc">
            <a:avLst>
              <a:gd name="adj1" fmla="val 10800000"/>
              <a:gd name="adj2" fmla="val 0"/>
            </a:avLst>
          </a:prstGeom>
          <a:noFill/>
          <a:ln w="184150" cap="rnd">
            <a:solidFill>
              <a:schemeClr val="accent2"/>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914400"/>
            <a:endParaRPr lang="zh-CN" altLang="en-US" sz="2000" b="1">
              <a:solidFill>
                <a:schemeClr val="bg1"/>
              </a:solidFill>
            </a:endParaRPr>
          </a:p>
        </p:txBody>
      </p:sp>
      <p:sp>
        <p:nvSpPr>
          <p:cNvPr id="110" name="powerpoint template design by DAJU_PPT正版来源小红书大橘PPT微信DAJU_PPT请勿抄袭搬运！盗版必究！"/>
          <p:cNvSpPr/>
          <p:nvPr/>
        </p:nvSpPr>
        <p:spPr>
          <a:xfrm rot="5400000" flipV="1">
            <a:off x="2027517" y="4592257"/>
            <a:ext cx="1285681" cy="1285200"/>
          </a:xfrm>
          <a:prstGeom prst="arc">
            <a:avLst>
              <a:gd name="adj1" fmla="val 10800000"/>
              <a:gd name="adj2" fmla="val 0"/>
            </a:avLst>
          </a:prstGeom>
          <a:noFill/>
          <a:ln w="184150" cap="rnd">
            <a:solidFill>
              <a:schemeClr val="accent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00"/>
            <a:endParaRPr lang="zh-CN" altLang="en-US" sz="2000" b="1">
              <a:solidFill>
                <a:schemeClr val="bg1"/>
              </a:solidFill>
            </a:endParaRPr>
          </a:p>
        </p:txBody>
      </p:sp>
      <p:sp>
        <p:nvSpPr>
          <p:cNvPr id="113" name="流程图: 过程 112"/>
          <p:cNvSpPr/>
          <p:nvPr/>
        </p:nvSpPr>
        <p:spPr>
          <a:xfrm>
            <a:off x="116457" y="4992915"/>
            <a:ext cx="1775358" cy="482876"/>
          </a:xfrm>
          <a:prstGeom prst="flowChartProcess">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600" b="1" dirty="0"/>
              <a:t>3.</a:t>
            </a:r>
            <a:r>
              <a:rPr lang="zh-CN" altLang="en-US" sz="1600" b="1" dirty="0"/>
              <a:t>主控岩层位置的判别</a:t>
            </a:r>
          </a:p>
        </p:txBody>
      </p:sp>
      <p:sp>
        <p:nvSpPr>
          <p:cNvPr id="117" name="文本框 116"/>
          <p:cNvSpPr txBox="1"/>
          <p:nvPr/>
        </p:nvSpPr>
        <p:spPr>
          <a:xfrm>
            <a:off x="2733426" y="4351643"/>
            <a:ext cx="9492264" cy="584775"/>
          </a:xfrm>
          <a:prstGeom prst="rect">
            <a:avLst/>
          </a:prstGeom>
          <a:noFill/>
        </p:spPr>
        <p:txBody>
          <a:bodyPr wrap="square">
            <a:spAutoFit/>
          </a:bodyPr>
          <a:lstStyle/>
          <a:p>
            <a:pPr marL="0" marR="0" indent="266700" algn="just">
              <a:buNone/>
            </a:pPr>
            <a:r>
              <a:rPr lang="zh-CN" altLang="en-US" sz="1600" kern="100" dirty="0">
                <a:effectLst/>
                <a:latin typeface="+mn-ea"/>
              </a:rPr>
              <a:t>计算各层波阻抗等级与台阶整体</a:t>
            </a:r>
            <a:r>
              <a:rPr lang="zh-CN" altLang="en-US" sz="1600" kern="100" dirty="0">
                <a:effectLst/>
                <a:latin typeface="+mn-ea"/>
                <a:cs typeface="Times New Roman" panose="02020603050405020304" pitchFamily="18" charset="0"/>
              </a:rPr>
              <a:t>波阻抗</a:t>
            </a:r>
            <a:r>
              <a:rPr lang="zh-CN" altLang="en-US" sz="1600" kern="100" dirty="0">
                <a:effectLst/>
                <a:latin typeface="+mn-ea"/>
              </a:rPr>
              <a:t>等级间的绝对级差</a:t>
            </a:r>
            <a:r>
              <a:rPr lang="en-US" altLang="zh-CN" sz="1600" kern="100" dirty="0">
                <a:effectLst/>
                <a:latin typeface="+mn-ea"/>
              </a:rPr>
              <a:t>|</a:t>
            </a:r>
            <a:r>
              <a:rPr lang="en-US" altLang="zh-CN" sz="1600" i="1" kern="100" dirty="0">
                <a:effectLst/>
                <a:latin typeface="+mn-ea"/>
              </a:rPr>
              <a:t>N</a:t>
            </a:r>
            <a:r>
              <a:rPr lang="en-US" altLang="zh-CN" sz="1600" kern="100" dirty="0">
                <a:effectLst/>
                <a:latin typeface="+mn-ea"/>
              </a:rPr>
              <a:t>|</a:t>
            </a:r>
            <a:r>
              <a:rPr lang="zh-CN" altLang="en-US" sz="1600" kern="100" dirty="0">
                <a:effectLst/>
                <a:latin typeface="+mn-ea"/>
              </a:rPr>
              <a:t>（例如，高级和中级间相差较低和较高</a:t>
            </a:r>
            <a:r>
              <a:rPr lang="en-US" altLang="zh-CN" sz="1600" kern="100" dirty="0">
                <a:effectLst/>
                <a:latin typeface="+mn-ea"/>
              </a:rPr>
              <a:t>2</a:t>
            </a:r>
            <a:r>
              <a:rPr lang="zh-CN" altLang="en-US" sz="1600" kern="100" dirty="0">
                <a:effectLst/>
                <a:latin typeface="+mn-ea"/>
              </a:rPr>
              <a:t>级，则</a:t>
            </a:r>
            <a:r>
              <a:rPr lang="en-US" altLang="zh-CN" sz="1600" kern="100" dirty="0">
                <a:effectLst/>
                <a:latin typeface="+mn-ea"/>
              </a:rPr>
              <a:t>|</a:t>
            </a:r>
            <a:r>
              <a:rPr lang="en-US" altLang="zh-CN" sz="1600" i="1" kern="100" dirty="0">
                <a:effectLst/>
                <a:latin typeface="+mn-ea"/>
              </a:rPr>
              <a:t>N</a:t>
            </a:r>
            <a:r>
              <a:rPr lang="en-US" altLang="zh-CN" sz="1600" kern="100" dirty="0">
                <a:effectLst/>
                <a:latin typeface="+mn-ea"/>
              </a:rPr>
              <a:t>|=2</a:t>
            </a:r>
            <a:r>
              <a:rPr lang="zh-CN" altLang="en-US" sz="1600" kern="100" dirty="0">
                <a:effectLst/>
                <a:latin typeface="+mn-ea"/>
                <a:cs typeface="Times New Roman" panose="02020603050405020304" pitchFamily="18" charset="0"/>
              </a:rPr>
              <a:t>），</a:t>
            </a:r>
            <a:r>
              <a:rPr lang="zh-CN" altLang="en-US" sz="1600" kern="100" dirty="0">
                <a:effectLst/>
                <a:latin typeface="+mn-ea"/>
              </a:rPr>
              <a:t>然后按式（</a:t>
            </a:r>
            <a:r>
              <a:rPr lang="en-US" altLang="zh-CN" sz="1600" kern="100" dirty="0">
                <a:effectLst/>
                <a:latin typeface="+mn-ea"/>
              </a:rPr>
              <a:t>3</a:t>
            </a:r>
            <a:r>
              <a:rPr lang="zh-CN" altLang="en-US" sz="1600" kern="100" dirty="0">
                <a:effectLst/>
                <a:latin typeface="+mn-ea"/>
              </a:rPr>
              <a:t>）计算各个岩层的</a:t>
            </a:r>
            <a:r>
              <a:rPr lang="zh-CN" altLang="en-US" sz="1600" kern="100" dirty="0">
                <a:effectLst/>
                <a:latin typeface="+mn-ea"/>
                <a:cs typeface="Times New Roman" panose="02020603050405020304" pitchFamily="18" charset="0"/>
              </a:rPr>
              <a:t>波阻抗</a:t>
            </a:r>
            <a:r>
              <a:rPr lang="zh-CN" altLang="en-US" sz="1600" kern="100" dirty="0">
                <a:effectLst/>
                <a:latin typeface="+mn-ea"/>
              </a:rPr>
              <a:t>在台阶整体</a:t>
            </a:r>
            <a:r>
              <a:rPr lang="zh-CN" altLang="en-US" sz="1600" kern="100" dirty="0">
                <a:effectLst/>
                <a:latin typeface="+mn-ea"/>
                <a:cs typeface="Times New Roman" panose="02020603050405020304" pitchFamily="18" charset="0"/>
              </a:rPr>
              <a:t>波阻抗</a:t>
            </a:r>
            <a:r>
              <a:rPr lang="en-US" altLang="zh-CN" sz="1600" i="1" kern="100" dirty="0">
                <a:effectLst/>
                <a:latin typeface="+mn-ea"/>
              </a:rPr>
              <a:t>P</a:t>
            </a:r>
            <a:r>
              <a:rPr lang="en-US" altLang="zh-CN" sz="1600" i="1" kern="100" baseline="-25000" dirty="0">
                <a:effectLst/>
                <a:latin typeface="+mn-ea"/>
              </a:rPr>
              <a:t>w</a:t>
            </a:r>
            <a:r>
              <a:rPr lang="zh-CN" altLang="en-US" sz="1600" kern="100" dirty="0">
                <a:effectLst/>
                <a:latin typeface="+mn-ea"/>
              </a:rPr>
              <a:t>中的占比</a:t>
            </a:r>
            <a:r>
              <a:rPr lang="en-US" altLang="zh-CN" sz="1600" i="1" kern="100" dirty="0">
                <a:effectLst/>
                <a:latin typeface="+mn-ea"/>
              </a:rPr>
              <a:t>P</a:t>
            </a:r>
            <a:r>
              <a:rPr lang="en-US" altLang="zh-CN" sz="1600" i="1" kern="100" baseline="-25000" dirty="0">
                <a:effectLst/>
                <a:latin typeface="+mn-ea"/>
              </a:rPr>
              <a:t>i</a:t>
            </a:r>
            <a:r>
              <a:rPr lang="zh-CN" altLang="en-US" sz="1600" kern="100" dirty="0">
                <a:effectLst/>
                <a:latin typeface="+mn-ea"/>
              </a:rPr>
              <a:t>：</a:t>
            </a:r>
          </a:p>
        </p:txBody>
      </p:sp>
      <p:sp>
        <p:nvSpPr>
          <p:cNvPr id="120" name="文本框 119"/>
          <p:cNvSpPr txBox="1"/>
          <p:nvPr/>
        </p:nvSpPr>
        <p:spPr>
          <a:xfrm>
            <a:off x="2398993" y="4937632"/>
            <a:ext cx="9482666" cy="369332"/>
          </a:xfrm>
          <a:prstGeom prst="rect">
            <a:avLst/>
          </a:prstGeom>
          <a:noFill/>
        </p:spPr>
        <p:txBody>
          <a:bodyPr wrap="square">
            <a:spAutoFit/>
          </a:bodyPr>
          <a:lstStyle/>
          <a:p>
            <a:pPr marL="0" marR="0" algn="ctr">
              <a:buNone/>
            </a:pPr>
            <a:r>
              <a:rPr lang="en-US" altLang="zh-CN" sz="1800" b="1" i="1" kern="100" dirty="0">
                <a:solidFill>
                  <a:schemeClr val="accent1"/>
                </a:solidFill>
                <a:effectLst/>
                <a:latin typeface="Times New Roman" panose="02020603050405020304" pitchFamily="18" charset="0"/>
                <a:ea typeface="宋体" panose="02010600030101010101" pitchFamily="2" charset="-122"/>
              </a:rPr>
              <a:t>P</a:t>
            </a:r>
            <a:r>
              <a:rPr lang="en-US" altLang="zh-CN" sz="1800" b="1" i="1" kern="100" baseline="-25000" dirty="0">
                <a:solidFill>
                  <a:schemeClr val="accent1"/>
                </a:solidFill>
                <a:effectLst/>
                <a:latin typeface="Times New Roman" panose="02020603050405020304" pitchFamily="18" charset="0"/>
                <a:ea typeface="宋体" panose="02010600030101010101" pitchFamily="2" charset="-122"/>
              </a:rPr>
              <a:t>i</a:t>
            </a:r>
            <a:r>
              <a:rPr lang="en-US" altLang="zh-CN" sz="1800" b="1" kern="100" dirty="0">
                <a:solidFill>
                  <a:schemeClr val="accent1"/>
                </a:solidFill>
                <a:effectLst/>
                <a:latin typeface="Times New Roman" panose="02020603050405020304" pitchFamily="18" charset="0"/>
                <a:ea typeface="宋体" panose="02010600030101010101" pitchFamily="2" charset="-122"/>
              </a:rPr>
              <a:t>=</a:t>
            </a:r>
            <a:r>
              <a:rPr lang="zh-CN" altLang="en-US" sz="1800" b="1" kern="100" dirty="0">
                <a:solidFill>
                  <a:schemeClr val="accent1"/>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1800" b="1" i="1" kern="100" dirty="0" err="1">
                <a:solidFill>
                  <a:schemeClr val="accent1"/>
                </a:solidFill>
                <a:effectLst/>
                <a:latin typeface="Times New Roman" panose="02020603050405020304" pitchFamily="18" charset="0"/>
                <a:ea typeface="宋体" panose="02010600030101010101" pitchFamily="2" charset="-122"/>
              </a:rPr>
              <a:t>R</a:t>
            </a:r>
            <a:r>
              <a:rPr lang="en-US" altLang="zh-CN" sz="1800" b="1" i="1" kern="100" baseline="-25000" dirty="0" err="1">
                <a:solidFill>
                  <a:schemeClr val="accent1"/>
                </a:solidFill>
                <a:effectLst/>
                <a:latin typeface="Times New Roman" panose="02020603050405020304" pitchFamily="18" charset="0"/>
                <a:ea typeface="宋体" panose="02010600030101010101" pitchFamily="2" charset="-122"/>
              </a:rPr>
              <a:t>i</a:t>
            </a:r>
            <a:r>
              <a:rPr lang="en-US" altLang="zh-CN" sz="1800" b="1" kern="100" dirty="0" err="1">
                <a:solidFill>
                  <a:schemeClr val="accent1"/>
                </a:solidFill>
                <a:effectLst/>
                <a:latin typeface="Times New Roman" panose="02020603050405020304" pitchFamily="18" charset="0"/>
                <a:ea typeface="宋体" panose="02010600030101010101" pitchFamily="2" charset="-122"/>
              </a:rPr>
              <a:t>×</a:t>
            </a:r>
            <a:r>
              <a:rPr lang="en-US" altLang="zh-CN" sz="1800" b="1" i="1" kern="100" dirty="0" err="1">
                <a:solidFill>
                  <a:schemeClr val="accent1"/>
                </a:solidFill>
                <a:effectLst/>
                <a:latin typeface="Times New Roman" panose="02020603050405020304" pitchFamily="18" charset="0"/>
                <a:ea typeface="宋体" panose="02010600030101010101" pitchFamily="2" charset="-122"/>
              </a:rPr>
              <a:t>D</a:t>
            </a:r>
            <a:r>
              <a:rPr lang="en-US" altLang="zh-CN" sz="1800" b="1" i="1" kern="100" baseline="-25000" dirty="0" err="1">
                <a:solidFill>
                  <a:schemeClr val="accent1"/>
                </a:solidFill>
                <a:effectLst/>
                <a:latin typeface="Times New Roman" panose="02020603050405020304" pitchFamily="18" charset="0"/>
                <a:ea typeface="宋体" panose="02010600030101010101" pitchFamily="2" charset="-122"/>
              </a:rPr>
              <a:t>i</a:t>
            </a:r>
            <a:r>
              <a:rPr lang="zh-CN" altLang="en-US" sz="1800" b="1" kern="100" dirty="0">
                <a:solidFill>
                  <a:schemeClr val="accent1"/>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1800" b="1" kern="100" dirty="0">
                <a:solidFill>
                  <a:schemeClr val="accent1"/>
                </a:solidFill>
                <a:effectLst/>
                <a:latin typeface="Times New Roman" panose="02020603050405020304" pitchFamily="18" charset="0"/>
                <a:ea typeface="宋体" panose="02010600030101010101" pitchFamily="2" charset="-122"/>
              </a:rPr>
              <a:t>/</a:t>
            </a:r>
            <a:r>
              <a:rPr lang="en-US" altLang="zh-CN" sz="1800" b="1" i="1" kern="100" dirty="0">
                <a:solidFill>
                  <a:schemeClr val="accent1"/>
                </a:solidFill>
                <a:effectLst/>
                <a:latin typeface="Times New Roman" panose="02020603050405020304" pitchFamily="18" charset="0"/>
                <a:ea typeface="宋体" panose="02010600030101010101" pitchFamily="2" charset="-122"/>
              </a:rPr>
              <a:t>H</a:t>
            </a:r>
            <a:r>
              <a:rPr lang="en-US" altLang="zh-CN" sz="1800" b="1" kern="100" dirty="0">
                <a:solidFill>
                  <a:schemeClr val="accent1"/>
                </a:solidFill>
                <a:effectLst/>
                <a:latin typeface="Times New Roman" panose="02020603050405020304" pitchFamily="18" charset="0"/>
                <a:ea typeface="宋体" panose="02010600030101010101" pitchFamily="2" charset="-122"/>
              </a:rPr>
              <a:t>/</a:t>
            </a:r>
            <a:r>
              <a:rPr lang="en-US" altLang="zh-CN" sz="1800" b="1" i="1" kern="100" dirty="0">
                <a:solidFill>
                  <a:schemeClr val="accent1"/>
                </a:solidFill>
                <a:effectLst/>
                <a:latin typeface="Times New Roman" panose="02020603050405020304" pitchFamily="18" charset="0"/>
                <a:ea typeface="宋体" panose="02010600030101010101" pitchFamily="2" charset="-122"/>
              </a:rPr>
              <a:t>P</a:t>
            </a:r>
            <a:r>
              <a:rPr lang="en-US" altLang="zh-CN" sz="1800" b="1" i="1" kern="100" baseline="-25000" dirty="0">
                <a:solidFill>
                  <a:schemeClr val="accent1"/>
                </a:solidFill>
                <a:effectLst/>
                <a:latin typeface="Times New Roman" panose="02020603050405020304" pitchFamily="18" charset="0"/>
                <a:ea typeface="宋体" panose="02010600030101010101" pitchFamily="2" charset="-122"/>
              </a:rPr>
              <a:t>w</a:t>
            </a:r>
            <a:r>
              <a:rPr lang="en-US" altLang="zh-CN" sz="1800" b="1" kern="100" dirty="0">
                <a:solidFill>
                  <a:schemeClr val="accent1"/>
                </a:solidFill>
                <a:effectLst/>
                <a:latin typeface="Times New Roman" panose="02020603050405020304" pitchFamily="18" charset="0"/>
                <a:ea typeface="宋体" panose="02010600030101010101" pitchFamily="2" charset="-122"/>
              </a:rPr>
              <a:t>×100%</a:t>
            </a:r>
            <a:r>
              <a:rPr lang="zh-CN" altLang="en-US" sz="1800" b="1" kern="100" dirty="0">
                <a:solidFill>
                  <a:schemeClr val="accent1"/>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1800" b="1" i="1" kern="100" dirty="0" err="1">
                <a:solidFill>
                  <a:schemeClr val="accent1"/>
                </a:solidFill>
                <a:effectLst/>
                <a:latin typeface="Times New Roman" panose="02020603050405020304" pitchFamily="18" charset="0"/>
                <a:ea typeface="宋体" panose="02010600030101010101" pitchFamily="2" charset="-122"/>
              </a:rPr>
              <a:t>i</a:t>
            </a:r>
            <a:r>
              <a:rPr lang="en-US" altLang="zh-CN" sz="1800" b="1" kern="100" dirty="0">
                <a:solidFill>
                  <a:schemeClr val="accent1"/>
                </a:solidFill>
                <a:effectLst/>
                <a:latin typeface="Times New Roman" panose="02020603050405020304" pitchFamily="18" charset="0"/>
                <a:ea typeface="宋体" panose="02010600030101010101" pitchFamily="2" charset="-122"/>
              </a:rPr>
              <a:t>=</a:t>
            </a:r>
            <a:r>
              <a:rPr lang="en-US" altLang="zh-CN" sz="1800" b="1" i="1" kern="100" dirty="0">
                <a:solidFill>
                  <a:schemeClr val="accent1"/>
                </a:solidFill>
                <a:effectLst/>
                <a:latin typeface="Times New Roman" panose="02020603050405020304" pitchFamily="18" charset="0"/>
                <a:ea typeface="宋体" panose="02010600030101010101" pitchFamily="2" charset="-122"/>
              </a:rPr>
              <a:t>n</a:t>
            </a:r>
            <a:r>
              <a:rPr lang="zh-CN" altLang="en-US" sz="1800" b="1" kern="100" dirty="0">
                <a:solidFill>
                  <a:schemeClr val="accent1"/>
                </a:solidFill>
                <a:effectLst/>
                <a:latin typeface="宋体" panose="02010600030101010101" pitchFamily="2" charset="-122"/>
                <a:ea typeface="宋体" panose="02010600030101010101" pitchFamily="2" charset="-122"/>
                <a:cs typeface="Times New Roman" panose="02020603050405020304" pitchFamily="18" charset="0"/>
              </a:rPr>
              <a:t>，岩层数量）</a:t>
            </a:r>
            <a:r>
              <a:rPr lang="zh-CN" altLang="en-US" sz="1800" b="1" kern="100" dirty="0">
                <a:solidFill>
                  <a:schemeClr val="accent1"/>
                </a:solidFill>
                <a:effectLst/>
                <a:latin typeface="Times New Roman" panose="02020603050405020304" pitchFamily="18" charset="0"/>
                <a:ea typeface="宋体" panose="02010600030101010101" pitchFamily="2" charset="-122"/>
              </a:rPr>
              <a:t>         </a:t>
            </a:r>
            <a:r>
              <a:rPr lang="zh-CN" altLang="en-US" sz="1800" b="1" kern="100" dirty="0">
                <a:solidFill>
                  <a:schemeClr val="accent1"/>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1800" b="1" kern="100" dirty="0">
                <a:solidFill>
                  <a:schemeClr val="accent1"/>
                </a:solidFill>
                <a:effectLst/>
                <a:latin typeface="Times New Roman" panose="02020603050405020304" pitchFamily="18" charset="0"/>
                <a:ea typeface="宋体" panose="02010600030101010101" pitchFamily="2" charset="-122"/>
              </a:rPr>
              <a:t>3</a:t>
            </a:r>
            <a:r>
              <a:rPr lang="zh-CN" altLang="en-US" sz="1800" b="1" kern="100" dirty="0">
                <a:solidFill>
                  <a:schemeClr val="accent1"/>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en-US" sz="1800" b="1" kern="100" dirty="0">
              <a:solidFill>
                <a:schemeClr val="accent1"/>
              </a:solidFill>
              <a:effectLst/>
              <a:latin typeface="Times New Roman" panose="02020603050405020304" pitchFamily="18" charset="0"/>
              <a:ea typeface="宋体" panose="02010600030101010101" pitchFamily="2" charset="-122"/>
            </a:endParaRPr>
          </a:p>
        </p:txBody>
      </p:sp>
      <p:sp>
        <p:nvSpPr>
          <p:cNvPr id="123" name="文本框 122"/>
          <p:cNvSpPr txBox="1"/>
          <p:nvPr/>
        </p:nvSpPr>
        <p:spPr>
          <a:xfrm>
            <a:off x="2456455" y="5374697"/>
            <a:ext cx="9619087" cy="338554"/>
          </a:xfrm>
          <a:prstGeom prst="rect">
            <a:avLst/>
          </a:prstGeom>
          <a:noFill/>
        </p:spPr>
        <p:txBody>
          <a:bodyPr wrap="square">
            <a:spAutoFit/>
          </a:bodyPr>
          <a:lstStyle/>
          <a:p>
            <a:pPr marL="0" marR="0" indent="266700" algn="just">
              <a:buNone/>
            </a:pPr>
            <a:r>
              <a:rPr lang="zh-CN" altLang="en-US" sz="1600" kern="100" dirty="0">
                <a:effectLst/>
                <a:latin typeface="+mn-ea"/>
                <a:cs typeface="Times New Roman" panose="02020603050405020304" pitchFamily="18" charset="0"/>
              </a:rPr>
              <a:t> 在上述计算的基础上按式</a:t>
            </a:r>
            <a:r>
              <a:rPr lang="zh-CN" altLang="en-US" sz="1600" kern="100" dirty="0">
                <a:effectLst/>
                <a:latin typeface="+mn-ea"/>
              </a:rPr>
              <a:t>（</a:t>
            </a:r>
            <a:r>
              <a:rPr lang="en-US" altLang="zh-CN" sz="1600" kern="100" dirty="0">
                <a:effectLst/>
                <a:latin typeface="+mn-ea"/>
              </a:rPr>
              <a:t>4</a:t>
            </a:r>
            <a:r>
              <a:rPr lang="zh-CN" altLang="en-US" sz="1600" kern="100" dirty="0">
                <a:effectLst/>
                <a:latin typeface="+mn-ea"/>
              </a:rPr>
              <a:t>）</a:t>
            </a:r>
            <a:r>
              <a:rPr lang="zh-CN" altLang="en-US" sz="1600" kern="100" dirty="0">
                <a:effectLst/>
                <a:latin typeface="+mn-ea"/>
                <a:cs typeface="Times New Roman" panose="02020603050405020304" pitchFamily="18" charset="0"/>
              </a:rPr>
              <a:t>计算主控岩层位置判别系数</a:t>
            </a:r>
            <a:r>
              <a:rPr lang="en-US" altLang="zh-CN" sz="1600" i="1" kern="100" dirty="0">
                <a:effectLst/>
                <a:latin typeface="+mn-ea"/>
              </a:rPr>
              <a:t>K</a:t>
            </a:r>
            <a:r>
              <a:rPr lang="en-US" altLang="zh-CN" sz="1600" i="1" kern="100" baseline="-25000" dirty="0">
                <a:effectLst/>
                <a:latin typeface="+mn-ea"/>
              </a:rPr>
              <a:t>m</a:t>
            </a:r>
            <a:r>
              <a:rPr lang="zh-CN" altLang="en-US" sz="1600" kern="100" dirty="0">
                <a:effectLst/>
                <a:latin typeface="+mn-ea"/>
                <a:cs typeface="Times New Roman" panose="02020603050405020304" pitchFamily="18" charset="0"/>
              </a:rPr>
              <a:t>，选取最大值对应的岩层作为主控岩层。</a:t>
            </a:r>
            <a:endParaRPr lang="zh-CN" altLang="en-US" sz="1600" kern="100" dirty="0">
              <a:effectLst/>
              <a:latin typeface="+mn-ea"/>
            </a:endParaRPr>
          </a:p>
        </p:txBody>
      </p:sp>
      <p:sp>
        <p:nvSpPr>
          <p:cNvPr id="126" name="文本框 125"/>
          <p:cNvSpPr txBox="1"/>
          <p:nvPr/>
        </p:nvSpPr>
        <p:spPr>
          <a:xfrm>
            <a:off x="3262361" y="5773783"/>
            <a:ext cx="8970549" cy="369332"/>
          </a:xfrm>
          <a:prstGeom prst="rect">
            <a:avLst/>
          </a:prstGeom>
          <a:noFill/>
        </p:spPr>
        <p:txBody>
          <a:bodyPr wrap="square">
            <a:spAutoFit/>
          </a:bodyPr>
          <a:lstStyle/>
          <a:p>
            <a:pPr marL="0" marR="0" algn="ctr">
              <a:buNone/>
            </a:pPr>
            <a:r>
              <a:rPr lang="en-US" altLang="zh-CN" sz="1800" b="1" i="1" kern="100" dirty="0">
                <a:solidFill>
                  <a:srgbClr val="C9AA67"/>
                </a:solidFill>
                <a:effectLst/>
                <a:latin typeface="Times New Roman" panose="02020603050405020304" pitchFamily="18" charset="0"/>
                <a:ea typeface="宋体" panose="02010600030101010101" pitchFamily="2" charset="-122"/>
              </a:rPr>
              <a:t>K</a:t>
            </a:r>
            <a:r>
              <a:rPr lang="en-US" altLang="zh-CN" sz="1800" b="1" i="1" kern="100" baseline="-25000" dirty="0">
                <a:solidFill>
                  <a:srgbClr val="C9AA67"/>
                </a:solidFill>
                <a:effectLst/>
                <a:latin typeface="Times New Roman" panose="02020603050405020304" pitchFamily="18" charset="0"/>
                <a:ea typeface="宋体" panose="02010600030101010101" pitchFamily="2" charset="-122"/>
              </a:rPr>
              <a:t>m</a:t>
            </a:r>
            <a:r>
              <a:rPr lang="en-US" altLang="zh-CN" sz="1800" b="1" kern="100" dirty="0">
                <a:solidFill>
                  <a:srgbClr val="C9AA67"/>
                </a:solidFill>
                <a:effectLst/>
                <a:latin typeface="Times New Roman" panose="02020603050405020304" pitchFamily="18" charset="0"/>
                <a:ea typeface="宋体" panose="02010600030101010101" pitchFamily="2" charset="-122"/>
              </a:rPr>
              <a:t>=</a:t>
            </a:r>
            <a:r>
              <a:rPr lang="en-US" altLang="zh-CN" sz="1800" b="1" i="1" kern="100" dirty="0">
                <a:solidFill>
                  <a:srgbClr val="C9AA67"/>
                </a:solidFill>
                <a:effectLst/>
                <a:latin typeface="Times New Roman" panose="02020603050405020304" pitchFamily="18" charset="0"/>
                <a:ea typeface="宋体" panose="02010600030101010101" pitchFamily="2" charset="-122"/>
              </a:rPr>
              <a:t>P</a:t>
            </a:r>
            <a:r>
              <a:rPr lang="en-US" altLang="zh-CN" sz="1800" b="1" i="1" kern="100" baseline="-25000" dirty="0">
                <a:solidFill>
                  <a:srgbClr val="C9AA67"/>
                </a:solidFill>
                <a:effectLst/>
                <a:latin typeface="Times New Roman" panose="02020603050405020304" pitchFamily="18" charset="0"/>
                <a:ea typeface="宋体" panose="02010600030101010101" pitchFamily="2" charset="-122"/>
              </a:rPr>
              <a:t>i</a:t>
            </a:r>
            <a:r>
              <a:rPr lang="en-US" altLang="zh-CN" sz="1800" b="1" kern="100" dirty="0">
                <a:solidFill>
                  <a:srgbClr val="C9AA67"/>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1800" b="1" kern="100" dirty="0">
                <a:solidFill>
                  <a:srgbClr val="C9AA67"/>
                </a:solidFill>
                <a:effectLst/>
                <a:latin typeface="Times New Roman" panose="02020603050405020304" pitchFamily="18" charset="0"/>
                <a:ea typeface="宋体" panose="02010600030101010101" pitchFamily="2" charset="-122"/>
              </a:rPr>
              <a:t>|</a:t>
            </a:r>
            <a:r>
              <a:rPr lang="en-US" altLang="zh-CN" sz="1800" b="1" i="1" kern="100" dirty="0">
                <a:solidFill>
                  <a:srgbClr val="C9AA67"/>
                </a:solidFill>
                <a:effectLst/>
                <a:latin typeface="Times New Roman" panose="02020603050405020304" pitchFamily="18" charset="0"/>
                <a:ea typeface="宋体" panose="02010600030101010101" pitchFamily="2" charset="-122"/>
              </a:rPr>
              <a:t>N</a:t>
            </a:r>
            <a:r>
              <a:rPr lang="en-US" altLang="zh-CN" sz="1800" b="1" kern="100" dirty="0">
                <a:solidFill>
                  <a:srgbClr val="C9AA67"/>
                </a:solidFill>
                <a:effectLst/>
                <a:latin typeface="Times New Roman" panose="02020603050405020304" pitchFamily="18" charset="0"/>
                <a:ea typeface="宋体" panose="02010600030101010101" pitchFamily="2" charset="-122"/>
              </a:rPr>
              <a:t>|</a:t>
            </a:r>
            <a:r>
              <a:rPr lang="en-US" altLang="zh-CN" sz="1800" b="1" kern="100" dirty="0">
                <a:solidFill>
                  <a:srgbClr val="C9AA67"/>
                </a:solidFill>
                <a:effectLst/>
                <a:latin typeface="宋体" panose="02010600030101010101" pitchFamily="2" charset="-122"/>
                <a:ea typeface="宋体" panose="02010600030101010101" pitchFamily="2" charset="-122"/>
              </a:rPr>
              <a:t>                </a:t>
            </a:r>
            <a:r>
              <a:rPr lang="zh-CN" altLang="en-US" sz="1800" b="1" kern="100" dirty="0">
                <a:solidFill>
                  <a:srgbClr val="C9AA67"/>
                </a:solidFill>
                <a:effectLst/>
                <a:latin typeface="宋体" panose="02010600030101010101" pitchFamily="2" charset="-122"/>
                <a:ea typeface="宋体" panose="02010600030101010101" pitchFamily="2" charset="-122"/>
              </a:rPr>
              <a:t>（</a:t>
            </a:r>
            <a:r>
              <a:rPr lang="en-US" altLang="zh-CN" sz="1800" b="1" kern="100" dirty="0">
                <a:solidFill>
                  <a:srgbClr val="C9AA67"/>
                </a:solidFill>
                <a:effectLst/>
                <a:latin typeface="宋体" panose="02010600030101010101" pitchFamily="2" charset="-122"/>
                <a:ea typeface="宋体" panose="02010600030101010101" pitchFamily="2" charset="-122"/>
              </a:rPr>
              <a:t>4</a:t>
            </a:r>
            <a:r>
              <a:rPr lang="zh-CN" altLang="en-US" sz="1800" b="1" kern="100" dirty="0">
                <a:solidFill>
                  <a:srgbClr val="C9AA67"/>
                </a:solidFill>
                <a:effectLst/>
                <a:latin typeface="宋体" panose="02010600030101010101" pitchFamily="2" charset="-122"/>
                <a:ea typeface="宋体" panose="02010600030101010101" pitchFamily="2" charset="-122"/>
              </a:rPr>
              <a:t>）</a:t>
            </a:r>
            <a:endParaRPr lang="en-US" altLang="zh-CN" sz="1800" b="1" kern="100" dirty="0">
              <a:solidFill>
                <a:srgbClr val="C9AA67"/>
              </a:solidFill>
              <a:effectLst/>
              <a:latin typeface="Times New Roman" panose="02020603050405020304" pitchFamily="18" charset="0"/>
              <a:ea typeface="宋体" panose="02010600030101010101" pitchFamily="2" charset="-122"/>
            </a:endParaRPr>
          </a:p>
        </p:txBody>
      </p:sp>
      <p:sp>
        <p:nvSpPr>
          <p:cNvPr id="127" name="流程图: 过程 126"/>
          <p:cNvSpPr/>
          <p:nvPr/>
        </p:nvSpPr>
        <p:spPr>
          <a:xfrm>
            <a:off x="3885978" y="4926263"/>
            <a:ext cx="6508696" cy="396015"/>
          </a:xfrm>
          <a:prstGeom prst="flowChartProcess">
            <a:avLst/>
          </a:prstGeom>
          <a:noFill/>
          <a:ln w="57150">
            <a:solidFill>
              <a:schemeClr val="accent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流程图: 过程 128"/>
          <p:cNvSpPr/>
          <p:nvPr/>
        </p:nvSpPr>
        <p:spPr>
          <a:xfrm>
            <a:off x="4419600" y="5757186"/>
            <a:ext cx="5283200" cy="396015"/>
          </a:xfrm>
          <a:prstGeom prst="flowChartProcess">
            <a:avLst/>
          </a:prstGeom>
          <a:noFill/>
          <a:ln w="57150">
            <a:solidFill>
              <a:srgbClr val="C9AA67"/>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powerpoint template design by DAJU_PPT正版来源小红书大橘PPT微信DAJU_PPT请勿抄袭搬运！盗版必究！"/>
          <p:cNvSpPr txBox="1"/>
          <p:nvPr/>
        </p:nvSpPr>
        <p:spPr>
          <a:xfrm>
            <a:off x="657372" y="280712"/>
            <a:ext cx="5254128" cy="400110"/>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kumimoji="0" sz="2000" b="1" i="0" u="none" strike="noStrike" cap="none" spc="30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r>
              <a:rPr lang="zh-CN" altLang="en-US" dirty="0"/>
              <a:t>基于能耗分级的主控岩层判别方法</a:t>
            </a:r>
          </a:p>
        </p:txBody>
      </p:sp>
      <p:grpSp>
        <p:nvGrpSpPr>
          <p:cNvPr id="4" name="组合 3"/>
          <p:cNvGrpSpPr/>
          <p:nvPr/>
        </p:nvGrpSpPr>
        <p:grpSpPr>
          <a:xfrm>
            <a:off x="-1" y="6296628"/>
            <a:ext cx="12191997" cy="561373"/>
            <a:chOff x="-1" y="6296628"/>
            <a:chExt cx="12191997" cy="561373"/>
          </a:xfrm>
        </p:grpSpPr>
        <p:sp>
          <p:nvSpPr>
            <p:cNvPr id="22" name="矩形 21"/>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3" name="文本框 22">
              <a:hlinkClick r:id="rId5"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pPr lvl="0"/>
              <a:r>
                <a:rPr lang="zh-CN" altLang="en-US" dirty="0"/>
                <a:t>研究背景与意义</a:t>
              </a:r>
            </a:p>
          </p:txBody>
        </p:sp>
        <p:sp>
          <p:nvSpPr>
            <p:cNvPr id="24" name="文本框 23">
              <a:hlinkClick r:id="rId6"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互层岩体对爆破的影响机理</a:t>
              </a:r>
            </a:p>
          </p:txBody>
        </p:sp>
        <p:sp>
          <p:nvSpPr>
            <p:cNvPr id="25" name="文本框 24">
              <a:hlinkClick r:id="rId7"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b="1" i="0" u="none" strike="noStrike" cap="none" spc="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pPr lvl="0"/>
              <a:r>
                <a:rPr lang="zh-CN" altLang="en-US" dirty="0"/>
                <a:t>主控岩层判别方法</a:t>
              </a:r>
            </a:p>
          </p:txBody>
        </p:sp>
        <p:sp>
          <p:nvSpPr>
            <p:cNvPr id="26" name="文本框 25">
              <a:hlinkClick r:id="rId8"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现场试验效果分析</a:t>
              </a:r>
            </a:p>
          </p:txBody>
        </p:sp>
        <p:sp>
          <p:nvSpPr>
            <p:cNvPr id="27" name="文本框 26">
              <a:hlinkClick r:id="rId9"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研究总结</a:t>
              </a:r>
            </a:p>
          </p:txBody>
        </p:sp>
        <p:cxnSp>
          <p:nvCxnSpPr>
            <p:cNvPr id="28" name="直接连接符 27"/>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2" name="组合 31"/>
            <p:cNvGrpSpPr/>
            <p:nvPr/>
          </p:nvGrpSpPr>
          <p:grpSpPr>
            <a:xfrm>
              <a:off x="6012183" y="6296629"/>
              <a:ext cx="167640" cy="561372"/>
              <a:chOff x="8564880" y="6248400"/>
              <a:chExt cx="167640" cy="506730"/>
            </a:xfrm>
          </p:grpSpPr>
          <p:sp>
            <p:nvSpPr>
              <p:cNvPr id="33" name="等腰三角形 32"/>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9" name="文本框 8">
            <a:extLst>
              <a:ext uri="{FF2B5EF4-FFF2-40B4-BE49-F238E27FC236}">
                <a16:creationId xmlns:a16="http://schemas.microsoft.com/office/drawing/2014/main" id="{6A985EC6-AEE7-F49A-509C-29287F20BCB9}"/>
              </a:ext>
            </a:extLst>
          </p:cNvPr>
          <p:cNvSpPr txBox="1"/>
          <p:nvPr/>
        </p:nvSpPr>
        <p:spPr>
          <a:xfrm>
            <a:off x="5106003" y="69436"/>
            <a:ext cx="5052373" cy="923330"/>
          </a:xfrm>
          <a:prstGeom prst="rect">
            <a:avLst/>
          </a:prstGeom>
          <a:noFill/>
          <a:ln>
            <a:solidFill>
              <a:schemeClr val="bg1"/>
            </a:solidFill>
          </a:ln>
        </p:spPr>
        <p:txBody>
          <a:bodyPr wrap="square" rtlCol="0">
            <a:spAutoFit/>
          </a:bodyPr>
          <a:lstStyle/>
          <a:p>
            <a:r>
              <a:rPr lang="zh-CN" altLang="en-US" dirty="0">
                <a:solidFill>
                  <a:schemeClr val="accent1"/>
                </a:solidFill>
              </a:rPr>
              <a:t>将数值结果根据刚刚提到的判别方法，一步一步代入计算，最终得出了主控岩层的一个判别依据</a:t>
            </a:r>
          </a:p>
          <a:p>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powerpoint template design by DAJU_PPT正版来源小红书大橘PPT微信DAJU_PPT请勿抄袭搬运！盗版必究！"/>
          <p:cNvSpPr/>
          <p:nvPr/>
        </p:nvSpPr>
        <p:spPr>
          <a:xfrm>
            <a:off x="1" y="0"/>
            <a:ext cx="4672764" cy="6858000"/>
          </a:xfrm>
          <a:custGeom>
            <a:avLst/>
            <a:gdLst>
              <a:gd name="connsiteX0" fmla="*/ 0 w 4672764"/>
              <a:gd name="connsiteY0" fmla="*/ 0 h 6858000"/>
              <a:gd name="connsiteX1" fmla="*/ 3500871 w 4672764"/>
              <a:gd name="connsiteY1" fmla="*/ 0 h 6858000"/>
              <a:gd name="connsiteX2" fmla="*/ 3556359 w 4672764"/>
              <a:gd name="connsiteY2" fmla="*/ 67702 h 6858000"/>
              <a:gd name="connsiteX3" fmla="*/ 4672764 w 4672764"/>
              <a:gd name="connsiteY3" fmla="*/ 3429000 h 6858000"/>
              <a:gd name="connsiteX4" fmla="*/ 3556359 w 4672764"/>
              <a:gd name="connsiteY4" fmla="*/ 6790298 h 6858000"/>
              <a:gd name="connsiteX5" fmla="*/ 3500871 w 4672764"/>
              <a:gd name="connsiteY5" fmla="*/ 6858000 h 6858000"/>
              <a:gd name="connsiteX6" fmla="*/ 0 w 467276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72764" h="6858000">
                <a:moveTo>
                  <a:pt x="0" y="0"/>
                </a:moveTo>
                <a:lnTo>
                  <a:pt x="3500871" y="0"/>
                </a:lnTo>
                <a:lnTo>
                  <a:pt x="3556359" y="67702"/>
                </a:lnTo>
                <a:cubicBezTo>
                  <a:pt x="4250001" y="955482"/>
                  <a:pt x="4672764" y="2134810"/>
                  <a:pt x="4672764" y="3429000"/>
                </a:cubicBezTo>
                <a:cubicBezTo>
                  <a:pt x="4672764" y="4723191"/>
                  <a:pt x="4250001" y="5902518"/>
                  <a:pt x="3556359" y="6790298"/>
                </a:cubicBezTo>
                <a:lnTo>
                  <a:pt x="3500871" y="6858000"/>
                </a:lnTo>
                <a:lnTo>
                  <a:pt x="0" y="6858000"/>
                </a:lnTo>
                <a:close/>
              </a:path>
            </a:pathLst>
          </a:custGeom>
          <a:solidFill>
            <a:schemeClr val="accen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powerpoint template design by DAJU_PPT正版来源小红书大橘PPT微信DAJU_PPT请勿抄袭搬运！盗版必究！"/>
          <p:cNvSpPr/>
          <p:nvPr/>
        </p:nvSpPr>
        <p:spPr>
          <a:xfrm>
            <a:off x="2" y="0"/>
            <a:ext cx="4502761" cy="6858000"/>
          </a:xfrm>
          <a:custGeom>
            <a:avLst/>
            <a:gdLst>
              <a:gd name="connsiteX0" fmla="*/ 0 w 4502761"/>
              <a:gd name="connsiteY0" fmla="*/ 0 h 6858000"/>
              <a:gd name="connsiteX1" fmla="*/ 3330868 w 4502761"/>
              <a:gd name="connsiteY1" fmla="*/ 0 h 6858000"/>
              <a:gd name="connsiteX2" fmla="*/ 3386356 w 4502761"/>
              <a:gd name="connsiteY2" fmla="*/ 67702 h 6858000"/>
              <a:gd name="connsiteX3" fmla="*/ 4502761 w 4502761"/>
              <a:gd name="connsiteY3" fmla="*/ 3429000 h 6858000"/>
              <a:gd name="connsiteX4" fmla="*/ 3386356 w 4502761"/>
              <a:gd name="connsiteY4" fmla="*/ 6790298 h 6858000"/>
              <a:gd name="connsiteX5" fmla="*/ 3330868 w 4502761"/>
              <a:gd name="connsiteY5" fmla="*/ 6858000 h 6858000"/>
              <a:gd name="connsiteX6" fmla="*/ 0 w 450276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02761" h="6858000">
                <a:moveTo>
                  <a:pt x="0" y="0"/>
                </a:moveTo>
                <a:lnTo>
                  <a:pt x="3330868" y="0"/>
                </a:lnTo>
                <a:lnTo>
                  <a:pt x="3386356" y="67702"/>
                </a:lnTo>
                <a:cubicBezTo>
                  <a:pt x="4079998" y="955482"/>
                  <a:pt x="4502761" y="2134810"/>
                  <a:pt x="4502761" y="3429000"/>
                </a:cubicBezTo>
                <a:cubicBezTo>
                  <a:pt x="4502761" y="4723191"/>
                  <a:pt x="4079998" y="5902518"/>
                  <a:pt x="3386356" y="6790298"/>
                </a:cubicBezTo>
                <a:lnTo>
                  <a:pt x="3330868" y="6858000"/>
                </a:lnTo>
                <a:lnTo>
                  <a:pt x="0" y="6858000"/>
                </a:ln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powerpoint template design by DAJU_PPT正版来源小红书大橘PPT微信DAJU_PPT请勿抄袭搬运！盗版必究！"/>
          <p:cNvGrpSpPr/>
          <p:nvPr/>
        </p:nvGrpSpPr>
        <p:grpSpPr>
          <a:xfrm>
            <a:off x="1245540" y="2818995"/>
            <a:ext cx="2011683" cy="1220022"/>
            <a:chOff x="1485240" y="2661526"/>
            <a:chExt cx="2011682" cy="1220020"/>
          </a:xfrm>
        </p:grpSpPr>
        <p:sp>
          <p:nvSpPr>
            <p:cNvPr id="67" name="powerpoint template design by DAJU_PPT正版来源小红书大橘PPT微信DAJU_PPT请勿抄袭搬运！盗版必究！-1"/>
            <p:cNvSpPr/>
            <p:nvPr/>
          </p:nvSpPr>
          <p:spPr>
            <a:xfrm>
              <a:off x="1798585" y="2661526"/>
              <a:ext cx="1384994" cy="830996"/>
            </a:xfrm>
            <a:prstGeom prst="rect">
              <a:avLst/>
            </a:prstGeom>
          </p:spPr>
          <p:txBody>
            <a:bodyPr wrap="none" lIns="0" tIns="0" rIns="0" bIns="0">
              <a:spAutoFit/>
            </a:bodyPr>
            <a:lstStyle/>
            <a:p>
              <a:pPr algn="ctr" fontAlgn="base"/>
              <a:r>
                <a:rPr lang="zh-CN" altLang="en-US" sz="5400" b="1" dirty="0">
                  <a:solidFill>
                    <a:schemeClr val="bg1"/>
                  </a:solidFill>
                  <a:latin typeface="+mj-ea"/>
                  <a:ea typeface="+mj-ea"/>
                </a:rPr>
                <a:t>目录</a:t>
              </a:r>
            </a:p>
          </p:txBody>
        </p:sp>
        <p:sp>
          <p:nvSpPr>
            <p:cNvPr id="68" name="powerpoint template design by DAJU_PPT正版来源小红书大橘PPT微信DAJU_PPT请勿抄袭搬运！盗版必究！-2"/>
            <p:cNvSpPr/>
            <p:nvPr/>
          </p:nvSpPr>
          <p:spPr>
            <a:xfrm>
              <a:off x="1485240" y="3604547"/>
              <a:ext cx="2011682" cy="276999"/>
            </a:xfrm>
            <a:prstGeom prst="rect">
              <a:avLst/>
            </a:prstGeom>
          </p:spPr>
          <p:txBody>
            <a:bodyPr wrap="square" lIns="0" tIns="0" rIns="0" bIns="0">
              <a:spAutoFit/>
            </a:bodyPr>
            <a:lstStyle/>
            <a:p>
              <a:pPr algn="dist" fontAlgn="base"/>
              <a:r>
                <a:rPr lang="en-US" altLang="zh-CN" dirty="0">
                  <a:solidFill>
                    <a:schemeClr val="bg1"/>
                  </a:solidFill>
                  <a:ea typeface="+mj-ea"/>
                </a:rPr>
                <a:t>CONTENT</a:t>
              </a:r>
              <a:endParaRPr lang="zh-CN" altLang="en-US" dirty="0">
                <a:solidFill>
                  <a:schemeClr val="bg1"/>
                </a:solidFill>
                <a:ea typeface="+mj-ea"/>
              </a:endParaRPr>
            </a:p>
          </p:txBody>
        </p:sp>
      </p:grpSp>
      <p:sp>
        <p:nvSpPr>
          <p:cNvPr id="49" name="powerpoint template design by DAJU_PPT正版来源小红书大橘PPT微信DAJU_PPT请勿抄袭搬运！盗版必究！"/>
          <p:cNvSpPr/>
          <p:nvPr>
            <p:custDataLst>
              <p:tags r:id="rId2"/>
            </p:custDataLst>
          </p:nvPr>
        </p:nvSpPr>
        <p:spPr>
          <a:xfrm>
            <a:off x="6168168" y="1023947"/>
            <a:ext cx="6023837" cy="739628"/>
          </a:xfrm>
          <a:custGeom>
            <a:avLst/>
            <a:gdLst>
              <a:gd name="connsiteX0" fmla="*/ 369814 w 6023837"/>
              <a:gd name="connsiteY0" fmla="*/ 0 h 739628"/>
              <a:gd name="connsiteX1" fmla="*/ 6023837 w 6023837"/>
              <a:gd name="connsiteY1" fmla="*/ 0 h 739628"/>
              <a:gd name="connsiteX2" fmla="*/ 6023837 w 6023837"/>
              <a:gd name="connsiteY2" fmla="*/ 739628 h 739628"/>
              <a:gd name="connsiteX3" fmla="*/ 369814 w 6023837"/>
              <a:gd name="connsiteY3" fmla="*/ 739628 h 739628"/>
              <a:gd name="connsiteX4" fmla="*/ 0 w 6023837"/>
              <a:gd name="connsiteY4" fmla="*/ 369814 h 739628"/>
              <a:gd name="connsiteX5" fmla="*/ 369814 w 6023837"/>
              <a:gd name="connsiteY5" fmla="*/ 0 h 739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3837" h="739628">
                <a:moveTo>
                  <a:pt x="369814" y="0"/>
                </a:moveTo>
                <a:lnTo>
                  <a:pt x="6023837" y="0"/>
                </a:lnTo>
                <a:lnTo>
                  <a:pt x="6023837" y="739628"/>
                </a:lnTo>
                <a:lnTo>
                  <a:pt x="369814" y="739628"/>
                </a:lnTo>
                <a:cubicBezTo>
                  <a:pt x="165572" y="739628"/>
                  <a:pt x="0" y="574057"/>
                  <a:pt x="0" y="369814"/>
                </a:cubicBezTo>
                <a:cubicBezTo>
                  <a:pt x="0" y="165571"/>
                  <a:pt x="165572" y="0"/>
                  <a:pt x="369814" y="0"/>
                </a:cubicBezTo>
                <a:close/>
              </a:path>
            </a:pathLst>
          </a:custGeom>
          <a:solidFill>
            <a:schemeClr val="bg1">
              <a:lumMod val="9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powerpoint template design by DAJU_PPT正版来源小红书大橘PPT微信DAJU_PPT请勿抄袭搬运！盗版必究！"/>
          <p:cNvSpPr/>
          <p:nvPr>
            <p:custDataLst>
              <p:tags r:id="rId3"/>
            </p:custDataLst>
          </p:nvPr>
        </p:nvSpPr>
        <p:spPr>
          <a:xfrm>
            <a:off x="6168168" y="3061625"/>
            <a:ext cx="6023837" cy="739628"/>
          </a:xfrm>
          <a:custGeom>
            <a:avLst/>
            <a:gdLst>
              <a:gd name="connsiteX0" fmla="*/ 369814 w 6023837"/>
              <a:gd name="connsiteY0" fmla="*/ 0 h 739628"/>
              <a:gd name="connsiteX1" fmla="*/ 6023837 w 6023837"/>
              <a:gd name="connsiteY1" fmla="*/ 0 h 739628"/>
              <a:gd name="connsiteX2" fmla="*/ 6023837 w 6023837"/>
              <a:gd name="connsiteY2" fmla="*/ 739628 h 739628"/>
              <a:gd name="connsiteX3" fmla="*/ 369814 w 6023837"/>
              <a:gd name="connsiteY3" fmla="*/ 739628 h 739628"/>
              <a:gd name="connsiteX4" fmla="*/ 0 w 6023837"/>
              <a:gd name="connsiteY4" fmla="*/ 369814 h 739628"/>
              <a:gd name="connsiteX5" fmla="*/ 369814 w 6023837"/>
              <a:gd name="connsiteY5" fmla="*/ 0 h 739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3837" h="739628">
                <a:moveTo>
                  <a:pt x="369814" y="0"/>
                </a:moveTo>
                <a:lnTo>
                  <a:pt x="6023837" y="0"/>
                </a:lnTo>
                <a:lnTo>
                  <a:pt x="6023837" y="739628"/>
                </a:lnTo>
                <a:lnTo>
                  <a:pt x="369814" y="739628"/>
                </a:lnTo>
                <a:cubicBezTo>
                  <a:pt x="165572" y="739628"/>
                  <a:pt x="0" y="574057"/>
                  <a:pt x="0" y="369814"/>
                </a:cubicBezTo>
                <a:cubicBezTo>
                  <a:pt x="0" y="165571"/>
                  <a:pt x="165572" y="0"/>
                  <a:pt x="369814" y="0"/>
                </a:cubicBezTo>
                <a:close/>
              </a:path>
            </a:pathLst>
          </a:custGeom>
          <a:solidFill>
            <a:schemeClr val="bg1">
              <a:lumMod val="9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powerpoint template design by DAJU_PPT正版来源小红书大橘PPT微信DAJU_PPT请勿抄袭搬运！盗版必究！"/>
          <p:cNvSpPr/>
          <p:nvPr>
            <p:custDataLst>
              <p:tags r:id="rId4"/>
            </p:custDataLst>
          </p:nvPr>
        </p:nvSpPr>
        <p:spPr>
          <a:xfrm>
            <a:off x="6168165" y="2042786"/>
            <a:ext cx="6023836" cy="739628"/>
          </a:xfrm>
          <a:custGeom>
            <a:avLst/>
            <a:gdLst>
              <a:gd name="connsiteX0" fmla="*/ 369814 w 6023836"/>
              <a:gd name="connsiteY0" fmla="*/ 0 h 739628"/>
              <a:gd name="connsiteX1" fmla="*/ 6023836 w 6023836"/>
              <a:gd name="connsiteY1" fmla="*/ 0 h 739628"/>
              <a:gd name="connsiteX2" fmla="*/ 6023836 w 6023836"/>
              <a:gd name="connsiteY2" fmla="*/ 739628 h 739628"/>
              <a:gd name="connsiteX3" fmla="*/ 369814 w 6023836"/>
              <a:gd name="connsiteY3" fmla="*/ 739628 h 739628"/>
              <a:gd name="connsiteX4" fmla="*/ 0 w 6023836"/>
              <a:gd name="connsiteY4" fmla="*/ 369814 h 739628"/>
              <a:gd name="connsiteX5" fmla="*/ 369814 w 6023836"/>
              <a:gd name="connsiteY5" fmla="*/ 0 h 739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3836" h="739628">
                <a:moveTo>
                  <a:pt x="369814" y="0"/>
                </a:moveTo>
                <a:lnTo>
                  <a:pt x="6023836" y="0"/>
                </a:lnTo>
                <a:lnTo>
                  <a:pt x="6023836" y="739628"/>
                </a:lnTo>
                <a:lnTo>
                  <a:pt x="369814" y="739628"/>
                </a:lnTo>
                <a:cubicBezTo>
                  <a:pt x="165571" y="739628"/>
                  <a:pt x="0" y="574057"/>
                  <a:pt x="0" y="369814"/>
                </a:cubicBezTo>
                <a:cubicBezTo>
                  <a:pt x="0" y="165571"/>
                  <a:pt x="165571" y="0"/>
                  <a:pt x="369814" y="0"/>
                </a:cubicBezTo>
                <a:close/>
              </a:path>
            </a:pathLst>
          </a:custGeom>
          <a:solidFill>
            <a:schemeClr val="bg1">
              <a:lumMod val="9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powerpoint template design by DAJU_PPT正版来源小红书大橘PPT微信DAJU_PPT请勿抄袭搬运！盗版必究！"/>
          <p:cNvSpPr/>
          <p:nvPr>
            <p:custDataLst>
              <p:tags r:id="rId5"/>
            </p:custDataLst>
          </p:nvPr>
        </p:nvSpPr>
        <p:spPr>
          <a:xfrm>
            <a:off x="6168165" y="4080463"/>
            <a:ext cx="6023836" cy="739628"/>
          </a:xfrm>
          <a:custGeom>
            <a:avLst/>
            <a:gdLst>
              <a:gd name="connsiteX0" fmla="*/ 369814 w 6023836"/>
              <a:gd name="connsiteY0" fmla="*/ 0 h 739628"/>
              <a:gd name="connsiteX1" fmla="*/ 6023836 w 6023836"/>
              <a:gd name="connsiteY1" fmla="*/ 0 h 739628"/>
              <a:gd name="connsiteX2" fmla="*/ 6023836 w 6023836"/>
              <a:gd name="connsiteY2" fmla="*/ 739628 h 739628"/>
              <a:gd name="connsiteX3" fmla="*/ 369814 w 6023836"/>
              <a:gd name="connsiteY3" fmla="*/ 739628 h 739628"/>
              <a:gd name="connsiteX4" fmla="*/ 0 w 6023836"/>
              <a:gd name="connsiteY4" fmla="*/ 369814 h 739628"/>
              <a:gd name="connsiteX5" fmla="*/ 369814 w 6023836"/>
              <a:gd name="connsiteY5" fmla="*/ 0 h 739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3836" h="739628">
                <a:moveTo>
                  <a:pt x="369814" y="0"/>
                </a:moveTo>
                <a:lnTo>
                  <a:pt x="6023836" y="0"/>
                </a:lnTo>
                <a:lnTo>
                  <a:pt x="6023836" y="739628"/>
                </a:lnTo>
                <a:lnTo>
                  <a:pt x="369814" y="739628"/>
                </a:lnTo>
                <a:cubicBezTo>
                  <a:pt x="165571" y="739628"/>
                  <a:pt x="0" y="574057"/>
                  <a:pt x="0" y="369814"/>
                </a:cubicBezTo>
                <a:cubicBezTo>
                  <a:pt x="0" y="165571"/>
                  <a:pt x="165571" y="0"/>
                  <a:pt x="369814" y="0"/>
                </a:cubicBezTo>
                <a:close/>
              </a:path>
            </a:pathLst>
          </a:custGeom>
          <a:solidFill>
            <a:schemeClr val="bg1">
              <a:lumMod val="9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owerpoint template design by DAJU_PPT正版来源小红书大橘PPT微信DAJU_PPT请勿抄袭搬运！盗版必究！"/>
          <p:cNvSpPr txBox="1"/>
          <p:nvPr>
            <p:custDataLst>
              <p:tags r:id="rId6"/>
            </p:custDataLst>
          </p:nvPr>
        </p:nvSpPr>
        <p:spPr>
          <a:xfrm>
            <a:off x="7128329" y="1132150"/>
            <a:ext cx="3645955" cy="523220"/>
          </a:xfrm>
          <a:prstGeom prst="rect">
            <a:avLst/>
          </a:prstGeom>
          <a:noFill/>
        </p:spPr>
        <p:txBody>
          <a:bodyPr wrap="square" rtlCol="0">
            <a:spAutoFit/>
          </a:bodyPr>
          <a:lstStyle/>
          <a:p>
            <a:r>
              <a:rPr lang="zh-CN" altLang="en-US" sz="2800" b="1" spc="200" dirty="0">
                <a:latin typeface="+mj-ea"/>
                <a:ea typeface="+mj-ea"/>
              </a:rPr>
              <a:t>研究背景与意义</a:t>
            </a:r>
          </a:p>
        </p:txBody>
      </p:sp>
      <p:grpSp>
        <p:nvGrpSpPr>
          <p:cNvPr id="3" name="powerpoint template design by DAJU_PPT正版来源小红书大橘PPT微信DAJU_PPT请勿抄袭搬运！盗版必究！"/>
          <p:cNvGrpSpPr/>
          <p:nvPr>
            <p:custDataLst>
              <p:tags r:id="rId7"/>
            </p:custDataLst>
          </p:nvPr>
        </p:nvGrpSpPr>
        <p:grpSpPr>
          <a:xfrm>
            <a:off x="6259589" y="1110435"/>
            <a:ext cx="640863" cy="566659"/>
            <a:chOff x="6259584" y="1110431"/>
            <a:chExt cx="640862" cy="566658"/>
          </a:xfrm>
        </p:grpSpPr>
        <p:sp>
          <p:nvSpPr>
            <p:cNvPr id="54" name="powerpoint template design by DAJU_PPT正版来源小红书大橘PPT微信DAJU_PPT请勿抄袭搬运！盗版必究！-1"/>
            <p:cNvSpPr/>
            <p:nvPr>
              <p:custDataLst>
                <p:tags r:id="rId25"/>
              </p:custDataLst>
            </p:nvPr>
          </p:nvSpPr>
          <p:spPr>
            <a:xfrm>
              <a:off x="6296686" y="1110431"/>
              <a:ext cx="566658" cy="566658"/>
            </a:xfrm>
            <a:prstGeom prst="ellipse">
              <a:avLst/>
            </a:prstGeom>
            <a:solidFill>
              <a:schemeClr val="accen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56" name="powerpoint template design by DAJU_PPT正版来源小红书大橘PPT微信DAJU_PPT请勿抄袭搬运！盗版必究！-2">
              <a:hlinkClick r:id="rId29" action="ppaction://hlinksldjump"/>
            </p:cNvPr>
            <p:cNvSpPr/>
            <p:nvPr>
              <p:custDataLst>
                <p:tags r:id="rId26"/>
              </p:custDataLst>
            </p:nvPr>
          </p:nvSpPr>
          <p:spPr>
            <a:xfrm>
              <a:off x="6259584" y="1156696"/>
              <a:ext cx="640862" cy="474128"/>
            </a:xfrm>
            <a:prstGeom prst="rect">
              <a:avLst/>
            </a:prstGeom>
            <a:no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000" dirty="0">
                  <a:solidFill>
                    <a:schemeClr val="bg1"/>
                  </a:solidFill>
                </a:rPr>
                <a:t>01</a:t>
              </a:r>
              <a:endParaRPr lang="zh-CN" altLang="en-US" sz="2000" dirty="0">
                <a:solidFill>
                  <a:schemeClr val="bg1"/>
                </a:solidFill>
              </a:endParaRPr>
            </a:p>
          </p:txBody>
        </p:sp>
      </p:grpSp>
      <p:sp>
        <p:nvSpPr>
          <p:cNvPr id="58" name="powerpoint template design by DAJU_PPT正版来源小红书大橘PPT微信DAJU_PPT请勿抄袭搬运！盗版必究！"/>
          <p:cNvSpPr txBox="1"/>
          <p:nvPr>
            <p:custDataLst>
              <p:tags r:id="rId8"/>
            </p:custDataLst>
          </p:nvPr>
        </p:nvSpPr>
        <p:spPr>
          <a:xfrm>
            <a:off x="7128330" y="3169828"/>
            <a:ext cx="3466327" cy="521970"/>
          </a:xfrm>
          <a:prstGeom prst="rect">
            <a:avLst/>
          </a:prstGeom>
          <a:noFill/>
        </p:spPr>
        <p:txBody>
          <a:bodyPr wrap="square" rtlCol="0">
            <a:spAutoFit/>
          </a:bodyPr>
          <a:lstStyle/>
          <a:p>
            <a:r>
              <a:rPr lang="zh-CN" altLang="en-US" sz="2800" b="1" spc="200" dirty="0">
                <a:latin typeface="+mj-ea"/>
                <a:ea typeface="+mj-ea"/>
              </a:rPr>
              <a:t>主控岩层判别方法</a:t>
            </a:r>
          </a:p>
        </p:txBody>
      </p:sp>
      <p:grpSp>
        <p:nvGrpSpPr>
          <p:cNvPr id="5" name="powerpoint template design by DAJU_PPT正版来源小红书大橘PPT微信DAJU_PPT请勿抄袭搬运！盗版必究！"/>
          <p:cNvGrpSpPr/>
          <p:nvPr>
            <p:custDataLst>
              <p:tags r:id="rId9"/>
            </p:custDataLst>
          </p:nvPr>
        </p:nvGrpSpPr>
        <p:grpSpPr>
          <a:xfrm>
            <a:off x="6259589" y="3148113"/>
            <a:ext cx="640863" cy="566659"/>
            <a:chOff x="6259584" y="3148109"/>
            <a:chExt cx="640862" cy="566658"/>
          </a:xfrm>
        </p:grpSpPr>
        <p:sp>
          <p:nvSpPr>
            <p:cNvPr id="57" name="powerpoint template design by DAJU_PPT正版来源小红书大橘PPT微信DAJU_PPT请勿抄袭搬运！盗版必究！-1"/>
            <p:cNvSpPr/>
            <p:nvPr>
              <p:custDataLst>
                <p:tags r:id="rId23"/>
              </p:custDataLst>
            </p:nvPr>
          </p:nvSpPr>
          <p:spPr>
            <a:xfrm>
              <a:off x="6296686" y="3148109"/>
              <a:ext cx="566658" cy="566658"/>
            </a:xfrm>
            <a:prstGeom prst="ellipse">
              <a:avLst/>
            </a:prstGeom>
            <a:solidFill>
              <a:schemeClr val="accen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59" name="powerpoint template design by DAJU_PPT正版来源小红书大橘PPT微信DAJU_PPT请勿抄袭搬运！盗版必究！-2">
              <a:hlinkClick r:id="rId30" action="ppaction://hlinksldjump"/>
            </p:cNvPr>
            <p:cNvSpPr/>
            <p:nvPr>
              <p:custDataLst>
                <p:tags r:id="rId24"/>
              </p:custDataLst>
            </p:nvPr>
          </p:nvSpPr>
          <p:spPr>
            <a:xfrm>
              <a:off x="6259584" y="3194374"/>
              <a:ext cx="640862" cy="474128"/>
            </a:xfrm>
            <a:prstGeom prst="rect">
              <a:avLst/>
            </a:prstGeom>
            <a:no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000" dirty="0">
                  <a:solidFill>
                    <a:schemeClr val="bg1"/>
                  </a:solidFill>
                </a:rPr>
                <a:t>03</a:t>
              </a:r>
              <a:endParaRPr lang="zh-CN" altLang="en-US" sz="2000" dirty="0">
                <a:solidFill>
                  <a:schemeClr val="bg1"/>
                </a:solidFill>
              </a:endParaRPr>
            </a:p>
          </p:txBody>
        </p:sp>
      </p:grpSp>
      <p:sp>
        <p:nvSpPr>
          <p:cNvPr id="61" name="powerpoint template design by DAJU_PPT正版来源小红书大橘PPT微信DAJU_PPT请勿抄袭搬运！盗版必究！"/>
          <p:cNvSpPr txBox="1"/>
          <p:nvPr>
            <p:custDataLst>
              <p:tags r:id="rId10"/>
            </p:custDataLst>
          </p:nvPr>
        </p:nvSpPr>
        <p:spPr>
          <a:xfrm>
            <a:off x="7128510" y="2150745"/>
            <a:ext cx="4999990" cy="521970"/>
          </a:xfrm>
          <a:prstGeom prst="rect">
            <a:avLst/>
          </a:prstGeom>
          <a:noFill/>
        </p:spPr>
        <p:txBody>
          <a:bodyPr wrap="square" rtlCol="0">
            <a:spAutoFit/>
          </a:bodyPr>
          <a:lstStyle/>
          <a:p>
            <a:r>
              <a:rPr lang="zh-CN" altLang="en-US" sz="2800" b="1" spc="200" dirty="0">
                <a:latin typeface="+mj-ea"/>
                <a:ea typeface="+mj-ea"/>
              </a:rPr>
              <a:t>互层岩体对爆破的影响机理</a:t>
            </a:r>
          </a:p>
        </p:txBody>
      </p:sp>
      <p:grpSp>
        <p:nvGrpSpPr>
          <p:cNvPr id="4" name="powerpoint template design by DAJU_PPT正版来源小红书大橘PPT微信DAJU_PPT请勿抄袭搬运！盗版必究！"/>
          <p:cNvGrpSpPr/>
          <p:nvPr>
            <p:custDataLst>
              <p:tags r:id="rId11"/>
            </p:custDataLst>
          </p:nvPr>
        </p:nvGrpSpPr>
        <p:grpSpPr>
          <a:xfrm>
            <a:off x="6259589" y="2129273"/>
            <a:ext cx="640863" cy="566659"/>
            <a:chOff x="6259584" y="2129270"/>
            <a:chExt cx="640862" cy="566658"/>
          </a:xfrm>
        </p:grpSpPr>
        <p:sp>
          <p:nvSpPr>
            <p:cNvPr id="60" name="powerpoint template design by DAJU_PPT正版来源小红书大橘PPT微信DAJU_PPT请勿抄袭搬运！盗版必究！-1"/>
            <p:cNvSpPr/>
            <p:nvPr>
              <p:custDataLst>
                <p:tags r:id="rId21"/>
              </p:custDataLst>
            </p:nvPr>
          </p:nvSpPr>
          <p:spPr>
            <a:xfrm>
              <a:off x="6296686" y="2129270"/>
              <a:ext cx="566658" cy="566658"/>
            </a:xfrm>
            <a:prstGeom prst="ellipse">
              <a:avLst/>
            </a:prstGeom>
            <a:solidFill>
              <a:schemeClr val="accen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62" name="powerpoint template design by DAJU_PPT正版来源小红书大橘PPT微信DAJU_PPT请勿抄袭搬运！盗版必究！-2">
              <a:hlinkClick r:id="rId31" action="ppaction://hlinksldjump"/>
            </p:cNvPr>
            <p:cNvSpPr/>
            <p:nvPr>
              <p:custDataLst>
                <p:tags r:id="rId22"/>
              </p:custDataLst>
            </p:nvPr>
          </p:nvSpPr>
          <p:spPr>
            <a:xfrm>
              <a:off x="6259584" y="2175535"/>
              <a:ext cx="640862" cy="474128"/>
            </a:xfrm>
            <a:prstGeom prst="rect">
              <a:avLst/>
            </a:prstGeom>
            <a:no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000" dirty="0">
                  <a:solidFill>
                    <a:schemeClr val="bg1"/>
                  </a:solidFill>
                </a:rPr>
                <a:t>02</a:t>
              </a:r>
              <a:endParaRPr lang="zh-CN" altLang="en-US" sz="2000" dirty="0">
                <a:solidFill>
                  <a:schemeClr val="bg1"/>
                </a:solidFill>
              </a:endParaRPr>
            </a:p>
          </p:txBody>
        </p:sp>
      </p:grpSp>
      <p:sp>
        <p:nvSpPr>
          <p:cNvPr id="64" name="powerpoint template design by DAJU_PPT正版来源小红书大橘PPT微信DAJU_PPT请勿抄袭搬运！盗版必究！"/>
          <p:cNvSpPr txBox="1"/>
          <p:nvPr>
            <p:custDataLst>
              <p:tags r:id="rId12"/>
            </p:custDataLst>
          </p:nvPr>
        </p:nvSpPr>
        <p:spPr>
          <a:xfrm>
            <a:off x="7128330" y="4188667"/>
            <a:ext cx="3466327" cy="523220"/>
          </a:xfrm>
          <a:prstGeom prst="rect">
            <a:avLst/>
          </a:prstGeom>
          <a:noFill/>
        </p:spPr>
        <p:txBody>
          <a:bodyPr wrap="square" rtlCol="0">
            <a:spAutoFit/>
          </a:bodyPr>
          <a:lstStyle/>
          <a:p>
            <a:r>
              <a:rPr lang="zh-CN" altLang="en-US" sz="2800" b="1" spc="200" dirty="0">
                <a:latin typeface="+mj-ea"/>
                <a:ea typeface="+mj-ea"/>
              </a:rPr>
              <a:t>现场试验效果分析</a:t>
            </a:r>
          </a:p>
        </p:txBody>
      </p:sp>
      <p:grpSp>
        <p:nvGrpSpPr>
          <p:cNvPr id="6" name="powerpoint template design by DAJU_PPT正版来源小红书大橘PPT微信DAJU_PPT请勿抄袭搬运！盗版必究！"/>
          <p:cNvGrpSpPr/>
          <p:nvPr>
            <p:custDataLst>
              <p:tags r:id="rId13"/>
            </p:custDataLst>
          </p:nvPr>
        </p:nvGrpSpPr>
        <p:grpSpPr>
          <a:xfrm>
            <a:off x="6259589" y="4166952"/>
            <a:ext cx="640863" cy="566659"/>
            <a:chOff x="6259584" y="4166948"/>
            <a:chExt cx="640862" cy="566658"/>
          </a:xfrm>
        </p:grpSpPr>
        <p:sp>
          <p:nvSpPr>
            <p:cNvPr id="63" name="powerpoint template design by DAJU_PPT正版来源小红书大橘PPT微信DAJU_PPT请勿抄袭搬运！盗版必究！-1"/>
            <p:cNvSpPr/>
            <p:nvPr>
              <p:custDataLst>
                <p:tags r:id="rId19"/>
              </p:custDataLst>
            </p:nvPr>
          </p:nvSpPr>
          <p:spPr>
            <a:xfrm>
              <a:off x="6296686" y="4166948"/>
              <a:ext cx="566658" cy="566658"/>
            </a:xfrm>
            <a:prstGeom prst="ellipse">
              <a:avLst/>
            </a:prstGeom>
            <a:solidFill>
              <a:schemeClr val="accen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powerpoint template design by DAJU_PPT正版来源小红书大橘PPT微信DAJU_PPT请勿抄袭搬运！盗版必究！-2">
              <a:hlinkClick r:id="rId32" action="ppaction://hlinksldjump"/>
            </p:cNvPr>
            <p:cNvSpPr/>
            <p:nvPr>
              <p:custDataLst>
                <p:tags r:id="rId20"/>
              </p:custDataLst>
            </p:nvPr>
          </p:nvSpPr>
          <p:spPr>
            <a:xfrm>
              <a:off x="6259584" y="4213213"/>
              <a:ext cx="640862" cy="474128"/>
            </a:xfrm>
            <a:prstGeom prst="rect">
              <a:avLst/>
            </a:prstGeom>
            <a:no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000" dirty="0">
                  <a:solidFill>
                    <a:schemeClr val="bg1"/>
                  </a:solidFill>
                </a:rPr>
                <a:t>04</a:t>
              </a:r>
              <a:endParaRPr lang="zh-CN" altLang="en-US" sz="2000" dirty="0">
                <a:solidFill>
                  <a:schemeClr val="bg1"/>
                </a:solidFill>
              </a:endParaRPr>
            </a:p>
          </p:txBody>
        </p:sp>
      </p:grpSp>
      <p:sp>
        <p:nvSpPr>
          <p:cNvPr id="70" name="powerpoint template design by DAJU_PPT正版来源小红书大橘PPT微信DAJU_PPT请勿抄袭搬运！盗版必究！"/>
          <p:cNvSpPr/>
          <p:nvPr>
            <p:custDataLst>
              <p:tags r:id="rId14"/>
            </p:custDataLst>
          </p:nvPr>
        </p:nvSpPr>
        <p:spPr>
          <a:xfrm>
            <a:off x="6168165" y="5094427"/>
            <a:ext cx="6023836" cy="739628"/>
          </a:xfrm>
          <a:custGeom>
            <a:avLst/>
            <a:gdLst>
              <a:gd name="connsiteX0" fmla="*/ 369814 w 6023836"/>
              <a:gd name="connsiteY0" fmla="*/ 0 h 739628"/>
              <a:gd name="connsiteX1" fmla="*/ 6023836 w 6023836"/>
              <a:gd name="connsiteY1" fmla="*/ 0 h 739628"/>
              <a:gd name="connsiteX2" fmla="*/ 6023836 w 6023836"/>
              <a:gd name="connsiteY2" fmla="*/ 739628 h 739628"/>
              <a:gd name="connsiteX3" fmla="*/ 369814 w 6023836"/>
              <a:gd name="connsiteY3" fmla="*/ 739628 h 739628"/>
              <a:gd name="connsiteX4" fmla="*/ 0 w 6023836"/>
              <a:gd name="connsiteY4" fmla="*/ 369814 h 739628"/>
              <a:gd name="connsiteX5" fmla="*/ 369814 w 6023836"/>
              <a:gd name="connsiteY5" fmla="*/ 0 h 739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3836" h="739628">
                <a:moveTo>
                  <a:pt x="369814" y="0"/>
                </a:moveTo>
                <a:lnTo>
                  <a:pt x="6023836" y="0"/>
                </a:lnTo>
                <a:lnTo>
                  <a:pt x="6023836" y="739628"/>
                </a:lnTo>
                <a:lnTo>
                  <a:pt x="369814" y="739628"/>
                </a:lnTo>
                <a:cubicBezTo>
                  <a:pt x="165571" y="739628"/>
                  <a:pt x="0" y="574057"/>
                  <a:pt x="0" y="369814"/>
                </a:cubicBezTo>
                <a:cubicBezTo>
                  <a:pt x="0" y="165571"/>
                  <a:pt x="165571" y="0"/>
                  <a:pt x="369814" y="0"/>
                </a:cubicBezTo>
                <a:close/>
              </a:path>
            </a:pathLst>
          </a:custGeom>
          <a:solidFill>
            <a:schemeClr val="bg1">
              <a:lumMod val="9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powerpoint template design by DAJU_PPT正版来源小红书大橘PPT微信DAJU_PPT请勿抄袭搬运！盗版必究！"/>
          <p:cNvSpPr txBox="1"/>
          <p:nvPr>
            <p:custDataLst>
              <p:tags r:id="rId15"/>
            </p:custDataLst>
          </p:nvPr>
        </p:nvSpPr>
        <p:spPr>
          <a:xfrm>
            <a:off x="7128330" y="5202630"/>
            <a:ext cx="3466327" cy="523220"/>
          </a:xfrm>
          <a:prstGeom prst="rect">
            <a:avLst/>
          </a:prstGeom>
          <a:noFill/>
        </p:spPr>
        <p:txBody>
          <a:bodyPr wrap="square" rtlCol="0">
            <a:spAutoFit/>
          </a:bodyPr>
          <a:lstStyle/>
          <a:p>
            <a:r>
              <a:rPr lang="zh-CN" altLang="en-US" sz="2800" b="1" spc="200" dirty="0">
                <a:latin typeface="+mj-ea"/>
                <a:ea typeface="+mj-ea"/>
              </a:rPr>
              <a:t>研究总结</a:t>
            </a:r>
          </a:p>
        </p:txBody>
      </p:sp>
      <p:grpSp>
        <p:nvGrpSpPr>
          <p:cNvPr id="7" name="powerpoint template design by DAJU_PPT正版来源小红书大橘PPT微信DAJU_PPT请勿抄袭搬运！盗版必究！"/>
          <p:cNvGrpSpPr/>
          <p:nvPr>
            <p:custDataLst>
              <p:tags r:id="rId16"/>
            </p:custDataLst>
          </p:nvPr>
        </p:nvGrpSpPr>
        <p:grpSpPr>
          <a:xfrm>
            <a:off x="6259589" y="5180915"/>
            <a:ext cx="640863" cy="566659"/>
            <a:chOff x="6259584" y="5180911"/>
            <a:chExt cx="640862" cy="566658"/>
          </a:xfrm>
        </p:grpSpPr>
        <p:sp>
          <p:nvSpPr>
            <p:cNvPr id="71" name="powerpoint template design by DAJU_PPT正版来源小红书大橘PPT微信DAJU_PPT请勿抄袭搬运！盗版必究！-1"/>
            <p:cNvSpPr/>
            <p:nvPr>
              <p:custDataLst>
                <p:tags r:id="rId17"/>
              </p:custDataLst>
            </p:nvPr>
          </p:nvSpPr>
          <p:spPr>
            <a:xfrm>
              <a:off x="6296686" y="5180911"/>
              <a:ext cx="566658" cy="566658"/>
            </a:xfrm>
            <a:prstGeom prst="ellipse">
              <a:avLst/>
            </a:prstGeom>
            <a:solidFill>
              <a:schemeClr val="accen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powerpoint template design by DAJU_PPT正版来源小红书大橘PPT微信DAJU_PPT请勿抄袭搬运！盗版必究！-2">
              <a:hlinkClick r:id="rId33" action="ppaction://hlinksldjump"/>
            </p:cNvPr>
            <p:cNvSpPr/>
            <p:nvPr>
              <p:custDataLst>
                <p:tags r:id="rId18"/>
              </p:custDataLst>
            </p:nvPr>
          </p:nvSpPr>
          <p:spPr>
            <a:xfrm>
              <a:off x="6259584" y="5227176"/>
              <a:ext cx="640862" cy="474128"/>
            </a:xfrm>
            <a:prstGeom prst="rect">
              <a:avLst/>
            </a:prstGeom>
            <a:no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000" dirty="0">
                  <a:solidFill>
                    <a:schemeClr val="bg1"/>
                  </a:solidFill>
                </a:rPr>
                <a:t>05</a:t>
              </a:r>
              <a:endParaRPr lang="zh-CN" altLang="en-US" sz="2000" dirty="0">
                <a:solidFill>
                  <a:schemeClr val="bg1"/>
                </a:solidFill>
              </a:endParaRPr>
            </a:p>
          </p:txBody>
        </p:sp>
      </p:grpSp>
      <p:grpSp>
        <p:nvGrpSpPr>
          <p:cNvPr id="12" name="powerpoint template design by DAJU_PPT正版来源小红书大橘PPT微信DAJU_PPT请勿抄袭搬运！盗版必究！"/>
          <p:cNvGrpSpPr/>
          <p:nvPr/>
        </p:nvGrpSpPr>
        <p:grpSpPr>
          <a:xfrm>
            <a:off x="2251381" y="1890484"/>
            <a:ext cx="0" cy="3077032"/>
            <a:chOff x="2251381" y="1387465"/>
            <a:chExt cx="0" cy="3077032"/>
          </a:xfrm>
        </p:grpSpPr>
        <p:cxnSp>
          <p:nvCxnSpPr>
            <p:cNvPr id="10" name="powerpoint template design by DAJU_PPT正版来源小红书大橘PPT微信DAJU_PPT请勿抄袭搬运！盗版必究！-1"/>
            <p:cNvCxnSpPr/>
            <p:nvPr/>
          </p:nvCxnSpPr>
          <p:spPr>
            <a:xfrm>
              <a:off x="2251381" y="1387465"/>
              <a:ext cx="0" cy="540000"/>
            </a:xfrm>
            <a:prstGeom prst="line">
              <a:avLst/>
            </a:prstGeom>
            <a:ln>
              <a:gradFill>
                <a:gsLst>
                  <a:gs pos="0">
                    <a:schemeClr val="accent2">
                      <a:alpha val="0"/>
                    </a:schemeClr>
                  </a:gs>
                  <a:gs pos="100000">
                    <a:schemeClr val="accent2"/>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7" name="powerpoint template design by DAJU_PPT正版来源小红书大橘PPT微信DAJU_PPT请勿抄袭搬运！盗版必究！-2"/>
            <p:cNvCxnSpPr/>
            <p:nvPr/>
          </p:nvCxnSpPr>
          <p:spPr>
            <a:xfrm flipV="1">
              <a:off x="2251381" y="3924497"/>
              <a:ext cx="0" cy="540000"/>
            </a:xfrm>
            <a:prstGeom prst="line">
              <a:avLst/>
            </a:prstGeom>
            <a:ln>
              <a:gradFill>
                <a:gsLst>
                  <a:gs pos="0">
                    <a:schemeClr val="accent2">
                      <a:alpha val="0"/>
                    </a:schemeClr>
                  </a:gs>
                  <a:gs pos="100000">
                    <a:schemeClr val="accent2"/>
                  </a:gs>
                </a:gsLst>
                <a:lin ang="5400000" scaled="1"/>
              </a:gradFill>
            </a:ln>
          </p:spPr>
          <p:style>
            <a:lnRef idx="1">
              <a:schemeClr val="accent1"/>
            </a:lnRef>
            <a:fillRef idx="0">
              <a:schemeClr val="accent1"/>
            </a:fillRef>
            <a:effectRef idx="0">
              <a:schemeClr val="accent1"/>
            </a:effectRef>
            <a:fontRef idx="minor">
              <a:schemeClr val="tx1"/>
            </a:fontRef>
          </p:style>
        </p:cxnSp>
      </p:grpSp>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owerpoint template design by DAJU_PPT正版来源小红书大橘PPT微信DAJU_PPT请勿抄袭搬运！盗版必究！-1"/>
          <p:cNvSpPr/>
          <p:nvPr/>
        </p:nvSpPr>
        <p:spPr>
          <a:xfrm>
            <a:off x="0" y="0"/>
            <a:ext cx="12192000" cy="4890304"/>
          </a:xfrm>
          <a:custGeom>
            <a:avLst/>
            <a:gdLst>
              <a:gd name="connsiteX0" fmla="*/ 0 w 12192000"/>
              <a:gd name="connsiteY0" fmla="*/ 0 h 4441426"/>
              <a:gd name="connsiteX1" fmla="*/ 12192000 w 12192000"/>
              <a:gd name="connsiteY1" fmla="*/ 0 h 4441426"/>
              <a:gd name="connsiteX2" fmla="*/ 12192000 w 12192000"/>
              <a:gd name="connsiteY2" fmla="*/ 3166186 h 4441426"/>
              <a:gd name="connsiteX3" fmla="*/ 12085722 w 12192000"/>
              <a:gd name="connsiteY3" fmla="*/ 3224451 h 4441426"/>
              <a:gd name="connsiteX4" fmla="*/ 6096000 w 12192000"/>
              <a:gd name="connsiteY4" fmla="*/ 4441426 h 4441426"/>
              <a:gd name="connsiteX5" fmla="*/ 106278 w 12192000"/>
              <a:gd name="connsiteY5" fmla="*/ 3224451 h 4441426"/>
              <a:gd name="connsiteX6" fmla="*/ 0 w 12192000"/>
              <a:gd name="connsiteY6" fmla="*/ 3166186 h 444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441426">
                <a:moveTo>
                  <a:pt x="0" y="0"/>
                </a:moveTo>
                <a:lnTo>
                  <a:pt x="12192000" y="0"/>
                </a:lnTo>
                <a:lnTo>
                  <a:pt x="12192000" y="3166186"/>
                </a:lnTo>
                <a:lnTo>
                  <a:pt x="12085722" y="3224451"/>
                </a:lnTo>
                <a:cubicBezTo>
                  <a:pt x="10662013" y="3967689"/>
                  <a:pt x="8507419" y="4441426"/>
                  <a:pt x="6096000" y="4441426"/>
                </a:cubicBezTo>
                <a:cubicBezTo>
                  <a:pt x="3684581" y="4441426"/>
                  <a:pt x="1529987" y="3967689"/>
                  <a:pt x="106278" y="3224451"/>
                </a:cubicBezTo>
                <a:lnTo>
                  <a:pt x="0" y="3166186"/>
                </a:lnTo>
                <a:close/>
              </a:path>
            </a:pathLst>
          </a:custGeom>
          <a:solidFill>
            <a:schemeClr val="accent2">
              <a:lumMod val="60000"/>
              <a:lumOff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powerpoint template design by DAJU_PPT正版来源小红书大橘PPT微信DAJU_PPT请勿抄袭搬运！盗版必究！-2"/>
          <p:cNvSpPr/>
          <p:nvPr/>
        </p:nvSpPr>
        <p:spPr>
          <a:xfrm>
            <a:off x="0" y="5"/>
            <a:ext cx="12192000" cy="4691057"/>
          </a:xfrm>
          <a:custGeom>
            <a:avLst/>
            <a:gdLst>
              <a:gd name="connsiteX0" fmla="*/ 0 w 12192000"/>
              <a:gd name="connsiteY0" fmla="*/ 0 h 4260468"/>
              <a:gd name="connsiteX1" fmla="*/ 12192000 w 12192000"/>
              <a:gd name="connsiteY1" fmla="*/ 0 h 4260468"/>
              <a:gd name="connsiteX2" fmla="*/ 12192000 w 12192000"/>
              <a:gd name="connsiteY2" fmla="*/ 2985228 h 4260468"/>
              <a:gd name="connsiteX3" fmla="*/ 12085722 w 12192000"/>
              <a:gd name="connsiteY3" fmla="*/ 3043493 h 4260468"/>
              <a:gd name="connsiteX4" fmla="*/ 6096000 w 12192000"/>
              <a:gd name="connsiteY4" fmla="*/ 4260468 h 4260468"/>
              <a:gd name="connsiteX5" fmla="*/ 106278 w 12192000"/>
              <a:gd name="connsiteY5" fmla="*/ 3043493 h 4260468"/>
              <a:gd name="connsiteX6" fmla="*/ 0 w 12192000"/>
              <a:gd name="connsiteY6" fmla="*/ 2985228 h 4260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260468">
                <a:moveTo>
                  <a:pt x="0" y="0"/>
                </a:moveTo>
                <a:lnTo>
                  <a:pt x="12192000" y="0"/>
                </a:lnTo>
                <a:lnTo>
                  <a:pt x="12192000" y="2985228"/>
                </a:lnTo>
                <a:lnTo>
                  <a:pt x="12085722" y="3043493"/>
                </a:lnTo>
                <a:cubicBezTo>
                  <a:pt x="10662013" y="3786731"/>
                  <a:pt x="8507419" y="4260468"/>
                  <a:pt x="6096000" y="4260468"/>
                </a:cubicBezTo>
                <a:cubicBezTo>
                  <a:pt x="3684581" y="4260468"/>
                  <a:pt x="1529987" y="3786731"/>
                  <a:pt x="106278" y="3043493"/>
                </a:cubicBezTo>
                <a:lnTo>
                  <a:pt x="0" y="2985228"/>
                </a:ln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powerpoint template design by DAJU_PPT正版来源小红书大橘PPT微信DAJU_PPT请勿抄袭搬运！盗版必究！"/>
          <p:cNvSpPr/>
          <p:nvPr/>
        </p:nvSpPr>
        <p:spPr>
          <a:xfrm>
            <a:off x="5472963" y="4333106"/>
            <a:ext cx="1246076" cy="1246076"/>
          </a:xfrm>
          <a:prstGeom prst="ellipse">
            <a:avLst/>
          </a:prstGeom>
          <a:solidFill>
            <a:schemeClr val="bg1"/>
          </a:solidFill>
          <a:ln w="12700" cap="flat" cmpd="sng" algn="ctr">
            <a:noFill/>
            <a:prstDash val="solid"/>
            <a:miter lim="800000"/>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owerpoint template design by DAJU_PPT正版来源小红书大橘PPT微信DAJU_PPT请勿抄袭搬运！盗版必究！"/>
          <p:cNvSpPr txBox="1"/>
          <p:nvPr/>
        </p:nvSpPr>
        <p:spPr>
          <a:xfrm>
            <a:off x="3550927" y="3205745"/>
            <a:ext cx="5090159"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000" b="1" spc="300" dirty="0">
                <a:solidFill>
                  <a:schemeClr val="bg1"/>
                </a:solidFill>
                <a:latin typeface="+mj-ea"/>
                <a:ea typeface="+mj-ea"/>
                <a:cs typeface="阿里巴巴普惠体 R" panose="00020600040101010101" pitchFamily="18" charset="-122"/>
                <a:sym typeface="+mn-lt"/>
              </a:rPr>
              <a:t>现场试验效果分析</a:t>
            </a:r>
          </a:p>
        </p:txBody>
      </p:sp>
      <p:sp>
        <p:nvSpPr>
          <p:cNvPr id="7" name="powerpoint template design by DAJU_PPT正版来源小红书大橘PPT微信DAJU_PPT请勿抄袭搬运！盗版必究！"/>
          <p:cNvSpPr/>
          <p:nvPr/>
        </p:nvSpPr>
        <p:spPr>
          <a:xfrm>
            <a:off x="4966527" y="1180694"/>
            <a:ext cx="2258952" cy="2215991"/>
          </a:xfrm>
          <a:prstGeom prst="rect">
            <a:avLst/>
          </a:prstGeom>
          <a:effectLst>
            <a:outerShdw blurRad="50800" dist="38100" dir="2700000" algn="tl" rotWithShape="0">
              <a:prstClr val="black">
                <a:alpha val="20000"/>
              </a:prstClr>
            </a:outerShdw>
          </a:effec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3800" dirty="0">
                <a:solidFill>
                  <a:schemeClr val="bg1"/>
                </a:solidFill>
                <a:latin typeface="+mj-ea"/>
                <a:ea typeface="+mj-ea"/>
                <a:cs typeface="阿里巴巴普惠体 R" panose="00020600040101010101" pitchFamily="18" charset="-122"/>
                <a:sym typeface="+mn-lt"/>
              </a:rPr>
              <a:t>04</a:t>
            </a:r>
            <a:endParaRPr lang="zh-CN" altLang="en-US" sz="7200" dirty="0">
              <a:solidFill>
                <a:schemeClr val="bg1"/>
              </a:solidFill>
              <a:latin typeface="+mj-ea"/>
              <a:ea typeface="+mj-ea"/>
              <a:cs typeface="阿里巴巴普惠体 R" panose="00020600040101010101" pitchFamily="18" charset="-122"/>
              <a:sym typeface="+mn-lt"/>
            </a:endParaRPr>
          </a:p>
        </p:txBody>
      </p:sp>
      <p:grpSp>
        <p:nvGrpSpPr>
          <p:cNvPr id="3" name="组合 2"/>
          <p:cNvGrpSpPr/>
          <p:nvPr/>
        </p:nvGrpSpPr>
        <p:grpSpPr>
          <a:xfrm>
            <a:off x="-1" y="6296628"/>
            <a:ext cx="12191997" cy="561373"/>
            <a:chOff x="-1" y="6296628"/>
            <a:chExt cx="12191997" cy="561373"/>
          </a:xfrm>
        </p:grpSpPr>
        <p:sp>
          <p:nvSpPr>
            <p:cNvPr id="9" name="矩形 8"/>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0" name="文本框 9">
              <a:hlinkClick r:id="rId3"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pPr lvl="0"/>
              <a:r>
                <a:rPr lang="zh-CN" altLang="en-US" dirty="0"/>
                <a:t>研究背景与意义</a:t>
              </a:r>
            </a:p>
          </p:txBody>
        </p:sp>
        <p:sp>
          <p:nvSpPr>
            <p:cNvPr id="11" name="文本框 10">
              <a:hlinkClick r:id="rId4"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互层岩体对爆破的影响机理</a:t>
              </a:r>
            </a:p>
          </p:txBody>
        </p:sp>
        <p:sp>
          <p:nvSpPr>
            <p:cNvPr id="12" name="文本框 11">
              <a:hlinkClick r:id="rId5"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主控岩层判别方法</a:t>
              </a:r>
            </a:p>
          </p:txBody>
        </p:sp>
        <p:sp>
          <p:nvSpPr>
            <p:cNvPr id="13" name="文本框 12">
              <a:hlinkClick r:id="rId6"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b="1" i="0" u="none" strike="noStrike" cap="none" spc="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pPr lvl="0"/>
              <a:r>
                <a:rPr lang="zh-CN" altLang="en-US" dirty="0"/>
                <a:t>现场试验效果分析</a:t>
              </a:r>
            </a:p>
          </p:txBody>
        </p:sp>
        <p:sp>
          <p:nvSpPr>
            <p:cNvPr id="14" name="文本框 13">
              <a:hlinkClick r:id="rId7"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研究总结</a:t>
              </a:r>
            </a:p>
          </p:txBody>
        </p:sp>
        <p:cxnSp>
          <p:nvCxnSpPr>
            <p:cNvPr id="15" name="直接连接符 14"/>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8518820" y="6296629"/>
              <a:ext cx="167640" cy="561372"/>
              <a:chOff x="8564880" y="6248400"/>
              <a:chExt cx="167640" cy="506730"/>
            </a:xfrm>
          </p:grpSpPr>
          <p:sp>
            <p:nvSpPr>
              <p:cNvPr id="24" name="等腰三角形 23"/>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2" name="Picture 2"/>
          <p:cNvPicPr/>
          <p:nvPr/>
        </p:nvPicPr>
        <p:blipFill rotWithShape="1">
          <a:blip r:embed="rId8"/>
          <a:srcRect l="4630" t="32951" r="70486" b="32626"/>
          <a:stretch>
            <a:fillRect/>
          </a:stretch>
        </p:blipFill>
        <p:spPr>
          <a:xfrm>
            <a:off x="5551171" y="4411319"/>
            <a:ext cx="1089660" cy="1089659"/>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werpoint template design by DAJU_PPT正版来源小红书大橘PPT微信DAJU_PPT请勿抄袭搬运！盗版必究！"/>
          <p:cNvSpPr txBox="1"/>
          <p:nvPr/>
        </p:nvSpPr>
        <p:spPr>
          <a:xfrm>
            <a:off x="657371" y="280712"/>
            <a:ext cx="7013063" cy="400110"/>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kumimoji="0" sz="2000" b="1" i="0" u="none" strike="noStrike" cap="none" spc="30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r>
              <a:rPr lang="zh-CN" altLang="en-US" dirty="0"/>
              <a:t>现场试验效果分析</a:t>
            </a:r>
          </a:p>
        </p:txBody>
      </p:sp>
      <p:cxnSp>
        <p:nvCxnSpPr>
          <p:cNvPr id="3" name="powerpoint template design by DAJU_PPT正版来源小红书大橘PPT微信DAJU_PPT请勿抄袭搬运！盗版必究！"/>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5" name="powerpoint template design by DAJU_PPT正版来源小红书大橘PPT微信DAJU_PPT请勿抄袭搬运！盗版必究！"/>
          <p:cNvGrpSpPr/>
          <p:nvPr/>
        </p:nvGrpSpPr>
        <p:grpSpPr>
          <a:xfrm>
            <a:off x="349505" y="102193"/>
            <a:ext cx="307867" cy="599859"/>
            <a:chOff x="349506" y="102193"/>
            <a:chExt cx="307866" cy="599859"/>
          </a:xfrm>
        </p:grpSpPr>
        <p:sp>
          <p:nvSpPr>
            <p:cNvPr id="6" name="powerpoint template design by DAJU_PPT正版来源小红书大橘PPT微信DAJU_PPT请勿抄袭搬运！盗版必究！-1"/>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owerpoint template design by DAJU_PPT正版来源小红书大橘PPT微信DAJU_PPT请勿抄袭搬运！盗版必究！-2"/>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cxnSp>
        <p:nvCxnSpPr>
          <p:cNvPr id="51" name="直接连接符 50"/>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52" name="组合 51"/>
          <p:cNvGrpSpPr/>
          <p:nvPr/>
        </p:nvGrpSpPr>
        <p:grpSpPr>
          <a:xfrm>
            <a:off x="116064" y="102193"/>
            <a:ext cx="541309" cy="599859"/>
            <a:chOff x="116063" y="102193"/>
            <a:chExt cx="541309" cy="599859"/>
          </a:xfrm>
        </p:grpSpPr>
        <p:sp>
          <p:nvSpPr>
            <p:cNvPr id="53" name="矩形: 圆角 52"/>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圆角 53"/>
            <p:cNvSpPr/>
            <p:nvPr/>
          </p:nvSpPr>
          <p:spPr>
            <a:xfrm>
              <a:off x="116063" y="204280"/>
              <a:ext cx="338007" cy="338007"/>
            </a:xfrm>
            <a:prstGeom prst="roundRect">
              <a:avLst>
                <a:gd name="adj" fmla="val 19200"/>
              </a:avLst>
            </a:prstGeom>
            <a:solidFill>
              <a:schemeClr val="accent1">
                <a:alpha val="70000"/>
              </a:schemeClr>
            </a:solidFill>
            <a:ln w="63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圆角 54"/>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7" name="Picture 2"/>
          <p:cNvPicPr/>
          <p:nvPr/>
        </p:nvPicPr>
        <p:blipFill rotWithShape="1">
          <a:blip r:embed="rId4"/>
          <a:srcRect t="30509" b="30509"/>
          <a:stretch>
            <a:fillRect/>
          </a:stretch>
        </p:blipFill>
        <p:spPr>
          <a:xfrm>
            <a:off x="10262940" y="22372"/>
            <a:ext cx="1634867" cy="400101"/>
          </a:xfrm>
          <a:prstGeom prst="rect">
            <a:avLst/>
          </a:prstGeom>
        </p:spPr>
      </p:pic>
      <p:pic>
        <p:nvPicPr>
          <p:cNvPr id="9" name="Picture Placeholder 24"/>
          <p:cNvPicPr>
            <a:picLocks noGrp="1" noChangeAspect="1"/>
          </p:cNvPicPr>
          <p:nvPr/>
        </p:nvPicPr>
        <p:blipFill rotWithShape="1">
          <a:blip r:embed="rId5">
            <a:extLst>
              <a:ext uri="{28A0092B-C50C-407E-A947-70E740481C1C}">
                <a14:useLocalDpi xmlns:a14="http://schemas.microsoft.com/office/drawing/2010/main" val="0"/>
              </a:ext>
            </a:extLst>
          </a:blip>
          <a:srcRect l="-5450" t="-91582" r="-7334" b="-89301"/>
          <a:stretch>
            <a:fillRect/>
          </a:stretch>
        </p:blipFill>
        <p:spPr>
          <a:xfrm>
            <a:off x="10262940" y="322788"/>
            <a:ext cx="1966301" cy="447712"/>
          </a:xfrm>
          <a:prstGeom prst="rect">
            <a:avLst/>
          </a:prstGeom>
        </p:spPr>
      </p:pic>
      <p:pic>
        <p:nvPicPr>
          <p:cNvPr id="4" name="图片 3" descr="现场图片_副本"/>
          <p:cNvPicPr>
            <a:picLocks noChangeAspect="1" noChangeArrowheads="1"/>
          </p:cNvPicPr>
          <p:nvPr/>
        </p:nvPicPr>
        <p:blipFill>
          <a:blip r:embed="rId6" cstate="print">
            <a:extLst>
              <a:ext uri="{28A0092B-C50C-407E-A947-70E740481C1C}">
                <a14:useLocalDpi xmlns:a14="http://schemas.microsoft.com/office/drawing/2010/main" val="0"/>
              </a:ext>
            </a:extLst>
          </a:blip>
          <a:srcRect r="34393" b="-941"/>
          <a:stretch>
            <a:fillRect/>
          </a:stretch>
        </p:blipFill>
        <p:spPr>
          <a:xfrm>
            <a:off x="4253307" y="1118527"/>
            <a:ext cx="7845968" cy="5036210"/>
          </a:xfrm>
          <a:prstGeom prst="rect">
            <a:avLst/>
          </a:prstGeom>
          <a:noFill/>
          <a:ln>
            <a:noFill/>
          </a:ln>
        </p:spPr>
      </p:pic>
      <p:pic>
        <p:nvPicPr>
          <p:cNvPr id="13" name="图片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9275" y="1118528"/>
            <a:ext cx="3689025" cy="2463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1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5553" b="5101"/>
          <a:stretch>
            <a:fillRect/>
          </a:stretch>
        </p:blipFill>
        <p:spPr bwMode="auto">
          <a:xfrm>
            <a:off x="169011" y="3657560"/>
            <a:ext cx="3613582" cy="2480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右大括号 17"/>
          <p:cNvSpPr/>
          <p:nvPr/>
        </p:nvSpPr>
        <p:spPr>
          <a:xfrm>
            <a:off x="3894007" y="1966946"/>
            <a:ext cx="303593" cy="3214247"/>
          </a:xfrm>
          <a:prstGeom prst="rightBrace">
            <a:avLst>
              <a:gd name="adj1" fmla="val 8333"/>
              <a:gd name="adj2" fmla="val 50409"/>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powerpoint template design by DAJU_PPT正版来源小红书大橘PPT微信DAJU_PPT请勿抄袭搬运！盗版必究！"/>
          <p:cNvSpPr/>
          <p:nvPr/>
        </p:nvSpPr>
        <p:spPr>
          <a:xfrm>
            <a:off x="361990" y="508883"/>
            <a:ext cx="11535817" cy="7777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dirty="0">
                <a:solidFill>
                  <a:schemeClr val="tx1"/>
                </a:solidFill>
              </a:rPr>
              <a:t>接下来，</a:t>
            </a:r>
            <a:r>
              <a:rPr lang="zh-CN" altLang="zh-CN" sz="2400" dirty="0">
                <a:solidFill>
                  <a:schemeClr val="tx1"/>
                </a:solidFill>
              </a:rPr>
              <a:t>我们将这套方法应用到现场一个典型的</a:t>
            </a:r>
            <a:r>
              <a:rPr lang="en-US" altLang="zh-CN" sz="2400" dirty="0">
                <a:solidFill>
                  <a:schemeClr val="tx1"/>
                </a:solidFill>
              </a:rPr>
              <a:t>6</a:t>
            </a:r>
            <a:r>
              <a:rPr lang="zh-CN" altLang="zh-CN" sz="2400" dirty="0">
                <a:solidFill>
                  <a:schemeClr val="tx1"/>
                </a:solidFill>
              </a:rPr>
              <a:t>层互层台阶</a:t>
            </a:r>
            <a:r>
              <a:rPr lang="zh-CN" altLang="en-US" sz="2400" dirty="0">
                <a:solidFill>
                  <a:schemeClr val="tx1"/>
                </a:solidFill>
              </a:rPr>
              <a:t>岩体</a:t>
            </a:r>
            <a:r>
              <a:rPr lang="zh-CN" altLang="zh-CN" sz="2400" dirty="0">
                <a:solidFill>
                  <a:schemeClr val="tx1"/>
                </a:solidFill>
              </a:rPr>
              <a:t>中</a:t>
            </a:r>
            <a:endParaRPr lang="zh-CN" altLang="en-US" dirty="0">
              <a:cs typeface="+mn-ea"/>
              <a:sym typeface="+mn-lt"/>
            </a:endParaRPr>
          </a:p>
        </p:txBody>
      </p:sp>
      <p:grpSp>
        <p:nvGrpSpPr>
          <p:cNvPr id="10" name="组合 9"/>
          <p:cNvGrpSpPr/>
          <p:nvPr/>
        </p:nvGrpSpPr>
        <p:grpSpPr>
          <a:xfrm>
            <a:off x="-1" y="6296628"/>
            <a:ext cx="12191997" cy="561373"/>
            <a:chOff x="-1" y="6296628"/>
            <a:chExt cx="12191997" cy="561373"/>
          </a:xfrm>
        </p:grpSpPr>
        <p:sp>
          <p:nvSpPr>
            <p:cNvPr id="11" name="矩形 10"/>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2" name="文本框 11">
              <a:hlinkClick r:id="rId9"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pPr lvl="0"/>
              <a:r>
                <a:rPr lang="zh-CN" altLang="en-US" dirty="0"/>
                <a:t>研究背景与意义</a:t>
              </a:r>
            </a:p>
          </p:txBody>
        </p:sp>
        <p:sp>
          <p:nvSpPr>
            <p:cNvPr id="15" name="文本框 14">
              <a:hlinkClick r:id="rId10"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互层岩体对爆破的影响机理</a:t>
              </a:r>
            </a:p>
          </p:txBody>
        </p:sp>
        <p:sp>
          <p:nvSpPr>
            <p:cNvPr id="16" name="文本框 15">
              <a:hlinkClick r:id="rId11"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主控岩层判别方法</a:t>
              </a:r>
            </a:p>
          </p:txBody>
        </p:sp>
        <p:sp>
          <p:nvSpPr>
            <p:cNvPr id="17" name="文本框 16">
              <a:hlinkClick r:id="rId12"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b="1" i="0" u="none" strike="noStrike" cap="none" spc="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pPr lvl="0"/>
              <a:r>
                <a:rPr lang="zh-CN" altLang="en-US" dirty="0"/>
                <a:t>现场试验效果分析</a:t>
              </a:r>
            </a:p>
          </p:txBody>
        </p:sp>
        <p:sp>
          <p:nvSpPr>
            <p:cNvPr id="34" name="文本框 33">
              <a:hlinkClick r:id="rId13"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研究总结</a:t>
              </a:r>
            </a:p>
          </p:txBody>
        </p:sp>
        <p:cxnSp>
          <p:nvCxnSpPr>
            <p:cNvPr id="35" name="直接连接符 34"/>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8518820" y="6296629"/>
              <a:ext cx="167640" cy="561372"/>
              <a:chOff x="8564880" y="6248400"/>
              <a:chExt cx="167640" cy="506730"/>
            </a:xfrm>
          </p:grpSpPr>
          <p:sp>
            <p:nvSpPr>
              <p:cNvPr id="40" name="等腰三角形 39"/>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powerpoint template design by DAJU_PPT正版来源小红书大橘PPT微信DAJU_PPT请勿抄袭搬运！盗版必究！"/>
          <p:cNvCxnSpPr/>
          <p:nvPr/>
        </p:nvCxnSpPr>
        <p:spPr>
          <a:xfrm>
            <a:off x="-112660" y="559745"/>
            <a:ext cx="698899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5" name="powerpoint template design by DAJU_PPT正版来源小红书大橘PPT微信DAJU_PPT请勿抄袭搬运！盗版必究！"/>
          <p:cNvGrpSpPr/>
          <p:nvPr/>
        </p:nvGrpSpPr>
        <p:grpSpPr>
          <a:xfrm>
            <a:off x="349505" y="102193"/>
            <a:ext cx="307867" cy="599859"/>
            <a:chOff x="349506" y="102193"/>
            <a:chExt cx="307866" cy="599859"/>
          </a:xfrm>
        </p:grpSpPr>
        <p:sp>
          <p:nvSpPr>
            <p:cNvPr id="6" name="powerpoint template design by DAJU_PPT正版来源小红书大橘PPT微信DAJU_PPT请勿抄袭搬运！盗版必究！-1"/>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owerpoint template design by DAJU_PPT正版来源小红书大橘PPT微信DAJU_PPT请勿抄袭搬运！盗版必究！-2"/>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cxnSp>
        <p:nvCxnSpPr>
          <p:cNvPr id="51" name="直接连接符 50"/>
          <p:cNvCxnSpPr/>
          <p:nvPr/>
        </p:nvCxnSpPr>
        <p:spPr>
          <a:xfrm>
            <a:off x="-112660" y="559745"/>
            <a:ext cx="698899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52" name="组合 51"/>
          <p:cNvGrpSpPr/>
          <p:nvPr/>
        </p:nvGrpSpPr>
        <p:grpSpPr>
          <a:xfrm>
            <a:off x="116064" y="102193"/>
            <a:ext cx="541309" cy="599859"/>
            <a:chOff x="116063" y="102193"/>
            <a:chExt cx="541309" cy="599859"/>
          </a:xfrm>
        </p:grpSpPr>
        <p:sp>
          <p:nvSpPr>
            <p:cNvPr id="53" name="矩形: 圆角 52"/>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圆角 53"/>
            <p:cNvSpPr/>
            <p:nvPr/>
          </p:nvSpPr>
          <p:spPr>
            <a:xfrm>
              <a:off x="116063" y="204280"/>
              <a:ext cx="338007" cy="338007"/>
            </a:xfrm>
            <a:prstGeom prst="roundRect">
              <a:avLst>
                <a:gd name="adj" fmla="val 19200"/>
              </a:avLst>
            </a:prstGeom>
            <a:solidFill>
              <a:schemeClr val="accent1">
                <a:alpha val="70000"/>
              </a:schemeClr>
            </a:solidFill>
            <a:ln w="63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圆角 54"/>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7" name="Picture 2"/>
          <p:cNvPicPr/>
          <p:nvPr/>
        </p:nvPicPr>
        <p:blipFill rotWithShape="1">
          <a:blip r:embed="rId4"/>
          <a:srcRect t="30509" b="30509"/>
          <a:stretch>
            <a:fillRect/>
          </a:stretch>
        </p:blipFill>
        <p:spPr>
          <a:xfrm>
            <a:off x="10262940" y="22372"/>
            <a:ext cx="1634867" cy="400101"/>
          </a:xfrm>
          <a:prstGeom prst="rect">
            <a:avLst/>
          </a:prstGeom>
        </p:spPr>
      </p:pic>
      <p:pic>
        <p:nvPicPr>
          <p:cNvPr id="9" name="Picture Placeholder 24"/>
          <p:cNvPicPr>
            <a:picLocks noGrp="1" noChangeAspect="1"/>
          </p:cNvPicPr>
          <p:nvPr/>
        </p:nvPicPr>
        <p:blipFill rotWithShape="1">
          <a:blip r:embed="rId5">
            <a:extLst>
              <a:ext uri="{28A0092B-C50C-407E-A947-70E740481C1C}">
                <a14:useLocalDpi xmlns:a14="http://schemas.microsoft.com/office/drawing/2010/main" val="0"/>
              </a:ext>
            </a:extLst>
          </a:blip>
          <a:srcRect l="-5450" t="-91582" r="-7334" b="-89301"/>
          <a:stretch>
            <a:fillRect/>
          </a:stretch>
        </p:blipFill>
        <p:spPr>
          <a:xfrm>
            <a:off x="10262940" y="322788"/>
            <a:ext cx="1966301" cy="447712"/>
          </a:xfrm>
          <a:prstGeom prst="rect">
            <a:avLst/>
          </a:prstGeom>
        </p:spPr>
      </p:pic>
      <p:graphicFrame>
        <p:nvGraphicFramePr>
          <p:cNvPr id="12" name="表格 11"/>
          <p:cNvGraphicFramePr>
            <a:graphicFrameLocks noGrp="1"/>
          </p:cNvGraphicFramePr>
          <p:nvPr/>
        </p:nvGraphicFramePr>
        <p:xfrm>
          <a:off x="40621" y="1207253"/>
          <a:ext cx="6813264" cy="4906273"/>
        </p:xfrm>
        <a:graphic>
          <a:graphicData uri="http://schemas.openxmlformats.org/drawingml/2006/table">
            <a:tbl>
              <a:tblPr>
                <a:tableStyleId>{5C22544A-7EE6-4342-B048-85BDC9FD1C3A}</a:tableStyleId>
              </a:tblPr>
              <a:tblGrid>
                <a:gridCol w="406515">
                  <a:extLst>
                    <a:ext uri="{9D8B030D-6E8A-4147-A177-3AD203B41FA5}">
                      <a16:colId xmlns:a16="http://schemas.microsoft.com/office/drawing/2014/main" val="20000"/>
                    </a:ext>
                  </a:extLst>
                </a:gridCol>
                <a:gridCol w="860585">
                  <a:extLst>
                    <a:ext uri="{9D8B030D-6E8A-4147-A177-3AD203B41FA5}">
                      <a16:colId xmlns:a16="http://schemas.microsoft.com/office/drawing/2014/main" val="20001"/>
                    </a:ext>
                  </a:extLst>
                </a:gridCol>
                <a:gridCol w="854000">
                  <a:extLst>
                    <a:ext uri="{9D8B030D-6E8A-4147-A177-3AD203B41FA5}">
                      <a16:colId xmlns:a16="http://schemas.microsoft.com/office/drawing/2014/main" val="20002"/>
                    </a:ext>
                  </a:extLst>
                </a:gridCol>
                <a:gridCol w="457175">
                  <a:extLst>
                    <a:ext uri="{9D8B030D-6E8A-4147-A177-3AD203B41FA5}">
                      <a16:colId xmlns:a16="http://schemas.microsoft.com/office/drawing/2014/main" val="20003"/>
                    </a:ext>
                  </a:extLst>
                </a:gridCol>
                <a:gridCol w="959084">
                  <a:extLst>
                    <a:ext uri="{9D8B030D-6E8A-4147-A177-3AD203B41FA5}">
                      <a16:colId xmlns:a16="http://schemas.microsoft.com/office/drawing/2014/main" val="20004"/>
                    </a:ext>
                  </a:extLst>
                </a:gridCol>
                <a:gridCol w="620677">
                  <a:extLst>
                    <a:ext uri="{9D8B030D-6E8A-4147-A177-3AD203B41FA5}">
                      <a16:colId xmlns:a16="http://schemas.microsoft.com/office/drawing/2014/main" val="20005"/>
                    </a:ext>
                  </a:extLst>
                </a:gridCol>
                <a:gridCol w="399337">
                  <a:extLst>
                    <a:ext uri="{9D8B030D-6E8A-4147-A177-3AD203B41FA5}">
                      <a16:colId xmlns:a16="http://schemas.microsoft.com/office/drawing/2014/main" val="20006"/>
                    </a:ext>
                  </a:extLst>
                </a:gridCol>
                <a:gridCol w="399337">
                  <a:extLst>
                    <a:ext uri="{9D8B030D-6E8A-4147-A177-3AD203B41FA5}">
                      <a16:colId xmlns:a16="http://schemas.microsoft.com/office/drawing/2014/main" val="20007"/>
                    </a:ext>
                  </a:extLst>
                </a:gridCol>
                <a:gridCol w="651546">
                  <a:extLst>
                    <a:ext uri="{9D8B030D-6E8A-4147-A177-3AD203B41FA5}">
                      <a16:colId xmlns:a16="http://schemas.microsoft.com/office/drawing/2014/main" val="20008"/>
                    </a:ext>
                  </a:extLst>
                </a:gridCol>
                <a:gridCol w="565605">
                  <a:extLst>
                    <a:ext uri="{9D8B030D-6E8A-4147-A177-3AD203B41FA5}">
                      <a16:colId xmlns:a16="http://schemas.microsoft.com/office/drawing/2014/main" val="20009"/>
                    </a:ext>
                  </a:extLst>
                </a:gridCol>
                <a:gridCol w="639403">
                  <a:extLst>
                    <a:ext uri="{9D8B030D-6E8A-4147-A177-3AD203B41FA5}">
                      <a16:colId xmlns:a16="http://schemas.microsoft.com/office/drawing/2014/main" val="20010"/>
                    </a:ext>
                  </a:extLst>
                </a:gridCol>
              </a:tblGrid>
              <a:tr h="1155700">
                <a:tc>
                  <a:txBody>
                    <a:bodyPr/>
                    <a:lstStyle/>
                    <a:p>
                      <a:pPr marL="0" marR="0" algn="ctr">
                        <a:buNone/>
                      </a:pPr>
                      <a:r>
                        <a:rPr lang="zh-CN" altLang="en-US" sz="1100" kern="100" dirty="0">
                          <a:effectLst/>
                        </a:rPr>
                        <a:t>岩层编号</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sz="1100" kern="100" dirty="0">
                          <a:effectLst/>
                        </a:rPr>
                        <a:t>C</a:t>
                      </a:r>
                      <a:r>
                        <a:rPr lang="en-US" sz="1100" kern="100" baseline="-25000" dirty="0">
                          <a:effectLst/>
                        </a:rPr>
                        <a:t>i</a:t>
                      </a:r>
                      <a:r>
                        <a:rPr lang="zh-CN" altLang="en-US" sz="1100" kern="100" dirty="0">
                          <a:effectLst/>
                        </a:rPr>
                        <a:t>纵波速</a:t>
                      </a:r>
                      <a:r>
                        <a:rPr lang="en-US" altLang="zh-CN" sz="1100" kern="100" dirty="0">
                          <a:effectLst/>
                        </a:rPr>
                        <a:t>/</a:t>
                      </a:r>
                      <a:r>
                        <a:rPr lang="zh-CN" altLang="en-US" sz="1100" kern="100" dirty="0">
                          <a:effectLst/>
                        </a:rPr>
                        <a:t>（</a:t>
                      </a:r>
                      <a:r>
                        <a:rPr lang="en-US" sz="1100" kern="100" dirty="0">
                          <a:effectLst/>
                        </a:rPr>
                        <a:t>m/s）</a:t>
                      </a:r>
                      <a:endParaRPr 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l-GR" sz="1100" kern="100">
                          <a:effectLst/>
                        </a:rPr>
                        <a:t>ρ</a:t>
                      </a:r>
                      <a:r>
                        <a:rPr lang="en-US" sz="1100" kern="100" baseline="-25000">
                          <a:effectLst/>
                        </a:rPr>
                        <a:t>i</a:t>
                      </a:r>
                      <a:r>
                        <a:rPr lang="zh-CN" altLang="en-US" sz="1100" kern="100">
                          <a:effectLst/>
                        </a:rPr>
                        <a:t>密度</a:t>
                      </a:r>
                      <a:r>
                        <a:rPr lang="en-US" altLang="zh-CN" sz="1100" kern="100">
                          <a:effectLst/>
                        </a:rPr>
                        <a:t>/</a:t>
                      </a:r>
                      <a:r>
                        <a:rPr lang="zh-CN" altLang="en-US" sz="1100" kern="100">
                          <a:effectLst/>
                        </a:rPr>
                        <a:t>（</a:t>
                      </a:r>
                      <a:r>
                        <a:rPr lang="en-US" sz="1100" kern="100">
                          <a:effectLst/>
                        </a:rPr>
                        <a:t>kg/m</a:t>
                      </a:r>
                      <a:r>
                        <a:rPr lang="en-US" sz="1100" kern="100" baseline="30000">
                          <a:effectLst/>
                        </a:rPr>
                        <a:t>3</a:t>
                      </a:r>
                      <a:r>
                        <a:rPr lang="en-US" sz="1100" kern="100">
                          <a:effectLst/>
                        </a:rPr>
                        <a:t>）</a:t>
                      </a:r>
                      <a:endParaRPr 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sz="1100" kern="100">
                          <a:effectLst/>
                        </a:rPr>
                        <a:t>D</a:t>
                      </a:r>
                      <a:r>
                        <a:rPr lang="en-US" sz="1100" kern="100" baseline="-25000">
                          <a:effectLst/>
                        </a:rPr>
                        <a:t>i</a:t>
                      </a:r>
                      <a:r>
                        <a:rPr lang="zh-CN" altLang="en-US" sz="1100" kern="100">
                          <a:effectLst/>
                        </a:rPr>
                        <a:t>厚度</a:t>
                      </a:r>
                      <a:r>
                        <a:rPr lang="en-US" altLang="zh-CN" sz="1100" kern="100">
                          <a:effectLst/>
                        </a:rPr>
                        <a:t>/</a:t>
                      </a:r>
                      <a:r>
                        <a:rPr lang="en-US" sz="1100" kern="100">
                          <a:effectLst/>
                        </a:rPr>
                        <a:t>m</a:t>
                      </a:r>
                      <a:endParaRPr 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sz="1100" kern="100">
                          <a:effectLst/>
                        </a:rPr>
                        <a:t>R</a:t>
                      </a:r>
                      <a:r>
                        <a:rPr lang="en-US" sz="1100" kern="100" baseline="-25000">
                          <a:effectLst/>
                        </a:rPr>
                        <a:t>i</a:t>
                      </a:r>
                      <a:r>
                        <a:rPr lang="zh-CN" altLang="en-US" sz="1100" kern="100">
                          <a:effectLst/>
                        </a:rPr>
                        <a:t>波阻抗</a:t>
                      </a:r>
                      <a:r>
                        <a:rPr lang="en-US" altLang="zh-CN" sz="1100" kern="100">
                          <a:effectLst/>
                        </a:rPr>
                        <a:t>/</a:t>
                      </a:r>
                      <a:endParaRPr lang="zh-CN" altLang="en-US" sz="1200" kern="100">
                        <a:effectLst/>
                      </a:endParaRPr>
                    </a:p>
                    <a:p>
                      <a:pPr marL="0" marR="0" algn="ctr">
                        <a:buNone/>
                      </a:pPr>
                      <a:r>
                        <a:rPr lang="en-US" sz="1100" kern="100">
                          <a:effectLst/>
                        </a:rPr>
                        <a:t>kg/（m</a:t>
                      </a:r>
                      <a:r>
                        <a:rPr lang="en-US" sz="1100" kern="100" baseline="30000">
                          <a:effectLst/>
                        </a:rPr>
                        <a:t>2</a:t>
                      </a:r>
                      <a:r>
                        <a:rPr lang="en-US" sz="1200" kern="100">
                          <a:effectLst/>
                        </a:rPr>
                        <a:t>·</a:t>
                      </a:r>
                      <a:r>
                        <a:rPr lang="en-US" sz="1100" kern="100">
                          <a:effectLst/>
                        </a:rPr>
                        <a:t>s）</a:t>
                      </a:r>
                      <a:endParaRPr 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it-IT" sz="1100" kern="100">
                          <a:effectLst/>
                        </a:rPr>
                        <a:t>R</a:t>
                      </a:r>
                      <a:r>
                        <a:rPr lang="it-IT" sz="1100" kern="100" baseline="-25000">
                          <a:effectLst/>
                        </a:rPr>
                        <a:t>i</a:t>
                      </a:r>
                      <a:r>
                        <a:rPr lang="it-IT" sz="1100" kern="100">
                          <a:effectLst/>
                        </a:rPr>
                        <a:t>×D</a:t>
                      </a:r>
                      <a:r>
                        <a:rPr lang="it-IT" sz="1100" kern="100" baseline="-25000">
                          <a:effectLst/>
                        </a:rPr>
                        <a:t>i</a:t>
                      </a:r>
                      <a:r>
                        <a:rPr lang="it-IT" sz="1100" kern="100">
                          <a:effectLst/>
                        </a:rPr>
                        <a:t>/H/</a:t>
                      </a:r>
                      <a:endParaRPr lang="it-IT" sz="1200" kern="100">
                        <a:effectLst/>
                      </a:endParaRPr>
                    </a:p>
                    <a:p>
                      <a:pPr marL="0" marR="0" algn="ctr">
                        <a:buNone/>
                      </a:pPr>
                      <a:r>
                        <a:rPr lang="it-IT" sz="1100" kern="100">
                          <a:effectLst/>
                        </a:rPr>
                        <a:t>kg/（m</a:t>
                      </a:r>
                      <a:r>
                        <a:rPr lang="it-IT" sz="1100" kern="100" baseline="30000">
                          <a:effectLst/>
                        </a:rPr>
                        <a:t>2</a:t>
                      </a:r>
                      <a:r>
                        <a:rPr lang="it-IT" sz="1200" kern="100">
                          <a:effectLst/>
                        </a:rPr>
                        <a:t>·</a:t>
                      </a:r>
                      <a:r>
                        <a:rPr lang="it-IT" sz="1100" kern="100">
                          <a:effectLst/>
                        </a:rPr>
                        <a:t>s）</a:t>
                      </a:r>
                      <a:endParaRPr lang="it-IT"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zh-CN" altLang="en-US" sz="1100" kern="100">
                          <a:effectLst/>
                        </a:rPr>
                        <a:t>岩层波阻抗等级</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sz="1100" kern="100">
                          <a:effectLst/>
                        </a:rPr>
                        <a:t>|N|</a:t>
                      </a:r>
                      <a:r>
                        <a:rPr lang="zh-CN" altLang="en-US" sz="1100" kern="100">
                          <a:effectLst/>
                        </a:rPr>
                        <a:t>绝对级差</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a:effectLst/>
                        </a:rPr>
                        <a:t>P</a:t>
                      </a:r>
                      <a:r>
                        <a:rPr lang="en-US" altLang="zh-CN" sz="1100" kern="100" baseline="-25000">
                          <a:effectLst/>
                        </a:rPr>
                        <a:t>i</a:t>
                      </a:r>
                      <a:r>
                        <a:rPr lang="zh-CN" altLang="en-US" sz="1100" kern="100">
                          <a:effectLst/>
                        </a:rPr>
                        <a:t>岩层耗能占比</a:t>
                      </a:r>
                      <a:r>
                        <a:rPr lang="en-US" altLang="zh-CN" sz="1100" kern="100">
                          <a:effectLst/>
                        </a:rPr>
                        <a:t>/%</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a:effectLst/>
                        </a:rPr>
                        <a:t>K</a:t>
                      </a:r>
                      <a:r>
                        <a:rPr lang="en-US" altLang="zh-CN" sz="1100" kern="100" baseline="-25000">
                          <a:effectLst/>
                        </a:rPr>
                        <a:t>m</a:t>
                      </a:r>
                      <a:r>
                        <a:rPr lang="zh-CN" altLang="en-US" sz="1100" kern="100">
                          <a:effectLst/>
                        </a:rPr>
                        <a:t>位置判别系数</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zh-CN" altLang="en-US" sz="1100" kern="100" dirty="0">
                          <a:effectLst/>
                        </a:rPr>
                        <a:t>确定主控岩层</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extLst>
                  <a:ext uri="{0D108BD9-81ED-4DB2-BD59-A6C34878D82A}">
                    <a16:rowId xmlns:a16="http://schemas.microsoft.com/office/drawing/2014/main" val="10000"/>
                  </a:ext>
                </a:extLst>
              </a:tr>
              <a:tr h="610559">
                <a:tc>
                  <a:txBody>
                    <a:bodyPr/>
                    <a:lstStyle/>
                    <a:p>
                      <a:pPr marL="0" marR="0" algn="ctr">
                        <a:buNone/>
                      </a:pPr>
                      <a:r>
                        <a:rPr lang="en-US" altLang="zh-CN" sz="1100" kern="100">
                          <a:effectLst/>
                        </a:rPr>
                        <a:t>1</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2273</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2342</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a:effectLst/>
                        </a:rPr>
                        <a:t>3.0</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5323366</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1597009.8</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zh-CN" altLang="en-US" sz="1100" kern="100">
                          <a:effectLst/>
                        </a:rPr>
                        <a:t>中</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a:effectLst/>
                        </a:rPr>
                        <a:t>0</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a:effectLst/>
                        </a:rPr>
                        <a:t>35.2</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a:effectLst/>
                        </a:rPr>
                        <a:t>0.0</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zh-CN" altLang="en-US" sz="1100" kern="100">
                          <a:effectLst/>
                        </a:rPr>
                        <a:t> </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extLst>
                  <a:ext uri="{0D108BD9-81ED-4DB2-BD59-A6C34878D82A}">
                    <a16:rowId xmlns:a16="http://schemas.microsoft.com/office/drawing/2014/main" val="10001"/>
                  </a:ext>
                </a:extLst>
              </a:tr>
              <a:tr h="610559">
                <a:tc>
                  <a:txBody>
                    <a:bodyPr/>
                    <a:lstStyle/>
                    <a:p>
                      <a:pPr marL="0" marR="0" algn="ctr">
                        <a:buNone/>
                      </a:pPr>
                      <a:r>
                        <a:rPr lang="en-US" altLang="zh-CN" sz="1100" kern="100">
                          <a:effectLst/>
                        </a:rPr>
                        <a:t>2</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1782</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2123</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a:effectLst/>
                        </a:rPr>
                        <a:t>3.0</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3783186</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1134955.8</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zh-CN" altLang="en-US" sz="1100" kern="100">
                          <a:effectLst/>
                        </a:rPr>
                        <a:t>较低</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a:effectLst/>
                        </a:rPr>
                        <a:t>1</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a:effectLst/>
                        </a:rPr>
                        <a:t>25.0</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25.0</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zh-CN" altLang="en-US" sz="1600" b="1" kern="100" dirty="0">
                          <a:solidFill>
                            <a:schemeClr val="accent1"/>
                          </a:solidFill>
                          <a:effectLst/>
                        </a:rPr>
                        <a:t>主控岩层</a:t>
                      </a:r>
                      <a:endParaRPr lang="zh-CN" altLang="en-US" sz="1800" b="1" kern="100" dirty="0">
                        <a:solidFill>
                          <a:schemeClr val="accent1"/>
                        </a:solidFill>
                        <a:effectLst/>
                        <a:latin typeface="Times New Roman" panose="02020603050405020304" pitchFamily="18" charset="0"/>
                        <a:ea typeface="宋体" panose="02010600030101010101" pitchFamily="2" charset="-122"/>
                      </a:endParaRPr>
                    </a:p>
                  </a:txBody>
                  <a:tcPr marL="58018" marR="58018" marT="38679" marB="38679" anchor="ctr"/>
                </a:tc>
                <a:extLst>
                  <a:ext uri="{0D108BD9-81ED-4DB2-BD59-A6C34878D82A}">
                    <a16:rowId xmlns:a16="http://schemas.microsoft.com/office/drawing/2014/main" val="10002"/>
                  </a:ext>
                </a:extLst>
              </a:tr>
              <a:tr h="479724">
                <a:tc>
                  <a:txBody>
                    <a:bodyPr/>
                    <a:lstStyle/>
                    <a:p>
                      <a:pPr marL="0" marR="0" algn="ctr">
                        <a:buNone/>
                      </a:pPr>
                      <a:r>
                        <a:rPr lang="en-US" altLang="zh-CN" sz="1100" kern="100">
                          <a:effectLst/>
                        </a:rPr>
                        <a:t>3</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2660</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2380</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1.2</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6330800</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759696.0</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zh-CN" altLang="en-US" sz="1100" kern="100">
                          <a:effectLst/>
                        </a:rPr>
                        <a:t>较高</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a:effectLst/>
                        </a:rPr>
                        <a:t>1</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a:effectLst/>
                        </a:rPr>
                        <a:t>16.7</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a:effectLst/>
                        </a:rPr>
                        <a:t>16.7</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zh-CN" altLang="en-US" sz="1100" kern="100">
                          <a:effectLst/>
                        </a:rPr>
                        <a:t> </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extLst>
                  <a:ext uri="{0D108BD9-81ED-4DB2-BD59-A6C34878D82A}">
                    <a16:rowId xmlns:a16="http://schemas.microsoft.com/office/drawing/2014/main" val="10003"/>
                  </a:ext>
                </a:extLst>
              </a:tr>
              <a:tr h="479724">
                <a:tc>
                  <a:txBody>
                    <a:bodyPr/>
                    <a:lstStyle/>
                    <a:p>
                      <a:pPr marL="0" marR="0" algn="ctr">
                        <a:buNone/>
                      </a:pPr>
                      <a:r>
                        <a:rPr lang="en-US" altLang="zh-CN" sz="1100" kern="100">
                          <a:effectLst/>
                        </a:rPr>
                        <a:t>4</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1322</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1350</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a:effectLst/>
                        </a:rPr>
                        <a:t>1.6</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1784700</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285552.0</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zh-CN" altLang="en-US" sz="1100" kern="100">
                          <a:effectLst/>
                        </a:rPr>
                        <a:t>低</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a:effectLst/>
                        </a:rPr>
                        <a:t>2</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a:effectLst/>
                        </a:rPr>
                        <a:t>6.3</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a:effectLst/>
                        </a:rPr>
                        <a:t>12.6</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zh-CN" altLang="en-US" sz="1100" kern="100">
                          <a:effectLst/>
                        </a:rPr>
                        <a:t> </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extLst>
                  <a:ext uri="{0D108BD9-81ED-4DB2-BD59-A6C34878D82A}">
                    <a16:rowId xmlns:a16="http://schemas.microsoft.com/office/drawing/2014/main" val="10004"/>
                  </a:ext>
                </a:extLst>
              </a:tr>
              <a:tr h="479724">
                <a:tc>
                  <a:txBody>
                    <a:bodyPr/>
                    <a:lstStyle/>
                    <a:p>
                      <a:pPr marL="0" marR="0" algn="ctr">
                        <a:buNone/>
                      </a:pPr>
                      <a:r>
                        <a:rPr lang="en-US" altLang="zh-CN" sz="1100" kern="100">
                          <a:effectLst/>
                        </a:rPr>
                        <a:t>5</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3148</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2539</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a:effectLst/>
                        </a:rPr>
                        <a:t>0.5</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7992772</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399638.6</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zh-CN" altLang="en-US" sz="1100" kern="100">
                          <a:effectLst/>
                        </a:rPr>
                        <a:t>高</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a:effectLst/>
                        </a:rPr>
                        <a:t>2</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a:effectLst/>
                        </a:rPr>
                        <a:t>8.8</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a:effectLst/>
                        </a:rPr>
                        <a:t>17.6</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zh-CN" altLang="en-US" sz="1100" kern="100">
                          <a:effectLst/>
                        </a:rPr>
                        <a:t> </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extLst>
                  <a:ext uri="{0D108BD9-81ED-4DB2-BD59-A6C34878D82A}">
                    <a16:rowId xmlns:a16="http://schemas.microsoft.com/office/drawing/2014/main" val="10005"/>
                  </a:ext>
                </a:extLst>
              </a:tr>
              <a:tr h="479724">
                <a:tc>
                  <a:txBody>
                    <a:bodyPr/>
                    <a:lstStyle/>
                    <a:p>
                      <a:pPr marL="0" marR="0" algn="ctr">
                        <a:buNone/>
                      </a:pPr>
                      <a:r>
                        <a:rPr lang="en-US" altLang="zh-CN" sz="1100" kern="100">
                          <a:effectLst/>
                        </a:rPr>
                        <a:t>6</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2084</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2475</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a:effectLst/>
                        </a:rPr>
                        <a:t>0.7</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5157900</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361053.0</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zh-CN" altLang="en-US" sz="1100" kern="100" dirty="0">
                          <a:effectLst/>
                        </a:rPr>
                        <a:t>中</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0</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8.0</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a:effectLst/>
                        </a:rPr>
                        <a:t>0.0</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zh-CN" altLang="en-US" sz="1100" kern="100">
                          <a:effectLst/>
                        </a:rPr>
                        <a:t> </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extLst>
                  <a:ext uri="{0D108BD9-81ED-4DB2-BD59-A6C34878D82A}">
                    <a16:rowId xmlns:a16="http://schemas.microsoft.com/office/drawing/2014/main" val="10006"/>
                  </a:ext>
                </a:extLst>
              </a:tr>
              <a:tr h="610559">
                <a:tc gridSpan="3">
                  <a:txBody>
                    <a:bodyPr/>
                    <a:lstStyle/>
                    <a:p>
                      <a:pPr marL="0" marR="0" algn="ctr">
                        <a:buNone/>
                      </a:pPr>
                      <a:r>
                        <a:rPr lang="en-US" altLang="zh-CN" sz="1100" kern="100">
                          <a:effectLst/>
                        </a:rPr>
                        <a:t>P</a:t>
                      </a:r>
                      <a:r>
                        <a:rPr lang="en-US" altLang="zh-CN" sz="1100" kern="100" baseline="-25000">
                          <a:effectLst/>
                        </a:rPr>
                        <a:t>w</a:t>
                      </a:r>
                      <a:r>
                        <a:rPr lang="zh-CN" altLang="en-US" sz="1100" kern="100">
                          <a:effectLst/>
                        </a:rPr>
                        <a:t>台阶总体波阻抗</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hMerge="1">
                  <a:txBody>
                    <a:bodyPr/>
                    <a:lstStyle/>
                    <a:p>
                      <a:endParaRPr lang="zh-CN"/>
                    </a:p>
                  </a:txBody>
                  <a:tcPr/>
                </a:tc>
                <a:tc hMerge="1">
                  <a:txBody>
                    <a:bodyPr/>
                    <a:lstStyle/>
                    <a:p>
                      <a:endParaRPr lang="zh-CN"/>
                    </a:p>
                  </a:txBody>
                  <a:tcPr/>
                </a:tc>
                <a:tc>
                  <a:txBody>
                    <a:bodyPr/>
                    <a:lstStyle/>
                    <a:p>
                      <a:pPr marL="0" marR="0" algn="ctr">
                        <a:buNone/>
                      </a:pPr>
                      <a:r>
                        <a:rPr lang="zh-CN" altLang="en-US" sz="1100" kern="100">
                          <a:effectLst/>
                        </a:rPr>
                        <a:t> </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zh-CN" altLang="en-US" sz="1100" kern="100" dirty="0">
                          <a:effectLst/>
                        </a:rPr>
                        <a:t> </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en-US" altLang="zh-CN" sz="1100" kern="100" dirty="0">
                          <a:effectLst/>
                        </a:rPr>
                        <a:t>4 537905.2</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zh-CN" altLang="en-US" sz="1100" kern="100">
                          <a:effectLst/>
                        </a:rPr>
                        <a:t> </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zh-CN" altLang="en-US" sz="1100" kern="100">
                          <a:effectLst/>
                        </a:rPr>
                        <a:t> </a:t>
                      </a:r>
                      <a:endParaRPr lang="zh-CN" altLang="en-US" sz="1200" kern="10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zh-CN" altLang="en-US" sz="1100" kern="100" dirty="0">
                          <a:effectLst/>
                        </a:rPr>
                        <a:t> </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zh-CN" altLang="en-US" sz="1100" kern="100" dirty="0">
                          <a:effectLst/>
                        </a:rPr>
                        <a:t> </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tc>
                  <a:txBody>
                    <a:bodyPr/>
                    <a:lstStyle/>
                    <a:p>
                      <a:pPr marL="0" marR="0" algn="ctr">
                        <a:buNone/>
                      </a:pPr>
                      <a:r>
                        <a:rPr lang="zh-CN" altLang="en-US" sz="1100" kern="100" dirty="0">
                          <a:effectLst/>
                        </a:rPr>
                        <a:t> </a:t>
                      </a:r>
                      <a:endParaRPr lang="zh-CN" altLang="en-US" sz="1200" kern="100" dirty="0">
                        <a:effectLst/>
                        <a:latin typeface="Times New Roman" panose="02020603050405020304" pitchFamily="18" charset="0"/>
                        <a:ea typeface="宋体" panose="02010600030101010101" pitchFamily="2" charset="-122"/>
                      </a:endParaRPr>
                    </a:p>
                  </a:txBody>
                  <a:tcPr marL="58018" marR="58018" marT="38679" marB="38679" anchor="ctr"/>
                </a:tc>
                <a:extLst>
                  <a:ext uri="{0D108BD9-81ED-4DB2-BD59-A6C34878D82A}">
                    <a16:rowId xmlns:a16="http://schemas.microsoft.com/office/drawing/2014/main" val="10007"/>
                  </a:ext>
                </a:extLst>
              </a:tr>
            </a:tbl>
          </a:graphicData>
        </a:graphic>
      </p:graphicFrame>
      <p:sp>
        <p:nvSpPr>
          <p:cNvPr id="13" name="Rectangle 1"/>
          <p:cNvSpPr>
            <a:spLocks noChangeArrowheads="1"/>
          </p:cNvSpPr>
          <p:nvPr/>
        </p:nvSpPr>
        <p:spPr bwMode="auto">
          <a:xfrm>
            <a:off x="1020799" y="664837"/>
            <a:ext cx="4321821"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66700" algn="ctr" defTabSz="914400" rtl="0" eaLnBrk="0" fontAlgn="base" latinLnBrk="0" hangingPunct="0">
              <a:lnSpc>
                <a:spcPct val="100000"/>
              </a:lnSpc>
              <a:spcBef>
                <a:spcPct val="0"/>
              </a:spcBef>
              <a:spcAft>
                <a:spcPct val="0"/>
              </a:spcAft>
              <a:buClrTx/>
              <a:buSzTx/>
              <a:buFontTx/>
              <a:buNone/>
            </a:pPr>
            <a:r>
              <a:rPr kumimoji="0" lang="zh-CN"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zh-CN" altLang="zh-CN" sz="14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主控岩层判别计算</a:t>
            </a:r>
            <a:endParaRPr kumimoji="0" lang="zh-CN" altLang="zh-CN" sz="1050" b="0" i="0" u="none" strike="noStrike" cap="none" normalizeH="0" baseline="0" dirty="0">
              <a:ln>
                <a:noFill/>
              </a:ln>
              <a:solidFill>
                <a:schemeClr val="tx1"/>
              </a:solidFill>
              <a:effectLst/>
            </a:endParaRPr>
          </a:p>
          <a:p>
            <a:pPr marL="0" marR="0" lvl="0" indent="266700" algn="ctr" defTabSz="914400" rtl="0" eaLnBrk="0" fontAlgn="base" latinLnBrk="0" hangingPunct="0">
              <a:lnSpc>
                <a:spcPct val="100000"/>
              </a:lnSpc>
              <a:spcBef>
                <a:spcPct val="0"/>
              </a:spcBef>
              <a:spcAft>
                <a:spcPct val="0"/>
              </a:spcAft>
              <a:buClrTx/>
              <a:buSzTx/>
              <a:buFontTx/>
              <a:buNone/>
            </a:pPr>
            <a:r>
              <a:rPr kumimoji="0" lang="zh-CN"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Discrimination calculation of main control stratum</a:t>
            </a:r>
            <a:endParaRPr kumimoji="0" lang="zh-CN" altLang="zh-CN" sz="1050" b="0" i="0" u="none" strike="noStrike" cap="none" normalizeH="0" baseline="0" dirty="0">
              <a:ln>
                <a:noFill/>
              </a:ln>
              <a:solidFill>
                <a:schemeClr val="tx1"/>
              </a:solidFill>
              <a:effectLst/>
            </a:endParaRPr>
          </a:p>
          <a:p>
            <a:pPr marL="0" marR="0" lvl="0" indent="266700" algn="l" defTabSz="914400" rtl="0" eaLnBrk="0" fontAlgn="base" latinLnBrk="0" hangingPunct="0">
              <a:lnSpc>
                <a:spcPct val="100000"/>
              </a:lnSpc>
              <a:spcBef>
                <a:spcPct val="0"/>
              </a:spcBef>
              <a:spcAft>
                <a:spcPct val="0"/>
              </a:spcAft>
              <a:buClrTx/>
              <a:buSzTx/>
              <a:buFontTx/>
              <a:buNone/>
            </a:pPr>
            <a:endParaRPr kumimoji="0" lang="zh-CN" altLang="zh-CN" sz="1800" b="0" i="0" u="none" strike="noStrike" cap="none" normalizeH="0" baseline="0" dirty="0">
              <a:ln>
                <a:noFill/>
              </a:ln>
              <a:solidFill>
                <a:schemeClr val="tx1"/>
              </a:solidFill>
              <a:effectLst/>
              <a:latin typeface="Arial" panose="020B0604020202020204" pitchFamily="34" charset="0"/>
            </a:endParaRPr>
          </a:p>
        </p:txBody>
      </p:sp>
      <p:sp>
        <p:nvSpPr>
          <p:cNvPr id="14" name="矩形 13"/>
          <p:cNvSpPr/>
          <p:nvPr/>
        </p:nvSpPr>
        <p:spPr>
          <a:xfrm>
            <a:off x="63074" y="2912369"/>
            <a:ext cx="6813263" cy="665864"/>
          </a:xfrm>
          <a:prstGeom prst="rect">
            <a:avLst/>
          </a:prstGeom>
          <a:noFill/>
          <a:ln w="38100">
            <a:solidFill>
              <a:schemeClr val="accent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17" name="表格 16"/>
          <p:cNvGraphicFramePr>
            <a:graphicFrameLocks noGrp="1"/>
          </p:cNvGraphicFramePr>
          <p:nvPr>
            <p:extLst>
              <p:ext uri="{D42A27DB-BD31-4B8C-83A1-F6EECF244321}">
                <p14:modId xmlns:p14="http://schemas.microsoft.com/office/powerpoint/2010/main" val="916836388"/>
              </p:ext>
            </p:extLst>
          </p:nvPr>
        </p:nvGraphicFramePr>
        <p:xfrm>
          <a:off x="7037056" y="1419395"/>
          <a:ext cx="4860751" cy="2571359"/>
        </p:xfrm>
        <a:graphic>
          <a:graphicData uri="http://schemas.openxmlformats.org/drawingml/2006/table">
            <a:tbl>
              <a:tblPr>
                <a:tableStyleId>{5C22544A-7EE6-4342-B048-85BDC9FD1C3A}</a:tableStyleId>
              </a:tblPr>
              <a:tblGrid>
                <a:gridCol w="1174406">
                  <a:extLst>
                    <a:ext uri="{9D8B030D-6E8A-4147-A177-3AD203B41FA5}">
                      <a16:colId xmlns:a16="http://schemas.microsoft.com/office/drawing/2014/main" val="20000"/>
                    </a:ext>
                  </a:extLst>
                </a:gridCol>
                <a:gridCol w="1843458">
                  <a:extLst>
                    <a:ext uri="{9D8B030D-6E8A-4147-A177-3AD203B41FA5}">
                      <a16:colId xmlns:a16="http://schemas.microsoft.com/office/drawing/2014/main" val="20001"/>
                    </a:ext>
                  </a:extLst>
                </a:gridCol>
                <a:gridCol w="1842887">
                  <a:extLst>
                    <a:ext uri="{9D8B030D-6E8A-4147-A177-3AD203B41FA5}">
                      <a16:colId xmlns:a16="http://schemas.microsoft.com/office/drawing/2014/main" val="20002"/>
                    </a:ext>
                  </a:extLst>
                </a:gridCol>
              </a:tblGrid>
              <a:tr h="395594">
                <a:tc>
                  <a:txBody>
                    <a:bodyPr/>
                    <a:lstStyle/>
                    <a:p>
                      <a:pPr marL="0" marR="0" algn="ctr">
                        <a:buNone/>
                      </a:pPr>
                      <a:r>
                        <a:rPr lang="zh-CN" altLang="en-US" sz="1200" kern="100" dirty="0">
                          <a:effectLst/>
                        </a:rPr>
                        <a:t>炸药单耗分级</a:t>
                      </a:r>
                      <a:endParaRPr lang="zh-CN" altLang="en-US" sz="1600" kern="100" dirty="0">
                        <a:effectLst/>
                        <a:latin typeface="Times New Roman" panose="02020603050405020304" pitchFamily="18" charset="0"/>
                        <a:ea typeface="宋体" panose="02010600030101010101" pitchFamily="2" charset="-122"/>
                      </a:endParaRPr>
                    </a:p>
                  </a:txBody>
                  <a:tcPr marL="68580" marR="68580" anchor="ctr"/>
                </a:tc>
                <a:tc>
                  <a:txBody>
                    <a:bodyPr/>
                    <a:lstStyle/>
                    <a:p>
                      <a:pPr marL="0" marR="0" algn="ctr">
                        <a:buNone/>
                      </a:pPr>
                      <a:r>
                        <a:rPr lang="zh-CN" altLang="en-US" sz="1200" kern="100" dirty="0">
                          <a:effectLst/>
                        </a:rPr>
                        <a:t>等级数值区间</a:t>
                      </a:r>
                      <a:endParaRPr lang="zh-CN" altLang="en-US" sz="1600" kern="100" dirty="0">
                        <a:effectLst/>
                        <a:latin typeface="Times New Roman" panose="02020603050405020304" pitchFamily="18" charset="0"/>
                        <a:ea typeface="宋体" panose="02010600030101010101" pitchFamily="2" charset="-122"/>
                      </a:endParaRPr>
                    </a:p>
                  </a:txBody>
                  <a:tcPr marL="68580" marR="68580" anchor="ctr"/>
                </a:tc>
                <a:tc>
                  <a:txBody>
                    <a:bodyPr/>
                    <a:lstStyle/>
                    <a:p>
                      <a:pPr marL="0" marR="0" algn="ctr">
                        <a:buNone/>
                      </a:pPr>
                      <a:r>
                        <a:rPr lang="zh-CN" altLang="en-US" sz="1200" kern="100">
                          <a:effectLst/>
                        </a:rPr>
                        <a:t>台阶整体炸药单耗等级</a:t>
                      </a:r>
                      <a:endParaRPr lang="zh-CN" altLang="en-US" sz="1600" kern="100">
                        <a:effectLst/>
                        <a:latin typeface="Times New Roman" panose="02020603050405020304" pitchFamily="18" charset="0"/>
                        <a:ea typeface="宋体" panose="02010600030101010101" pitchFamily="2" charset="-122"/>
                      </a:endParaRPr>
                    </a:p>
                  </a:txBody>
                  <a:tcPr marL="68580" marR="68580" anchor="ctr"/>
                </a:tc>
                <a:extLst>
                  <a:ext uri="{0D108BD9-81ED-4DB2-BD59-A6C34878D82A}">
                    <a16:rowId xmlns:a16="http://schemas.microsoft.com/office/drawing/2014/main" val="10000"/>
                  </a:ext>
                </a:extLst>
              </a:tr>
              <a:tr h="435153">
                <a:tc>
                  <a:txBody>
                    <a:bodyPr/>
                    <a:lstStyle/>
                    <a:p>
                      <a:pPr marL="0" marR="0" algn="ctr">
                        <a:buNone/>
                      </a:pPr>
                      <a:r>
                        <a:rPr lang="zh-CN" altLang="en-US" sz="1200" kern="100" dirty="0">
                          <a:effectLst/>
                        </a:rPr>
                        <a:t>低</a:t>
                      </a:r>
                      <a:endParaRPr lang="zh-CN" altLang="en-US" sz="1600" kern="100" dirty="0">
                        <a:effectLst/>
                        <a:latin typeface="Times New Roman" panose="02020603050405020304" pitchFamily="18" charset="0"/>
                        <a:ea typeface="宋体" panose="02010600030101010101" pitchFamily="2" charset="-122"/>
                      </a:endParaRPr>
                    </a:p>
                  </a:txBody>
                  <a:tcPr marL="68580" marR="68580" anchor="ctr"/>
                </a:tc>
                <a:tc>
                  <a:txBody>
                    <a:bodyPr/>
                    <a:lstStyle/>
                    <a:p>
                      <a:pPr marL="0" marR="0" algn="ctr">
                        <a:buNone/>
                      </a:pPr>
                      <a:r>
                        <a:rPr lang="en-US" altLang="zh-CN" sz="1200" kern="100" dirty="0">
                          <a:effectLst/>
                        </a:rPr>
                        <a:t>1784700.0</a:t>
                      </a:r>
                      <a:r>
                        <a:rPr lang="zh-CN" altLang="en-US" sz="1600" kern="100" dirty="0">
                          <a:effectLst/>
                        </a:rPr>
                        <a:t>～</a:t>
                      </a:r>
                      <a:r>
                        <a:rPr lang="en-US" altLang="zh-CN" sz="1200" kern="100" dirty="0">
                          <a:effectLst/>
                        </a:rPr>
                        <a:t>3026314.4</a:t>
                      </a:r>
                      <a:endParaRPr lang="zh-CN" altLang="en-US" sz="1600" kern="100" dirty="0">
                        <a:effectLst/>
                        <a:latin typeface="Times New Roman" panose="02020603050405020304" pitchFamily="18" charset="0"/>
                        <a:ea typeface="宋体" panose="02010600030101010101" pitchFamily="2" charset="-122"/>
                      </a:endParaRPr>
                    </a:p>
                  </a:txBody>
                  <a:tcPr marL="68580" marR="68580" anchor="ctr"/>
                </a:tc>
                <a:tc>
                  <a:txBody>
                    <a:bodyPr/>
                    <a:lstStyle/>
                    <a:p>
                      <a:pPr marL="0" marR="0" algn="ctr">
                        <a:buNone/>
                      </a:pPr>
                      <a:r>
                        <a:rPr lang="zh-CN" altLang="en-US" sz="1200" kern="100">
                          <a:effectLst/>
                        </a:rPr>
                        <a:t> </a:t>
                      </a:r>
                      <a:endParaRPr lang="zh-CN" altLang="en-US" sz="1600" kern="100">
                        <a:effectLst/>
                        <a:latin typeface="Times New Roman" panose="02020603050405020304" pitchFamily="18" charset="0"/>
                        <a:ea typeface="宋体" panose="02010600030101010101" pitchFamily="2" charset="-122"/>
                      </a:endParaRPr>
                    </a:p>
                  </a:txBody>
                  <a:tcPr marL="68580" marR="68580" anchor="ctr"/>
                </a:tc>
                <a:extLst>
                  <a:ext uri="{0D108BD9-81ED-4DB2-BD59-A6C34878D82A}">
                    <a16:rowId xmlns:a16="http://schemas.microsoft.com/office/drawing/2014/main" val="10001"/>
                  </a:ext>
                </a:extLst>
              </a:tr>
              <a:tr h="435153">
                <a:tc>
                  <a:txBody>
                    <a:bodyPr/>
                    <a:lstStyle/>
                    <a:p>
                      <a:pPr marL="0" marR="0" algn="ctr">
                        <a:buNone/>
                      </a:pPr>
                      <a:r>
                        <a:rPr lang="zh-CN" altLang="en-US" sz="1200" kern="100">
                          <a:effectLst/>
                        </a:rPr>
                        <a:t>较低</a:t>
                      </a:r>
                      <a:endParaRPr lang="zh-CN" altLang="en-US" sz="1600" kern="100">
                        <a:effectLst/>
                        <a:latin typeface="Times New Roman" panose="02020603050405020304" pitchFamily="18" charset="0"/>
                        <a:ea typeface="宋体" panose="02010600030101010101" pitchFamily="2" charset="-122"/>
                      </a:endParaRPr>
                    </a:p>
                  </a:txBody>
                  <a:tcPr marL="68580" marR="68580" anchor="ctr"/>
                </a:tc>
                <a:tc>
                  <a:txBody>
                    <a:bodyPr/>
                    <a:lstStyle/>
                    <a:p>
                      <a:pPr marL="0" marR="0" algn="ctr">
                        <a:buNone/>
                      </a:pPr>
                      <a:r>
                        <a:rPr lang="en-US" altLang="zh-CN" sz="1200" kern="100" dirty="0">
                          <a:effectLst/>
                        </a:rPr>
                        <a:t>3026314.4</a:t>
                      </a:r>
                      <a:r>
                        <a:rPr lang="zh-CN" altLang="en-US" sz="1600" kern="100" dirty="0">
                          <a:effectLst/>
                        </a:rPr>
                        <a:t>～</a:t>
                      </a:r>
                      <a:r>
                        <a:rPr lang="en-US" altLang="zh-CN" sz="1200" kern="100" dirty="0">
                          <a:effectLst/>
                        </a:rPr>
                        <a:t>4267928.8</a:t>
                      </a:r>
                      <a:endParaRPr lang="zh-CN" altLang="en-US" sz="1600" kern="100" dirty="0">
                        <a:effectLst/>
                        <a:latin typeface="Times New Roman" panose="02020603050405020304" pitchFamily="18" charset="0"/>
                        <a:ea typeface="宋体" panose="02010600030101010101" pitchFamily="2" charset="-122"/>
                      </a:endParaRPr>
                    </a:p>
                  </a:txBody>
                  <a:tcPr marL="68580" marR="68580" anchor="ctr"/>
                </a:tc>
                <a:tc>
                  <a:txBody>
                    <a:bodyPr/>
                    <a:lstStyle/>
                    <a:p>
                      <a:pPr marL="0" marR="0" algn="ctr">
                        <a:buNone/>
                      </a:pPr>
                      <a:r>
                        <a:rPr lang="zh-CN" altLang="en-US" sz="1200" kern="100">
                          <a:effectLst/>
                        </a:rPr>
                        <a:t> </a:t>
                      </a:r>
                      <a:endParaRPr lang="zh-CN" altLang="en-US" sz="1600" kern="100">
                        <a:effectLst/>
                        <a:latin typeface="Times New Roman" panose="02020603050405020304" pitchFamily="18" charset="0"/>
                        <a:ea typeface="宋体" panose="02010600030101010101" pitchFamily="2" charset="-122"/>
                      </a:endParaRPr>
                    </a:p>
                  </a:txBody>
                  <a:tcPr marL="68580" marR="68580" anchor="ctr"/>
                </a:tc>
                <a:extLst>
                  <a:ext uri="{0D108BD9-81ED-4DB2-BD59-A6C34878D82A}">
                    <a16:rowId xmlns:a16="http://schemas.microsoft.com/office/drawing/2014/main" val="10002"/>
                  </a:ext>
                </a:extLst>
              </a:tr>
              <a:tr h="435153">
                <a:tc>
                  <a:txBody>
                    <a:bodyPr/>
                    <a:lstStyle/>
                    <a:p>
                      <a:pPr marL="0" marR="0" algn="ctr">
                        <a:buNone/>
                      </a:pPr>
                      <a:r>
                        <a:rPr lang="zh-CN" altLang="en-US" sz="1200" kern="100">
                          <a:effectLst/>
                        </a:rPr>
                        <a:t>中</a:t>
                      </a:r>
                      <a:endParaRPr lang="zh-CN" altLang="en-US" sz="1600" kern="100">
                        <a:effectLst/>
                        <a:latin typeface="Times New Roman" panose="02020603050405020304" pitchFamily="18" charset="0"/>
                        <a:ea typeface="宋体" panose="02010600030101010101" pitchFamily="2" charset="-122"/>
                      </a:endParaRPr>
                    </a:p>
                  </a:txBody>
                  <a:tcPr marL="68580" marR="68580" anchor="ctr"/>
                </a:tc>
                <a:tc>
                  <a:txBody>
                    <a:bodyPr/>
                    <a:lstStyle/>
                    <a:p>
                      <a:pPr marL="0" marR="0" algn="ctr">
                        <a:buNone/>
                      </a:pPr>
                      <a:r>
                        <a:rPr lang="en-US" altLang="zh-CN" sz="1200" kern="100" dirty="0">
                          <a:effectLst/>
                        </a:rPr>
                        <a:t>4267928.8</a:t>
                      </a:r>
                      <a:r>
                        <a:rPr lang="zh-CN" altLang="en-US" sz="1600" kern="100" dirty="0">
                          <a:effectLst/>
                        </a:rPr>
                        <a:t>～</a:t>
                      </a:r>
                      <a:r>
                        <a:rPr lang="en-US" altLang="zh-CN" sz="1200" kern="100" dirty="0">
                          <a:effectLst/>
                        </a:rPr>
                        <a:t>5509543.2</a:t>
                      </a:r>
                      <a:endParaRPr lang="zh-CN" altLang="en-US" sz="1600" kern="100" dirty="0">
                        <a:effectLst/>
                        <a:latin typeface="Times New Roman" panose="02020603050405020304" pitchFamily="18" charset="0"/>
                        <a:ea typeface="宋体" panose="02010600030101010101" pitchFamily="2" charset="-122"/>
                      </a:endParaRPr>
                    </a:p>
                  </a:txBody>
                  <a:tcPr marL="68580" marR="68580" anchor="ctr"/>
                </a:tc>
                <a:tc>
                  <a:txBody>
                    <a:bodyPr/>
                    <a:lstStyle/>
                    <a:p>
                      <a:pPr marL="0" marR="0" algn="ctr">
                        <a:buNone/>
                      </a:pPr>
                      <a:r>
                        <a:rPr lang="en-US" altLang="zh-CN" sz="1800" b="1" kern="100" dirty="0">
                          <a:solidFill>
                            <a:schemeClr val="accent1"/>
                          </a:solidFill>
                          <a:effectLst/>
                        </a:rPr>
                        <a:t>4537905.2</a:t>
                      </a:r>
                      <a:endParaRPr lang="zh-CN" altLang="en-US" sz="2400" b="1" kern="100" dirty="0">
                        <a:solidFill>
                          <a:schemeClr val="accent1"/>
                        </a:solidFill>
                        <a:effectLst/>
                        <a:latin typeface="Times New Roman" panose="02020603050405020304" pitchFamily="18" charset="0"/>
                        <a:ea typeface="宋体" panose="02010600030101010101" pitchFamily="2" charset="-122"/>
                      </a:endParaRPr>
                    </a:p>
                  </a:txBody>
                  <a:tcPr marL="68580" marR="68580" anchor="ctr"/>
                </a:tc>
                <a:extLst>
                  <a:ext uri="{0D108BD9-81ED-4DB2-BD59-A6C34878D82A}">
                    <a16:rowId xmlns:a16="http://schemas.microsoft.com/office/drawing/2014/main" val="10003"/>
                  </a:ext>
                </a:extLst>
              </a:tr>
              <a:tr h="435153">
                <a:tc>
                  <a:txBody>
                    <a:bodyPr/>
                    <a:lstStyle/>
                    <a:p>
                      <a:pPr marL="0" marR="0" algn="ctr">
                        <a:buNone/>
                      </a:pPr>
                      <a:r>
                        <a:rPr lang="zh-CN" altLang="en-US" sz="1200" kern="100">
                          <a:effectLst/>
                        </a:rPr>
                        <a:t>较高</a:t>
                      </a:r>
                      <a:endParaRPr lang="zh-CN" altLang="en-US" sz="1600" kern="100">
                        <a:effectLst/>
                        <a:latin typeface="Times New Roman" panose="02020603050405020304" pitchFamily="18" charset="0"/>
                        <a:ea typeface="宋体" panose="02010600030101010101" pitchFamily="2" charset="-122"/>
                      </a:endParaRPr>
                    </a:p>
                  </a:txBody>
                  <a:tcPr marL="68580" marR="68580" anchor="ctr"/>
                </a:tc>
                <a:tc>
                  <a:txBody>
                    <a:bodyPr/>
                    <a:lstStyle/>
                    <a:p>
                      <a:pPr marL="0" marR="0" algn="ctr">
                        <a:buNone/>
                      </a:pPr>
                      <a:r>
                        <a:rPr lang="en-US" altLang="zh-CN" sz="1200" kern="100" dirty="0">
                          <a:effectLst/>
                        </a:rPr>
                        <a:t>5509543.2</a:t>
                      </a:r>
                      <a:r>
                        <a:rPr lang="zh-CN" altLang="en-US" sz="1600" kern="100" dirty="0">
                          <a:effectLst/>
                        </a:rPr>
                        <a:t>～</a:t>
                      </a:r>
                      <a:r>
                        <a:rPr lang="en-US" altLang="zh-CN" sz="1200" kern="100" dirty="0">
                          <a:effectLst/>
                        </a:rPr>
                        <a:t>6751157.6</a:t>
                      </a:r>
                      <a:endParaRPr lang="zh-CN" altLang="en-US" sz="1600" kern="100" dirty="0">
                        <a:effectLst/>
                        <a:latin typeface="Times New Roman" panose="02020603050405020304" pitchFamily="18" charset="0"/>
                        <a:ea typeface="宋体" panose="02010600030101010101" pitchFamily="2" charset="-122"/>
                      </a:endParaRPr>
                    </a:p>
                  </a:txBody>
                  <a:tcPr marL="68580" marR="68580" anchor="ctr"/>
                </a:tc>
                <a:tc>
                  <a:txBody>
                    <a:bodyPr/>
                    <a:lstStyle/>
                    <a:p>
                      <a:pPr marL="0" marR="0" algn="ctr">
                        <a:buNone/>
                      </a:pPr>
                      <a:r>
                        <a:rPr lang="zh-CN" altLang="en-US" sz="1200" kern="100" dirty="0">
                          <a:effectLst/>
                        </a:rPr>
                        <a:t> </a:t>
                      </a:r>
                      <a:endParaRPr lang="zh-CN" altLang="en-US" sz="1600" kern="100" dirty="0">
                        <a:effectLst/>
                        <a:latin typeface="Times New Roman" panose="02020603050405020304" pitchFamily="18" charset="0"/>
                        <a:ea typeface="宋体" panose="02010600030101010101" pitchFamily="2" charset="-122"/>
                      </a:endParaRPr>
                    </a:p>
                  </a:txBody>
                  <a:tcPr marL="68580" marR="68580" anchor="ctr"/>
                </a:tc>
                <a:extLst>
                  <a:ext uri="{0D108BD9-81ED-4DB2-BD59-A6C34878D82A}">
                    <a16:rowId xmlns:a16="http://schemas.microsoft.com/office/drawing/2014/main" val="10004"/>
                  </a:ext>
                </a:extLst>
              </a:tr>
              <a:tr h="435153">
                <a:tc>
                  <a:txBody>
                    <a:bodyPr/>
                    <a:lstStyle/>
                    <a:p>
                      <a:pPr marL="0" marR="0" algn="ctr">
                        <a:buNone/>
                      </a:pPr>
                      <a:r>
                        <a:rPr lang="zh-CN" altLang="en-US" sz="1200" kern="100">
                          <a:effectLst/>
                        </a:rPr>
                        <a:t>高</a:t>
                      </a:r>
                      <a:endParaRPr lang="zh-CN" altLang="en-US" sz="1600" kern="100">
                        <a:effectLst/>
                        <a:latin typeface="Times New Roman" panose="02020603050405020304" pitchFamily="18" charset="0"/>
                        <a:ea typeface="宋体" panose="02010600030101010101" pitchFamily="2" charset="-122"/>
                      </a:endParaRPr>
                    </a:p>
                  </a:txBody>
                  <a:tcPr marL="68580" marR="68580" anchor="ctr"/>
                </a:tc>
                <a:tc>
                  <a:txBody>
                    <a:bodyPr/>
                    <a:lstStyle/>
                    <a:p>
                      <a:pPr marL="0" marR="0" algn="ctr">
                        <a:buNone/>
                      </a:pPr>
                      <a:r>
                        <a:rPr lang="en-US" altLang="zh-CN" sz="1200" kern="100" dirty="0">
                          <a:effectLst/>
                        </a:rPr>
                        <a:t>6751157.6</a:t>
                      </a:r>
                      <a:r>
                        <a:rPr lang="zh-CN" altLang="en-US" sz="1600" kern="100" dirty="0">
                          <a:effectLst/>
                        </a:rPr>
                        <a:t>～</a:t>
                      </a:r>
                      <a:r>
                        <a:rPr lang="en-US" altLang="zh-CN" sz="1200" kern="100" dirty="0">
                          <a:effectLst/>
                        </a:rPr>
                        <a:t>7992772.0</a:t>
                      </a:r>
                      <a:endParaRPr lang="zh-CN" altLang="en-US" sz="1600" kern="100" dirty="0">
                        <a:effectLst/>
                        <a:latin typeface="Times New Roman" panose="02020603050405020304" pitchFamily="18" charset="0"/>
                        <a:ea typeface="宋体" panose="02010600030101010101" pitchFamily="2" charset="-122"/>
                      </a:endParaRPr>
                    </a:p>
                  </a:txBody>
                  <a:tcPr marL="68580" marR="68580" anchor="ctr"/>
                </a:tc>
                <a:tc>
                  <a:txBody>
                    <a:bodyPr/>
                    <a:lstStyle/>
                    <a:p>
                      <a:pPr>
                        <a:buNone/>
                      </a:pPr>
                      <a:endParaRPr lang="zh-CN" altLang="en-US" sz="1400" dirty="0">
                        <a:effectLst/>
                        <a:latin typeface="Times New Roman" panose="02020603050405020304" pitchFamily="18" charset="0"/>
                      </a:endParaRPr>
                    </a:p>
                  </a:txBody>
                  <a:tcPr marL="68580" marR="68580" anchor="ctr"/>
                </a:tc>
                <a:extLst>
                  <a:ext uri="{0D108BD9-81ED-4DB2-BD59-A6C34878D82A}">
                    <a16:rowId xmlns:a16="http://schemas.microsoft.com/office/drawing/2014/main" val="10005"/>
                  </a:ext>
                </a:extLst>
              </a:tr>
            </a:tbl>
          </a:graphicData>
        </a:graphic>
      </p:graphicFrame>
      <p:sp>
        <p:nvSpPr>
          <p:cNvPr id="18" name="Rectangle 1"/>
          <p:cNvSpPr>
            <a:spLocks noChangeArrowheads="1"/>
          </p:cNvSpPr>
          <p:nvPr/>
        </p:nvSpPr>
        <p:spPr bwMode="auto">
          <a:xfrm>
            <a:off x="7781771" y="664836"/>
            <a:ext cx="3147015"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zh-CN" sz="14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炸药单耗等级划分依据</a:t>
            </a:r>
            <a:endParaRPr kumimoji="0" lang="zh-CN" altLang="zh-CN" sz="1050" b="0" i="0" u="none" strike="noStrike" cap="none" normalizeH="0" baseline="0" dirty="0">
              <a:ln>
                <a:noFill/>
              </a:ln>
              <a:solidFill>
                <a:schemeClr val="tx1"/>
              </a:solidFill>
              <a:effectLst/>
              <a:latin typeface="宋体" panose="02010600030101010101" pitchFamily="2" charset="-122"/>
              <a:ea typeface="宋体" panose="02010600030101010101" pitchFamily="2" charset="-122"/>
            </a:endParaRPr>
          </a:p>
          <a:p>
            <a:pPr marL="0" marR="0" lvl="0" indent="0" algn="ctr" defTabSz="914400" rtl="0" eaLnBrk="0" fontAlgn="base" latinLnBrk="0" hangingPunct="0">
              <a:lnSpc>
                <a:spcPct val="100000"/>
              </a:lnSpc>
              <a:spcBef>
                <a:spcPct val="0"/>
              </a:spcBef>
              <a:spcAft>
                <a:spcPct val="0"/>
              </a:spcAft>
              <a:buClrTx/>
              <a:buSzTx/>
              <a:buFontTx/>
              <a:buNone/>
            </a:pPr>
            <a:r>
              <a:rPr kumimoji="0" lang="zh-CN" altLang="zh-CN" sz="14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The rank of explosive consumption</a:t>
            </a:r>
            <a:endParaRPr kumimoji="0" lang="zh-CN" altLang="zh-CN" sz="1050" b="0" i="0" u="none" strike="noStrike" cap="none" normalizeH="0" baseline="0" dirty="0">
              <a:ln>
                <a:noFill/>
              </a:ln>
              <a:solidFill>
                <a:schemeClr val="tx1"/>
              </a:solidFill>
              <a:effectLst/>
              <a:latin typeface="宋体" panose="02010600030101010101" pitchFamily="2" charset="-122"/>
              <a:ea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800" b="0" i="0" u="none" strike="noStrike" cap="none" normalizeH="0" baseline="0" dirty="0">
              <a:ln>
                <a:noFill/>
              </a:ln>
              <a:solidFill>
                <a:schemeClr val="tx1"/>
              </a:solidFill>
              <a:effectLst/>
              <a:latin typeface="Arial" panose="020B0604020202020204" pitchFamily="34" charset="0"/>
            </a:endParaRPr>
          </a:p>
        </p:txBody>
      </p:sp>
      <p:grpSp>
        <p:nvGrpSpPr>
          <p:cNvPr id="2" name="组合 1"/>
          <p:cNvGrpSpPr/>
          <p:nvPr/>
        </p:nvGrpSpPr>
        <p:grpSpPr>
          <a:xfrm>
            <a:off x="-1" y="6296628"/>
            <a:ext cx="12191997" cy="561373"/>
            <a:chOff x="-1" y="6296628"/>
            <a:chExt cx="12191997" cy="561373"/>
          </a:xfrm>
        </p:grpSpPr>
        <p:sp>
          <p:nvSpPr>
            <p:cNvPr id="4" name="矩形 3"/>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0" name="文本框 9">
              <a:hlinkClick r:id="rId6"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pPr lvl="0"/>
              <a:r>
                <a:rPr lang="zh-CN" altLang="en-US" dirty="0"/>
                <a:t>研究背景与意义</a:t>
              </a:r>
            </a:p>
          </p:txBody>
        </p:sp>
        <p:sp>
          <p:nvSpPr>
            <p:cNvPr id="11" name="文本框 10">
              <a:hlinkClick r:id="rId7"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互层岩体对爆破的影响机理</a:t>
              </a:r>
            </a:p>
          </p:txBody>
        </p:sp>
        <p:sp>
          <p:nvSpPr>
            <p:cNvPr id="15" name="文本框 14">
              <a:hlinkClick r:id="rId8"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主控岩层判别方法</a:t>
              </a:r>
            </a:p>
          </p:txBody>
        </p:sp>
        <p:sp>
          <p:nvSpPr>
            <p:cNvPr id="16" name="文本框 15">
              <a:hlinkClick r:id="rId9"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b="1" i="0" u="none" strike="noStrike" cap="none" spc="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pPr lvl="0"/>
              <a:r>
                <a:rPr lang="zh-CN" altLang="en-US" dirty="0"/>
                <a:t>现场试验效果分析</a:t>
              </a:r>
            </a:p>
          </p:txBody>
        </p:sp>
        <p:sp>
          <p:nvSpPr>
            <p:cNvPr id="20" name="文本框 19">
              <a:hlinkClick r:id="rId10"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研究总结</a:t>
              </a:r>
            </a:p>
          </p:txBody>
        </p:sp>
        <p:cxnSp>
          <p:nvCxnSpPr>
            <p:cNvPr id="21" name="直接连接符 20"/>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8518820" y="6296629"/>
              <a:ext cx="167640" cy="561372"/>
              <a:chOff x="8564880" y="6248400"/>
              <a:chExt cx="167640" cy="506730"/>
            </a:xfrm>
          </p:grpSpPr>
          <p:sp>
            <p:nvSpPr>
              <p:cNvPr id="26" name="等腰三角形 25"/>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8" name="powerpoint template design by DAJU_PPT正版来源小红书大橘PPT微信DAJU_PPT请勿抄袭搬运！盗版必究！"/>
          <p:cNvSpPr txBox="1"/>
          <p:nvPr/>
        </p:nvSpPr>
        <p:spPr>
          <a:xfrm>
            <a:off x="657371" y="280712"/>
            <a:ext cx="7013063" cy="400110"/>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kumimoji="0" sz="2000" b="1" i="0" u="none" strike="noStrike" cap="none" spc="30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r>
              <a:rPr lang="zh-CN" altLang="en-US" dirty="0"/>
              <a:t>现场试验效果分析</a:t>
            </a:r>
          </a:p>
        </p:txBody>
      </p:sp>
      <p:sp>
        <p:nvSpPr>
          <p:cNvPr id="19" name="文本框 18">
            <a:extLst>
              <a:ext uri="{FF2B5EF4-FFF2-40B4-BE49-F238E27FC236}">
                <a16:creationId xmlns:a16="http://schemas.microsoft.com/office/drawing/2014/main" id="{65A1C437-B954-E73B-770E-399B87243253}"/>
              </a:ext>
            </a:extLst>
          </p:cNvPr>
          <p:cNvSpPr txBox="1"/>
          <p:nvPr/>
        </p:nvSpPr>
        <p:spPr>
          <a:xfrm>
            <a:off x="7214771" y="4060267"/>
            <a:ext cx="4683031" cy="2215991"/>
          </a:xfrm>
          <a:prstGeom prst="rect">
            <a:avLst/>
          </a:prstGeom>
          <a:noFill/>
        </p:spPr>
        <p:txBody>
          <a:bodyPr wrap="square" rtlCol="0">
            <a:spAutoFit/>
          </a:bodyPr>
          <a:lstStyle/>
          <a:p>
            <a:r>
              <a:rPr lang="zh-CN" altLang="en-US" sz="2400" dirty="0"/>
              <a:t>通过现场测量、取样和室内测试得到了</a:t>
            </a:r>
            <a:r>
              <a:rPr lang="zh-CN" altLang="en-US" sz="2400" dirty="0">
                <a:solidFill>
                  <a:schemeClr val="accent1"/>
                </a:solidFill>
              </a:rPr>
              <a:t>各层厚度、密度及纵波速值</a:t>
            </a:r>
            <a:r>
              <a:rPr lang="zh-CN" altLang="en-US" sz="2400" dirty="0"/>
              <a:t>，再计算可得到各层的波阻抗值</a:t>
            </a:r>
            <a:r>
              <a:rPr lang="zh-CN" altLang="zh-CN" sz="2400" dirty="0"/>
              <a:t>，</a:t>
            </a:r>
            <a:r>
              <a:rPr lang="zh-CN" altLang="en-US" sz="2400" dirty="0"/>
              <a:t>由此</a:t>
            </a:r>
            <a:r>
              <a:rPr lang="zh-CN" altLang="zh-CN" sz="2400" dirty="0"/>
              <a:t>我们识别出主控岩层，并据此设计了间隔装药方案</a:t>
            </a:r>
            <a:r>
              <a:rPr lang="zh-CN" altLang="en-US" sz="2400" dirty="0"/>
              <a:t>。</a:t>
            </a:r>
          </a:p>
          <a:p>
            <a:endParaRPr lang="zh-CN" altLang="en-US" dirty="0"/>
          </a:p>
        </p:txBody>
      </p:sp>
    </p:spTree>
    <p:custDataLst>
      <p:tags r:id="rId1"/>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powerpoint template design by DAJU_PPT正版来源小红书大橘PPT微信DAJU_PPT请勿抄袭搬运！盗版必究！"/>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5" name="powerpoint template design by DAJU_PPT正版来源小红书大橘PPT微信DAJU_PPT请勿抄袭搬运！盗版必究！"/>
          <p:cNvGrpSpPr/>
          <p:nvPr/>
        </p:nvGrpSpPr>
        <p:grpSpPr>
          <a:xfrm>
            <a:off x="349505" y="102193"/>
            <a:ext cx="307867" cy="599859"/>
            <a:chOff x="349506" y="102193"/>
            <a:chExt cx="307866" cy="599859"/>
          </a:xfrm>
        </p:grpSpPr>
        <p:sp>
          <p:nvSpPr>
            <p:cNvPr id="6" name="powerpoint template design by DAJU_PPT正版来源小红书大橘PPT微信DAJU_PPT请勿抄袭搬运！盗版必究！-1"/>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owerpoint template design by DAJU_PPT正版来源小红书大橘PPT微信DAJU_PPT请勿抄袭搬运！盗版必究！-2"/>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cxnSp>
        <p:nvCxnSpPr>
          <p:cNvPr id="51" name="直接连接符 50"/>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52" name="组合 51"/>
          <p:cNvGrpSpPr/>
          <p:nvPr/>
        </p:nvGrpSpPr>
        <p:grpSpPr>
          <a:xfrm>
            <a:off x="116064" y="102193"/>
            <a:ext cx="541309" cy="599859"/>
            <a:chOff x="116063" y="102193"/>
            <a:chExt cx="541309" cy="599859"/>
          </a:xfrm>
        </p:grpSpPr>
        <p:sp>
          <p:nvSpPr>
            <p:cNvPr id="53" name="矩形: 圆角 52"/>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圆角 53"/>
            <p:cNvSpPr/>
            <p:nvPr/>
          </p:nvSpPr>
          <p:spPr>
            <a:xfrm>
              <a:off x="116063" y="204280"/>
              <a:ext cx="338007" cy="338007"/>
            </a:xfrm>
            <a:prstGeom prst="roundRect">
              <a:avLst>
                <a:gd name="adj" fmla="val 19200"/>
              </a:avLst>
            </a:prstGeom>
            <a:solidFill>
              <a:schemeClr val="accent1">
                <a:alpha val="70000"/>
              </a:schemeClr>
            </a:solidFill>
            <a:ln w="63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圆角 54"/>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7" name="Picture 2"/>
          <p:cNvPicPr/>
          <p:nvPr/>
        </p:nvPicPr>
        <p:blipFill rotWithShape="1">
          <a:blip r:embed="rId3"/>
          <a:srcRect t="30509" b="30509"/>
          <a:stretch>
            <a:fillRect/>
          </a:stretch>
        </p:blipFill>
        <p:spPr>
          <a:xfrm>
            <a:off x="10262940" y="22372"/>
            <a:ext cx="1634867" cy="400101"/>
          </a:xfrm>
          <a:prstGeom prst="rect">
            <a:avLst/>
          </a:prstGeom>
        </p:spPr>
      </p:pic>
      <p:pic>
        <p:nvPicPr>
          <p:cNvPr id="9" name="Picture Placeholder 24"/>
          <p:cNvPicPr>
            <a:picLocks noGrp="1" noChangeAspect="1"/>
          </p:cNvPicPr>
          <p:nvPr/>
        </p:nvPicPr>
        <p:blipFill rotWithShape="1">
          <a:blip r:embed="rId4">
            <a:extLst>
              <a:ext uri="{28A0092B-C50C-407E-A947-70E740481C1C}">
                <a14:useLocalDpi xmlns:a14="http://schemas.microsoft.com/office/drawing/2010/main" val="0"/>
              </a:ext>
            </a:extLst>
          </a:blip>
          <a:srcRect l="-5450" t="-91582" r="-7334" b="-89301"/>
          <a:stretch>
            <a:fillRect/>
          </a:stretch>
        </p:blipFill>
        <p:spPr>
          <a:xfrm>
            <a:off x="10262940" y="322788"/>
            <a:ext cx="1966301" cy="447712"/>
          </a:xfrm>
          <a:prstGeom prst="rect">
            <a:avLst/>
          </a:prstGeom>
        </p:spPr>
      </p:pic>
      <p:grpSp>
        <p:nvGrpSpPr>
          <p:cNvPr id="22" name="组合 21"/>
          <p:cNvGrpSpPr/>
          <p:nvPr/>
        </p:nvGrpSpPr>
        <p:grpSpPr>
          <a:xfrm>
            <a:off x="1196999" y="786377"/>
            <a:ext cx="10700808" cy="5463879"/>
            <a:chOff x="339725" y="1963738"/>
            <a:chExt cx="9144000" cy="4810125"/>
          </a:xfrm>
        </p:grpSpPr>
        <p:sp>
          <p:nvSpPr>
            <p:cNvPr id="16" name="Rectangle 10"/>
            <p:cNvSpPr>
              <a:spLocks noChangeArrowheads="1"/>
            </p:cNvSpPr>
            <p:nvPr/>
          </p:nvSpPr>
          <p:spPr bwMode="auto">
            <a:xfrm>
              <a:off x="339725" y="29781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9pPr>
            </a:lstStyle>
            <a:p>
              <a:pPr>
                <a:lnSpc>
                  <a:spcPct val="100000"/>
                </a:lnSpc>
                <a:spcBef>
                  <a:spcPct val="0"/>
                </a:spcBef>
                <a:buFontTx/>
                <a:buNone/>
              </a:pPr>
              <a:endParaRPr lang="zh-CN" altLang="en-US" sz="1800"/>
            </a:p>
          </p:txBody>
        </p:sp>
        <p:graphicFrame>
          <p:nvGraphicFramePr>
            <p:cNvPr id="17" name="对象 6"/>
            <p:cNvGraphicFramePr>
              <a:graphicFrameLocks noChangeAspect="1"/>
            </p:cNvGraphicFramePr>
            <p:nvPr/>
          </p:nvGraphicFramePr>
          <p:xfrm>
            <a:off x="428625" y="4179888"/>
            <a:ext cx="4176713" cy="2103437"/>
          </p:xfrm>
          <a:graphic>
            <a:graphicData uri="http://schemas.openxmlformats.org/presentationml/2006/ole">
              <mc:AlternateContent xmlns:mc="http://schemas.openxmlformats.org/markup-compatibility/2006">
                <mc:Choice xmlns:v="urn:schemas-microsoft-com:vml" Requires="v">
                  <p:oleObj name="AutoCAD Drawing" r:id="rId5" imgW="12039600" imgH="4829175" progId="AutoCAD.Drawing.19">
                    <p:embed/>
                  </p:oleObj>
                </mc:Choice>
                <mc:Fallback>
                  <p:oleObj name="AutoCAD Drawing" r:id="rId5" imgW="12039600" imgH="4829175" progId="AutoCAD.Drawing.19">
                    <p:embed/>
                    <p:pic>
                      <p:nvPicPr>
                        <p:cNvPr id="0" name="对象 6"/>
                        <p:cNvPicPr>
                          <a:picLocks noChangeAspect="1" noChangeArrowheads="1"/>
                        </p:cNvPicPr>
                        <p:nvPr/>
                      </p:nvPicPr>
                      <p:blipFill>
                        <a:blip r:embed="rId6">
                          <a:extLst>
                            <a:ext uri="{28A0092B-C50C-407E-A947-70E740481C1C}">
                              <a14:useLocalDpi xmlns:a14="http://schemas.microsoft.com/office/drawing/2010/main" val="0"/>
                            </a:ext>
                          </a:extLst>
                        </a:blip>
                        <a:srcRect l="31516" t="20277" r="37018" b="41597"/>
                        <a:stretch>
                          <a:fillRect/>
                        </a:stretch>
                      </p:blipFill>
                      <p:spPr bwMode="auto">
                        <a:xfrm>
                          <a:off x="428625" y="4179888"/>
                          <a:ext cx="4176713" cy="2103437"/>
                        </a:xfrm>
                        <a:prstGeom prst="rect">
                          <a:avLst/>
                        </a:prstGeom>
                        <a:noFill/>
                        <a:ln>
                          <a:noFill/>
                        </a:ln>
                      </p:spPr>
                    </p:pic>
                  </p:oleObj>
                </mc:Fallback>
              </mc:AlternateContent>
            </a:graphicData>
          </a:graphic>
        </p:graphicFrame>
        <p:graphicFrame>
          <p:nvGraphicFramePr>
            <p:cNvPr id="18" name="对象 8"/>
            <p:cNvGraphicFramePr>
              <a:graphicFrameLocks noChangeAspect="1"/>
            </p:cNvGraphicFramePr>
            <p:nvPr/>
          </p:nvGraphicFramePr>
          <p:xfrm>
            <a:off x="4605338" y="4179888"/>
            <a:ext cx="4081462" cy="2103437"/>
          </p:xfrm>
          <a:graphic>
            <a:graphicData uri="http://schemas.openxmlformats.org/presentationml/2006/ole">
              <mc:AlternateContent xmlns:mc="http://schemas.openxmlformats.org/markup-compatibility/2006">
                <mc:Choice xmlns:v="urn:schemas-microsoft-com:vml" Requires="v">
                  <p:oleObj name="AutoCAD Drawing" r:id="rId7" imgW="12039600" imgH="4829175" progId="AutoCAD.Drawing.19">
                    <p:embed/>
                  </p:oleObj>
                </mc:Choice>
                <mc:Fallback>
                  <p:oleObj name="AutoCAD Drawing" r:id="rId7" imgW="12039600" imgH="4829175" progId="AutoCAD.Drawing.19">
                    <p:embed/>
                    <p:pic>
                      <p:nvPicPr>
                        <p:cNvPr id="0" name="对象 8"/>
                        <p:cNvPicPr>
                          <a:picLocks noChangeAspect="1" noChangeArrowheads="1"/>
                        </p:cNvPicPr>
                        <p:nvPr/>
                      </p:nvPicPr>
                      <p:blipFill>
                        <a:blip r:embed="rId8">
                          <a:extLst>
                            <a:ext uri="{28A0092B-C50C-407E-A947-70E740481C1C}">
                              <a14:useLocalDpi xmlns:a14="http://schemas.microsoft.com/office/drawing/2010/main" val="0"/>
                            </a:ext>
                          </a:extLst>
                        </a:blip>
                        <a:srcRect l="26614" t="18259" r="29871" b="28328"/>
                        <a:stretch>
                          <a:fillRect/>
                        </a:stretch>
                      </p:blipFill>
                      <p:spPr bwMode="auto">
                        <a:xfrm>
                          <a:off x="4605338" y="4179888"/>
                          <a:ext cx="4081462" cy="2103437"/>
                        </a:xfrm>
                        <a:prstGeom prst="rect">
                          <a:avLst/>
                        </a:prstGeom>
                        <a:noFill/>
                        <a:ln>
                          <a:noFill/>
                        </a:ln>
                      </p:spPr>
                    </p:pic>
                  </p:oleObj>
                </mc:Fallback>
              </mc:AlternateContent>
            </a:graphicData>
          </a:graphic>
        </p:graphicFrame>
        <p:graphicFrame>
          <p:nvGraphicFramePr>
            <p:cNvPr id="19" name="对象 11"/>
            <p:cNvGraphicFramePr>
              <a:graphicFrameLocks noChangeAspect="1"/>
            </p:cNvGraphicFramePr>
            <p:nvPr/>
          </p:nvGraphicFramePr>
          <p:xfrm>
            <a:off x="604838" y="1963738"/>
            <a:ext cx="8001000" cy="2030412"/>
          </p:xfrm>
          <a:graphic>
            <a:graphicData uri="http://schemas.openxmlformats.org/presentationml/2006/ole">
              <mc:AlternateContent xmlns:mc="http://schemas.openxmlformats.org/markup-compatibility/2006">
                <mc:Choice xmlns:v="urn:schemas-microsoft-com:vml" Requires="v">
                  <p:oleObj name="AutoCAD Drawing" r:id="rId9" imgW="12039600" imgH="4829175" progId="AutoCAD.Drawing.19">
                    <p:embed/>
                  </p:oleObj>
                </mc:Choice>
                <mc:Fallback>
                  <p:oleObj name="AutoCAD Drawing" r:id="rId9" imgW="12039600" imgH="4829175" progId="AutoCAD.Drawing.19">
                    <p:embed/>
                    <p:pic>
                      <p:nvPicPr>
                        <p:cNvPr id="0" name="对象 11"/>
                        <p:cNvPicPr>
                          <a:picLocks noChangeAspect="1" noChangeArrowheads="1"/>
                        </p:cNvPicPr>
                        <p:nvPr/>
                      </p:nvPicPr>
                      <p:blipFill>
                        <a:blip r:embed="rId10">
                          <a:extLst>
                            <a:ext uri="{28A0092B-C50C-407E-A947-70E740481C1C}">
                              <a14:useLocalDpi xmlns:a14="http://schemas.microsoft.com/office/drawing/2010/main" val="0"/>
                            </a:ext>
                          </a:extLst>
                        </a:blip>
                        <a:srcRect l="19945" t="42120" r="11093" b="15805"/>
                        <a:stretch>
                          <a:fillRect/>
                        </a:stretch>
                      </p:blipFill>
                      <p:spPr bwMode="auto">
                        <a:xfrm>
                          <a:off x="604838" y="1963738"/>
                          <a:ext cx="8001000" cy="2030412"/>
                        </a:xfrm>
                        <a:prstGeom prst="rect">
                          <a:avLst/>
                        </a:prstGeom>
                        <a:noFill/>
                        <a:ln>
                          <a:noFill/>
                        </a:ln>
                      </p:spPr>
                    </p:pic>
                  </p:oleObj>
                </mc:Fallback>
              </mc:AlternateContent>
            </a:graphicData>
          </a:graphic>
        </p:graphicFrame>
        <p:sp>
          <p:nvSpPr>
            <p:cNvPr id="20" name="矩形 5"/>
            <p:cNvSpPr>
              <a:spLocks noChangeArrowheads="1"/>
            </p:cNvSpPr>
            <p:nvPr/>
          </p:nvSpPr>
          <p:spPr bwMode="auto">
            <a:xfrm>
              <a:off x="1963738" y="6403975"/>
              <a:ext cx="876300"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9pPr>
            </a:lstStyle>
            <a:p>
              <a:pPr eaLnBrk="1" hangingPunct="1">
                <a:lnSpc>
                  <a:spcPct val="100000"/>
                </a:lnSpc>
                <a:spcBef>
                  <a:spcPct val="0"/>
                </a:spcBef>
                <a:buFontTx/>
                <a:buNone/>
              </a:pPr>
              <a:r>
                <a:rPr lang="zh-CN" altLang="en-US" sz="1800">
                  <a:latin typeface="Times New Roman" panose="02020603050405020304" pitchFamily="18" charset="0"/>
                  <a:ea typeface="宋体" panose="02010600030101010101" pitchFamily="2" charset="-122"/>
                  <a:cs typeface="Times New Roman" panose="02020603050405020304" pitchFamily="18" charset="0"/>
                </a:rPr>
                <a:t>实验组</a:t>
              </a:r>
              <a:endParaRPr lang="zh-CN" altLang="en-US" sz="1800">
                <a:cs typeface="Times New Roman" panose="02020603050405020304" pitchFamily="18" charset="0"/>
              </a:endParaRPr>
            </a:p>
          </p:txBody>
        </p:sp>
        <p:sp>
          <p:nvSpPr>
            <p:cNvPr id="21" name="矩形 5"/>
            <p:cNvSpPr>
              <a:spLocks noChangeArrowheads="1"/>
            </p:cNvSpPr>
            <p:nvPr/>
          </p:nvSpPr>
          <p:spPr bwMode="auto">
            <a:xfrm>
              <a:off x="6375400" y="6403975"/>
              <a:ext cx="877888"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9pPr>
            </a:lstStyle>
            <a:p>
              <a:pPr eaLnBrk="1" hangingPunct="1">
                <a:lnSpc>
                  <a:spcPct val="100000"/>
                </a:lnSpc>
                <a:spcBef>
                  <a:spcPct val="0"/>
                </a:spcBef>
                <a:buFontTx/>
                <a:buNone/>
              </a:pPr>
              <a:r>
                <a:rPr lang="zh-CN" altLang="en-US" sz="1800">
                  <a:latin typeface="Times New Roman" panose="02020603050405020304" pitchFamily="18" charset="0"/>
                  <a:ea typeface="宋体" panose="02010600030101010101" pitchFamily="2" charset="-122"/>
                  <a:cs typeface="Times New Roman" panose="02020603050405020304" pitchFamily="18" charset="0"/>
                </a:rPr>
                <a:t>对照组</a:t>
              </a:r>
              <a:endParaRPr lang="zh-CN" altLang="en-US" sz="1800">
                <a:cs typeface="Times New Roman" panose="02020603050405020304" pitchFamily="18" charset="0"/>
              </a:endParaRPr>
            </a:p>
          </p:txBody>
        </p:sp>
      </p:grpSp>
      <p:sp>
        <p:nvSpPr>
          <p:cNvPr id="23" name="流程图: 过程 22"/>
          <p:cNvSpPr/>
          <p:nvPr/>
        </p:nvSpPr>
        <p:spPr>
          <a:xfrm>
            <a:off x="2208107" y="3847253"/>
            <a:ext cx="8879840" cy="1225973"/>
          </a:xfrm>
          <a:prstGeom prst="flowChartProcess">
            <a:avLst/>
          </a:prstGeom>
          <a:noFill/>
          <a:ln w="38100">
            <a:solidFill>
              <a:srgbClr val="FFFF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 y="6296628"/>
            <a:ext cx="12191997" cy="561373"/>
            <a:chOff x="-1" y="6296628"/>
            <a:chExt cx="12191997" cy="561373"/>
          </a:xfrm>
        </p:grpSpPr>
        <p:sp>
          <p:nvSpPr>
            <p:cNvPr id="13" name="矩形 12"/>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4" name="文本框 13">
              <a:hlinkClick r:id="rId11"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pPr lvl="0"/>
              <a:r>
                <a:rPr lang="zh-CN" altLang="en-US" dirty="0"/>
                <a:t>研究背景与意义</a:t>
              </a:r>
            </a:p>
          </p:txBody>
        </p:sp>
        <p:sp>
          <p:nvSpPr>
            <p:cNvPr id="15" name="文本框 14">
              <a:hlinkClick r:id="rId12"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互层岩体对爆破的影响机理</a:t>
              </a:r>
            </a:p>
          </p:txBody>
        </p:sp>
        <p:sp>
          <p:nvSpPr>
            <p:cNvPr id="24" name="文本框 23">
              <a:hlinkClick r:id="rId13"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主控岩层判别方法</a:t>
              </a:r>
            </a:p>
          </p:txBody>
        </p:sp>
        <p:sp>
          <p:nvSpPr>
            <p:cNvPr id="25" name="文本框 24">
              <a:hlinkClick r:id="rId14"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b="1" i="0" u="none" strike="noStrike" cap="none" spc="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pPr lvl="0"/>
              <a:r>
                <a:rPr lang="zh-CN" altLang="en-US" dirty="0"/>
                <a:t>现场试验效果分析</a:t>
              </a:r>
            </a:p>
          </p:txBody>
        </p:sp>
        <p:sp>
          <p:nvSpPr>
            <p:cNvPr id="26" name="文本框 25">
              <a:hlinkClick r:id="rId15"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研究总结</a:t>
              </a:r>
            </a:p>
          </p:txBody>
        </p:sp>
        <p:cxnSp>
          <p:nvCxnSpPr>
            <p:cNvPr id="38" name="直接连接符 37"/>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8518820" y="6296629"/>
              <a:ext cx="167640" cy="561372"/>
              <a:chOff x="8564880" y="6248400"/>
              <a:chExt cx="167640" cy="506730"/>
            </a:xfrm>
          </p:grpSpPr>
          <p:sp>
            <p:nvSpPr>
              <p:cNvPr id="43" name="等腰三角形 42"/>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等腰三角形 43"/>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5" name="powerpoint template design by DAJU_PPT正版来源小红书大橘PPT微信DAJU_PPT请勿抄袭搬运！盗版必究！"/>
          <p:cNvSpPr txBox="1"/>
          <p:nvPr/>
        </p:nvSpPr>
        <p:spPr>
          <a:xfrm>
            <a:off x="657371" y="280712"/>
            <a:ext cx="7013063" cy="400110"/>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kumimoji="0" sz="2000" b="1" i="0" u="none" strike="noStrike" cap="none" spc="30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r>
              <a:rPr lang="zh-CN" altLang="en-US" dirty="0"/>
              <a:t>现场试验效果分析</a:t>
            </a:r>
          </a:p>
        </p:txBody>
      </p:sp>
      <p:sp>
        <p:nvSpPr>
          <p:cNvPr id="2" name="文本框 1">
            <a:extLst>
              <a:ext uri="{FF2B5EF4-FFF2-40B4-BE49-F238E27FC236}">
                <a16:creationId xmlns:a16="http://schemas.microsoft.com/office/drawing/2014/main" id="{080C3ECD-E80C-A0CA-80C1-7E8ED4D76AC9}"/>
              </a:ext>
            </a:extLst>
          </p:cNvPr>
          <p:cNvSpPr txBox="1"/>
          <p:nvPr/>
        </p:nvSpPr>
        <p:spPr>
          <a:xfrm>
            <a:off x="116064" y="3303730"/>
            <a:ext cx="2092042" cy="923330"/>
          </a:xfrm>
          <a:prstGeom prst="rect">
            <a:avLst/>
          </a:prstGeom>
          <a:noFill/>
        </p:spPr>
        <p:txBody>
          <a:bodyPr wrap="square" rtlCol="0">
            <a:spAutoFit/>
          </a:bodyPr>
          <a:lstStyle/>
          <a:p>
            <a:r>
              <a:rPr lang="zh-CN" altLang="en-US" dirty="0">
                <a:solidFill>
                  <a:schemeClr val="accent1"/>
                </a:solidFill>
              </a:rPr>
              <a:t>我们设置对照组与实验组进行对比</a:t>
            </a:r>
          </a:p>
          <a:p>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powerpoint template design by DAJU_PPT正版来源小红书大橘PPT微信DAJU_PPT请勿抄袭搬运！盗版必究！"/>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5" name="powerpoint template design by DAJU_PPT正版来源小红书大橘PPT微信DAJU_PPT请勿抄袭搬运！盗版必究！"/>
          <p:cNvGrpSpPr/>
          <p:nvPr/>
        </p:nvGrpSpPr>
        <p:grpSpPr>
          <a:xfrm>
            <a:off x="349505" y="102193"/>
            <a:ext cx="307867" cy="599859"/>
            <a:chOff x="349506" y="102193"/>
            <a:chExt cx="307866" cy="599859"/>
          </a:xfrm>
        </p:grpSpPr>
        <p:sp>
          <p:nvSpPr>
            <p:cNvPr id="6" name="powerpoint template design by DAJU_PPT正版来源小红书大橘PPT微信DAJU_PPT请勿抄袭搬运！盗版必究！-1"/>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owerpoint template design by DAJU_PPT正版来源小红书大橘PPT微信DAJU_PPT请勿抄袭搬运！盗版必究！-2"/>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cxnSp>
        <p:nvCxnSpPr>
          <p:cNvPr id="51" name="直接连接符 50"/>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52" name="组合 51"/>
          <p:cNvGrpSpPr/>
          <p:nvPr/>
        </p:nvGrpSpPr>
        <p:grpSpPr>
          <a:xfrm>
            <a:off x="116064" y="102193"/>
            <a:ext cx="541309" cy="599859"/>
            <a:chOff x="116063" y="102193"/>
            <a:chExt cx="541309" cy="599859"/>
          </a:xfrm>
        </p:grpSpPr>
        <p:sp>
          <p:nvSpPr>
            <p:cNvPr id="53" name="矩形: 圆角 52"/>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圆角 53"/>
            <p:cNvSpPr/>
            <p:nvPr/>
          </p:nvSpPr>
          <p:spPr>
            <a:xfrm>
              <a:off x="116063" y="204280"/>
              <a:ext cx="338007" cy="338007"/>
            </a:xfrm>
            <a:prstGeom prst="roundRect">
              <a:avLst>
                <a:gd name="adj" fmla="val 19200"/>
              </a:avLst>
            </a:prstGeom>
            <a:solidFill>
              <a:schemeClr val="accent1">
                <a:alpha val="70000"/>
              </a:schemeClr>
            </a:solidFill>
            <a:ln w="63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圆角 54"/>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7" name="Picture 2"/>
          <p:cNvPicPr/>
          <p:nvPr/>
        </p:nvPicPr>
        <p:blipFill rotWithShape="1">
          <a:blip r:embed="rId4"/>
          <a:srcRect t="30509" b="30509"/>
          <a:stretch>
            <a:fillRect/>
          </a:stretch>
        </p:blipFill>
        <p:spPr>
          <a:xfrm>
            <a:off x="10262940" y="22372"/>
            <a:ext cx="1634867" cy="400101"/>
          </a:xfrm>
          <a:prstGeom prst="rect">
            <a:avLst/>
          </a:prstGeom>
        </p:spPr>
      </p:pic>
      <p:pic>
        <p:nvPicPr>
          <p:cNvPr id="9" name="Picture Placeholder 24"/>
          <p:cNvPicPr>
            <a:picLocks noGrp="1" noChangeAspect="1"/>
          </p:cNvPicPr>
          <p:nvPr/>
        </p:nvPicPr>
        <p:blipFill rotWithShape="1">
          <a:blip r:embed="rId5">
            <a:extLst>
              <a:ext uri="{28A0092B-C50C-407E-A947-70E740481C1C}">
                <a14:useLocalDpi xmlns:a14="http://schemas.microsoft.com/office/drawing/2010/main" val="0"/>
              </a:ext>
            </a:extLst>
          </a:blip>
          <a:srcRect l="-5450" t="-91582" r="-7334" b="-89301"/>
          <a:stretch>
            <a:fillRect/>
          </a:stretch>
        </p:blipFill>
        <p:spPr>
          <a:xfrm>
            <a:off x="10262940" y="322788"/>
            <a:ext cx="1966301" cy="447712"/>
          </a:xfrm>
          <a:prstGeom prst="rect">
            <a:avLst/>
          </a:prstGeom>
        </p:spPr>
      </p:pic>
      <p:pic>
        <p:nvPicPr>
          <p:cNvPr id="4" name="图片 11"/>
          <p:cNvPicPr>
            <a:picLocks noChangeAspect="1" noChangeArrowheads="1"/>
          </p:cNvPicPr>
          <p:nvPr/>
        </p:nvPicPr>
        <p:blipFill>
          <a:blip r:embed="rId6">
            <a:extLst>
              <a:ext uri="{28A0092B-C50C-407E-A947-70E740481C1C}">
                <a14:useLocalDpi xmlns:a14="http://schemas.microsoft.com/office/drawing/2010/main" val="0"/>
              </a:ext>
            </a:extLst>
          </a:blip>
          <a:srcRect r="48154"/>
          <a:stretch>
            <a:fillRect/>
          </a:stretch>
        </p:blipFill>
        <p:spPr bwMode="auto">
          <a:xfrm>
            <a:off x="4187214" y="2942461"/>
            <a:ext cx="4014741" cy="2579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7" descr="D:\新疆大学2019\科研\爆破2\论文书写\论文图片\毕业论文图片\图片5-8.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9565" y="712895"/>
            <a:ext cx="6993076" cy="2187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26355" y="707924"/>
            <a:ext cx="2983483" cy="2194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图片 10" descr="D:\新疆大学2019\科研\爆破2\论文书写\论文图片\毕业论文图片\图5-9（a）.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9564" y="2942462"/>
            <a:ext cx="3506962" cy="2579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矩形 5"/>
          <p:cNvSpPr>
            <a:spLocks noChangeArrowheads="1"/>
          </p:cNvSpPr>
          <p:nvPr/>
        </p:nvSpPr>
        <p:spPr bwMode="auto">
          <a:xfrm>
            <a:off x="619564" y="702052"/>
            <a:ext cx="1570038"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9pPr>
          </a:lstStyle>
          <a:p>
            <a:pPr eaLnBrk="1" hangingPunct="1">
              <a:lnSpc>
                <a:spcPct val="100000"/>
              </a:lnSpc>
              <a:spcBef>
                <a:spcPct val="0"/>
              </a:spcBef>
              <a:buFontTx/>
              <a:buNone/>
            </a:pPr>
            <a:r>
              <a:rPr lang="zh-CN" altLang="en-US" sz="1800" dirty="0">
                <a:latin typeface="Times New Roman" panose="02020603050405020304" pitchFamily="18" charset="0"/>
                <a:ea typeface="宋体" panose="02010600030101010101" pitchFamily="2" charset="-122"/>
                <a:cs typeface="Times New Roman" panose="02020603050405020304" pitchFamily="18" charset="0"/>
              </a:rPr>
              <a:t>爆破冲孔情况</a:t>
            </a:r>
            <a:endParaRPr lang="zh-CN" altLang="en-US" sz="1800" dirty="0">
              <a:cs typeface="Times New Roman" panose="02020603050405020304" pitchFamily="18" charset="0"/>
            </a:endParaRPr>
          </a:p>
        </p:txBody>
      </p:sp>
      <p:sp>
        <p:nvSpPr>
          <p:cNvPr id="29" name="矩形 5"/>
          <p:cNvSpPr>
            <a:spLocks noChangeArrowheads="1"/>
          </p:cNvSpPr>
          <p:nvPr/>
        </p:nvSpPr>
        <p:spPr bwMode="auto">
          <a:xfrm>
            <a:off x="5195884" y="5110899"/>
            <a:ext cx="1800225"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9pPr>
          </a:lstStyle>
          <a:p>
            <a:pPr eaLnBrk="1" hangingPunct="1">
              <a:lnSpc>
                <a:spcPct val="100000"/>
              </a:lnSpc>
              <a:spcBef>
                <a:spcPct val="0"/>
              </a:spcBef>
              <a:buFontTx/>
              <a:buNone/>
            </a:pPr>
            <a:r>
              <a:rPr lang="zh-CN" altLang="en-US" sz="1800" dirty="0">
                <a:latin typeface="Times New Roman" panose="02020603050405020304" pitchFamily="18" charset="0"/>
                <a:ea typeface="宋体" panose="02010600030101010101" pitchFamily="2" charset="-122"/>
                <a:cs typeface="Times New Roman" panose="02020603050405020304" pitchFamily="18" charset="0"/>
              </a:rPr>
              <a:t>实验组根底情况</a:t>
            </a:r>
            <a:endParaRPr lang="zh-CN" altLang="en-US" sz="1800" dirty="0">
              <a:cs typeface="Times New Roman" panose="02020603050405020304" pitchFamily="18" charset="0"/>
            </a:endParaRPr>
          </a:p>
        </p:txBody>
      </p:sp>
      <p:sp>
        <p:nvSpPr>
          <p:cNvPr id="30" name="矩形 5"/>
          <p:cNvSpPr>
            <a:spLocks noChangeArrowheads="1"/>
          </p:cNvSpPr>
          <p:nvPr/>
        </p:nvSpPr>
        <p:spPr bwMode="auto">
          <a:xfrm>
            <a:off x="1404583" y="5133032"/>
            <a:ext cx="180022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9pPr>
          </a:lstStyle>
          <a:p>
            <a:pPr eaLnBrk="1" hangingPunct="1">
              <a:lnSpc>
                <a:spcPct val="100000"/>
              </a:lnSpc>
              <a:spcBef>
                <a:spcPct val="0"/>
              </a:spcBef>
              <a:buFontTx/>
              <a:buNone/>
            </a:pPr>
            <a:r>
              <a:rPr lang="zh-CN" altLang="en-US" sz="1800" dirty="0">
                <a:latin typeface="Times New Roman" panose="02020603050405020304" pitchFamily="18" charset="0"/>
                <a:ea typeface="宋体" panose="02010600030101010101" pitchFamily="2" charset="-122"/>
                <a:cs typeface="Times New Roman" panose="02020603050405020304" pitchFamily="18" charset="0"/>
              </a:rPr>
              <a:t>对照组根底情况</a:t>
            </a:r>
            <a:endParaRPr lang="zh-CN" altLang="en-US" sz="1800" dirty="0">
              <a:cs typeface="Times New Roman" panose="02020603050405020304" pitchFamily="18" charset="0"/>
            </a:endParaRPr>
          </a:p>
        </p:txBody>
      </p:sp>
      <p:pic>
        <p:nvPicPr>
          <p:cNvPr id="34" name="图片 9"/>
          <p:cNvPicPr>
            <a:picLocks noChangeAspect="1" noChangeArrowheads="1"/>
          </p:cNvPicPr>
          <p:nvPr/>
        </p:nvPicPr>
        <p:blipFill rotWithShape="1">
          <a:blip r:embed="rId10">
            <a:extLst>
              <a:ext uri="{28A0092B-C50C-407E-A947-70E740481C1C}">
                <a14:useLocalDpi xmlns:a14="http://schemas.microsoft.com/office/drawing/2010/main" val="0"/>
              </a:ext>
            </a:extLst>
          </a:blip>
          <a:srcRect t="24310"/>
          <a:stretch>
            <a:fillRect/>
          </a:stretch>
        </p:blipFill>
        <p:spPr bwMode="auto">
          <a:xfrm>
            <a:off x="8234904" y="2945608"/>
            <a:ext cx="3233412" cy="260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矩形 5"/>
          <p:cNvSpPr>
            <a:spLocks noChangeArrowheads="1"/>
          </p:cNvSpPr>
          <p:nvPr/>
        </p:nvSpPr>
        <p:spPr bwMode="auto">
          <a:xfrm>
            <a:off x="8262643" y="2927264"/>
            <a:ext cx="2262187"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9pPr>
          </a:lstStyle>
          <a:p>
            <a:pPr eaLnBrk="1" hangingPunct="1">
              <a:lnSpc>
                <a:spcPct val="100000"/>
              </a:lnSpc>
              <a:spcBef>
                <a:spcPct val="0"/>
              </a:spcBef>
              <a:buFontTx/>
              <a:buNone/>
            </a:pPr>
            <a:r>
              <a:rPr lang="zh-CN" altLang="en-US" sz="1800" dirty="0">
                <a:latin typeface="Times New Roman" panose="02020603050405020304" pitchFamily="18" charset="0"/>
                <a:ea typeface="宋体" panose="02010600030101010101" pitchFamily="2" charset="-122"/>
                <a:cs typeface="Times New Roman" panose="02020603050405020304" pitchFamily="18" charset="0"/>
              </a:rPr>
              <a:t>实验组岩体破碎情况</a:t>
            </a:r>
            <a:endParaRPr lang="zh-CN" altLang="en-US" sz="1800" dirty="0">
              <a:cs typeface="Times New Roman" panose="02020603050405020304" pitchFamily="18" charset="0"/>
            </a:endParaRPr>
          </a:p>
        </p:txBody>
      </p:sp>
      <p:sp>
        <p:nvSpPr>
          <p:cNvPr id="11" name="矩形 5"/>
          <p:cNvSpPr>
            <a:spLocks noChangeArrowheads="1"/>
          </p:cNvSpPr>
          <p:nvPr/>
        </p:nvSpPr>
        <p:spPr bwMode="auto">
          <a:xfrm>
            <a:off x="8201955" y="701584"/>
            <a:ext cx="2262158"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9pPr>
          </a:lstStyle>
          <a:p>
            <a:pPr eaLnBrk="1" hangingPunct="1">
              <a:lnSpc>
                <a:spcPct val="100000"/>
              </a:lnSpc>
              <a:spcBef>
                <a:spcPct val="0"/>
              </a:spcBef>
              <a:buFontTx/>
              <a:buNone/>
            </a:pPr>
            <a:r>
              <a:rPr lang="zh-CN" altLang="en-US" sz="1800" dirty="0">
                <a:latin typeface="Times New Roman" panose="02020603050405020304" pitchFamily="18" charset="0"/>
                <a:ea typeface="宋体" panose="02010600030101010101" pitchFamily="2" charset="-122"/>
                <a:cs typeface="Times New Roman" panose="02020603050405020304" pitchFamily="18" charset="0"/>
              </a:rPr>
              <a:t>对照组岩体破碎情况</a:t>
            </a:r>
            <a:endParaRPr lang="zh-CN" altLang="en-US" sz="1800" dirty="0">
              <a:cs typeface="Times New Roman" panose="02020603050405020304" pitchFamily="18" charset="0"/>
            </a:endParaRPr>
          </a:p>
        </p:txBody>
      </p:sp>
      <p:grpSp>
        <p:nvGrpSpPr>
          <p:cNvPr id="2" name="组合 1"/>
          <p:cNvGrpSpPr/>
          <p:nvPr/>
        </p:nvGrpSpPr>
        <p:grpSpPr>
          <a:xfrm>
            <a:off x="-1" y="6296628"/>
            <a:ext cx="12191997" cy="561373"/>
            <a:chOff x="-1" y="6296628"/>
            <a:chExt cx="12191997" cy="561373"/>
          </a:xfrm>
        </p:grpSpPr>
        <p:sp>
          <p:nvSpPr>
            <p:cNvPr id="27" name="矩形 26"/>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36" name="文本框 35">
              <a:hlinkClick r:id="rId11"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pPr lvl="0"/>
              <a:r>
                <a:rPr lang="zh-CN" altLang="en-US" dirty="0"/>
                <a:t>研究背景与意义</a:t>
              </a:r>
            </a:p>
          </p:txBody>
        </p:sp>
        <p:sp>
          <p:nvSpPr>
            <p:cNvPr id="37" name="文本框 36">
              <a:hlinkClick r:id="rId12"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互层岩体对爆破的影响机理</a:t>
              </a:r>
            </a:p>
          </p:txBody>
        </p:sp>
        <p:sp>
          <p:nvSpPr>
            <p:cNvPr id="38" name="文本框 37">
              <a:hlinkClick r:id="rId13"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主控岩层判别方法</a:t>
              </a:r>
            </a:p>
          </p:txBody>
        </p:sp>
        <p:sp>
          <p:nvSpPr>
            <p:cNvPr id="39" name="文本框 38">
              <a:hlinkClick r:id="rId14"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b="1" i="0" u="none" strike="noStrike" cap="none" spc="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pPr lvl="0"/>
              <a:r>
                <a:rPr lang="zh-CN" altLang="en-US" dirty="0"/>
                <a:t>现场试验效果分析</a:t>
              </a:r>
            </a:p>
          </p:txBody>
        </p:sp>
        <p:sp>
          <p:nvSpPr>
            <p:cNvPr id="40" name="文本框 39">
              <a:hlinkClick r:id="rId15"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研究总结</a:t>
              </a:r>
            </a:p>
          </p:txBody>
        </p:sp>
        <p:cxnSp>
          <p:nvCxnSpPr>
            <p:cNvPr id="41" name="直接连接符 40"/>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8518820" y="6296629"/>
              <a:ext cx="167640" cy="561372"/>
              <a:chOff x="8564880" y="6248400"/>
              <a:chExt cx="167640" cy="506730"/>
            </a:xfrm>
          </p:grpSpPr>
          <p:sp>
            <p:nvSpPr>
              <p:cNvPr id="46" name="等腰三角形 45"/>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等腰三角形 46"/>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8" name="powerpoint template design by DAJU_PPT正版来源小红书大橘PPT微信DAJU_PPT请勿抄袭搬运！盗版必究！"/>
          <p:cNvSpPr txBox="1"/>
          <p:nvPr/>
        </p:nvSpPr>
        <p:spPr>
          <a:xfrm>
            <a:off x="657371" y="280712"/>
            <a:ext cx="7013063" cy="400110"/>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kumimoji="0" sz="2000" b="1" i="0" u="none" strike="noStrike" cap="none" spc="30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r>
              <a:rPr lang="zh-CN" altLang="en-US" dirty="0"/>
              <a:t>现场试验效果分析</a:t>
            </a:r>
          </a:p>
        </p:txBody>
      </p:sp>
      <p:sp>
        <p:nvSpPr>
          <p:cNvPr id="10" name="文本框 9">
            <a:extLst>
              <a:ext uri="{FF2B5EF4-FFF2-40B4-BE49-F238E27FC236}">
                <a16:creationId xmlns:a16="http://schemas.microsoft.com/office/drawing/2014/main" id="{24CE3DCD-63CA-1F65-F582-D35660B2C62D}"/>
              </a:ext>
            </a:extLst>
          </p:cNvPr>
          <p:cNvSpPr txBox="1"/>
          <p:nvPr/>
        </p:nvSpPr>
        <p:spPr>
          <a:xfrm>
            <a:off x="555462" y="5640551"/>
            <a:ext cx="11278243" cy="707886"/>
          </a:xfrm>
          <a:prstGeom prst="rect">
            <a:avLst/>
          </a:prstGeom>
          <a:noFill/>
        </p:spPr>
        <p:txBody>
          <a:bodyPr wrap="square" rtlCol="0">
            <a:spAutoFit/>
          </a:bodyPr>
          <a:lstStyle/>
          <a:p>
            <a:pPr lvl="0">
              <a:defRPr/>
            </a:pPr>
            <a:r>
              <a:rPr lang="zh-CN" altLang="en-US" sz="2000" dirty="0"/>
              <a:t>可得出爆破后，实验组台阶岩体岩块破碎较为均匀，根底较少，</a:t>
            </a:r>
            <a:r>
              <a:rPr lang="zh-CN" altLang="en-US" sz="2000" dirty="0">
                <a:solidFill>
                  <a:schemeClr val="accent1"/>
                </a:solidFill>
              </a:rPr>
              <a:t>符合</a:t>
            </a:r>
            <a:r>
              <a:rPr lang="zh-CN" altLang="en-US" sz="2000" dirty="0"/>
              <a:t>爆破效果要求；对照组由于炸药能量分布不均产生了较大的岩块，尚需进行</a:t>
            </a:r>
            <a:r>
              <a:rPr lang="zh-CN" altLang="en-US" sz="2000" dirty="0">
                <a:solidFill>
                  <a:schemeClr val="accent1"/>
                </a:solidFill>
              </a:rPr>
              <a:t>二次破碎</a:t>
            </a:r>
            <a:r>
              <a:rPr lang="zh-CN" altLang="en-US" sz="2000" dirty="0"/>
              <a:t>，增加了破岩成本。</a:t>
            </a:r>
          </a:p>
        </p:txBody>
      </p:sp>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powerpoint template design by DAJU_PPT正版来源小红书大橘PPT微信DAJU_PPT请勿抄袭搬运！盗版必究！"/>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5" name="powerpoint template design by DAJU_PPT正版来源小红书大橘PPT微信DAJU_PPT请勿抄袭搬运！盗版必究！"/>
          <p:cNvGrpSpPr/>
          <p:nvPr/>
        </p:nvGrpSpPr>
        <p:grpSpPr>
          <a:xfrm>
            <a:off x="349505" y="102193"/>
            <a:ext cx="307867" cy="599859"/>
            <a:chOff x="349506" y="102193"/>
            <a:chExt cx="307866" cy="599859"/>
          </a:xfrm>
        </p:grpSpPr>
        <p:sp>
          <p:nvSpPr>
            <p:cNvPr id="6" name="powerpoint template design by DAJU_PPT正版来源小红书大橘PPT微信DAJU_PPT请勿抄袭搬运！盗版必究！-1"/>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owerpoint template design by DAJU_PPT正版来源小红书大橘PPT微信DAJU_PPT请勿抄袭搬运！盗版必究！-2"/>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cxnSp>
        <p:nvCxnSpPr>
          <p:cNvPr id="51" name="直接连接符 50"/>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52" name="组合 51"/>
          <p:cNvGrpSpPr/>
          <p:nvPr/>
        </p:nvGrpSpPr>
        <p:grpSpPr>
          <a:xfrm>
            <a:off x="116064" y="102193"/>
            <a:ext cx="541309" cy="599859"/>
            <a:chOff x="116063" y="102193"/>
            <a:chExt cx="541309" cy="599859"/>
          </a:xfrm>
        </p:grpSpPr>
        <p:sp>
          <p:nvSpPr>
            <p:cNvPr id="53" name="矩形: 圆角 52"/>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圆角 53"/>
            <p:cNvSpPr/>
            <p:nvPr/>
          </p:nvSpPr>
          <p:spPr>
            <a:xfrm>
              <a:off x="116063" y="204280"/>
              <a:ext cx="338007" cy="338007"/>
            </a:xfrm>
            <a:prstGeom prst="roundRect">
              <a:avLst>
                <a:gd name="adj" fmla="val 19200"/>
              </a:avLst>
            </a:prstGeom>
            <a:solidFill>
              <a:schemeClr val="accent1">
                <a:alpha val="70000"/>
              </a:schemeClr>
            </a:solidFill>
            <a:ln w="63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圆角 54"/>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7" name="Picture 2"/>
          <p:cNvPicPr/>
          <p:nvPr/>
        </p:nvPicPr>
        <p:blipFill rotWithShape="1">
          <a:blip r:embed="rId4"/>
          <a:srcRect t="30509" b="30509"/>
          <a:stretch>
            <a:fillRect/>
          </a:stretch>
        </p:blipFill>
        <p:spPr>
          <a:xfrm>
            <a:off x="10262940" y="22372"/>
            <a:ext cx="1634867" cy="400101"/>
          </a:xfrm>
          <a:prstGeom prst="rect">
            <a:avLst/>
          </a:prstGeom>
        </p:spPr>
      </p:pic>
      <p:pic>
        <p:nvPicPr>
          <p:cNvPr id="9" name="Picture Placeholder 24"/>
          <p:cNvPicPr>
            <a:picLocks noGrp="1" noChangeAspect="1"/>
          </p:cNvPicPr>
          <p:nvPr/>
        </p:nvPicPr>
        <p:blipFill rotWithShape="1">
          <a:blip r:embed="rId5">
            <a:extLst>
              <a:ext uri="{28A0092B-C50C-407E-A947-70E740481C1C}">
                <a14:useLocalDpi xmlns:a14="http://schemas.microsoft.com/office/drawing/2010/main" val="0"/>
              </a:ext>
            </a:extLst>
          </a:blip>
          <a:srcRect l="-5450" t="-91582" r="-7334" b="-89301"/>
          <a:stretch>
            <a:fillRect/>
          </a:stretch>
        </p:blipFill>
        <p:spPr>
          <a:xfrm>
            <a:off x="10262940" y="322788"/>
            <a:ext cx="1966301" cy="447712"/>
          </a:xfrm>
          <a:prstGeom prst="rect">
            <a:avLst/>
          </a:prstGeom>
        </p:spPr>
      </p:pic>
      <p:sp>
        <p:nvSpPr>
          <p:cNvPr id="67" name="矩形 66"/>
          <p:cNvSpPr/>
          <p:nvPr/>
        </p:nvSpPr>
        <p:spPr>
          <a:xfrm>
            <a:off x="1484313" y="1126466"/>
            <a:ext cx="8643937" cy="461962"/>
          </a:xfrm>
          <a:prstGeom prst="rect">
            <a:avLst/>
          </a:prstGeom>
        </p:spPr>
        <p:txBody>
          <a:bodyPr>
            <a:spAutoFit/>
          </a:bodyPr>
          <a:lstStyle/>
          <a:p>
            <a:pPr algn="just" eaLnBrk="1" fontAlgn="auto" hangingPunct="1">
              <a:spcBef>
                <a:spcPts val="0"/>
              </a:spcBef>
              <a:spcAft>
                <a:spcPts val="0"/>
              </a:spcAft>
              <a:defRPr/>
            </a:pPr>
            <a:r>
              <a:rPr lang="zh-CN" altLang="en-US" sz="2400" dirty="0">
                <a:latin typeface="+mn-ea"/>
              </a:rPr>
              <a:t>    </a:t>
            </a:r>
          </a:p>
        </p:txBody>
      </p:sp>
      <p:pic>
        <p:nvPicPr>
          <p:cNvPr id="68" name="图片 9" descr="D:\新疆大学2019\科研\爆破2\论文书写\论文图片\毕业论文图片\图5-10（b）.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984632" y="676933"/>
            <a:ext cx="4426853" cy="3835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 name="矩形 5"/>
          <p:cNvSpPr>
            <a:spLocks noChangeArrowheads="1"/>
          </p:cNvSpPr>
          <p:nvPr/>
        </p:nvSpPr>
        <p:spPr bwMode="auto">
          <a:xfrm>
            <a:off x="1924793" y="4527300"/>
            <a:ext cx="1801813"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9pPr>
          </a:lstStyle>
          <a:p>
            <a:pPr eaLnBrk="1" hangingPunct="1">
              <a:lnSpc>
                <a:spcPct val="100000"/>
              </a:lnSpc>
              <a:spcBef>
                <a:spcPct val="0"/>
              </a:spcBef>
              <a:buFontTx/>
              <a:buNone/>
            </a:pPr>
            <a:r>
              <a:rPr lang="zh-CN" altLang="en-US" sz="1800" b="1" dirty="0">
                <a:latin typeface="+mn-ea"/>
                <a:cs typeface="Times New Roman" panose="02020603050405020304" pitchFamily="18" charset="0"/>
              </a:rPr>
              <a:t>对照组后拉情况</a:t>
            </a:r>
          </a:p>
        </p:txBody>
      </p:sp>
      <p:sp>
        <p:nvSpPr>
          <p:cNvPr id="70" name="矩形 5"/>
          <p:cNvSpPr>
            <a:spLocks noChangeArrowheads="1"/>
          </p:cNvSpPr>
          <p:nvPr/>
        </p:nvSpPr>
        <p:spPr bwMode="auto">
          <a:xfrm>
            <a:off x="7350909" y="4555674"/>
            <a:ext cx="180022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9pPr>
          </a:lstStyle>
          <a:p>
            <a:pPr eaLnBrk="1" hangingPunct="1">
              <a:lnSpc>
                <a:spcPct val="100000"/>
              </a:lnSpc>
              <a:spcBef>
                <a:spcPct val="0"/>
              </a:spcBef>
              <a:buFontTx/>
              <a:buNone/>
            </a:pPr>
            <a:r>
              <a:rPr lang="zh-CN" altLang="en-US" sz="1800" b="1" dirty="0">
                <a:latin typeface="+mn-ea"/>
                <a:cs typeface="Times New Roman" panose="02020603050405020304" pitchFamily="18" charset="0"/>
              </a:rPr>
              <a:t>实验组后拉情况</a:t>
            </a:r>
          </a:p>
        </p:txBody>
      </p:sp>
      <p:pic>
        <p:nvPicPr>
          <p:cNvPr id="71" name="图片 2"/>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33770" y="660384"/>
            <a:ext cx="4317093" cy="3857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1" y="6296628"/>
            <a:ext cx="12191997" cy="561373"/>
            <a:chOff x="-1" y="6296628"/>
            <a:chExt cx="12191997" cy="561373"/>
          </a:xfrm>
        </p:grpSpPr>
        <p:sp>
          <p:nvSpPr>
            <p:cNvPr id="4" name="矩形 3"/>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1" name="文本框 10">
              <a:hlinkClick r:id="rId8"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pPr lvl="0"/>
              <a:r>
                <a:rPr lang="zh-CN" altLang="en-US" dirty="0"/>
                <a:t>研究背景与意义</a:t>
              </a:r>
            </a:p>
          </p:txBody>
        </p:sp>
        <p:sp>
          <p:nvSpPr>
            <p:cNvPr id="12" name="文本框 11">
              <a:hlinkClick r:id="rId9"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互层岩体对爆破的影响机理</a:t>
              </a:r>
            </a:p>
          </p:txBody>
        </p:sp>
        <p:sp>
          <p:nvSpPr>
            <p:cNvPr id="13" name="文本框 12">
              <a:hlinkClick r:id="rId10"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主控岩层判别方法</a:t>
              </a:r>
            </a:p>
          </p:txBody>
        </p:sp>
        <p:sp>
          <p:nvSpPr>
            <p:cNvPr id="14" name="文本框 13">
              <a:hlinkClick r:id="rId11"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b="1" i="0" u="none" strike="noStrike" cap="none" spc="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pPr lvl="0"/>
              <a:r>
                <a:rPr lang="zh-CN" altLang="en-US" dirty="0"/>
                <a:t>现场试验效果分析</a:t>
              </a:r>
            </a:p>
          </p:txBody>
        </p:sp>
        <p:sp>
          <p:nvSpPr>
            <p:cNvPr id="15" name="文本框 14">
              <a:hlinkClick r:id="rId12"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研究总结</a:t>
              </a:r>
            </a:p>
          </p:txBody>
        </p:sp>
        <p:cxnSp>
          <p:nvCxnSpPr>
            <p:cNvPr id="16" name="直接连接符 15"/>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518820" y="6296629"/>
              <a:ext cx="167640" cy="561372"/>
              <a:chOff x="8564880" y="6248400"/>
              <a:chExt cx="167640" cy="506730"/>
            </a:xfrm>
          </p:grpSpPr>
          <p:sp>
            <p:nvSpPr>
              <p:cNvPr id="21" name="等腰三角形 20"/>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powerpoint template design by DAJU_PPT正版来源小红书大橘PPT微信DAJU_PPT请勿抄袭搬运！盗版必究！"/>
          <p:cNvSpPr txBox="1"/>
          <p:nvPr/>
        </p:nvSpPr>
        <p:spPr>
          <a:xfrm>
            <a:off x="657371" y="280712"/>
            <a:ext cx="7013063" cy="400110"/>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kumimoji="0" sz="2000" b="1" i="0" u="none" strike="noStrike" cap="none" spc="30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r>
              <a:rPr lang="zh-CN" altLang="en-US" dirty="0"/>
              <a:t>现场试验效果分析</a:t>
            </a:r>
          </a:p>
        </p:txBody>
      </p:sp>
      <p:sp>
        <p:nvSpPr>
          <p:cNvPr id="10" name="文本框 9">
            <a:extLst>
              <a:ext uri="{FF2B5EF4-FFF2-40B4-BE49-F238E27FC236}">
                <a16:creationId xmlns:a16="http://schemas.microsoft.com/office/drawing/2014/main" id="{D2E00D48-73F0-48BB-35BE-7E35125C582B}"/>
              </a:ext>
            </a:extLst>
          </p:cNvPr>
          <p:cNvSpPr txBox="1"/>
          <p:nvPr/>
        </p:nvSpPr>
        <p:spPr>
          <a:xfrm>
            <a:off x="657371" y="4996743"/>
            <a:ext cx="9957414" cy="1477328"/>
          </a:xfrm>
          <a:prstGeom prst="rect">
            <a:avLst/>
          </a:prstGeom>
          <a:noFill/>
        </p:spPr>
        <p:txBody>
          <a:bodyPr wrap="square" rtlCol="0">
            <a:spAutoFit/>
          </a:bodyPr>
          <a:lstStyle/>
          <a:p>
            <a:r>
              <a:rPr lang="zh-CN" altLang="en-US" sz="2400" dirty="0"/>
              <a:t>台阶后拉情况都表明在</a:t>
            </a:r>
            <a:r>
              <a:rPr lang="zh-CN" altLang="en-US" sz="2400" dirty="0">
                <a:solidFill>
                  <a:schemeClr val="accent1"/>
                </a:solidFill>
              </a:rPr>
              <a:t>主控软弱层处</a:t>
            </a:r>
            <a:r>
              <a:rPr lang="zh-CN" altLang="en-US" sz="2400" dirty="0"/>
              <a:t>间隔装药的的爆破效果</a:t>
            </a:r>
            <a:r>
              <a:rPr lang="zh-CN" altLang="en-US" sz="2400" dirty="0">
                <a:solidFill>
                  <a:schemeClr val="accent1"/>
                </a:solidFill>
              </a:rPr>
              <a:t>要好于</a:t>
            </a:r>
            <a:r>
              <a:rPr lang="zh-CN" altLang="en-US" sz="2400" dirty="0"/>
              <a:t>在</a:t>
            </a:r>
            <a:r>
              <a:rPr lang="zh-CN" altLang="en-US" sz="2400" dirty="0">
                <a:solidFill>
                  <a:schemeClr val="accent1"/>
                </a:solidFill>
              </a:rPr>
              <a:t>次主控软弱层处</a:t>
            </a:r>
            <a:r>
              <a:rPr lang="zh-CN" altLang="en-US" sz="2400" dirty="0"/>
              <a:t>间隔的爆破效果，两种验证方式都说明了构建的爆破工程地质分类方法符合现场实际，能够指导现场间隔装药设计。</a:t>
            </a:r>
          </a:p>
          <a:p>
            <a:endParaRPr lang="zh-CN" altLang="en-US" dirty="0"/>
          </a:p>
        </p:txBody>
      </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owerpoint template design by DAJU_PPT正版来源小红书大橘PPT微信DAJU_PPT请勿抄袭搬运！盗版必究！-1"/>
          <p:cNvSpPr/>
          <p:nvPr/>
        </p:nvSpPr>
        <p:spPr>
          <a:xfrm>
            <a:off x="0" y="0"/>
            <a:ext cx="12192000" cy="4890304"/>
          </a:xfrm>
          <a:custGeom>
            <a:avLst/>
            <a:gdLst>
              <a:gd name="connsiteX0" fmla="*/ 0 w 12192000"/>
              <a:gd name="connsiteY0" fmla="*/ 0 h 4441426"/>
              <a:gd name="connsiteX1" fmla="*/ 12192000 w 12192000"/>
              <a:gd name="connsiteY1" fmla="*/ 0 h 4441426"/>
              <a:gd name="connsiteX2" fmla="*/ 12192000 w 12192000"/>
              <a:gd name="connsiteY2" fmla="*/ 3166186 h 4441426"/>
              <a:gd name="connsiteX3" fmla="*/ 12085722 w 12192000"/>
              <a:gd name="connsiteY3" fmla="*/ 3224451 h 4441426"/>
              <a:gd name="connsiteX4" fmla="*/ 6096000 w 12192000"/>
              <a:gd name="connsiteY4" fmla="*/ 4441426 h 4441426"/>
              <a:gd name="connsiteX5" fmla="*/ 106278 w 12192000"/>
              <a:gd name="connsiteY5" fmla="*/ 3224451 h 4441426"/>
              <a:gd name="connsiteX6" fmla="*/ 0 w 12192000"/>
              <a:gd name="connsiteY6" fmla="*/ 3166186 h 444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441426">
                <a:moveTo>
                  <a:pt x="0" y="0"/>
                </a:moveTo>
                <a:lnTo>
                  <a:pt x="12192000" y="0"/>
                </a:lnTo>
                <a:lnTo>
                  <a:pt x="12192000" y="3166186"/>
                </a:lnTo>
                <a:lnTo>
                  <a:pt x="12085722" y="3224451"/>
                </a:lnTo>
                <a:cubicBezTo>
                  <a:pt x="10662013" y="3967689"/>
                  <a:pt x="8507419" y="4441426"/>
                  <a:pt x="6096000" y="4441426"/>
                </a:cubicBezTo>
                <a:cubicBezTo>
                  <a:pt x="3684581" y="4441426"/>
                  <a:pt x="1529987" y="3967689"/>
                  <a:pt x="106278" y="3224451"/>
                </a:cubicBezTo>
                <a:lnTo>
                  <a:pt x="0" y="3166186"/>
                </a:lnTo>
                <a:close/>
              </a:path>
            </a:pathLst>
          </a:custGeom>
          <a:solidFill>
            <a:schemeClr val="accent2">
              <a:lumMod val="60000"/>
              <a:lumOff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powerpoint template design by DAJU_PPT正版来源小红书大橘PPT微信DAJU_PPT请勿抄袭搬运！盗版必究！-2"/>
          <p:cNvSpPr/>
          <p:nvPr/>
        </p:nvSpPr>
        <p:spPr>
          <a:xfrm>
            <a:off x="0" y="5"/>
            <a:ext cx="12192000" cy="4691057"/>
          </a:xfrm>
          <a:custGeom>
            <a:avLst/>
            <a:gdLst>
              <a:gd name="connsiteX0" fmla="*/ 0 w 12192000"/>
              <a:gd name="connsiteY0" fmla="*/ 0 h 4260468"/>
              <a:gd name="connsiteX1" fmla="*/ 12192000 w 12192000"/>
              <a:gd name="connsiteY1" fmla="*/ 0 h 4260468"/>
              <a:gd name="connsiteX2" fmla="*/ 12192000 w 12192000"/>
              <a:gd name="connsiteY2" fmla="*/ 2985228 h 4260468"/>
              <a:gd name="connsiteX3" fmla="*/ 12085722 w 12192000"/>
              <a:gd name="connsiteY3" fmla="*/ 3043493 h 4260468"/>
              <a:gd name="connsiteX4" fmla="*/ 6096000 w 12192000"/>
              <a:gd name="connsiteY4" fmla="*/ 4260468 h 4260468"/>
              <a:gd name="connsiteX5" fmla="*/ 106278 w 12192000"/>
              <a:gd name="connsiteY5" fmla="*/ 3043493 h 4260468"/>
              <a:gd name="connsiteX6" fmla="*/ 0 w 12192000"/>
              <a:gd name="connsiteY6" fmla="*/ 2985228 h 4260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260468">
                <a:moveTo>
                  <a:pt x="0" y="0"/>
                </a:moveTo>
                <a:lnTo>
                  <a:pt x="12192000" y="0"/>
                </a:lnTo>
                <a:lnTo>
                  <a:pt x="12192000" y="2985228"/>
                </a:lnTo>
                <a:lnTo>
                  <a:pt x="12085722" y="3043493"/>
                </a:lnTo>
                <a:cubicBezTo>
                  <a:pt x="10662013" y="3786731"/>
                  <a:pt x="8507419" y="4260468"/>
                  <a:pt x="6096000" y="4260468"/>
                </a:cubicBezTo>
                <a:cubicBezTo>
                  <a:pt x="3684581" y="4260468"/>
                  <a:pt x="1529987" y="3786731"/>
                  <a:pt x="106278" y="3043493"/>
                </a:cubicBezTo>
                <a:lnTo>
                  <a:pt x="0" y="2985228"/>
                </a:ln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powerpoint template design by DAJU_PPT正版来源小红书大橘PPT微信DAJU_PPT请勿抄袭搬运！盗版必究！"/>
          <p:cNvSpPr/>
          <p:nvPr/>
        </p:nvSpPr>
        <p:spPr>
          <a:xfrm>
            <a:off x="5472963" y="4333106"/>
            <a:ext cx="1246076" cy="1246076"/>
          </a:xfrm>
          <a:prstGeom prst="ellipse">
            <a:avLst/>
          </a:prstGeom>
          <a:solidFill>
            <a:schemeClr val="bg1"/>
          </a:solidFill>
          <a:ln w="12700" cap="flat" cmpd="sng" algn="ctr">
            <a:noFill/>
            <a:prstDash val="solid"/>
            <a:miter lim="800000"/>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owerpoint template design by DAJU_PPT正版来源小红书大橘PPT微信DAJU_PPT请勿抄袭搬运！盗版必究！"/>
          <p:cNvSpPr txBox="1"/>
          <p:nvPr/>
        </p:nvSpPr>
        <p:spPr>
          <a:xfrm>
            <a:off x="3550927" y="3205746"/>
            <a:ext cx="5090159"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000" b="1" spc="300" dirty="0">
                <a:solidFill>
                  <a:schemeClr val="bg1"/>
                </a:solidFill>
                <a:latin typeface="+mj-ea"/>
                <a:ea typeface="+mj-ea"/>
                <a:cs typeface="阿里巴巴普惠体 R" panose="00020600040101010101" pitchFamily="18" charset="-122"/>
                <a:sym typeface="+mn-lt"/>
              </a:rPr>
              <a:t>研究总结</a:t>
            </a:r>
          </a:p>
        </p:txBody>
      </p:sp>
      <p:sp>
        <p:nvSpPr>
          <p:cNvPr id="7" name="powerpoint template design by DAJU_PPT正版来源小红书大橘PPT微信DAJU_PPT请勿抄袭搬运！盗版必究！"/>
          <p:cNvSpPr/>
          <p:nvPr/>
        </p:nvSpPr>
        <p:spPr>
          <a:xfrm>
            <a:off x="4966527" y="1180694"/>
            <a:ext cx="2258952" cy="2215991"/>
          </a:xfrm>
          <a:prstGeom prst="rect">
            <a:avLst/>
          </a:prstGeom>
          <a:effectLst>
            <a:outerShdw blurRad="50800" dist="38100" dir="2700000" algn="tl" rotWithShape="0">
              <a:prstClr val="black">
                <a:alpha val="20000"/>
              </a:prstClr>
            </a:outerShdw>
          </a:effec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3800" dirty="0">
                <a:solidFill>
                  <a:schemeClr val="bg1"/>
                </a:solidFill>
                <a:latin typeface="+mj-ea"/>
                <a:ea typeface="+mj-ea"/>
                <a:cs typeface="阿里巴巴普惠体 R" panose="00020600040101010101" pitchFamily="18" charset="-122"/>
                <a:sym typeface="+mn-lt"/>
              </a:rPr>
              <a:t>05</a:t>
            </a:r>
            <a:endParaRPr lang="zh-CN" altLang="en-US" sz="7200" dirty="0">
              <a:solidFill>
                <a:schemeClr val="bg1"/>
              </a:solidFill>
              <a:latin typeface="+mj-ea"/>
              <a:ea typeface="+mj-ea"/>
              <a:cs typeface="阿里巴巴普惠体 R" panose="00020600040101010101" pitchFamily="18" charset="-122"/>
              <a:sym typeface="+mn-lt"/>
            </a:endParaRPr>
          </a:p>
        </p:txBody>
      </p:sp>
      <p:grpSp>
        <p:nvGrpSpPr>
          <p:cNvPr id="3" name="组合 2"/>
          <p:cNvGrpSpPr/>
          <p:nvPr/>
        </p:nvGrpSpPr>
        <p:grpSpPr>
          <a:xfrm>
            <a:off x="-1" y="6296628"/>
            <a:ext cx="12191997" cy="561373"/>
            <a:chOff x="-1" y="6296628"/>
            <a:chExt cx="12191997" cy="561373"/>
          </a:xfrm>
        </p:grpSpPr>
        <p:sp>
          <p:nvSpPr>
            <p:cNvPr id="9" name="矩形 8"/>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0" name="文本框 9">
              <a:hlinkClick r:id="rId3"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pPr lvl="0"/>
              <a:r>
                <a:rPr lang="zh-CN" altLang="en-US" dirty="0"/>
                <a:t>研究背景与意义</a:t>
              </a:r>
            </a:p>
          </p:txBody>
        </p:sp>
        <p:sp>
          <p:nvSpPr>
            <p:cNvPr id="11" name="文本框 10">
              <a:hlinkClick r:id="rId4"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互层岩体对爆破的影响机理</a:t>
              </a:r>
            </a:p>
          </p:txBody>
        </p:sp>
        <p:sp>
          <p:nvSpPr>
            <p:cNvPr id="12" name="文本框 11">
              <a:hlinkClick r:id="rId5"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主控岩层判别方法</a:t>
              </a:r>
            </a:p>
          </p:txBody>
        </p:sp>
        <p:sp>
          <p:nvSpPr>
            <p:cNvPr id="13" name="文本框 12">
              <a:hlinkClick r:id="rId6"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现场验证效果分析</a:t>
              </a:r>
            </a:p>
          </p:txBody>
        </p:sp>
        <p:sp>
          <p:nvSpPr>
            <p:cNvPr id="14" name="文本框 13">
              <a:hlinkClick r:id="rId7"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b="1" i="0" u="none" strike="noStrike" cap="none" spc="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pPr lvl="0"/>
              <a:r>
                <a:rPr lang="zh-CN" altLang="en-US" dirty="0"/>
                <a:t>研究总结</a:t>
              </a:r>
            </a:p>
          </p:txBody>
        </p:sp>
        <p:cxnSp>
          <p:nvCxnSpPr>
            <p:cNvPr id="15" name="直接连接符 14"/>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11025455" y="6296629"/>
              <a:ext cx="167640" cy="561372"/>
              <a:chOff x="8564880" y="6248400"/>
              <a:chExt cx="167640" cy="506730"/>
            </a:xfrm>
          </p:grpSpPr>
          <p:sp>
            <p:nvSpPr>
              <p:cNvPr id="24" name="等腰三角形 23"/>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2" name="Picture 2"/>
          <p:cNvPicPr/>
          <p:nvPr/>
        </p:nvPicPr>
        <p:blipFill rotWithShape="1">
          <a:blip r:embed="rId8"/>
          <a:srcRect l="4630" t="32951" r="70486" b="32626"/>
          <a:stretch>
            <a:fillRect/>
          </a:stretch>
        </p:blipFill>
        <p:spPr>
          <a:xfrm>
            <a:off x="5551171" y="4411319"/>
            <a:ext cx="1089660" cy="1089659"/>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7"/>
          <p:cNvPicPr>
            <a:picLocks noChangeAspect="1" noChangeArrowheads="1"/>
          </p:cNvPicPr>
          <p:nvPr/>
        </p:nvPicPr>
        <p:blipFill>
          <a:blip r:embed="rId3">
            <a:extLst>
              <a:ext uri="{28A0092B-C50C-407E-A947-70E740481C1C}">
                <a14:useLocalDpi xmlns:a14="http://schemas.microsoft.com/office/drawing/2010/main" val="0"/>
              </a:ext>
            </a:extLst>
          </a:blip>
          <a:srcRect t="21765" b="20926"/>
          <a:stretch>
            <a:fillRect/>
          </a:stretch>
        </p:blipFill>
        <p:spPr bwMode="auto">
          <a:xfrm>
            <a:off x="6207286" y="1309985"/>
            <a:ext cx="5561926" cy="4209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powerpoint template design by DAJU_PPT正版来源小红书大橘PPT微信DAJU_PPT请勿抄袭搬运！盗版必究！"/>
          <p:cNvSpPr txBox="1"/>
          <p:nvPr/>
        </p:nvSpPr>
        <p:spPr>
          <a:xfrm>
            <a:off x="657372" y="280712"/>
            <a:ext cx="5254128" cy="400110"/>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defRPr kumimoji="0" sz="2000" b="1" i="0" u="none" strike="noStrike" cap="none" spc="30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r>
              <a:rPr lang="zh-CN" altLang="en-US" dirty="0"/>
              <a:t>研究总结</a:t>
            </a:r>
          </a:p>
        </p:txBody>
      </p:sp>
      <p:cxnSp>
        <p:nvCxnSpPr>
          <p:cNvPr id="3" name="powerpoint template design by DAJU_PPT正版来源小红书大橘PPT微信DAJU_PPT请勿抄袭搬运！盗版必究！"/>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5" name="powerpoint template design by DAJU_PPT正版来源小红书大橘PPT微信DAJU_PPT请勿抄袭搬运！盗版必究！"/>
          <p:cNvGrpSpPr/>
          <p:nvPr/>
        </p:nvGrpSpPr>
        <p:grpSpPr>
          <a:xfrm>
            <a:off x="349505" y="102193"/>
            <a:ext cx="307867" cy="599859"/>
            <a:chOff x="349506" y="102193"/>
            <a:chExt cx="307866" cy="599859"/>
          </a:xfrm>
        </p:grpSpPr>
        <p:sp>
          <p:nvSpPr>
            <p:cNvPr id="6" name="powerpoint template design by DAJU_PPT正版来源小红书大橘PPT微信DAJU_PPT请勿抄袭搬运！盗版必究！-1"/>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owerpoint template design by DAJU_PPT正版来源小红书大橘PPT微信DAJU_PPT请勿抄袭搬运！盗版必究！-2"/>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5" name="powerpoint template design by DAJU_PPT正版来源小红书大橘PPT微信DAJU_PPT请勿抄袭搬运！盗版必究！"/>
          <p:cNvGrpSpPr/>
          <p:nvPr/>
        </p:nvGrpSpPr>
        <p:grpSpPr>
          <a:xfrm>
            <a:off x="657372" y="792586"/>
            <a:ext cx="4163485" cy="5783514"/>
            <a:chOff x="6443335" y="2183734"/>
            <a:chExt cx="4163485" cy="4858928"/>
          </a:xfrm>
        </p:grpSpPr>
        <p:sp>
          <p:nvSpPr>
            <p:cNvPr id="38" name="powerpoint template design by DAJU_PPT正版来源小红书大橘PPT微信DAJU_PPT请勿抄袭搬运！盗版必究！-1"/>
            <p:cNvSpPr txBox="1"/>
            <p:nvPr/>
          </p:nvSpPr>
          <p:spPr>
            <a:xfrm>
              <a:off x="6458903" y="2538014"/>
              <a:ext cx="4147917" cy="1153562"/>
            </a:xfrm>
            <a:prstGeom prst="rect">
              <a:avLst/>
            </a:prstGeom>
            <a:noFill/>
          </p:spPr>
          <p:txBody>
            <a:bodyPr wrap="square" lIns="0" tIns="0" rIns="0" b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just">
                <a:lnSpc>
                  <a:spcPct val="130000"/>
                </a:lnSpc>
                <a:buFont typeface="Arial" panose="020B0604020202020204" pitchFamily="34" charset="0"/>
                <a:buChar char="•"/>
              </a:pPr>
              <a:r>
                <a:rPr lang="zh-CN" altLang="en-US" sz="1400" b="1" dirty="0">
                  <a:solidFill>
                    <a:schemeClr val="accent1"/>
                  </a:solidFill>
                  <a:latin typeface="+mn-ea"/>
                  <a:cs typeface="思源黑体 CN Medium" panose="020B0600000000000000" charset="-122"/>
                </a:rPr>
                <a:t>基于</a:t>
              </a:r>
              <a:r>
                <a:rPr lang="en-US" altLang="zh-CN" sz="1400" b="1" dirty="0">
                  <a:solidFill>
                    <a:schemeClr val="accent1"/>
                  </a:solidFill>
                  <a:latin typeface="+mn-ea"/>
                  <a:cs typeface="思源黑体 CN Medium" panose="020B0600000000000000" charset="-122"/>
                </a:rPr>
                <a:t>COMSOL</a:t>
              </a:r>
              <a:r>
                <a:rPr lang="zh-CN" altLang="en-US" sz="1400" b="1" dirty="0">
                  <a:solidFill>
                    <a:schemeClr val="accent1"/>
                  </a:solidFill>
                  <a:latin typeface="+mn-ea"/>
                  <a:cs typeface="思源黑体 CN Medium" panose="020B0600000000000000" charset="-122"/>
                </a:rPr>
                <a:t>数值模拟试验</a:t>
              </a:r>
              <a:r>
                <a:rPr lang="zh-CN" altLang="en-US" sz="1400" dirty="0">
                  <a:latin typeface="+mn-ea"/>
                  <a:cs typeface="思源黑体 CN Medium" panose="020B0600000000000000" charset="-122"/>
                </a:rPr>
                <a:t>表明互层岩体中的</a:t>
              </a:r>
              <a:r>
                <a:rPr lang="zh-CN" altLang="en-US" sz="1400" b="1" dirty="0">
                  <a:solidFill>
                    <a:schemeClr val="accent1"/>
                  </a:solidFill>
                  <a:latin typeface="+mn-ea"/>
                  <a:cs typeface="思源黑体 CN Medium" panose="020B0600000000000000" charset="-122"/>
                </a:rPr>
                <a:t>主控岩层是造成炸药能量分布不均的主要原因</a:t>
              </a:r>
              <a:r>
                <a:rPr lang="zh-CN" altLang="en-US" sz="1400" dirty="0">
                  <a:latin typeface="+mn-ea"/>
                  <a:cs typeface="思源黑体 CN Medium" panose="020B0600000000000000" charset="-122"/>
                </a:rPr>
                <a:t>，采用</a:t>
              </a:r>
              <a:r>
                <a:rPr lang="zh-CN" altLang="en-US" sz="1400" b="1" dirty="0">
                  <a:solidFill>
                    <a:schemeClr val="accent1"/>
                  </a:solidFill>
                  <a:latin typeface="+mn-ea"/>
                  <a:cs typeface="思源黑体 CN Medium" panose="020B0600000000000000" charset="-122"/>
                </a:rPr>
                <a:t>间隔装药结构</a:t>
              </a:r>
              <a:r>
                <a:rPr lang="zh-CN" altLang="en-US" sz="1400" dirty="0">
                  <a:latin typeface="+mn-ea"/>
                  <a:cs typeface="思源黑体 CN Medium" panose="020B0600000000000000" charset="-122"/>
                </a:rPr>
                <a:t>能有效改善炸药能量分布不均的问题。</a:t>
              </a:r>
            </a:p>
            <a:p>
              <a:pPr marL="285750" indent="-285750">
                <a:lnSpc>
                  <a:spcPct val="130000"/>
                </a:lnSpc>
                <a:buFont typeface="Arial" panose="020B0604020202020204" pitchFamily="34" charset="0"/>
                <a:buChar char="•"/>
              </a:pPr>
              <a:endParaRPr lang="zh-CN" altLang="en-US" sz="1400" dirty="0">
                <a:latin typeface="+mn-ea"/>
                <a:cs typeface="思源黑体 CN Medium" panose="020B0600000000000000" charset="-122"/>
              </a:endParaRPr>
            </a:p>
          </p:txBody>
        </p:sp>
        <p:sp>
          <p:nvSpPr>
            <p:cNvPr id="39" name="powerpoint template design by DAJU_PPT正版来源小红书大橘PPT微信DAJU_PPT请勿抄袭搬运！盗版必究！-2"/>
            <p:cNvSpPr txBox="1"/>
            <p:nvPr/>
          </p:nvSpPr>
          <p:spPr>
            <a:xfrm>
              <a:off x="6480729" y="2183734"/>
              <a:ext cx="512961" cy="357694"/>
            </a:xfrm>
            <a:prstGeom prst="rect">
              <a:avLst/>
            </a:prstGeom>
            <a:noFill/>
          </p:spPr>
          <p:txBody>
            <a:bodyPr wrap="none" lIns="0" tIns="0" rIns="0" b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8000"/>
                </a:lnSpc>
              </a:pPr>
              <a:r>
                <a:rPr lang="zh-CN" altLang="en-US" sz="2000" b="1" dirty="0">
                  <a:latin typeface="+mj-ea"/>
                  <a:ea typeface="+mj-ea"/>
                  <a:cs typeface="+mn-ea"/>
                  <a:sym typeface="+mn-lt"/>
                </a:rPr>
                <a:t>结论</a:t>
              </a:r>
            </a:p>
          </p:txBody>
        </p:sp>
        <p:sp>
          <p:nvSpPr>
            <p:cNvPr id="40" name="powerpoint template design by DAJU_PPT正版来源小红书大橘PPT微信DAJU_PPT请勿抄袭搬运！盗版必究！-3"/>
            <p:cNvSpPr txBox="1"/>
            <p:nvPr/>
          </p:nvSpPr>
          <p:spPr>
            <a:xfrm>
              <a:off x="6443335" y="3499414"/>
              <a:ext cx="4147917" cy="1153562"/>
            </a:xfrm>
            <a:prstGeom prst="rect">
              <a:avLst/>
            </a:prstGeom>
            <a:noFill/>
          </p:spPr>
          <p:txBody>
            <a:bodyPr wrap="square" lIns="0" tIns="0" rIns="0" b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just">
                <a:lnSpc>
                  <a:spcPct val="130000"/>
                </a:lnSpc>
                <a:buFont typeface="Arial" panose="020B0604020202020204" pitchFamily="34" charset="0"/>
                <a:buChar char="•"/>
              </a:pPr>
              <a:r>
                <a:rPr lang="zh-CN" altLang="en-US" sz="1400" dirty="0">
                  <a:latin typeface="+mn-ea"/>
                  <a:cs typeface="思源黑体 CN Medium" panose="020B0600000000000000" charset="-122"/>
                </a:rPr>
                <a:t>主控岩层由于自身波阻抗与其他岩层差异性较大，易在台阶内部形成弱自由面，影响了原本指向台阶坡面自由面的最小抵抗线的分布方向，进而使得爆破效果偏离预期需求。</a:t>
              </a:r>
            </a:p>
            <a:p>
              <a:pPr marL="285750" indent="-285750">
                <a:lnSpc>
                  <a:spcPct val="130000"/>
                </a:lnSpc>
                <a:buFont typeface="Arial" panose="020B0604020202020204" pitchFamily="34" charset="0"/>
                <a:buChar char="•"/>
              </a:pPr>
              <a:endParaRPr lang="zh-CN" altLang="en-US" sz="1400" dirty="0">
                <a:latin typeface="+mn-ea"/>
                <a:cs typeface="思源黑体 CN Medium" panose="020B0600000000000000" charset="-122"/>
              </a:endParaRPr>
            </a:p>
          </p:txBody>
        </p:sp>
        <p:sp>
          <p:nvSpPr>
            <p:cNvPr id="41" name="powerpoint template design by DAJU_PPT正版来源小红书大橘PPT微信DAJU_PPT请勿抄袭搬运！盗版必究！-4"/>
            <p:cNvSpPr txBox="1"/>
            <p:nvPr/>
          </p:nvSpPr>
          <p:spPr>
            <a:xfrm>
              <a:off x="6451119" y="4477289"/>
              <a:ext cx="4147917" cy="2565373"/>
            </a:xfrm>
            <a:prstGeom prst="rect">
              <a:avLst/>
            </a:prstGeom>
            <a:noFill/>
          </p:spPr>
          <p:txBody>
            <a:bodyPr wrap="square" lIns="0" tIns="0" rIns="0" b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just">
                <a:lnSpc>
                  <a:spcPct val="130000"/>
                </a:lnSpc>
                <a:buFont typeface="Arial" panose="020B0604020202020204" pitchFamily="34" charset="0"/>
                <a:buChar char="•"/>
              </a:pPr>
              <a:r>
                <a:rPr lang="zh-CN" altLang="en-US" sz="1400" dirty="0">
                  <a:latin typeface="+mn-ea"/>
                  <a:cs typeface="思源黑体 CN Medium" panose="020B0600000000000000" charset="-122"/>
                </a:rPr>
                <a:t>探寻最大能耗差异的岩层为目标，</a:t>
              </a:r>
              <a:r>
                <a:rPr lang="zh-CN" altLang="en-US" sz="1400" b="1" dirty="0">
                  <a:solidFill>
                    <a:schemeClr val="accent1"/>
                  </a:solidFill>
                  <a:latin typeface="+mn-ea"/>
                  <a:cs typeface="思源黑体 CN Medium" panose="020B0600000000000000" charset="-122"/>
                </a:rPr>
                <a:t>提出了考虑主控岩层厚度、波阻抗及在整个台阶中的能耗占比的主控岩层判别系数概念，并构建了具体的计算方法</a:t>
              </a:r>
              <a:r>
                <a:rPr lang="zh-CN" altLang="en-US" sz="1400" dirty="0">
                  <a:latin typeface="+mn-ea"/>
                  <a:cs typeface="思源黑体 CN Medium" panose="020B0600000000000000" charset="-122"/>
                </a:rPr>
                <a:t>。</a:t>
              </a:r>
            </a:p>
            <a:p>
              <a:pPr marL="285750" lvl="0" indent="-285750" algn="just">
                <a:lnSpc>
                  <a:spcPct val="130000"/>
                </a:lnSpc>
                <a:buFont typeface="Arial" panose="020B0604020202020204" pitchFamily="34" charset="0"/>
                <a:buChar char="•"/>
                <a:defRPr/>
              </a:pPr>
              <a:r>
                <a:rPr lang="zh-CN" altLang="en-US" sz="1400" dirty="0">
                  <a:latin typeface="+mn-ea"/>
                </a:rPr>
                <a:t>本次汇报提出的主控岩层判别方法仅从理论方面进行了考虑，在实际取值计算过程中还需结合岩层自身的解理裂隙分布情况进行修正，此方面的量化系数的引入尚需进一步的研究；</a:t>
              </a:r>
              <a:endParaRPr lang="en-US" altLang="zh-CN" sz="1400" dirty="0">
                <a:latin typeface="+mn-ea"/>
              </a:endParaRPr>
            </a:p>
            <a:p>
              <a:pPr marL="285750" lvl="0" indent="-285750" algn="just">
                <a:lnSpc>
                  <a:spcPct val="130000"/>
                </a:lnSpc>
                <a:buFont typeface="Arial" panose="020B0604020202020204" pitchFamily="34" charset="0"/>
                <a:buChar char="•"/>
                <a:defRPr/>
              </a:pPr>
              <a:r>
                <a:rPr lang="zh-CN" altLang="en-US" sz="1400" dirty="0">
                  <a:latin typeface="+mn-ea"/>
                </a:rPr>
                <a:t>未来我们尚需更多的工业测试进行详细的对比分析。</a:t>
              </a:r>
            </a:p>
            <a:p>
              <a:pPr marL="285750" indent="-285750">
                <a:lnSpc>
                  <a:spcPct val="130000"/>
                </a:lnSpc>
                <a:buFont typeface="Arial" panose="020B0604020202020204" pitchFamily="34" charset="0"/>
                <a:buChar char="•"/>
              </a:pPr>
              <a:endParaRPr lang="zh-CN" altLang="en-US" sz="1400" dirty="0">
                <a:latin typeface="+mn-ea"/>
                <a:cs typeface="思源黑体 CN Medium" panose="020B0600000000000000" charset="-122"/>
              </a:endParaRPr>
            </a:p>
          </p:txBody>
        </p:sp>
      </p:grpSp>
      <p:grpSp>
        <p:nvGrpSpPr>
          <p:cNvPr id="27" name="powerpoint template design by DAJU_PPT正版来源小红书大橘PPT微信DAJU_PPT请勿抄袭搬运！盗版必究！"/>
          <p:cNvGrpSpPr/>
          <p:nvPr/>
        </p:nvGrpSpPr>
        <p:grpSpPr>
          <a:xfrm>
            <a:off x="5476917" y="1713058"/>
            <a:ext cx="3565484" cy="3431895"/>
            <a:chOff x="6096000" y="1527416"/>
            <a:chExt cx="4147916" cy="4749985"/>
          </a:xfrm>
        </p:grpSpPr>
        <p:grpSp>
          <p:nvGrpSpPr>
            <p:cNvPr id="28" name="组合 27"/>
            <p:cNvGrpSpPr/>
            <p:nvPr/>
          </p:nvGrpSpPr>
          <p:grpSpPr>
            <a:xfrm>
              <a:off x="6096000" y="1527416"/>
              <a:ext cx="4147916" cy="2245488"/>
              <a:chOff x="6096000" y="1527416"/>
              <a:chExt cx="4147916" cy="2245488"/>
            </a:xfrm>
          </p:grpSpPr>
          <p:sp>
            <p:nvSpPr>
              <p:cNvPr id="34" name="powerpoint template design by DAJU_PPT正版来源小红书大橘PPT微信DAJU_PPT请勿抄袭搬运！盗版必究！-1"/>
              <p:cNvSpPr/>
              <p:nvPr/>
            </p:nvSpPr>
            <p:spPr>
              <a:xfrm>
                <a:off x="6096000" y="1527416"/>
                <a:ext cx="4147916" cy="2245488"/>
              </a:xfrm>
              <a:prstGeom prst="roundRect">
                <a:avLst>
                  <a:gd name="adj" fmla="val 0"/>
                </a:avLst>
              </a:prstGeom>
              <a:solidFill>
                <a:schemeClr val="accent1"/>
              </a:solidFill>
              <a:ln w="12700" cap="flat" cmpd="sng" algn="ctr">
                <a:noFill/>
                <a:prstDash val="solid"/>
                <a:miter lim="800000"/>
              </a:ln>
              <a:effectLst/>
              <a:extLs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powerpoint template design by DAJU_PPT正版来源小红书大橘PPT微信DAJU_PPT请勿抄袭搬运！盗版必究！-2"/>
              <p:cNvSpPr txBox="1"/>
              <p:nvPr/>
            </p:nvSpPr>
            <p:spPr>
              <a:xfrm>
                <a:off x="6427858" y="1912744"/>
                <a:ext cx="3508636" cy="1533544"/>
              </a:xfrm>
              <a:prstGeom prst="rect">
                <a:avLst/>
              </a:prstGeom>
              <a:noFill/>
            </p:spPr>
            <p:txBody>
              <a:bodyPr wrap="square" lIns="0" tIns="0" rIns="0" b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latin typeface="+mj-ea"/>
                    <a:ea typeface="+mj-ea"/>
                  </a:rPr>
                  <a:t>基于</a:t>
                </a:r>
                <a:r>
                  <a:rPr lang="en-US" altLang="zh-CN" sz="2400" b="1" dirty="0">
                    <a:solidFill>
                      <a:schemeClr val="bg1"/>
                    </a:solidFill>
                    <a:latin typeface="+mj-ea"/>
                    <a:ea typeface="+mj-ea"/>
                  </a:rPr>
                  <a:t>COMSOL</a:t>
                </a:r>
                <a:r>
                  <a:rPr lang="zh-CN" altLang="en-US" sz="2400" b="1" dirty="0">
                    <a:solidFill>
                      <a:schemeClr val="bg1"/>
                    </a:solidFill>
                    <a:latin typeface="+mj-ea"/>
                    <a:ea typeface="+mj-ea"/>
                  </a:rPr>
                  <a:t>的互层岩体对露天台阶爆破影响的机理研究</a:t>
                </a:r>
              </a:p>
            </p:txBody>
          </p:sp>
        </p:grpSp>
        <p:grpSp>
          <p:nvGrpSpPr>
            <p:cNvPr id="29" name="组合 28"/>
            <p:cNvGrpSpPr/>
            <p:nvPr/>
          </p:nvGrpSpPr>
          <p:grpSpPr>
            <a:xfrm>
              <a:off x="6096000" y="4031913"/>
              <a:ext cx="4147916" cy="2245488"/>
              <a:chOff x="6096000" y="1527416"/>
              <a:chExt cx="4147916" cy="2245488"/>
            </a:xfrm>
          </p:grpSpPr>
          <p:sp>
            <p:nvSpPr>
              <p:cNvPr id="30" name="powerpoint template design by DAJU_PPT正版来源小红书大橘PPT微信DAJU_PPT请勿抄袭搬运！盗版必究！-4"/>
              <p:cNvSpPr/>
              <p:nvPr/>
            </p:nvSpPr>
            <p:spPr>
              <a:xfrm>
                <a:off x="6096000" y="1527416"/>
                <a:ext cx="4147916" cy="2245488"/>
              </a:xfrm>
              <a:prstGeom prst="roundRect">
                <a:avLst>
                  <a:gd name="adj" fmla="val 0"/>
                </a:avLst>
              </a:prstGeom>
              <a:solidFill>
                <a:schemeClr val="accent2"/>
              </a:solidFill>
              <a:ln w="12700" cap="flat" cmpd="sng" algn="ctr">
                <a:noFill/>
                <a:prstDash val="solid"/>
                <a:miter lim="800000"/>
              </a:ln>
              <a:effectLst/>
              <a:extLs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2" name="powerpoint template design by DAJU_PPT正版来源小红书大橘PPT微信DAJU_PPT请勿抄袭搬运！盗版必究！-5"/>
              <p:cNvSpPr txBox="1"/>
              <p:nvPr/>
            </p:nvSpPr>
            <p:spPr>
              <a:xfrm>
                <a:off x="6726594" y="2118147"/>
                <a:ext cx="3095343" cy="1405749"/>
              </a:xfrm>
              <a:prstGeom prst="rect">
                <a:avLst/>
              </a:prstGeom>
              <a:noFill/>
            </p:spPr>
            <p:txBody>
              <a:bodyPr wrap="square" lIns="0" tIns="0" rIns="0" b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latin typeface="+mj-ea"/>
                    <a:ea typeface="+mj-ea"/>
                  </a:rPr>
                  <a:t>基于能耗分级的主控岩层判别方法</a:t>
                </a:r>
              </a:p>
              <a:p>
                <a:endParaRPr lang="zh-CN" altLang="en-US" b="1" dirty="0">
                  <a:solidFill>
                    <a:schemeClr val="bg1"/>
                  </a:solidFill>
                  <a:latin typeface="+mj-ea"/>
                  <a:ea typeface="+mj-ea"/>
                </a:endParaRPr>
              </a:p>
            </p:txBody>
          </p:sp>
        </p:grpSp>
      </p:grpSp>
      <p:cxnSp>
        <p:nvCxnSpPr>
          <p:cNvPr id="54" name="直接连接符 53"/>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55" name="组合 54"/>
          <p:cNvGrpSpPr/>
          <p:nvPr/>
        </p:nvGrpSpPr>
        <p:grpSpPr>
          <a:xfrm>
            <a:off x="116064" y="102193"/>
            <a:ext cx="541309" cy="599859"/>
            <a:chOff x="116063" y="102193"/>
            <a:chExt cx="541309" cy="599859"/>
          </a:xfrm>
        </p:grpSpPr>
        <p:sp>
          <p:nvSpPr>
            <p:cNvPr id="56" name="矩形: 圆角 55"/>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圆角 56"/>
            <p:cNvSpPr/>
            <p:nvPr/>
          </p:nvSpPr>
          <p:spPr>
            <a:xfrm>
              <a:off x="116063" y="204280"/>
              <a:ext cx="338007" cy="338007"/>
            </a:xfrm>
            <a:prstGeom prst="roundRect">
              <a:avLst>
                <a:gd name="adj" fmla="val 19200"/>
              </a:avLst>
            </a:prstGeom>
            <a:solidFill>
              <a:schemeClr val="accent1">
                <a:alpha val="70000"/>
              </a:schemeClr>
            </a:solidFill>
            <a:ln w="63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圆角 57"/>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60" name="Picture 2"/>
          <p:cNvPicPr/>
          <p:nvPr/>
        </p:nvPicPr>
        <p:blipFill rotWithShape="1">
          <a:blip r:embed="rId4"/>
          <a:srcRect t="30509" b="30509"/>
          <a:stretch>
            <a:fillRect/>
          </a:stretch>
        </p:blipFill>
        <p:spPr>
          <a:xfrm>
            <a:off x="10262940" y="22372"/>
            <a:ext cx="1634867" cy="400101"/>
          </a:xfrm>
          <a:prstGeom prst="rect">
            <a:avLst/>
          </a:prstGeom>
        </p:spPr>
      </p:pic>
      <p:pic>
        <p:nvPicPr>
          <p:cNvPr id="61" name="Picture Placeholder 24"/>
          <p:cNvPicPr>
            <a:picLocks noGrp="1" noChangeAspect="1"/>
          </p:cNvPicPr>
          <p:nvPr/>
        </p:nvPicPr>
        <p:blipFill rotWithShape="1">
          <a:blip r:embed="rId5">
            <a:extLst>
              <a:ext uri="{28A0092B-C50C-407E-A947-70E740481C1C}">
                <a14:useLocalDpi xmlns:a14="http://schemas.microsoft.com/office/drawing/2010/main" val="0"/>
              </a:ext>
            </a:extLst>
          </a:blip>
          <a:srcRect l="-5450" t="-91582" r="-7334" b="-89301"/>
          <a:stretch>
            <a:fillRect/>
          </a:stretch>
        </p:blipFill>
        <p:spPr>
          <a:xfrm>
            <a:off x="10262940" y="322788"/>
            <a:ext cx="1966301" cy="447712"/>
          </a:xfrm>
          <a:prstGeom prst="rect">
            <a:avLst/>
          </a:prstGeom>
        </p:spPr>
      </p:pic>
      <p:grpSp>
        <p:nvGrpSpPr>
          <p:cNvPr id="4" name="组合 3"/>
          <p:cNvGrpSpPr/>
          <p:nvPr/>
        </p:nvGrpSpPr>
        <p:grpSpPr>
          <a:xfrm>
            <a:off x="-1" y="6296628"/>
            <a:ext cx="12191997" cy="561373"/>
            <a:chOff x="-1" y="6296628"/>
            <a:chExt cx="12191997" cy="561373"/>
          </a:xfrm>
        </p:grpSpPr>
        <p:sp>
          <p:nvSpPr>
            <p:cNvPr id="7" name="矩形 6"/>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9" name="文本框 8">
              <a:hlinkClick r:id="rId6"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pPr lvl="0"/>
              <a:r>
                <a:rPr lang="zh-CN" altLang="en-US" dirty="0"/>
                <a:t>研究背景与意义</a:t>
              </a:r>
            </a:p>
          </p:txBody>
        </p:sp>
        <p:sp>
          <p:nvSpPr>
            <p:cNvPr id="10" name="文本框 9">
              <a:hlinkClick r:id="rId7"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互层岩体对爆破的影响机理</a:t>
              </a:r>
            </a:p>
          </p:txBody>
        </p:sp>
        <p:sp>
          <p:nvSpPr>
            <p:cNvPr id="12" name="文本框 11">
              <a:hlinkClick r:id="rId8"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主控岩层判别方法</a:t>
              </a:r>
            </a:p>
          </p:txBody>
        </p:sp>
        <p:sp>
          <p:nvSpPr>
            <p:cNvPr id="13" name="文本框 12">
              <a:hlinkClick r:id="rId9"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现场验证效果分析</a:t>
              </a:r>
            </a:p>
          </p:txBody>
        </p:sp>
        <p:sp>
          <p:nvSpPr>
            <p:cNvPr id="14" name="文本框 13">
              <a:hlinkClick r:id="rId10"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b="1" i="0" u="none" strike="noStrike" cap="none" spc="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pPr lvl="0"/>
              <a:r>
                <a:rPr lang="zh-CN" altLang="en-US" dirty="0"/>
                <a:t>研究总结</a:t>
              </a:r>
            </a:p>
          </p:txBody>
        </p:sp>
        <p:cxnSp>
          <p:nvCxnSpPr>
            <p:cNvPr id="15" name="直接连接符 14"/>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11025455" y="6296629"/>
              <a:ext cx="167640" cy="561372"/>
              <a:chOff x="8564880" y="6248400"/>
              <a:chExt cx="167640" cy="506730"/>
            </a:xfrm>
          </p:grpSpPr>
          <p:sp>
            <p:nvSpPr>
              <p:cNvPr id="20" name="等腰三角形 19"/>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powerpoint template design by DAJU_PPT正版来源小红书大橘PPT微信DAJU_PPT请勿抄袭搬运！盗版必究！"/>
          <p:cNvSpPr/>
          <p:nvPr/>
        </p:nvSpPr>
        <p:spPr>
          <a:xfrm>
            <a:off x="0" y="4"/>
            <a:ext cx="12192000" cy="4852971"/>
          </a:xfrm>
          <a:custGeom>
            <a:avLst/>
            <a:gdLst>
              <a:gd name="connsiteX0" fmla="*/ 0 w 12192000"/>
              <a:gd name="connsiteY0" fmla="*/ 0 h 4852970"/>
              <a:gd name="connsiteX1" fmla="*/ 12192000 w 12192000"/>
              <a:gd name="connsiteY1" fmla="*/ 0 h 4852970"/>
              <a:gd name="connsiteX2" fmla="*/ 12192000 w 12192000"/>
              <a:gd name="connsiteY2" fmla="*/ 3577730 h 4852970"/>
              <a:gd name="connsiteX3" fmla="*/ 12085722 w 12192000"/>
              <a:gd name="connsiteY3" fmla="*/ 3635995 h 4852970"/>
              <a:gd name="connsiteX4" fmla="*/ 6096000 w 12192000"/>
              <a:gd name="connsiteY4" fmla="*/ 4852970 h 4852970"/>
              <a:gd name="connsiteX5" fmla="*/ 106278 w 12192000"/>
              <a:gd name="connsiteY5" fmla="*/ 3635995 h 4852970"/>
              <a:gd name="connsiteX6" fmla="*/ 0 w 12192000"/>
              <a:gd name="connsiteY6" fmla="*/ 3577730 h 4852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852970">
                <a:moveTo>
                  <a:pt x="0" y="0"/>
                </a:moveTo>
                <a:lnTo>
                  <a:pt x="12192000" y="0"/>
                </a:lnTo>
                <a:lnTo>
                  <a:pt x="12192000" y="3577730"/>
                </a:lnTo>
                <a:lnTo>
                  <a:pt x="12085722" y="3635995"/>
                </a:lnTo>
                <a:cubicBezTo>
                  <a:pt x="10662013" y="4379233"/>
                  <a:pt x="8507419" y="4852970"/>
                  <a:pt x="6096000" y="4852970"/>
                </a:cubicBezTo>
                <a:cubicBezTo>
                  <a:pt x="3684581" y="4852970"/>
                  <a:pt x="1529987" y="4379233"/>
                  <a:pt x="106278" y="3635995"/>
                </a:cubicBezTo>
                <a:lnTo>
                  <a:pt x="0" y="3577730"/>
                </a:lnTo>
                <a:close/>
              </a:path>
            </a:pathLst>
          </a:custGeom>
          <a:solidFill>
            <a:schemeClr val="accent2">
              <a:lumMod val="60000"/>
              <a:lumOff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powerpoint template design by DAJU_PPT正版来源小红书大橘PPT微信DAJU_PPT请勿抄袭搬运！盗版必究！"/>
          <p:cNvSpPr/>
          <p:nvPr/>
        </p:nvSpPr>
        <p:spPr>
          <a:xfrm>
            <a:off x="0" y="5"/>
            <a:ext cx="12192000" cy="4672011"/>
          </a:xfrm>
          <a:custGeom>
            <a:avLst/>
            <a:gdLst>
              <a:gd name="connsiteX0" fmla="*/ 0 w 12192000"/>
              <a:gd name="connsiteY0" fmla="*/ 0 h 4672011"/>
              <a:gd name="connsiteX1" fmla="*/ 12192000 w 12192000"/>
              <a:gd name="connsiteY1" fmla="*/ 0 h 4672011"/>
              <a:gd name="connsiteX2" fmla="*/ 12192000 w 12192000"/>
              <a:gd name="connsiteY2" fmla="*/ 3396771 h 4672011"/>
              <a:gd name="connsiteX3" fmla="*/ 12085722 w 12192000"/>
              <a:gd name="connsiteY3" fmla="*/ 3455036 h 4672011"/>
              <a:gd name="connsiteX4" fmla="*/ 6096000 w 12192000"/>
              <a:gd name="connsiteY4" fmla="*/ 4672011 h 4672011"/>
              <a:gd name="connsiteX5" fmla="*/ 106278 w 12192000"/>
              <a:gd name="connsiteY5" fmla="*/ 3455036 h 4672011"/>
              <a:gd name="connsiteX6" fmla="*/ 0 w 12192000"/>
              <a:gd name="connsiteY6" fmla="*/ 3396771 h 4672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672011">
                <a:moveTo>
                  <a:pt x="0" y="0"/>
                </a:moveTo>
                <a:lnTo>
                  <a:pt x="12192000" y="0"/>
                </a:lnTo>
                <a:lnTo>
                  <a:pt x="12192000" y="3396771"/>
                </a:lnTo>
                <a:lnTo>
                  <a:pt x="12085722" y="3455036"/>
                </a:lnTo>
                <a:cubicBezTo>
                  <a:pt x="10662013" y="4198274"/>
                  <a:pt x="8507419" y="4672011"/>
                  <a:pt x="6096000" y="4672011"/>
                </a:cubicBezTo>
                <a:cubicBezTo>
                  <a:pt x="3684581" y="4672011"/>
                  <a:pt x="1529987" y="4198274"/>
                  <a:pt x="106278" y="3455036"/>
                </a:cubicBezTo>
                <a:lnTo>
                  <a:pt x="0" y="3396771"/>
                </a:ln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powerpoint template design by DAJU_PPT正版来源小红书大橘PPT微信DAJU_PPT请勿抄袭搬运！盗版必究！"/>
          <p:cNvSpPr/>
          <p:nvPr/>
        </p:nvSpPr>
        <p:spPr>
          <a:xfrm>
            <a:off x="2633524" y="2864916"/>
            <a:ext cx="6924973" cy="738664"/>
          </a:xfrm>
          <a:prstGeom prst="rect">
            <a:avLst/>
          </a:prstGeom>
        </p:spPr>
        <p:txBody>
          <a:bodyPr wrap="none" lIns="0" tIns="0" rIns="0" bIns="0">
            <a:spAutoFit/>
          </a:bodyPr>
          <a:lstStyle/>
          <a:p>
            <a:pPr algn="ctr" fontAlgn="base"/>
            <a:r>
              <a:rPr lang="zh-CN" altLang="en-US" sz="4800" b="1" spc="600" dirty="0">
                <a:solidFill>
                  <a:schemeClr val="bg1"/>
                </a:solidFill>
                <a:latin typeface="+mj-ea"/>
                <a:ea typeface="+mj-ea"/>
              </a:rPr>
              <a:t>恳请各位专家批评指导</a:t>
            </a:r>
          </a:p>
        </p:txBody>
      </p:sp>
      <p:sp>
        <p:nvSpPr>
          <p:cNvPr id="27" name="powerpoint template design by DAJU_PPT正版来源小红书大橘PPT微信DAJU_PPT请勿抄袭搬运！盗版必究！"/>
          <p:cNvSpPr txBox="1"/>
          <p:nvPr/>
        </p:nvSpPr>
        <p:spPr>
          <a:xfrm>
            <a:off x="1976442" y="5268393"/>
            <a:ext cx="8239127" cy="288925"/>
          </a:xfrm>
          <a:prstGeom prst="rect">
            <a:avLst/>
          </a:prstGeom>
        </p:spPr>
        <p:txBody>
          <a:bodyPr wrap="square" lIns="0" tIns="0" rIns="0" bIns="0">
            <a:spAutoFit/>
          </a:bodyPr>
          <a:lstStyle>
            <a:defPPr>
              <a:defRPr lang="zh-CN"/>
            </a:defPPr>
            <a:lvl1pPr algn="ctr" fontAlgn="base">
              <a:lnSpc>
                <a:spcPct val="130000"/>
              </a:lnSpc>
              <a:defRPr b="0" i="0" spc="300">
                <a:solidFill>
                  <a:schemeClr val="tx1">
                    <a:lumMod val="85000"/>
                    <a:lumOff val="15000"/>
                  </a:schemeClr>
                </a:solidFill>
                <a:effectLst/>
                <a:latin typeface="+mn-ea"/>
              </a:defRPr>
            </a:lvl1pPr>
          </a:lstStyle>
          <a:p>
            <a:r>
              <a:rPr lang="zh-CN" altLang="en-US" sz="1600" dirty="0">
                <a:solidFill>
                  <a:schemeClr val="tx1"/>
                </a:solidFill>
              </a:rPr>
              <a:t>汇报人：张蓓</a:t>
            </a:r>
          </a:p>
        </p:txBody>
      </p:sp>
      <p:sp>
        <p:nvSpPr>
          <p:cNvPr id="17" name="powerpoint template design by DAJU_PPT正版来源小红书大橘PPT微信DAJU_PPT请勿抄袭搬运！盗版必究！"/>
          <p:cNvSpPr txBox="1"/>
          <p:nvPr/>
        </p:nvSpPr>
        <p:spPr>
          <a:xfrm>
            <a:off x="1267324" y="2287365"/>
            <a:ext cx="9657352"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600" spc="300" dirty="0">
                <a:solidFill>
                  <a:schemeClr val="accent2">
                    <a:lumMod val="40000"/>
                    <a:lumOff val="60000"/>
                  </a:schemeClr>
                </a:solidFill>
              </a:rPr>
              <a:t>— THANKS —</a:t>
            </a:r>
            <a:endParaRPr lang="zh-CN" altLang="en-US" sz="3600" spc="300" dirty="0">
              <a:solidFill>
                <a:schemeClr val="accent2">
                  <a:lumMod val="40000"/>
                  <a:lumOff val="60000"/>
                </a:schemeClr>
              </a:solidFill>
            </a:endParaRPr>
          </a:p>
        </p:txBody>
      </p:sp>
      <p:sp>
        <p:nvSpPr>
          <p:cNvPr id="12" name="powerpoint template design by DAJU_PPT正版来源小红书大橘PPT微信DAJU_PPT请勿抄袭搬运！盗版必究！"/>
          <p:cNvSpPr/>
          <p:nvPr/>
        </p:nvSpPr>
        <p:spPr>
          <a:xfrm>
            <a:off x="5472963" y="879122"/>
            <a:ext cx="1246076" cy="1246076"/>
          </a:xfrm>
          <a:prstGeom prst="ellipse">
            <a:avLst/>
          </a:prstGeom>
          <a:solidFill>
            <a:schemeClr val="bg1"/>
          </a:solidFill>
          <a:ln w="12700" cap="flat" cmpd="sng" algn="ctr">
            <a:noFill/>
            <a:prstDash val="solid"/>
            <a:miter lim="800000"/>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2" name="Picture 2"/>
          <p:cNvPicPr/>
          <p:nvPr/>
        </p:nvPicPr>
        <p:blipFill rotWithShape="1">
          <a:blip r:embed="rId3"/>
          <a:srcRect l="4630" t="32951" r="70486" b="32626"/>
          <a:stretch>
            <a:fillRect/>
          </a:stretch>
        </p:blipFill>
        <p:spPr>
          <a:xfrm>
            <a:off x="5551171" y="957333"/>
            <a:ext cx="1089660" cy="1089659"/>
          </a:xfrm>
          <a:prstGeom prst="rect">
            <a:avLst/>
          </a:prstGeom>
        </p:spPr>
      </p:pic>
      <p:pic>
        <p:nvPicPr>
          <p:cNvPr id="3" name="Picture Placeholder 24"/>
          <p:cNvPicPr>
            <a:picLocks noGrp="1" noChangeAspect="1"/>
          </p:cNvPicPr>
          <p:nvPr/>
        </p:nvPicPr>
        <p:blipFill rotWithShape="1">
          <a:blip r:embed="rId4">
            <a:extLst>
              <a:ext uri="{28A0092B-C50C-407E-A947-70E740481C1C}">
                <a14:useLocalDpi xmlns:a14="http://schemas.microsoft.com/office/drawing/2010/main" val="0"/>
              </a:ext>
            </a:extLst>
          </a:blip>
          <a:srcRect l="-5450" t="-91582" r="-7334" b="-89301"/>
          <a:stretch>
            <a:fillRect/>
          </a:stretch>
        </p:blipFill>
        <p:spPr>
          <a:xfrm>
            <a:off x="4801338" y="6240612"/>
            <a:ext cx="2470912" cy="617383"/>
          </a:xfrm>
          <a:prstGeom prst="rect">
            <a:avLst/>
          </a:prstGeom>
        </p:spPr>
      </p:pic>
      <p:sp>
        <p:nvSpPr>
          <p:cNvPr id="5" name="文本框 43"/>
          <p:cNvSpPr txBox="1"/>
          <p:nvPr/>
        </p:nvSpPr>
        <p:spPr>
          <a:xfrm>
            <a:off x="878570" y="425842"/>
            <a:ext cx="10787045" cy="1138773"/>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ClrTx/>
              <a:buSzTx/>
              <a:buFontTx/>
              <a:buNone/>
            </a:pPr>
            <a:r>
              <a:rPr lang="zh-CN" altLang="en-US" sz="2800" b="1" spc="50" dirty="0">
                <a:ln w="9525" cmpd="sng">
                  <a:solidFill>
                    <a:srgbClr val="5B9BD5"/>
                  </a:solidFill>
                  <a:prstDash val="solid"/>
                </a:ln>
                <a:solidFill>
                  <a:srgbClr val="00B0F0"/>
                </a:solidFill>
                <a:effectLst>
                  <a:glow rad="38100">
                    <a:srgbClr val="5B9BD5">
                      <a:alpha val="40000"/>
                    </a:srgbClr>
                  </a:glow>
                </a:effectLst>
                <a:latin typeface="微软雅黑" panose="020B0503020204020204" pitchFamily="34" charset="-122"/>
                <a:ea typeface="微软雅黑" panose="020B0503020204020204" pitchFamily="34" charset="-122"/>
                <a:sym typeface="+mn-ea"/>
              </a:rPr>
              <a:t>超高海拔区战略性金属矿产露天开采精细绿色爆破技术</a:t>
            </a:r>
          </a:p>
          <a:p>
            <a:pPr algn="ctr">
              <a:buClrTx/>
              <a:buSzTx/>
              <a:buFontTx/>
              <a:buNone/>
            </a:pPr>
            <a:endParaRPr lang="en-US" altLang="zh-CN" sz="4000" b="1" dirty="0">
              <a:ln w="22225">
                <a:solidFill>
                  <a:schemeClr val="accent2"/>
                </a:solidFill>
                <a:prstDash val="solid"/>
              </a:ln>
              <a:solidFill>
                <a:schemeClr val="accent2">
                  <a:lumMod val="40000"/>
                  <a:lumOff val="60000"/>
                </a:schemeClr>
              </a:solidFill>
              <a:latin typeface="华文楷体" panose="02010600040101010101" pitchFamily="2" charset="-122"/>
              <a:ea typeface="华文楷体" panose="02010600040101010101" pitchFamily="2" charset="-122"/>
              <a:cs typeface="演示流云楷" panose="02000600000000000000" pitchFamily="2" charset="-122"/>
              <a:sym typeface="+mn-ea"/>
            </a:endParaRPr>
          </a:p>
        </p:txBody>
      </p:sp>
      <p:sp>
        <p:nvSpPr>
          <p:cNvPr id="6" name="文本框 8"/>
          <p:cNvSpPr txBox="1"/>
          <p:nvPr/>
        </p:nvSpPr>
        <p:spPr>
          <a:xfrm>
            <a:off x="625073" y="-99815"/>
            <a:ext cx="10362591" cy="59792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30000"/>
              </a:lnSpc>
              <a:defRPr/>
            </a:pPr>
            <a:r>
              <a:rPr lang="en-US" altLang="zh-CN" sz="2800" b="1" spc="50" dirty="0">
                <a:ln w="9525" cmpd="sng">
                  <a:solidFill>
                    <a:srgbClr val="5B9BD5"/>
                  </a:solidFill>
                  <a:prstDash val="solid"/>
                </a:ln>
                <a:solidFill>
                  <a:srgbClr val="00B0F0"/>
                </a:solidFill>
                <a:effectLst>
                  <a:glow rad="38100">
                    <a:srgbClr val="5B9BD5">
                      <a:alpha val="40000"/>
                    </a:srgbClr>
                  </a:glow>
                </a:effectLst>
                <a:latin typeface="微软雅黑" panose="020B0503020204020204" pitchFamily="34" charset="-122"/>
                <a:ea typeface="微软雅黑" panose="020B0503020204020204" pitchFamily="34" charset="-122"/>
                <a:sym typeface="+mn-ea"/>
              </a:rPr>
              <a:t>2024</a:t>
            </a:r>
            <a:r>
              <a:rPr lang="zh-CN" altLang="en-US" sz="2800" b="1" spc="50" dirty="0">
                <a:ln w="9525" cmpd="sng">
                  <a:solidFill>
                    <a:srgbClr val="5B9BD5"/>
                  </a:solidFill>
                  <a:prstDash val="solid"/>
                </a:ln>
                <a:solidFill>
                  <a:srgbClr val="00B0F0"/>
                </a:solidFill>
                <a:effectLst>
                  <a:glow rad="38100">
                    <a:srgbClr val="5B9BD5">
                      <a:alpha val="40000"/>
                    </a:srgbClr>
                  </a:glow>
                </a:effectLst>
                <a:latin typeface="微软雅黑" panose="020B0503020204020204" pitchFamily="34" charset="-122"/>
                <a:ea typeface="微软雅黑" panose="020B0503020204020204" pitchFamily="34" charset="-122"/>
                <a:sym typeface="+mn-ea"/>
              </a:rPr>
              <a:t>年自治区重大科技专项</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269BA904-8549-8369-AD3B-88701DB30F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2800" y="937846"/>
            <a:ext cx="10378831" cy="5799015"/>
          </a:xfrm>
          <a:prstGeom prst="rect">
            <a:avLst/>
          </a:prstGeom>
        </p:spPr>
      </p:pic>
      <p:sp>
        <p:nvSpPr>
          <p:cNvPr id="2" name="文本框 1">
            <a:extLst>
              <a:ext uri="{FF2B5EF4-FFF2-40B4-BE49-F238E27FC236}">
                <a16:creationId xmlns:a16="http://schemas.microsoft.com/office/drawing/2014/main" id="{61376618-56CC-EDE6-5EF0-7B5AB1AD7E95}"/>
              </a:ext>
            </a:extLst>
          </p:cNvPr>
          <p:cNvSpPr txBox="1"/>
          <p:nvPr/>
        </p:nvSpPr>
        <p:spPr>
          <a:xfrm>
            <a:off x="648679" y="211016"/>
            <a:ext cx="2454030" cy="523220"/>
          </a:xfrm>
          <a:prstGeom prst="rect">
            <a:avLst/>
          </a:prstGeom>
          <a:noFill/>
        </p:spPr>
        <p:txBody>
          <a:bodyPr wrap="square" rtlCol="0">
            <a:spAutoFit/>
          </a:bodyPr>
          <a:lstStyle/>
          <a:p>
            <a:r>
              <a:rPr lang="zh-CN" altLang="en-US" sz="2800" dirty="0">
                <a:solidFill>
                  <a:schemeClr val="accent1"/>
                </a:solidFill>
              </a:rPr>
              <a:t>模拟爆破</a:t>
            </a:r>
          </a:p>
        </p:txBody>
      </p:sp>
    </p:spTree>
    <p:extLst>
      <p:ext uri="{BB962C8B-B14F-4D97-AF65-F5344CB8AC3E}">
        <p14:creationId xmlns:p14="http://schemas.microsoft.com/office/powerpoint/2010/main" val="2110860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owerpoint template design by DAJU_PPT正版来源小红书大橘PPT微信DAJU_PPT请勿抄袭搬运！盗版必究！-1"/>
          <p:cNvSpPr/>
          <p:nvPr/>
        </p:nvSpPr>
        <p:spPr>
          <a:xfrm>
            <a:off x="0" y="0"/>
            <a:ext cx="12192000" cy="4890304"/>
          </a:xfrm>
          <a:custGeom>
            <a:avLst/>
            <a:gdLst>
              <a:gd name="connsiteX0" fmla="*/ 0 w 12192000"/>
              <a:gd name="connsiteY0" fmla="*/ 0 h 4441426"/>
              <a:gd name="connsiteX1" fmla="*/ 12192000 w 12192000"/>
              <a:gd name="connsiteY1" fmla="*/ 0 h 4441426"/>
              <a:gd name="connsiteX2" fmla="*/ 12192000 w 12192000"/>
              <a:gd name="connsiteY2" fmla="*/ 3166186 h 4441426"/>
              <a:gd name="connsiteX3" fmla="*/ 12085722 w 12192000"/>
              <a:gd name="connsiteY3" fmla="*/ 3224451 h 4441426"/>
              <a:gd name="connsiteX4" fmla="*/ 6096000 w 12192000"/>
              <a:gd name="connsiteY4" fmla="*/ 4441426 h 4441426"/>
              <a:gd name="connsiteX5" fmla="*/ 106278 w 12192000"/>
              <a:gd name="connsiteY5" fmla="*/ 3224451 h 4441426"/>
              <a:gd name="connsiteX6" fmla="*/ 0 w 12192000"/>
              <a:gd name="connsiteY6" fmla="*/ 3166186 h 444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441426">
                <a:moveTo>
                  <a:pt x="0" y="0"/>
                </a:moveTo>
                <a:lnTo>
                  <a:pt x="12192000" y="0"/>
                </a:lnTo>
                <a:lnTo>
                  <a:pt x="12192000" y="3166186"/>
                </a:lnTo>
                <a:lnTo>
                  <a:pt x="12085722" y="3224451"/>
                </a:lnTo>
                <a:cubicBezTo>
                  <a:pt x="10662013" y="3967689"/>
                  <a:pt x="8507419" y="4441426"/>
                  <a:pt x="6096000" y="4441426"/>
                </a:cubicBezTo>
                <a:cubicBezTo>
                  <a:pt x="3684581" y="4441426"/>
                  <a:pt x="1529987" y="3967689"/>
                  <a:pt x="106278" y="3224451"/>
                </a:cubicBezTo>
                <a:lnTo>
                  <a:pt x="0" y="3166186"/>
                </a:lnTo>
                <a:close/>
              </a:path>
            </a:pathLst>
          </a:custGeom>
          <a:solidFill>
            <a:schemeClr val="accent2">
              <a:lumMod val="60000"/>
              <a:lumOff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powerpoint template design by DAJU_PPT正版来源小红书大橘PPT微信DAJU_PPT请勿抄袭搬运！盗版必究！-2"/>
          <p:cNvSpPr/>
          <p:nvPr/>
        </p:nvSpPr>
        <p:spPr>
          <a:xfrm>
            <a:off x="0" y="5"/>
            <a:ext cx="12192000" cy="4691057"/>
          </a:xfrm>
          <a:custGeom>
            <a:avLst/>
            <a:gdLst>
              <a:gd name="connsiteX0" fmla="*/ 0 w 12192000"/>
              <a:gd name="connsiteY0" fmla="*/ 0 h 4260468"/>
              <a:gd name="connsiteX1" fmla="*/ 12192000 w 12192000"/>
              <a:gd name="connsiteY1" fmla="*/ 0 h 4260468"/>
              <a:gd name="connsiteX2" fmla="*/ 12192000 w 12192000"/>
              <a:gd name="connsiteY2" fmla="*/ 2985228 h 4260468"/>
              <a:gd name="connsiteX3" fmla="*/ 12085722 w 12192000"/>
              <a:gd name="connsiteY3" fmla="*/ 3043493 h 4260468"/>
              <a:gd name="connsiteX4" fmla="*/ 6096000 w 12192000"/>
              <a:gd name="connsiteY4" fmla="*/ 4260468 h 4260468"/>
              <a:gd name="connsiteX5" fmla="*/ 106278 w 12192000"/>
              <a:gd name="connsiteY5" fmla="*/ 3043493 h 4260468"/>
              <a:gd name="connsiteX6" fmla="*/ 0 w 12192000"/>
              <a:gd name="connsiteY6" fmla="*/ 2985228 h 4260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260468">
                <a:moveTo>
                  <a:pt x="0" y="0"/>
                </a:moveTo>
                <a:lnTo>
                  <a:pt x="12192000" y="0"/>
                </a:lnTo>
                <a:lnTo>
                  <a:pt x="12192000" y="2985228"/>
                </a:lnTo>
                <a:lnTo>
                  <a:pt x="12085722" y="3043493"/>
                </a:lnTo>
                <a:cubicBezTo>
                  <a:pt x="10662013" y="3786731"/>
                  <a:pt x="8507419" y="4260468"/>
                  <a:pt x="6096000" y="4260468"/>
                </a:cubicBezTo>
                <a:cubicBezTo>
                  <a:pt x="3684581" y="4260468"/>
                  <a:pt x="1529987" y="3786731"/>
                  <a:pt x="106278" y="3043493"/>
                </a:cubicBezTo>
                <a:lnTo>
                  <a:pt x="0" y="2985228"/>
                </a:ln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powerpoint template design by DAJU_PPT正版来源小红书大橘PPT微信DAJU_PPT请勿抄袭搬运！盗版必究！"/>
          <p:cNvSpPr/>
          <p:nvPr/>
        </p:nvSpPr>
        <p:spPr>
          <a:xfrm>
            <a:off x="5472963" y="4333106"/>
            <a:ext cx="1246076" cy="1246076"/>
          </a:xfrm>
          <a:prstGeom prst="ellipse">
            <a:avLst/>
          </a:prstGeom>
          <a:solidFill>
            <a:schemeClr val="bg1"/>
          </a:solidFill>
          <a:ln w="12700" cap="flat" cmpd="sng" algn="ctr">
            <a:noFill/>
            <a:prstDash val="solid"/>
            <a:miter lim="800000"/>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owerpoint template design by DAJU_PPT正版来源小红书大橘PPT微信DAJU_PPT请勿抄袭搬运！盗版必究！"/>
          <p:cNvSpPr txBox="1"/>
          <p:nvPr/>
        </p:nvSpPr>
        <p:spPr>
          <a:xfrm>
            <a:off x="3550927" y="3205746"/>
            <a:ext cx="5090159"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000" b="1" spc="300" dirty="0">
                <a:solidFill>
                  <a:schemeClr val="bg1"/>
                </a:solidFill>
                <a:latin typeface="+mj-ea"/>
                <a:ea typeface="+mj-ea"/>
                <a:cs typeface="阿里巴巴普惠体 R" panose="00020600040101010101" pitchFamily="18" charset="-122"/>
                <a:sym typeface="+mn-lt"/>
              </a:rPr>
              <a:t>研究背景与意义</a:t>
            </a:r>
          </a:p>
        </p:txBody>
      </p:sp>
      <p:sp>
        <p:nvSpPr>
          <p:cNvPr id="7" name="powerpoint template design by DAJU_PPT正版来源小红书大橘PPT微信DAJU_PPT请勿抄袭搬运！盗版必究！"/>
          <p:cNvSpPr/>
          <p:nvPr/>
        </p:nvSpPr>
        <p:spPr>
          <a:xfrm>
            <a:off x="4966527" y="1180694"/>
            <a:ext cx="2258952" cy="2215991"/>
          </a:xfrm>
          <a:prstGeom prst="rect">
            <a:avLst/>
          </a:prstGeom>
          <a:effectLst>
            <a:outerShdw blurRad="50800" dist="38100" dir="2700000" algn="tl" rotWithShape="0">
              <a:prstClr val="black">
                <a:alpha val="20000"/>
              </a:prstClr>
            </a:outerShdw>
          </a:effec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3800" dirty="0">
                <a:solidFill>
                  <a:schemeClr val="bg1"/>
                </a:solidFill>
                <a:latin typeface="+mj-ea"/>
                <a:ea typeface="+mj-ea"/>
                <a:cs typeface="阿里巴巴普惠体 R" panose="00020600040101010101" pitchFamily="18" charset="-122"/>
                <a:sym typeface="+mn-lt"/>
              </a:rPr>
              <a:t>01</a:t>
            </a:r>
            <a:endParaRPr lang="zh-CN" altLang="en-US" sz="7200" dirty="0">
              <a:solidFill>
                <a:schemeClr val="bg1"/>
              </a:solidFill>
              <a:latin typeface="+mj-ea"/>
              <a:ea typeface="+mj-ea"/>
              <a:cs typeface="阿里巴巴普惠体 R" panose="00020600040101010101" pitchFamily="18" charset="-122"/>
              <a:sym typeface="+mn-lt"/>
            </a:endParaRPr>
          </a:p>
        </p:txBody>
      </p:sp>
      <p:grpSp>
        <p:nvGrpSpPr>
          <p:cNvPr id="3" name="组合 2"/>
          <p:cNvGrpSpPr/>
          <p:nvPr/>
        </p:nvGrpSpPr>
        <p:grpSpPr>
          <a:xfrm>
            <a:off x="-1" y="6296628"/>
            <a:ext cx="12191997" cy="561373"/>
            <a:chOff x="-1" y="6296628"/>
            <a:chExt cx="12191997" cy="561373"/>
          </a:xfrm>
        </p:grpSpPr>
        <p:sp>
          <p:nvSpPr>
            <p:cNvPr id="29" name="矩形 28"/>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30" name="文本框 29">
              <a:hlinkClick r:id="rId4"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r>
                <a:rPr lang="zh-CN" altLang="en-US" sz="1800" b="1" dirty="0">
                  <a:solidFill>
                    <a:schemeClr val="accent1"/>
                  </a:solidFill>
                </a:rPr>
                <a:t>研究背景与意义</a:t>
              </a:r>
            </a:p>
          </p:txBody>
        </p:sp>
        <p:sp>
          <p:nvSpPr>
            <p:cNvPr id="31" name="文本框 30">
              <a:hlinkClick r:id="rId5"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p>
              <a:pPr algn="l"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互层岩体对爆破的影响机理</a:t>
              </a:r>
            </a:p>
          </p:txBody>
        </p:sp>
        <p:sp>
          <p:nvSpPr>
            <p:cNvPr id="32" name="文本框 31">
              <a:hlinkClick r:id="rId6"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p>
              <a:pPr algn="l"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主控岩层判别方法</a:t>
              </a:r>
            </a:p>
          </p:txBody>
        </p:sp>
        <p:sp>
          <p:nvSpPr>
            <p:cNvPr id="33" name="文本框 32">
              <a:hlinkClick r:id="rId7"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现场试验效果分析</a:t>
              </a:r>
            </a:p>
          </p:txBody>
        </p:sp>
        <p:sp>
          <p:nvSpPr>
            <p:cNvPr id="34" name="文本框 33">
              <a:hlinkClick r:id="rId8"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研究总结</a:t>
              </a:r>
            </a:p>
          </p:txBody>
        </p:sp>
        <p:cxnSp>
          <p:nvCxnSpPr>
            <p:cNvPr id="35" name="直接连接符 34"/>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998907" y="6296629"/>
              <a:ext cx="167640" cy="561372"/>
              <a:chOff x="8564880" y="6248400"/>
              <a:chExt cx="167640" cy="506730"/>
            </a:xfrm>
          </p:grpSpPr>
          <p:sp>
            <p:nvSpPr>
              <p:cNvPr id="40" name="等腰三角形 39"/>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2" name="Picture 2"/>
          <p:cNvPicPr/>
          <p:nvPr/>
        </p:nvPicPr>
        <p:blipFill rotWithShape="1">
          <a:blip r:embed="rId9"/>
          <a:srcRect l="4630" t="32951" r="70486" b="32626"/>
          <a:stretch>
            <a:fillRect/>
          </a:stretch>
        </p:blipFill>
        <p:spPr>
          <a:xfrm>
            <a:off x="5551171" y="4411319"/>
            <a:ext cx="1089660" cy="1089659"/>
          </a:xfrm>
          <a:prstGeom prst="rect">
            <a:avLst/>
          </a:prstGeom>
        </p:spPr>
      </p:pic>
    </p:spTree>
    <p:custDataLst>
      <p:tags r:id="rId1"/>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CCCF4044-7C1A-91F3-5088-CDFB8A53D6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9014" y="790737"/>
            <a:ext cx="10472615" cy="5933018"/>
          </a:xfrm>
          <a:prstGeom prst="rect">
            <a:avLst/>
          </a:prstGeom>
        </p:spPr>
      </p:pic>
      <p:sp>
        <p:nvSpPr>
          <p:cNvPr id="2" name="文本框 1">
            <a:extLst>
              <a:ext uri="{FF2B5EF4-FFF2-40B4-BE49-F238E27FC236}">
                <a16:creationId xmlns:a16="http://schemas.microsoft.com/office/drawing/2014/main" id="{78AB3E8B-8EA3-710A-18C9-08D0EAEF2E06}"/>
              </a:ext>
            </a:extLst>
          </p:cNvPr>
          <p:cNvSpPr txBox="1"/>
          <p:nvPr/>
        </p:nvSpPr>
        <p:spPr>
          <a:xfrm>
            <a:off x="719014" y="203200"/>
            <a:ext cx="1620957" cy="800219"/>
          </a:xfrm>
          <a:prstGeom prst="rect">
            <a:avLst/>
          </a:prstGeom>
          <a:noFill/>
        </p:spPr>
        <p:txBody>
          <a:bodyPr wrap="none" rtlCol="0">
            <a:spAutoFit/>
          </a:bodyPr>
          <a:lstStyle/>
          <a:p>
            <a:r>
              <a:rPr lang="zh-CN" altLang="en-US" sz="2800" dirty="0">
                <a:solidFill>
                  <a:schemeClr val="accent1"/>
                </a:solidFill>
              </a:rPr>
              <a:t>模拟爆破</a:t>
            </a:r>
          </a:p>
          <a:p>
            <a:endParaRPr lang="zh-CN" altLang="en-US" dirty="0"/>
          </a:p>
        </p:txBody>
      </p:sp>
    </p:spTree>
    <p:extLst>
      <p:ext uri="{BB962C8B-B14F-4D97-AF65-F5344CB8AC3E}">
        <p14:creationId xmlns:p14="http://schemas.microsoft.com/office/powerpoint/2010/main" val="33288773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owerpoint template design by DAJU_PPT正版来源小红书大橘PPT微信DAJU_PPT请勿抄袭搬运！盗版必究！"/>
          <p:cNvSpPr txBox="1"/>
          <p:nvPr/>
        </p:nvSpPr>
        <p:spPr>
          <a:xfrm>
            <a:off x="657372" y="280712"/>
            <a:ext cx="5254128" cy="400110"/>
          </a:xfrm>
          <a:prstGeom prst="rect">
            <a:avLst/>
          </a:prstGeom>
          <a:noFill/>
        </p:spPr>
        <p:txBody>
          <a:bodyPr wrap="square" rtlCol="0">
            <a:spAutoFit/>
          </a:bodyPr>
          <a:lstStyle/>
          <a:p>
            <a:pPr defTabSz="914400">
              <a:defRPr/>
            </a:pPr>
            <a:r>
              <a:rPr lang="zh-CN" altLang="en-US" sz="2000" b="1" spc="300" dirty="0">
                <a:solidFill>
                  <a:schemeClr val="accent1"/>
                </a:solidFill>
                <a:latin typeface="微软雅黑" panose="020B0503020204020204" pitchFamily="34" charset="-122"/>
                <a:ea typeface="微软雅黑" panose="020B0503020204020204" pitchFamily="34" charset="-122"/>
              </a:rPr>
              <a:t>研究背景与意义</a:t>
            </a:r>
          </a:p>
        </p:txBody>
      </p:sp>
      <p:cxnSp>
        <p:nvCxnSpPr>
          <p:cNvPr id="21" name="powerpoint template design by DAJU_PPT正版来源小红书大橘PPT微信DAJU_PPT请勿抄袭搬运！盗版必究！"/>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116064" y="102193"/>
            <a:ext cx="541309" cy="599859"/>
            <a:chOff x="116063" y="102193"/>
            <a:chExt cx="541309" cy="599859"/>
          </a:xfrm>
        </p:grpSpPr>
        <p:sp>
          <p:nvSpPr>
            <p:cNvPr id="44" name="矩形: 圆角 43"/>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圆角 44"/>
            <p:cNvSpPr/>
            <p:nvPr/>
          </p:nvSpPr>
          <p:spPr>
            <a:xfrm>
              <a:off x="116063" y="204280"/>
              <a:ext cx="338007" cy="338007"/>
            </a:xfrm>
            <a:prstGeom prst="roundRect">
              <a:avLst>
                <a:gd name="adj" fmla="val 19200"/>
              </a:avLst>
            </a:prstGeom>
            <a:solidFill>
              <a:schemeClr val="accent1">
                <a:alpha val="70000"/>
              </a:schemeClr>
            </a:solidFill>
            <a:ln w="63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圆角 45"/>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4" name="Picture 2"/>
          <p:cNvPicPr/>
          <p:nvPr/>
        </p:nvPicPr>
        <p:blipFill rotWithShape="1">
          <a:blip r:embed="rId4"/>
          <a:srcRect t="30509" b="30509"/>
          <a:stretch>
            <a:fillRect/>
          </a:stretch>
        </p:blipFill>
        <p:spPr>
          <a:xfrm>
            <a:off x="10262940" y="22372"/>
            <a:ext cx="1634867" cy="400101"/>
          </a:xfrm>
          <a:prstGeom prst="rect">
            <a:avLst/>
          </a:prstGeom>
        </p:spPr>
      </p:pic>
      <p:pic>
        <p:nvPicPr>
          <p:cNvPr id="2" name="Picture Placeholder 24"/>
          <p:cNvPicPr>
            <a:picLocks noGrp="1" noChangeAspect="1"/>
          </p:cNvPicPr>
          <p:nvPr/>
        </p:nvPicPr>
        <p:blipFill rotWithShape="1">
          <a:blip r:embed="rId5">
            <a:extLst>
              <a:ext uri="{28A0092B-C50C-407E-A947-70E740481C1C}">
                <a14:useLocalDpi xmlns:a14="http://schemas.microsoft.com/office/drawing/2010/main" val="0"/>
              </a:ext>
            </a:extLst>
          </a:blip>
          <a:srcRect l="-5450" t="-91582" r="-7334" b="-89301"/>
          <a:stretch>
            <a:fillRect/>
          </a:stretch>
        </p:blipFill>
        <p:spPr>
          <a:xfrm>
            <a:off x="10262940" y="322788"/>
            <a:ext cx="1966301" cy="447712"/>
          </a:xfrm>
          <a:prstGeom prst="rect">
            <a:avLst/>
          </a:prstGeom>
        </p:spPr>
      </p:pic>
      <p:sp>
        <p:nvSpPr>
          <p:cNvPr id="3" name="文本框 1"/>
          <p:cNvSpPr txBox="1"/>
          <p:nvPr/>
        </p:nvSpPr>
        <p:spPr>
          <a:xfrm>
            <a:off x="365833" y="937910"/>
            <a:ext cx="11309611" cy="2507866"/>
          </a:xfrm>
          <a:prstGeom prst="rect">
            <a:avLst/>
          </a:prstGeom>
          <a:noFill/>
        </p:spPr>
        <p:txBody>
          <a:bodyPr wrap="square">
            <a:spAutoFit/>
          </a:bodyPr>
          <a:lst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85750" indent="-285750" algn="just" defTabSz="685800" eaLnBrk="0" fontAlgn="base" hangingPunct="0">
              <a:lnSpc>
                <a:spcPct val="120000"/>
              </a:lnSpc>
              <a:spcBef>
                <a:spcPts val="915"/>
              </a:spcBef>
              <a:spcAft>
                <a:spcPct val="0"/>
              </a:spcAft>
              <a:buFont typeface="Wingdings" panose="05000000000000000000" pitchFamily="2" charset="2"/>
              <a:buChar char="Ø"/>
              <a:defRPr/>
            </a:pPr>
            <a:r>
              <a:rPr lang="zh-CN" altLang="en-US" sz="2000" spc="-5"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目前，各国能源构成中化石能源（</a:t>
            </a:r>
            <a:r>
              <a:rPr lang="zh-CN" altLang="en-US" sz="2000" b="1" spc="-5"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煤炭</a:t>
            </a:r>
            <a:r>
              <a:rPr lang="zh-CN" altLang="en-US" sz="2000" spc="-5"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、石油、天然气）仍然占据主导地位</a:t>
            </a:r>
            <a:endParaRPr lang="en-US" altLang="zh-CN" sz="2000" spc="-5"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defTabSz="685800" eaLnBrk="0" fontAlgn="base" hangingPunct="0">
              <a:lnSpc>
                <a:spcPct val="120000"/>
              </a:lnSpc>
              <a:spcBef>
                <a:spcPts val="915"/>
              </a:spcBef>
              <a:spcAft>
                <a:spcPct val="0"/>
              </a:spcAft>
              <a:buFont typeface="Wingdings" panose="05000000000000000000" pitchFamily="2" charset="2"/>
              <a:buChar char="Ø"/>
              <a:defRPr/>
            </a:pPr>
            <a:r>
              <a:rPr lang="en-US" altLang="zh-CN" sz="2000" spc="-5"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2024</a:t>
            </a:r>
            <a:r>
              <a:rPr lang="zh-CN" altLang="en-US" sz="2000" spc="-5"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年最新世界能源构成中，石油占</a:t>
            </a:r>
            <a:r>
              <a:rPr lang="en-US" altLang="zh-CN" sz="2000" spc="-5"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31%</a:t>
            </a:r>
            <a:r>
              <a:rPr lang="zh-CN" altLang="en-US" sz="2000" spc="-5"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、天然气占</a:t>
            </a:r>
            <a:r>
              <a:rPr lang="en-US" altLang="zh-CN" sz="2000" spc="-5"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24%</a:t>
            </a:r>
            <a:r>
              <a:rPr lang="zh-CN" altLang="en-US" sz="2000" spc="-5"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000" b="1" spc="-5"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煤炭占</a:t>
            </a:r>
            <a:r>
              <a:rPr lang="en-US" altLang="zh-CN" sz="2000" b="1" spc="-5"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26%</a:t>
            </a:r>
            <a:r>
              <a:rPr lang="zh-CN" altLang="en-US" sz="2000" spc="-5"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，化石能源占比超过</a:t>
            </a:r>
            <a:r>
              <a:rPr lang="en-US" altLang="zh-CN" sz="2000" spc="-5"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80%</a:t>
            </a:r>
            <a:r>
              <a:rPr lang="zh-CN" altLang="en-US" sz="2000" dirty="0">
                <a:latin typeface="+mn-ea"/>
              </a:rPr>
              <a:t>我国</a:t>
            </a:r>
            <a:r>
              <a:rPr lang="zh-CN" altLang="en-US" sz="2000" dirty="0">
                <a:solidFill>
                  <a:srgbClr val="FF0000"/>
                </a:solidFill>
                <a:latin typeface="+mn-ea"/>
              </a:rPr>
              <a:t>煤炭产量</a:t>
            </a:r>
            <a:r>
              <a:rPr lang="zh-CN" altLang="en-US" sz="2000" dirty="0">
                <a:latin typeface="+mn-ea"/>
              </a:rPr>
              <a:t>连续多年位居</a:t>
            </a:r>
            <a:r>
              <a:rPr lang="zh-CN" altLang="en-US" sz="2000" dirty="0">
                <a:solidFill>
                  <a:srgbClr val="FF0000"/>
                </a:solidFill>
                <a:latin typeface="+mn-ea"/>
              </a:rPr>
              <a:t>世界第一，</a:t>
            </a:r>
            <a:r>
              <a:rPr lang="en-US" altLang="zh-CN" sz="2000" dirty="0">
                <a:latin typeface="+mn-ea"/>
              </a:rPr>
              <a:t>《</a:t>
            </a:r>
            <a:r>
              <a:rPr lang="zh-CN" altLang="en-US" sz="2000" dirty="0">
                <a:latin typeface="+mn-ea"/>
              </a:rPr>
              <a:t>能源中长期发展规划纲要</a:t>
            </a:r>
            <a:r>
              <a:rPr lang="en-US" altLang="zh-CN" sz="2000" dirty="0">
                <a:latin typeface="+mn-ea"/>
              </a:rPr>
              <a:t>》</a:t>
            </a:r>
            <a:r>
              <a:rPr lang="zh-CN" altLang="en-US" sz="2000" dirty="0">
                <a:latin typeface="+mn-ea"/>
              </a:rPr>
              <a:t>提出我国将“坚持以煤炭为主体、电力为中心、油气和新能源全面发展的能源战略”。在今后较长的一段时期内，</a:t>
            </a:r>
            <a:r>
              <a:rPr lang="zh-CN" altLang="en-US" sz="2000" dirty="0">
                <a:solidFill>
                  <a:srgbClr val="FF0000"/>
                </a:solidFill>
                <a:latin typeface="+mn-ea"/>
              </a:rPr>
              <a:t>煤炭</a:t>
            </a:r>
            <a:r>
              <a:rPr lang="zh-CN" altLang="en-US" sz="2000" dirty="0">
                <a:latin typeface="+mn-ea"/>
              </a:rPr>
              <a:t>仍旧是我国的</a:t>
            </a:r>
            <a:r>
              <a:rPr lang="zh-CN" altLang="en-US" sz="2000" dirty="0">
                <a:solidFill>
                  <a:srgbClr val="FF0000"/>
                </a:solidFill>
                <a:latin typeface="+mn-ea"/>
              </a:rPr>
              <a:t>主体能源</a:t>
            </a:r>
            <a:r>
              <a:rPr lang="zh-CN" altLang="en-US" sz="2000" dirty="0">
                <a:latin typeface="+mn-ea"/>
              </a:rPr>
              <a:t>。</a:t>
            </a:r>
          </a:p>
          <a:p>
            <a:pPr marL="285750" indent="-285750" algn="just" defTabSz="685800" eaLnBrk="0" fontAlgn="base" hangingPunct="0">
              <a:lnSpc>
                <a:spcPct val="120000"/>
              </a:lnSpc>
              <a:spcBef>
                <a:spcPts val="915"/>
              </a:spcBef>
              <a:spcAft>
                <a:spcPct val="0"/>
              </a:spcAft>
              <a:buFont typeface="Wingdings" panose="05000000000000000000" pitchFamily="2" charset="2"/>
              <a:buChar char="Ø"/>
              <a:defRPr/>
            </a:pPr>
            <a:endParaRPr lang="zh-CN" altLang="zh-CN" sz="2000" spc="-5"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文本框 9"/>
          <p:cNvSpPr txBox="1"/>
          <p:nvPr/>
        </p:nvSpPr>
        <p:spPr>
          <a:xfrm>
            <a:off x="4168451" y="2503672"/>
            <a:ext cx="2727689" cy="377411"/>
          </a:xfrm>
          <a:prstGeom prst="rect">
            <a:avLst/>
          </a:prstGeom>
          <a:noFill/>
        </p:spPr>
        <p:txBody>
          <a:bodyPr wrap="square">
            <a:spAutoFit/>
          </a:bodyPr>
          <a:lst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39700" indent="265430" algn="just" defTabSz="685800" eaLnBrk="0" fontAlgn="base" hangingPunct="0">
              <a:lnSpc>
                <a:spcPct val="150000"/>
              </a:lnSpc>
              <a:spcBef>
                <a:spcPts val="915"/>
              </a:spcBef>
              <a:spcAft>
                <a:spcPct val="0"/>
              </a:spcAft>
              <a:defRPr/>
            </a:pPr>
            <a:r>
              <a:rPr lang="zh-CN" altLang="en-US" sz="1400" spc="-5"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世界主要国家能源消费构成</a:t>
            </a:r>
            <a:endParaRPr lang="zh-CN" altLang="zh-CN" sz="1400" spc="-5"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endParaRPr>
          </a:p>
        </p:txBody>
      </p:sp>
      <p:graphicFrame>
        <p:nvGraphicFramePr>
          <p:cNvPr id="6" name="图表 5"/>
          <p:cNvGraphicFramePr/>
          <p:nvPr>
            <p:extLst>
              <p:ext uri="{D42A27DB-BD31-4B8C-83A1-F6EECF244321}">
                <p14:modId xmlns:p14="http://schemas.microsoft.com/office/powerpoint/2010/main" val="3701260759"/>
              </p:ext>
            </p:extLst>
          </p:nvPr>
        </p:nvGraphicFramePr>
        <p:xfrm>
          <a:off x="8668835" y="3012532"/>
          <a:ext cx="3272591" cy="311607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7" name="表格 6"/>
          <p:cNvGraphicFramePr>
            <a:graphicFrameLocks noGrp="1"/>
          </p:cNvGraphicFramePr>
          <p:nvPr>
            <p:extLst>
              <p:ext uri="{D42A27DB-BD31-4B8C-83A1-F6EECF244321}">
                <p14:modId xmlns:p14="http://schemas.microsoft.com/office/powerpoint/2010/main" val="968831202"/>
              </p:ext>
            </p:extLst>
          </p:nvPr>
        </p:nvGraphicFramePr>
        <p:xfrm>
          <a:off x="2923742" y="2973824"/>
          <a:ext cx="5558600" cy="3116072"/>
        </p:xfrm>
        <a:graphic>
          <a:graphicData uri="http://schemas.openxmlformats.org/drawingml/2006/table">
            <a:tbl>
              <a:tblPr firstRow="1" bandRow="1">
                <a:tableStyleId>{5A111915-BE36-4E01-A7E5-04B1672EAD32}</a:tableStyleId>
              </a:tblPr>
              <a:tblGrid>
                <a:gridCol w="780207">
                  <a:extLst>
                    <a:ext uri="{9D8B030D-6E8A-4147-A177-3AD203B41FA5}">
                      <a16:colId xmlns:a16="http://schemas.microsoft.com/office/drawing/2014/main" val="20000"/>
                    </a:ext>
                  </a:extLst>
                </a:gridCol>
                <a:gridCol w="717037">
                  <a:extLst>
                    <a:ext uri="{9D8B030D-6E8A-4147-A177-3AD203B41FA5}">
                      <a16:colId xmlns:a16="http://schemas.microsoft.com/office/drawing/2014/main" val="20001"/>
                    </a:ext>
                  </a:extLst>
                </a:gridCol>
                <a:gridCol w="735980">
                  <a:extLst>
                    <a:ext uri="{9D8B030D-6E8A-4147-A177-3AD203B41FA5}">
                      <a16:colId xmlns:a16="http://schemas.microsoft.com/office/drawing/2014/main" val="20002"/>
                    </a:ext>
                  </a:extLst>
                </a:gridCol>
                <a:gridCol w="705438">
                  <a:extLst>
                    <a:ext uri="{9D8B030D-6E8A-4147-A177-3AD203B41FA5}">
                      <a16:colId xmlns:a16="http://schemas.microsoft.com/office/drawing/2014/main" val="20003"/>
                    </a:ext>
                  </a:extLst>
                </a:gridCol>
                <a:gridCol w="655011">
                  <a:extLst>
                    <a:ext uri="{9D8B030D-6E8A-4147-A177-3AD203B41FA5}">
                      <a16:colId xmlns:a16="http://schemas.microsoft.com/office/drawing/2014/main" val="20004"/>
                    </a:ext>
                  </a:extLst>
                </a:gridCol>
                <a:gridCol w="1964927">
                  <a:extLst>
                    <a:ext uri="{9D8B030D-6E8A-4147-A177-3AD203B41FA5}">
                      <a16:colId xmlns:a16="http://schemas.microsoft.com/office/drawing/2014/main" val="20005"/>
                    </a:ext>
                  </a:extLst>
                </a:gridCol>
              </a:tblGrid>
              <a:tr h="491856">
                <a:tc>
                  <a:txBody>
                    <a:bodyPr/>
                    <a:lstStyle>
                      <a:defPPr>
                        <a:defRPr lang="en-US" b="1">
                          <a:solidFill>
                            <a:schemeClr val="lt1"/>
                          </a:solidFill>
                        </a:defRPr>
                      </a:defPPr>
                      <a:lvl1pPr marL="0" algn="l" defTabSz="685800" rtl="0" eaLnBrk="1" latinLnBrk="0" hangingPunct="1">
                        <a:defRPr sz="1350" b="1" kern="1200">
                          <a:solidFill>
                            <a:schemeClr val="lt1"/>
                          </a:solidFill>
                          <a:latin typeface="+mn-lt"/>
                          <a:ea typeface="+mn-ea"/>
                          <a:cs typeface="+mn-cs"/>
                        </a:defRPr>
                      </a:lvl1pPr>
                      <a:lvl2pPr marL="342900" algn="l" defTabSz="685800" rtl="0" eaLnBrk="1" latinLnBrk="0" hangingPunct="1">
                        <a:defRPr sz="1350" b="1" kern="1200">
                          <a:solidFill>
                            <a:schemeClr val="lt1"/>
                          </a:solidFill>
                          <a:latin typeface="+mn-lt"/>
                          <a:ea typeface="+mn-ea"/>
                          <a:cs typeface="+mn-cs"/>
                        </a:defRPr>
                      </a:lvl2pPr>
                      <a:lvl3pPr marL="685800" algn="l" defTabSz="685800" rtl="0" eaLnBrk="1" latinLnBrk="0" hangingPunct="1">
                        <a:defRPr sz="1350" b="1" kern="1200">
                          <a:solidFill>
                            <a:schemeClr val="lt1"/>
                          </a:solidFill>
                          <a:latin typeface="+mn-lt"/>
                          <a:ea typeface="+mn-ea"/>
                          <a:cs typeface="+mn-cs"/>
                        </a:defRPr>
                      </a:lvl3pPr>
                      <a:lvl4pPr marL="1028700" algn="l" defTabSz="685800" rtl="0" eaLnBrk="1" latinLnBrk="0" hangingPunct="1">
                        <a:defRPr sz="1350" b="1" kern="1200">
                          <a:solidFill>
                            <a:schemeClr val="lt1"/>
                          </a:solidFill>
                          <a:latin typeface="+mn-lt"/>
                          <a:ea typeface="+mn-ea"/>
                          <a:cs typeface="+mn-cs"/>
                        </a:defRPr>
                      </a:lvl4pPr>
                      <a:lvl5pPr marL="1371600" algn="l" defTabSz="685800" rtl="0" eaLnBrk="1" latinLnBrk="0" hangingPunct="1">
                        <a:defRPr sz="1350" b="1" kern="1200">
                          <a:solidFill>
                            <a:schemeClr val="lt1"/>
                          </a:solidFill>
                          <a:latin typeface="+mn-lt"/>
                          <a:ea typeface="+mn-ea"/>
                          <a:cs typeface="+mn-cs"/>
                        </a:defRPr>
                      </a:lvl5pPr>
                      <a:lvl6pPr marL="1714500" algn="l" defTabSz="685800" rtl="0" eaLnBrk="1" latinLnBrk="0" hangingPunct="1">
                        <a:defRPr sz="1350" b="1" kern="1200">
                          <a:solidFill>
                            <a:schemeClr val="lt1"/>
                          </a:solidFill>
                          <a:latin typeface="+mn-lt"/>
                          <a:ea typeface="+mn-ea"/>
                          <a:cs typeface="+mn-cs"/>
                        </a:defRPr>
                      </a:lvl6pPr>
                      <a:lvl7pPr marL="2057400" algn="l" defTabSz="685800" rtl="0" eaLnBrk="1" latinLnBrk="0" hangingPunct="1">
                        <a:defRPr sz="1350" b="1" kern="1200">
                          <a:solidFill>
                            <a:schemeClr val="lt1"/>
                          </a:solidFill>
                          <a:latin typeface="+mn-lt"/>
                          <a:ea typeface="+mn-ea"/>
                          <a:cs typeface="+mn-cs"/>
                        </a:defRPr>
                      </a:lvl7pPr>
                      <a:lvl8pPr marL="2400300" algn="l" defTabSz="685800" rtl="0" eaLnBrk="1" latinLnBrk="0" hangingPunct="1">
                        <a:defRPr sz="1350" b="1" kern="1200">
                          <a:solidFill>
                            <a:schemeClr val="lt1"/>
                          </a:solidFill>
                          <a:latin typeface="+mn-lt"/>
                          <a:ea typeface="+mn-ea"/>
                          <a:cs typeface="+mn-cs"/>
                        </a:defRPr>
                      </a:lvl8pPr>
                      <a:lvl9pPr marL="2743200" algn="l" defTabSz="685800" rtl="0" eaLnBrk="1" latinLnBrk="0" hangingPunct="1">
                        <a:defRPr sz="1350" b="1" kern="1200">
                          <a:solidFill>
                            <a:schemeClr val="lt1"/>
                          </a:solidFill>
                          <a:latin typeface="+mn-lt"/>
                          <a:ea typeface="+mn-ea"/>
                          <a:cs typeface="+mn-cs"/>
                        </a:defRPr>
                      </a:lvl9pPr>
                    </a:lstStyle>
                    <a:p>
                      <a:pPr algn="ctr"/>
                      <a:r>
                        <a:rPr lang="zh-CN" altLang="en-US" sz="1200" b="1" baseline="0" dirty="0"/>
                        <a:t>国家</a:t>
                      </a:r>
                      <a:endParaRPr lang="zh-CN" altLang="en-US" sz="1200" b="1" baseline="0" dirty="0">
                        <a:latin typeface="Times New Roman" panose="02020603050405020304" pitchFamily="18" charset="0"/>
                        <a:ea typeface="微软雅黑" panose="020B0503020204020204" pitchFamily="34" charset="-122"/>
                      </a:endParaRPr>
                    </a:p>
                  </a:txBody>
                  <a:tcPr anchor="ctr">
                    <a:cell3D prstMaterial="dkEdge">
                      <a:bevel prst="riblet"/>
                      <a:lightRig rig="flood" dir="t"/>
                    </a:cell3D>
                  </a:tcPr>
                </a:tc>
                <a:tc>
                  <a:txBody>
                    <a:bodyPr/>
                    <a:lstStyle>
                      <a:defPPr>
                        <a:defRPr lang="en-US" b="1">
                          <a:solidFill>
                            <a:schemeClr val="lt1"/>
                          </a:solidFill>
                        </a:defRPr>
                      </a:defPPr>
                      <a:lvl1pPr marL="0" algn="l" defTabSz="685800" rtl="0" eaLnBrk="1" latinLnBrk="0" hangingPunct="1">
                        <a:defRPr sz="1350" b="1" kern="1200">
                          <a:solidFill>
                            <a:schemeClr val="lt1"/>
                          </a:solidFill>
                          <a:latin typeface="+mn-lt"/>
                          <a:ea typeface="+mn-ea"/>
                          <a:cs typeface="+mn-cs"/>
                        </a:defRPr>
                      </a:lvl1pPr>
                      <a:lvl2pPr marL="342900" algn="l" defTabSz="685800" rtl="0" eaLnBrk="1" latinLnBrk="0" hangingPunct="1">
                        <a:defRPr sz="1350" b="1" kern="1200">
                          <a:solidFill>
                            <a:schemeClr val="lt1"/>
                          </a:solidFill>
                          <a:latin typeface="+mn-lt"/>
                          <a:ea typeface="+mn-ea"/>
                          <a:cs typeface="+mn-cs"/>
                        </a:defRPr>
                      </a:lvl2pPr>
                      <a:lvl3pPr marL="685800" algn="l" defTabSz="685800" rtl="0" eaLnBrk="1" latinLnBrk="0" hangingPunct="1">
                        <a:defRPr sz="1350" b="1" kern="1200">
                          <a:solidFill>
                            <a:schemeClr val="lt1"/>
                          </a:solidFill>
                          <a:latin typeface="+mn-lt"/>
                          <a:ea typeface="+mn-ea"/>
                          <a:cs typeface="+mn-cs"/>
                        </a:defRPr>
                      </a:lvl3pPr>
                      <a:lvl4pPr marL="1028700" algn="l" defTabSz="685800" rtl="0" eaLnBrk="1" latinLnBrk="0" hangingPunct="1">
                        <a:defRPr sz="1350" b="1" kern="1200">
                          <a:solidFill>
                            <a:schemeClr val="lt1"/>
                          </a:solidFill>
                          <a:latin typeface="+mn-lt"/>
                          <a:ea typeface="+mn-ea"/>
                          <a:cs typeface="+mn-cs"/>
                        </a:defRPr>
                      </a:lvl4pPr>
                      <a:lvl5pPr marL="1371600" algn="l" defTabSz="685800" rtl="0" eaLnBrk="1" latinLnBrk="0" hangingPunct="1">
                        <a:defRPr sz="1350" b="1" kern="1200">
                          <a:solidFill>
                            <a:schemeClr val="lt1"/>
                          </a:solidFill>
                          <a:latin typeface="+mn-lt"/>
                          <a:ea typeface="+mn-ea"/>
                          <a:cs typeface="+mn-cs"/>
                        </a:defRPr>
                      </a:lvl5pPr>
                      <a:lvl6pPr marL="1714500" algn="l" defTabSz="685800" rtl="0" eaLnBrk="1" latinLnBrk="0" hangingPunct="1">
                        <a:defRPr sz="1350" b="1" kern="1200">
                          <a:solidFill>
                            <a:schemeClr val="lt1"/>
                          </a:solidFill>
                          <a:latin typeface="+mn-lt"/>
                          <a:ea typeface="+mn-ea"/>
                          <a:cs typeface="+mn-cs"/>
                        </a:defRPr>
                      </a:lvl6pPr>
                      <a:lvl7pPr marL="2057400" algn="l" defTabSz="685800" rtl="0" eaLnBrk="1" latinLnBrk="0" hangingPunct="1">
                        <a:defRPr sz="1350" b="1" kern="1200">
                          <a:solidFill>
                            <a:schemeClr val="lt1"/>
                          </a:solidFill>
                          <a:latin typeface="+mn-lt"/>
                          <a:ea typeface="+mn-ea"/>
                          <a:cs typeface="+mn-cs"/>
                        </a:defRPr>
                      </a:lvl7pPr>
                      <a:lvl8pPr marL="2400300" algn="l" defTabSz="685800" rtl="0" eaLnBrk="1" latinLnBrk="0" hangingPunct="1">
                        <a:defRPr sz="1350" b="1" kern="1200">
                          <a:solidFill>
                            <a:schemeClr val="lt1"/>
                          </a:solidFill>
                          <a:latin typeface="+mn-lt"/>
                          <a:ea typeface="+mn-ea"/>
                          <a:cs typeface="+mn-cs"/>
                        </a:defRPr>
                      </a:lvl8pPr>
                      <a:lvl9pPr marL="2743200" algn="l" defTabSz="685800" rtl="0" eaLnBrk="1" latinLnBrk="0" hangingPunct="1">
                        <a:defRPr sz="1350" b="1" kern="1200">
                          <a:solidFill>
                            <a:schemeClr val="lt1"/>
                          </a:solidFill>
                          <a:latin typeface="+mn-lt"/>
                          <a:ea typeface="+mn-ea"/>
                          <a:cs typeface="+mn-cs"/>
                        </a:defRPr>
                      </a:lvl9pPr>
                    </a:lstStyle>
                    <a:p>
                      <a:pPr algn="ctr"/>
                      <a:r>
                        <a:rPr lang="zh-CN" altLang="en-US" sz="1200" b="1" baseline="0" dirty="0"/>
                        <a:t>煤炭</a:t>
                      </a:r>
                      <a:endParaRPr lang="zh-CN" altLang="en-US" sz="1200" b="1" baseline="0" dirty="0">
                        <a:latin typeface="Times New Roman" panose="02020603050405020304" pitchFamily="18" charset="0"/>
                        <a:ea typeface="微软雅黑" panose="020B0503020204020204" pitchFamily="34" charset="-122"/>
                      </a:endParaRPr>
                    </a:p>
                  </a:txBody>
                  <a:tcPr anchor="ctr">
                    <a:cell3D prstMaterial="dkEdge">
                      <a:bevel prst="riblet"/>
                      <a:lightRig rig="flood" dir="t"/>
                    </a:cell3D>
                  </a:tcPr>
                </a:tc>
                <a:tc>
                  <a:txBody>
                    <a:bodyPr/>
                    <a:lstStyle>
                      <a:defPPr>
                        <a:defRPr lang="en-US" b="1">
                          <a:solidFill>
                            <a:schemeClr val="lt1"/>
                          </a:solidFill>
                        </a:defRPr>
                      </a:defPPr>
                      <a:lvl1pPr marL="0" algn="l" defTabSz="685800" rtl="0" eaLnBrk="1" latinLnBrk="0" hangingPunct="1">
                        <a:defRPr sz="1350" b="1" kern="1200">
                          <a:solidFill>
                            <a:schemeClr val="lt1"/>
                          </a:solidFill>
                          <a:latin typeface="+mn-lt"/>
                          <a:ea typeface="+mn-ea"/>
                          <a:cs typeface="+mn-cs"/>
                        </a:defRPr>
                      </a:lvl1pPr>
                      <a:lvl2pPr marL="342900" algn="l" defTabSz="685800" rtl="0" eaLnBrk="1" latinLnBrk="0" hangingPunct="1">
                        <a:defRPr sz="1350" b="1" kern="1200">
                          <a:solidFill>
                            <a:schemeClr val="lt1"/>
                          </a:solidFill>
                          <a:latin typeface="+mn-lt"/>
                          <a:ea typeface="+mn-ea"/>
                          <a:cs typeface="+mn-cs"/>
                        </a:defRPr>
                      </a:lvl2pPr>
                      <a:lvl3pPr marL="685800" algn="l" defTabSz="685800" rtl="0" eaLnBrk="1" latinLnBrk="0" hangingPunct="1">
                        <a:defRPr sz="1350" b="1" kern="1200">
                          <a:solidFill>
                            <a:schemeClr val="lt1"/>
                          </a:solidFill>
                          <a:latin typeface="+mn-lt"/>
                          <a:ea typeface="+mn-ea"/>
                          <a:cs typeface="+mn-cs"/>
                        </a:defRPr>
                      </a:lvl3pPr>
                      <a:lvl4pPr marL="1028700" algn="l" defTabSz="685800" rtl="0" eaLnBrk="1" latinLnBrk="0" hangingPunct="1">
                        <a:defRPr sz="1350" b="1" kern="1200">
                          <a:solidFill>
                            <a:schemeClr val="lt1"/>
                          </a:solidFill>
                          <a:latin typeface="+mn-lt"/>
                          <a:ea typeface="+mn-ea"/>
                          <a:cs typeface="+mn-cs"/>
                        </a:defRPr>
                      </a:lvl4pPr>
                      <a:lvl5pPr marL="1371600" algn="l" defTabSz="685800" rtl="0" eaLnBrk="1" latinLnBrk="0" hangingPunct="1">
                        <a:defRPr sz="1350" b="1" kern="1200">
                          <a:solidFill>
                            <a:schemeClr val="lt1"/>
                          </a:solidFill>
                          <a:latin typeface="+mn-lt"/>
                          <a:ea typeface="+mn-ea"/>
                          <a:cs typeface="+mn-cs"/>
                        </a:defRPr>
                      </a:lvl5pPr>
                      <a:lvl6pPr marL="1714500" algn="l" defTabSz="685800" rtl="0" eaLnBrk="1" latinLnBrk="0" hangingPunct="1">
                        <a:defRPr sz="1350" b="1" kern="1200">
                          <a:solidFill>
                            <a:schemeClr val="lt1"/>
                          </a:solidFill>
                          <a:latin typeface="+mn-lt"/>
                          <a:ea typeface="+mn-ea"/>
                          <a:cs typeface="+mn-cs"/>
                        </a:defRPr>
                      </a:lvl6pPr>
                      <a:lvl7pPr marL="2057400" algn="l" defTabSz="685800" rtl="0" eaLnBrk="1" latinLnBrk="0" hangingPunct="1">
                        <a:defRPr sz="1350" b="1" kern="1200">
                          <a:solidFill>
                            <a:schemeClr val="lt1"/>
                          </a:solidFill>
                          <a:latin typeface="+mn-lt"/>
                          <a:ea typeface="+mn-ea"/>
                          <a:cs typeface="+mn-cs"/>
                        </a:defRPr>
                      </a:lvl7pPr>
                      <a:lvl8pPr marL="2400300" algn="l" defTabSz="685800" rtl="0" eaLnBrk="1" latinLnBrk="0" hangingPunct="1">
                        <a:defRPr sz="1350" b="1" kern="1200">
                          <a:solidFill>
                            <a:schemeClr val="lt1"/>
                          </a:solidFill>
                          <a:latin typeface="+mn-lt"/>
                          <a:ea typeface="+mn-ea"/>
                          <a:cs typeface="+mn-cs"/>
                        </a:defRPr>
                      </a:lvl8pPr>
                      <a:lvl9pPr marL="2743200" algn="l" defTabSz="685800" rtl="0" eaLnBrk="1" latinLnBrk="0" hangingPunct="1">
                        <a:defRPr sz="1350" b="1" kern="1200">
                          <a:solidFill>
                            <a:schemeClr val="lt1"/>
                          </a:solidFill>
                          <a:latin typeface="+mn-lt"/>
                          <a:ea typeface="+mn-ea"/>
                          <a:cs typeface="+mn-cs"/>
                        </a:defRPr>
                      </a:lvl9pPr>
                    </a:lstStyle>
                    <a:p>
                      <a:pPr algn="ctr"/>
                      <a:r>
                        <a:rPr lang="zh-CN" altLang="en-US" sz="1200" b="1" baseline="0" dirty="0"/>
                        <a:t>石油</a:t>
                      </a:r>
                      <a:endParaRPr lang="zh-CN" altLang="en-US" sz="1200" b="1" baseline="0" dirty="0">
                        <a:latin typeface="Times New Roman" panose="02020603050405020304" pitchFamily="18" charset="0"/>
                        <a:ea typeface="微软雅黑" panose="020B0503020204020204" pitchFamily="34" charset="-122"/>
                      </a:endParaRPr>
                    </a:p>
                  </a:txBody>
                  <a:tcPr anchor="ctr">
                    <a:cell3D prstMaterial="dkEdge">
                      <a:bevel prst="riblet"/>
                      <a:lightRig rig="flood" dir="t"/>
                    </a:cell3D>
                  </a:tcPr>
                </a:tc>
                <a:tc>
                  <a:txBody>
                    <a:bodyPr/>
                    <a:lstStyle>
                      <a:defPPr>
                        <a:defRPr lang="en-US" b="1">
                          <a:solidFill>
                            <a:schemeClr val="lt1"/>
                          </a:solidFill>
                        </a:defRPr>
                      </a:defPPr>
                      <a:lvl1pPr marL="0" algn="l" defTabSz="685800" rtl="0" eaLnBrk="1" latinLnBrk="0" hangingPunct="1">
                        <a:defRPr sz="1350" b="1" kern="1200">
                          <a:solidFill>
                            <a:schemeClr val="lt1"/>
                          </a:solidFill>
                          <a:latin typeface="+mn-lt"/>
                          <a:ea typeface="+mn-ea"/>
                          <a:cs typeface="+mn-cs"/>
                        </a:defRPr>
                      </a:lvl1pPr>
                      <a:lvl2pPr marL="342900" algn="l" defTabSz="685800" rtl="0" eaLnBrk="1" latinLnBrk="0" hangingPunct="1">
                        <a:defRPr sz="1350" b="1" kern="1200">
                          <a:solidFill>
                            <a:schemeClr val="lt1"/>
                          </a:solidFill>
                          <a:latin typeface="+mn-lt"/>
                          <a:ea typeface="+mn-ea"/>
                          <a:cs typeface="+mn-cs"/>
                        </a:defRPr>
                      </a:lvl2pPr>
                      <a:lvl3pPr marL="685800" algn="l" defTabSz="685800" rtl="0" eaLnBrk="1" latinLnBrk="0" hangingPunct="1">
                        <a:defRPr sz="1350" b="1" kern="1200">
                          <a:solidFill>
                            <a:schemeClr val="lt1"/>
                          </a:solidFill>
                          <a:latin typeface="+mn-lt"/>
                          <a:ea typeface="+mn-ea"/>
                          <a:cs typeface="+mn-cs"/>
                        </a:defRPr>
                      </a:lvl3pPr>
                      <a:lvl4pPr marL="1028700" algn="l" defTabSz="685800" rtl="0" eaLnBrk="1" latinLnBrk="0" hangingPunct="1">
                        <a:defRPr sz="1350" b="1" kern="1200">
                          <a:solidFill>
                            <a:schemeClr val="lt1"/>
                          </a:solidFill>
                          <a:latin typeface="+mn-lt"/>
                          <a:ea typeface="+mn-ea"/>
                          <a:cs typeface="+mn-cs"/>
                        </a:defRPr>
                      </a:lvl4pPr>
                      <a:lvl5pPr marL="1371600" algn="l" defTabSz="685800" rtl="0" eaLnBrk="1" latinLnBrk="0" hangingPunct="1">
                        <a:defRPr sz="1350" b="1" kern="1200">
                          <a:solidFill>
                            <a:schemeClr val="lt1"/>
                          </a:solidFill>
                          <a:latin typeface="+mn-lt"/>
                          <a:ea typeface="+mn-ea"/>
                          <a:cs typeface="+mn-cs"/>
                        </a:defRPr>
                      </a:lvl5pPr>
                      <a:lvl6pPr marL="1714500" algn="l" defTabSz="685800" rtl="0" eaLnBrk="1" latinLnBrk="0" hangingPunct="1">
                        <a:defRPr sz="1350" b="1" kern="1200">
                          <a:solidFill>
                            <a:schemeClr val="lt1"/>
                          </a:solidFill>
                          <a:latin typeface="+mn-lt"/>
                          <a:ea typeface="+mn-ea"/>
                          <a:cs typeface="+mn-cs"/>
                        </a:defRPr>
                      </a:lvl6pPr>
                      <a:lvl7pPr marL="2057400" algn="l" defTabSz="685800" rtl="0" eaLnBrk="1" latinLnBrk="0" hangingPunct="1">
                        <a:defRPr sz="1350" b="1" kern="1200">
                          <a:solidFill>
                            <a:schemeClr val="lt1"/>
                          </a:solidFill>
                          <a:latin typeface="+mn-lt"/>
                          <a:ea typeface="+mn-ea"/>
                          <a:cs typeface="+mn-cs"/>
                        </a:defRPr>
                      </a:lvl7pPr>
                      <a:lvl8pPr marL="2400300" algn="l" defTabSz="685800" rtl="0" eaLnBrk="1" latinLnBrk="0" hangingPunct="1">
                        <a:defRPr sz="1350" b="1" kern="1200">
                          <a:solidFill>
                            <a:schemeClr val="lt1"/>
                          </a:solidFill>
                          <a:latin typeface="+mn-lt"/>
                          <a:ea typeface="+mn-ea"/>
                          <a:cs typeface="+mn-cs"/>
                        </a:defRPr>
                      </a:lvl8pPr>
                      <a:lvl9pPr marL="2743200" algn="l" defTabSz="685800" rtl="0" eaLnBrk="1" latinLnBrk="0" hangingPunct="1">
                        <a:defRPr sz="1350" b="1" kern="1200">
                          <a:solidFill>
                            <a:schemeClr val="lt1"/>
                          </a:solidFill>
                          <a:latin typeface="+mn-lt"/>
                          <a:ea typeface="+mn-ea"/>
                          <a:cs typeface="+mn-cs"/>
                        </a:defRPr>
                      </a:lvl9pPr>
                    </a:lstStyle>
                    <a:p>
                      <a:pPr algn="ctr"/>
                      <a:r>
                        <a:rPr lang="zh-CN" altLang="en-US" sz="1200" b="1" baseline="0" dirty="0"/>
                        <a:t>天然气</a:t>
                      </a:r>
                      <a:endParaRPr lang="zh-CN" altLang="en-US" sz="1200" b="1" baseline="0" dirty="0">
                        <a:latin typeface="Times New Roman" panose="02020603050405020304" pitchFamily="18" charset="0"/>
                        <a:ea typeface="微软雅黑" panose="020B0503020204020204" pitchFamily="34" charset="-122"/>
                      </a:endParaRPr>
                    </a:p>
                  </a:txBody>
                  <a:tcPr anchor="ctr">
                    <a:cell3D prstMaterial="dkEdge">
                      <a:bevel prst="riblet"/>
                      <a:lightRig rig="flood" dir="t"/>
                    </a:cell3D>
                  </a:tcPr>
                </a:tc>
                <a:tc>
                  <a:txBody>
                    <a:bodyPr/>
                    <a:lstStyle>
                      <a:defPPr>
                        <a:defRPr lang="en-US" b="1">
                          <a:solidFill>
                            <a:schemeClr val="lt1"/>
                          </a:solidFill>
                        </a:defRPr>
                      </a:defPPr>
                      <a:lvl1pPr marL="0" algn="l" defTabSz="685800" rtl="0" eaLnBrk="1" latinLnBrk="0" hangingPunct="1">
                        <a:defRPr sz="1350" b="1" kern="1200">
                          <a:solidFill>
                            <a:schemeClr val="lt1"/>
                          </a:solidFill>
                          <a:latin typeface="+mn-lt"/>
                          <a:ea typeface="+mn-ea"/>
                          <a:cs typeface="+mn-cs"/>
                        </a:defRPr>
                      </a:lvl1pPr>
                      <a:lvl2pPr marL="342900" algn="l" defTabSz="685800" rtl="0" eaLnBrk="1" latinLnBrk="0" hangingPunct="1">
                        <a:defRPr sz="1350" b="1" kern="1200">
                          <a:solidFill>
                            <a:schemeClr val="lt1"/>
                          </a:solidFill>
                          <a:latin typeface="+mn-lt"/>
                          <a:ea typeface="+mn-ea"/>
                          <a:cs typeface="+mn-cs"/>
                        </a:defRPr>
                      </a:lvl2pPr>
                      <a:lvl3pPr marL="685800" algn="l" defTabSz="685800" rtl="0" eaLnBrk="1" latinLnBrk="0" hangingPunct="1">
                        <a:defRPr sz="1350" b="1" kern="1200">
                          <a:solidFill>
                            <a:schemeClr val="lt1"/>
                          </a:solidFill>
                          <a:latin typeface="+mn-lt"/>
                          <a:ea typeface="+mn-ea"/>
                          <a:cs typeface="+mn-cs"/>
                        </a:defRPr>
                      </a:lvl3pPr>
                      <a:lvl4pPr marL="1028700" algn="l" defTabSz="685800" rtl="0" eaLnBrk="1" latinLnBrk="0" hangingPunct="1">
                        <a:defRPr sz="1350" b="1" kern="1200">
                          <a:solidFill>
                            <a:schemeClr val="lt1"/>
                          </a:solidFill>
                          <a:latin typeface="+mn-lt"/>
                          <a:ea typeface="+mn-ea"/>
                          <a:cs typeface="+mn-cs"/>
                        </a:defRPr>
                      </a:lvl4pPr>
                      <a:lvl5pPr marL="1371600" algn="l" defTabSz="685800" rtl="0" eaLnBrk="1" latinLnBrk="0" hangingPunct="1">
                        <a:defRPr sz="1350" b="1" kern="1200">
                          <a:solidFill>
                            <a:schemeClr val="lt1"/>
                          </a:solidFill>
                          <a:latin typeface="+mn-lt"/>
                          <a:ea typeface="+mn-ea"/>
                          <a:cs typeface="+mn-cs"/>
                        </a:defRPr>
                      </a:lvl5pPr>
                      <a:lvl6pPr marL="1714500" algn="l" defTabSz="685800" rtl="0" eaLnBrk="1" latinLnBrk="0" hangingPunct="1">
                        <a:defRPr sz="1350" b="1" kern="1200">
                          <a:solidFill>
                            <a:schemeClr val="lt1"/>
                          </a:solidFill>
                          <a:latin typeface="+mn-lt"/>
                          <a:ea typeface="+mn-ea"/>
                          <a:cs typeface="+mn-cs"/>
                        </a:defRPr>
                      </a:lvl6pPr>
                      <a:lvl7pPr marL="2057400" algn="l" defTabSz="685800" rtl="0" eaLnBrk="1" latinLnBrk="0" hangingPunct="1">
                        <a:defRPr sz="1350" b="1" kern="1200">
                          <a:solidFill>
                            <a:schemeClr val="lt1"/>
                          </a:solidFill>
                          <a:latin typeface="+mn-lt"/>
                          <a:ea typeface="+mn-ea"/>
                          <a:cs typeface="+mn-cs"/>
                        </a:defRPr>
                      </a:lvl7pPr>
                      <a:lvl8pPr marL="2400300" algn="l" defTabSz="685800" rtl="0" eaLnBrk="1" latinLnBrk="0" hangingPunct="1">
                        <a:defRPr sz="1350" b="1" kern="1200">
                          <a:solidFill>
                            <a:schemeClr val="lt1"/>
                          </a:solidFill>
                          <a:latin typeface="+mn-lt"/>
                          <a:ea typeface="+mn-ea"/>
                          <a:cs typeface="+mn-cs"/>
                        </a:defRPr>
                      </a:lvl8pPr>
                      <a:lvl9pPr marL="2743200" algn="l" defTabSz="685800" rtl="0" eaLnBrk="1" latinLnBrk="0" hangingPunct="1">
                        <a:defRPr sz="1350" b="1" kern="1200">
                          <a:solidFill>
                            <a:schemeClr val="lt1"/>
                          </a:solidFill>
                          <a:latin typeface="+mn-lt"/>
                          <a:ea typeface="+mn-ea"/>
                          <a:cs typeface="+mn-cs"/>
                        </a:defRPr>
                      </a:lvl9pPr>
                    </a:lstStyle>
                    <a:p>
                      <a:pPr algn="ctr"/>
                      <a:r>
                        <a:rPr lang="zh-CN" altLang="en-US" sz="1200" b="1" baseline="0" dirty="0"/>
                        <a:t>核电</a:t>
                      </a:r>
                      <a:endParaRPr lang="zh-CN" altLang="en-US" sz="1200" b="1" baseline="0" dirty="0">
                        <a:latin typeface="Times New Roman" panose="02020603050405020304" pitchFamily="18" charset="0"/>
                        <a:ea typeface="微软雅黑" panose="020B0503020204020204" pitchFamily="34" charset="-122"/>
                      </a:endParaRPr>
                    </a:p>
                  </a:txBody>
                  <a:tcPr anchor="ctr">
                    <a:cell3D prstMaterial="dkEdge">
                      <a:bevel prst="riblet"/>
                      <a:lightRig rig="flood" dir="t"/>
                    </a:cell3D>
                  </a:tcPr>
                </a:tc>
                <a:tc>
                  <a:txBody>
                    <a:bodyPr/>
                    <a:lstStyle>
                      <a:defPPr>
                        <a:defRPr lang="en-US" b="1">
                          <a:solidFill>
                            <a:schemeClr val="lt1"/>
                          </a:solidFill>
                        </a:defRPr>
                      </a:defPPr>
                      <a:lvl1pPr marL="0" algn="l" defTabSz="685800" rtl="0" eaLnBrk="1" latinLnBrk="0" hangingPunct="1">
                        <a:defRPr sz="1350" b="1" kern="1200">
                          <a:solidFill>
                            <a:schemeClr val="lt1"/>
                          </a:solidFill>
                          <a:latin typeface="+mn-lt"/>
                          <a:ea typeface="+mn-ea"/>
                          <a:cs typeface="+mn-cs"/>
                        </a:defRPr>
                      </a:lvl1pPr>
                      <a:lvl2pPr marL="342900" algn="l" defTabSz="685800" rtl="0" eaLnBrk="1" latinLnBrk="0" hangingPunct="1">
                        <a:defRPr sz="1350" b="1" kern="1200">
                          <a:solidFill>
                            <a:schemeClr val="lt1"/>
                          </a:solidFill>
                          <a:latin typeface="+mn-lt"/>
                          <a:ea typeface="+mn-ea"/>
                          <a:cs typeface="+mn-cs"/>
                        </a:defRPr>
                      </a:lvl2pPr>
                      <a:lvl3pPr marL="685800" algn="l" defTabSz="685800" rtl="0" eaLnBrk="1" latinLnBrk="0" hangingPunct="1">
                        <a:defRPr sz="1350" b="1" kern="1200">
                          <a:solidFill>
                            <a:schemeClr val="lt1"/>
                          </a:solidFill>
                          <a:latin typeface="+mn-lt"/>
                          <a:ea typeface="+mn-ea"/>
                          <a:cs typeface="+mn-cs"/>
                        </a:defRPr>
                      </a:lvl3pPr>
                      <a:lvl4pPr marL="1028700" algn="l" defTabSz="685800" rtl="0" eaLnBrk="1" latinLnBrk="0" hangingPunct="1">
                        <a:defRPr sz="1350" b="1" kern="1200">
                          <a:solidFill>
                            <a:schemeClr val="lt1"/>
                          </a:solidFill>
                          <a:latin typeface="+mn-lt"/>
                          <a:ea typeface="+mn-ea"/>
                          <a:cs typeface="+mn-cs"/>
                        </a:defRPr>
                      </a:lvl4pPr>
                      <a:lvl5pPr marL="1371600" algn="l" defTabSz="685800" rtl="0" eaLnBrk="1" latinLnBrk="0" hangingPunct="1">
                        <a:defRPr sz="1350" b="1" kern="1200">
                          <a:solidFill>
                            <a:schemeClr val="lt1"/>
                          </a:solidFill>
                          <a:latin typeface="+mn-lt"/>
                          <a:ea typeface="+mn-ea"/>
                          <a:cs typeface="+mn-cs"/>
                        </a:defRPr>
                      </a:lvl5pPr>
                      <a:lvl6pPr marL="1714500" algn="l" defTabSz="685800" rtl="0" eaLnBrk="1" latinLnBrk="0" hangingPunct="1">
                        <a:defRPr sz="1350" b="1" kern="1200">
                          <a:solidFill>
                            <a:schemeClr val="lt1"/>
                          </a:solidFill>
                          <a:latin typeface="+mn-lt"/>
                          <a:ea typeface="+mn-ea"/>
                          <a:cs typeface="+mn-cs"/>
                        </a:defRPr>
                      </a:lvl6pPr>
                      <a:lvl7pPr marL="2057400" algn="l" defTabSz="685800" rtl="0" eaLnBrk="1" latinLnBrk="0" hangingPunct="1">
                        <a:defRPr sz="1350" b="1" kern="1200">
                          <a:solidFill>
                            <a:schemeClr val="lt1"/>
                          </a:solidFill>
                          <a:latin typeface="+mn-lt"/>
                          <a:ea typeface="+mn-ea"/>
                          <a:cs typeface="+mn-cs"/>
                        </a:defRPr>
                      </a:lvl7pPr>
                      <a:lvl8pPr marL="2400300" algn="l" defTabSz="685800" rtl="0" eaLnBrk="1" latinLnBrk="0" hangingPunct="1">
                        <a:defRPr sz="1350" b="1" kern="1200">
                          <a:solidFill>
                            <a:schemeClr val="lt1"/>
                          </a:solidFill>
                          <a:latin typeface="+mn-lt"/>
                          <a:ea typeface="+mn-ea"/>
                          <a:cs typeface="+mn-cs"/>
                        </a:defRPr>
                      </a:lvl8pPr>
                      <a:lvl9pPr marL="2743200" algn="l" defTabSz="685800" rtl="0" eaLnBrk="1" latinLnBrk="0" hangingPunct="1">
                        <a:defRPr sz="1350" b="1" kern="1200">
                          <a:solidFill>
                            <a:schemeClr val="lt1"/>
                          </a:solidFill>
                          <a:latin typeface="+mn-lt"/>
                          <a:ea typeface="+mn-ea"/>
                          <a:cs typeface="+mn-cs"/>
                        </a:defRPr>
                      </a:lvl9pPr>
                    </a:lstStyle>
                    <a:p>
                      <a:pPr algn="ctr"/>
                      <a:r>
                        <a:rPr lang="zh-CN" altLang="en-US" sz="1200" b="1" baseline="0" dirty="0"/>
                        <a:t>可再生（水、光、太阳能）</a:t>
                      </a:r>
                      <a:endParaRPr lang="zh-CN" altLang="en-US" sz="1200" b="1" baseline="0" dirty="0">
                        <a:latin typeface="Times New Roman" panose="02020603050405020304" pitchFamily="18" charset="0"/>
                        <a:ea typeface="微软雅黑" panose="020B0503020204020204" pitchFamily="34" charset="-122"/>
                      </a:endParaRPr>
                    </a:p>
                  </a:txBody>
                  <a:tcPr anchor="ctr">
                    <a:cell3D prstMaterial="dkEdge">
                      <a:bevel prst="riblet"/>
                      <a:lightRig rig="flood" dir="t"/>
                    </a:cell3D>
                  </a:tcPr>
                </a:tc>
                <a:extLst>
                  <a:ext uri="{0D108BD9-81ED-4DB2-BD59-A6C34878D82A}">
                    <a16:rowId xmlns:a16="http://schemas.microsoft.com/office/drawing/2014/main" val="10000"/>
                  </a:ext>
                </a:extLst>
              </a:tr>
              <a:tr h="349694">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zh-CN" altLang="en-US" sz="1200" b="1" baseline="0" dirty="0"/>
                        <a:t>中国</a:t>
                      </a:r>
                      <a:endParaRPr lang="zh-CN" altLang="en-US" sz="1200" b="1" baseline="0" dirty="0">
                        <a:latin typeface="Times New Roman" panose="02020603050405020304" pitchFamily="18" charset="0"/>
                        <a:ea typeface="微软雅黑" panose="020B0503020204020204" pitchFamily="34"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600" b="1" baseline="0" dirty="0">
                          <a:solidFill>
                            <a:srgbClr val="FF0000"/>
                          </a:solidFill>
                        </a:rPr>
                        <a:t>56%</a:t>
                      </a:r>
                      <a:endParaRPr lang="en-US" altLang="zh-CN" sz="1600" b="1" baseline="0" dirty="0">
                        <a:solidFill>
                          <a:srgbClr val="FF0000"/>
                        </a:solidFill>
                        <a:latin typeface="+mn-ea"/>
                        <a:ea typeface="+mn-ea"/>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19%</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8%</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5%</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12%</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extLst>
                  <a:ext uri="{0D108BD9-81ED-4DB2-BD59-A6C34878D82A}">
                    <a16:rowId xmlns:a16="http://schemas.microsoft.com/office/drawing/2014/main" val="10001"/>
                  </a:ext>
                </a:extLst>
              </a:tr>
              <a:tr h="386183">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zh-CN" altLang="en-US" sz="1200" b="1" baseline="0" dirty="0"/>
                        <a:t>美国</a:t>
                      </a:r>
                      <a:endParaRPr lang="zh-CN" altLang="en-US" sz="1200" b="1" baseline="0" dirty="0">
                        <a:latin typeface="Times New Roman" panose="02020603050405020304" pitchFamily="18" charset="0"/>
                        <a:ea typeface="微软雅黑" panose="020B0503020204020204" pitchFamily="34"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11%</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marL="0" algn="ctr" defTabSz="914400" rtl="0" eaLnBrk="1" latinLnBrk="0" hangingPunct="1"/>
                      <a:r>
                        <a:rPr lang="en-US" altLang="zh-CN" sz="1200" b="1" kern="1200" baseline="0" dirty="0">
                          <a:solidFill>
                            <a:srgbClr val="FF0000"/>
                          </a:solidFill>
                        </a:rPr>
                        <a:t>36%</a:t>
                      </a:r>
                      <a:endParaRPr lang="en-US" altLang="zh-CN" sz="1200" b="1" kern="1200" baseline="0" dirty="0">
                        <a:solidFill>
                          <a:srgbClr val="FF0000"/>
                        </a:solidFill>
                        <a:latin typeface="Times New Roman" panose="02020603050405020304" pitchFamily="18" charset="0"/>
                        <a:ea typeface="宋体" panose="02010600030101010101" pitchFamily="2" charset="-122"/>
                        <a:cs typeface="+mn-cs"/>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marL="0" algn="ctr" defTabSz="914400" rtl="0" eaLnBrk="1" latinLnBrk="0" hangingPunct="1"/>
                      <a:r>
                        <a:rPr lang="en-US" altLang="zh-CN" sz="1200" b="1" kern="1200" baseline="0" dirty="0">
                          <a:solidFill>
                            <a:srgbClr val="FF0000"/>
                          </a:solidFill>
                        </a:rPr>
                        <a:t>32%</a:t>
                      </a:r>
                      <a:endParaRPr lang="en-US" altLang="zh-CN" sz="1200" b="1" kern="1200" baseline="0" dirty="0">
                        <a:solidFill>
                          <a:srgbClr val="FF0000"/>
                        </a:solidFill>
                        <a:latin typeface="Times New Roman" panose="02020603050405020304" pitchFamily="18" charset="0"/>
                        <a:ea typeface="宋体" panose="02010600030101010101" pitchFamily="2" charset="-122"/>
                        <a:cs typeface="+mn-cs"/>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8%</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13%</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extLst>
                  <a:ext uri="{0D108BD9-81ED-4DB2-BD59-A6C34878D82A}">
                    <a16:rowId xmlns:a16="http://schemas.microsoft.com/office/drawing/2014/main" val="10002"/>
                  </a:ext>
                </a:extLst>
              </a:tr>
              <a:tr h="321820">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zh-CN" altLang="en-US" sz="1200" b="1" baseline="0" dirty="0"/>
                        <a:t>俄罗斯</a:t>
                      </a:r>
                      <a:endParaRPr lang="zh-CN" altLang="en-US" sz="1200" b="1" baseline="0" dirty="0">
                        <a:latin typeface="Times New Roman" panose="02020603050405020304" pitchFamily="18" charset="0"/>
                        <a:ea typeface="微软雅黑" panose="020B0503020204020204" pitchFamily="34"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13%</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22%</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marL="0" algn="ctr" defTabSz="914400" rtl="0" eaLnBrk="1" latinLnBrk="0" hangingPunct="1"/>
                      <a:r>
                        <a:rPr lang="en-US" altLang="zh-CN" sz="1200" b="1" kern="1200" baseline="0" dirty="0">
                          <a:solidFill>
                            <a:srgbClr val="FF0000"/>
                          </a:solidFill>
                        </a:rPr>
                        <a:t>52%</a:t>
                      </a:r>
                      <a:endParaRPr lang="en-US" altLang="zh-CN" sz="1200" b="1" kern="1200" baseline="0" dirty="0">
                        <a:solidFill>
                          <a:srgbClr val="FF0000"/>
                        </a:solidFill>
                        <a:latin typeface="Times New Roman" panose="02020603050405020304" pitchFamily="18" charset="0"/>
                        <a:ea typeface="宋体" panose="02010600030101010101" pitchFamily="2" charset="-122"/>
                        <a:cs typeface="+mn-cs"/>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8%</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5%</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extLst>
                  <a:ext uri="{0D108BD9-81ED-4DB2-BD59-A6C34878D82A}">
                    <a16:rowId xmlns:a16="http://schemas.microsoft.com/office/drawing/2014/main" val="10003"/>
                  </a:ext>
                </a:extLst>
              </a:tr>
              <a:tr h="386183">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zh-CN" altLang="en-US" sz="1200" b="1" baseline="0" dirty="0"/>
                        <a:t>德国</a:t>
                      </a:r>
                      <a:endParaRPr lang="zh-CN" altLang="en-US" sz="1200" b="1" baseline="0" dirty="0">
                        <a:latin typeface="Times New Roman" panose="02020603050405020304" pitchFamily="18" charset="0"/>
                        <a:ea typeface="微软雅黑" panose="020B0503020204020204" pitchFamily="34"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marL="0" algn="ctr" defTabSz="914400" rtl="0" eaLnBrk="1" latinLnBrk="0" hangingPunct="1"/>
                      <a:r>
                        <a:rPr lang="en-US" altLang="zh-CN" sz="1200" b="1" kern="1200" baseline="0" dirty="0">
                          <a:solidFill>
                            <a:srgbClr val="FF0000"/>
                          </a:solidFill>
                        </a:rPr>
                        <a:t>31%</a:t>
                      </a:r>
                      <a:endParaRPr lang="en-US" altLang="zh-CN" sz="1200" b="1" kern="1200" baseline="0" dirty="0">
                        <a:solidFill>
                          <a:srgbClr val="FF0000"/>
                        </a:solidFill>
                        <a:latin typeface="Times New Roman" panose="02020603050405020304" pitchFamily="18" charset="0"/>
                        <a:ea typeface="宋体" panose="02010600030101010101" pitchFamily="2" charset="-122"/>
                        <a:cs typeface="+mn-cs"/>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marL="0" algn="ctr" defTabSz="914400" rtl="0" eaLnBrk="1" latinLnBrk="0" hangingPunct="1"/>
                      <a:r>
                        <a:rPr lang="en-US" altLang="zh-CN" sz="1200" b="1" kern="1200" baseline="0" dirty="0">
                          <a:solidFill>
                            <a:srgbClr val="FF0000"/>
                          </a:solidFill>
                        </a:rPr>
                        <a:t>33%</a:t>
                      </a:r>
                      <a:endParaRPr lang="en-US" altLang="zh-CN" sz="1200" b="1" kern="1200" baseline="0" dirty="0">
                        <a:solidFill>
                          <a:srgbClr val="FF0000"/>
                        </a:solidFill>
                        <a:latin typeface="Times New Roman" panose="02020603050405020304" pitchFamily="18" charset="0"/>
                        <a:ea typeface="宋体" panose="02010600030101010101" pitchFamily="2" charset="-122"/>
                        <a:cs typeface="+mn-cs"/>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14%</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6%</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16%</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extLst>
                  <a:ext uri="{0D108BD9-81ED-4DB2-BD59-A6C34878D82A}">
                    <a16:rowId xmlns:a16="http://schemas.microsoft.com/office/drawing/2014/main" val="10004"/>
                  </a:ext>
                </a:extLst>
              </a:tr>
              <a:tr h="295084">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zh-CN" altLang="en-US" sz="1200" b="1" baseline="0" dirty="0"/>
                        <a:t>法国</a:t>
                      </a:r>
                      <a:endParaRPr lang="zh-CN" altLang="en-US" sz="1200" b="1" baseline="0" dirty="0">
                        <a:latin typeface="Times New Roman" panose="02020603050405020304" pitchFamily="18" charset="0"/>
                        <a:ea typeface="微软雅黑" panose="020B0503020204020204" pitchFamily="34"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5%</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29%</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15%</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marL="0" algn="ctr" defTabSz="914400" rtl="0" eaLnBrk="1" latinLnBrk="0" hangingPunct="1"/>
                      <a:r>
                        <a:rPr lang="en-US" altLang="zh-CN" sz="1200" b="1" kern="1200" baseline="0" dirty="0">
                          <a:solidFill>
                            <a:srgbClr val="FF0000"/>
                          </a:solidFill>
                        </a:rPr>
                        <a:t>41%</a:t>
                      </a:r>
                      <a:endParaRPr lang="en-US" altLang="zh-CN" sz="1200" b="1" kern="1200" baseline="0" dirty="0">
                        <a:solidFill>
                          <a:srgbClr val="FF0000"/>
                        </a:solidFill>
                        <a:latin typeface="Times New Roman" panose="02020603050405020304" pitchFamily="18" charset="0"/>
                        <a:ea typeface="宋体" panose="02010600030101010101" pitchFamily="2" charset="-122"/>
                        <a:cs typeface="+mn-cs"/>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10%</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extLst>
                  <a:ext uri="{0D108BD9-81ED-4DB2-BD59-A6C34878D82A}">
                    <a16:rowId xmlns:a16="http://schemas.microsoft.com/office/drawing/2014/main" val="10005"/>
                  </a:ext>
                </a:extLst>
              </a:tr>
              <a:tr h="295084">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zh-CN" altLang="en-US" sz="1200" b="1" baseline="0" dirty="0"/>
                        <a:t>英国</a:t>
                      </a:r>
                      <a:endParaRPr lang="zh-CN" altLang="en-US" sz="1200" b="1" baseline="0" dirty="0">
                        <a:latin typeface="Times New Roman" panose="02020603050405020304" pitchFamily="18" charset="0"/>
                        <a:ea typeface="微软雅黑" panose="020B0503020204020204" pitchFamily="34"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3%</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solidFill>
                            <a:srgbClr val="FF0000"/>
                          </a:solidFill>
                        </a:rPr>
                        <a:t>35%</a:t>
                      </a:r>
                      <a:endParaRPr lang="en-US" altLang="zh-CN" sz="1200" b="1" baseline="0" dirty="0">
                        <a:solidFill>
                          <a:srgbClr val="FF0000"/>
                        </a:solidFill>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solidFill>
                            <a:srgbClr val="FF0000"/>
                          </a:solidFill>
                        </a:rPr>
                        <a:t>39%</a:t>
                      </a:r>
                      <a:endParaRPr lang="en-US" altLang="zh-CN" sz="1200" b="1" baseline="0" dirty="0">
                        <a:solidFill>
                          <a:srgbClr val="FF0000"/>
                        </a:solidFill>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a:t>9%</a:t>
                      </a:r>
                      <a:endParaRPr lang="en-US" altLang="zh-CN" sz="1200" b="1" baseline="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14%</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extLst>
                  <a:ext uri="{0D108BD9-81ED-4DB2-BD59-A6C34878D82A}">
                    <a16:rowId xmlns:a16="http://schemas.microsoft.com/office/drawing/2014/main" val="10006"/>
                  </a:ext>
                </a:extLst>
              </a:tr>
              <a:tr h="295084">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zh-CN" altLang="en-US" sz="1200" b="1" baseline="0" dirty="0"/>
                        <a:t>日本</a:t>
                      </a:r>
                      <a:endParaRPr lang="zh-CN" altLang="en-US" sz="1200" b="1" baseline="0" dirty="0">
                        <a:latin typeface="Times New Roman" panose="02020603050405020304" pitchFamily="18" charset="0"/>
                        <a:ea typeface="微软雅黑" panose="020B0503020204020204" pitchFamily="34"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solidFill>
                            <a:srgbClr val="FF0000"/>
                          </a:solidFill>
                        </a:rPr>
                        <a:t>26%</a:t>
                      </a:r>
                      <a:endParaRPr lang="en-US" altLang="zh-CN" sz="1200" b="1" baseline="0" dirty="0">
                        <a:solidFill>
                          <a:srgbClr val="FF0000"/>
                        </a:solidFill>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solidFill>
                            <a:srgbClr val="FF0000"/>
                          </a:solidFill>
                        </a:rPr>
                        <a:t>39%</a:t>
                      </a:r>
                      <a:endParaRPr lang="en-US" altLang="zh-CN" sz="1200" b="1" baseline="0" dirty="0">
                        <a:solidFill>
                          <a:srgbClr val="FF0000"/>
                        </a:solidFill>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solidFill>
                            <a:srgbClr val="FF0000"/>
                          </a:solidFill>
                        </a:rPr>
                        <a:t>24%</a:t>
                      </a:r>
                      <a:endParaRPr lang="en-US" altLang="zh-CN" sz="1200" b="1" baseline="0" dirty="0">
                        <a:solidFill>
                          <a:srgbClr val="FF0000"/>
                        </a:solidFill>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a:t>5%</a:t>
                      </a:r>
                      <a:endParaRPr lang="en-US" altLang="zh-CN" sz="1200" b="1" baseline="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6%</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extLst>
                  <a:ext uri="{0D108BD9-81ED-4DB2-BD59-A6C34878D82A}">
                    <a16:rowId xmlns:a16="http://schemas.microsoft.com/office/drawing/2014/main" val="10007"/>
                  </a:ext>
                </a:extLst>
              </a:tr>
              <a:tr h="295084">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zh-CN" altLang="en-US" sz="1200" b="1" baseline="0" dirty="0"/>
                        <a:t>印度</a:t>
                      </a:r>
                      <a:endParaRPr lang="zh-CN" altLang="en-US" sz="1200" b="1" baseline="0" dirty="0">
                        <a:latin typeface="Times New Roman" panose="02020603050405020304" pitchFamily="18" charset="0"/>
                        <a:ea typeface="微软雅黑" panose="020B0503020204020204" pitchFamily="34"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solidFill>
                            <a:srgbClr val="FF0000"/>
                          </a:solidFill>
                        </a:rPr>
                        <a:t>56%</a:t>
                      </a:r>
                      <a:endParaRPr lang="en-US" altLang="zh-CN" sz="1200" b="1" baseline="0" dirty="0">
                        <a:solidFill>
                          <a:srgbClr val="FF0000"/>
                        </a:solidFill>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25%</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6%</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2%</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tc>
                  <a:txBody>
                    <a:bodyPr/>
                    <a:lstStyle>
                      <a:defPPr>
                        <a:defRPr lang="en-US">
                          <a:solidFill>
                            <a:schemeClr val="dk1"/>
                          </a:solidFill>
                        </a:defRP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r>
                        <a:rPr lang="en-US" altLang="zh-CN" sz="1200" b="1" baseline="0" dirty="0"/>
                        <a:t>11%</a:t>
                      </a:r>
                      <a:endParaRPr lang="en-US" altLang="zh-CN" sz="1200" b="1" baseline="0" dirty="0">
                        <a:latin typeface="Times New Roman" panose="02020603050405020304" pitchFamily="18" charset="0"/>
                        <a:ea typeface="宋体" panose="02010600030101010101" pitchFamily="2" charset="-122"/>
                      </a:endParaRPr>
                    </a:p>
                  </a:txBody>
                  <a:tcPr anchor="ctr">
                    <a:cell3D prstMaterial="dkEdge">
                      <a:bevel prst="riblet"/>
                      <a:lightRig rig="flood" dir="t"/>
                    </a:cell3D>
                  </a:tcPr>
                </a:tc>
                <a:extLst>
                  <a:ext uri="{0D108BD9-81ED-4DB2-BD59-A6C34878D82A}">
                    <a16:rowId xmlns:a16="http://schemas.microsoft.com/office/drawing/2014/main" val="10008"/>
                  </a:ext>
                </a:extLst>
              </a:tr>
            </a:tbl>
          </a:graphicData>
        </a:graphic>
      </p:graphicFrame>
      <p:pic>
        <p:nvPicPr>
          <p:cNvPr id="8" name="图片 7"/>
          <p:cNvPicPr>
            <a:picLocks noChangeAspect="1"/>
          </p:cNvPicPr>
          <p:nvPr/>
        </p:nvPicPr>
        <p:blipFill>
          <a:blip r:embed="rId7"/>
          <a:stretch>
            <a:fillRect/>
          </a:stretch>
        </p:blipFill>
        <p:spPr>
          <a:xfrm>
            <a:off x="250574" y="2973824"/>
            <a:ext cx="2486675" cy="3094590"/>
          </a:xfrm>
          <a:prstGeom prst="rect">
            <a:avLst/>
          </a:prstGeom>
          <a:solidFill>
            <a:srgbClr val="FFFFFF">
              <a:shade val="85000"/>
            </a:srgbClr>
          </a:solidFill>
          <a:ln w="1905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9" name="组合 8"/>
          <p:cNvGrpSpPr/>
          <p:nvPr/>
        </p:nvGrpSpPr>
        <p:grpSpPr>
          <a:xfrm>
            <a:off x="-1" y="6296628"/>
            <a:ext cx="12191997" cy="561373"/>
            <a:chOff x="-1" y="6296628"/>
            <a:chExt cx="12191997" cy="561373"/>
          </a:xfrm>
        </p:grpSpPr>
        <p:sp>
          <p:nvSpPr>
            <p:cNvPr id="10" name="矩形 9"/>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1" name="文本框 10">
              <a:hlinkClick r:id="rId8"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r>
                <a:rPr lang="zh-CN" altLang="en-US" sz="1800" b="1" dirty="0">
                  <a:solidFill>
                    <a:schemeClr val="accent1"/>
                  </a:solidFill>
                </a:rPr>
                <a:t>研究背景与意义</a:t>
              </a:r>
            </a:p>
          </p:txBody>
        </p:sp>
        <p:sp>
          <p:nvSpPr>
            <p:cNvPr id="12" name="文本框 11">
              <a:hlinkClick r:id="rId9"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p>
              <a:pPr algn="l"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互层岩体对爆破的影响机理</a:t>
              </a:r>
            </a:p>
          </p:txBody>
        </p:sp>
        <p:sp>
          <p:nvSpPr>
            <p:cNvPr id="13" name="文本框 12">
              <a:hlinkClick r:id="rId10"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p>
              <a:pPr algn="l"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主控岩层判别方法</a:t>
              </a:r>
            </a:p>
          </p:txBody>
        </p:sp>
        <p:sp>
          <p:nvSpPr>
            <p:cNvPr id="15" name="文本框 14">
              <a:hlinkClick r:id="rId11"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现场试验效果分析</a:t>
              </a:r>
            </a:p>
          </p:txBody>
        </p:sp>
        <p:sp>
          <p:nvSpPr>
            <p:cNvPr id="16" name="文本框 15">
              <a:hlinkClick r:id="rId12"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研究总结</a:t>
              </a:r>
            </a:p>
          </p:txBody>
        </p:sp>
        <p:cxnSp>
          <p:nvCxnSpPr>
            <p:cNvPr id="17" name="直接连接符 16"/>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998907" y="6296629"/>
              <a:ext cx="167640" cy="561372"/>
              <a:chOff x="8564880" y="6248400"/>
              <a:chExt cx="167640" cy="506730"/>
            </a:xfrm>
          </p:grpSpPr>
          <p:sp>
            <p:nvSpPr>
              <p:cNvPr id="23" name="等腰三角形 22"/>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owerpoint template design by DAJU_PPT正版来源小红书大橘PPT微信DAJU_PPT请勿抄袭搬运！盗版必究！"/>
          <p:cNvSpPr txBox="1"/>
          <p:nvPr/>
        </p:nvSpPr>
        <p:spPr>
          <a:xfrm>
            <a:off x="657372" y="280712"/>
            <a:ext cx="5254128" cy="400110"/>
          </a:xfrm>
          <a:prstGeom prst="rect">
            <a:avLst/>
          </a:prstGeom>
          <a:noFill/>
        </p:spPr>
        <p:txBody>
          <a:bodyPr wrap="square" rtlCol="0">
            <a:spAutoFit/>
          </a:bodyPr>
          <a:lstStyle/>
          <a:p>
            <a:pPr defTabSz="914400">
              <a:defRPr/>
            </a:pPr>
            <a:r>
              <a:rPr lang="zh-CN" altLang="en-US" sz="2000" b="1" spc="300" dirty="0">
                <a:solidFill>
                  <a:schemeClr val="accent1"/>
                </a:solidFill>
                <a:latin typeface="微软雅黑" panose="020B0503020204020204" pitchFamily="34" charset="-122"/>
                <a:ea typeface="微软雅黑" panose="020B0503020204020204" pitchFamily="34" charset="-122"/>
              </a:rPr>
              <a:t>研究背景与意义</a:t>
            </a:r>
          </a:p>
        </p:txBody>
      </p:sp>
      <p:cxnSp>
        <p:nvCxnSpPr>
          <p:cNvPr id="21" name="powerpoint template design by DAJU_PPT正版来源小红书大橘PPT微信DAJU_PPT请勿抄袭搬运！盗版必究！"/>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116064" y="102193"/>
            <a:ext cx="541309" cy="599859"/>
            <a:chOff x="116063" y="102193"/>
            <a:chExt cx="541309" cy="599859"/>
          </a:xfrm>
        </p:grpSpPr>
        <p:sp>
          <p:nvSpPr>
            <p:cNvPr id="44" name="矩形: 圆角 43"/>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圆角 44"/>
            <p:cNvSpPr/>
            <p:nvPr/>
          </p:nvSpPr>
          <p:spPr>
            <a:xfrm>
              <a:off x="116063" y="204280"/>
              <a:ext cx="338007" cy="338007"/>
            </a:xfrm>
            <a:prstGeom prst="roundRect">
              <a:avLst>
                <a:gd name="adj" fmla="val 19200"/>
              </a:avLst>
            </a:prstGeom>
            <a:solidFill>
              <a:schemeClr val="accent1">
                <a:alpha val="70000"/>
              </a:schemeClr>
            </a:solidFill>
            <a:ln w="63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圆角 45"/>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7" name="组合 16"/>
          <p:cNvGrpSpPr/>
          <p:nvPr/>
        </p:nvGrpSpPr>
        <p:grpSpPr>
          <a:xfrm>
            <a:off x="286235" y="1651152"/>
            <a:ext cx="5996402" cy="4417262"/>
            <a:chOff x="5138761" y="1455956"/>
            <a:chExt cx="5316459" cy="3946088"/>
          </a:xfrm>
        </p:grpSpPr>
        <p:grpSp>
          <p:nvGrpSpPr>
            <p:cNvPr id="3" name="组合 2"/>
            <p:cNvGrpSpPr/>
            <p:nvPr/>
          </p:nvGrpSpPr>
          <p:grpSpPr>
            <a:xfrm>
              <a:off x="5138761" y="1455956"/>
              <a:ext cx="5075756" cy="3946088"/>
              <a:chOff x="10511" y="2274"/>
              <a:chExt cx="8569" cy="6138"/>
            </a:xfrm>
          </p:grpSpPr>
          <p:pic>
            <p:nvPicPr>
              <p:cNvPr id="13" name="图片 12" descr="图片222"/>
              <p:cNvPicPr>
                <a:picLocks noChangeAspect="1"/>
              </p:cNvPicPr>
              <p:nvPr/>
            </p:nvPicPr>
            <p:blipFill>
              <a:blip r:embed="rId4">
                <a:alphaModFix amt="70000"/>
                <a:clrChange>
                  <a:clrFrom>
                    <a:srgbClr val="FFFFFF"/>
                  </a:clrFrom>
                  <a:clrTo>
                    <a:srgbClr val="FFFFFF">
                      <a:alpha val="0"/>
                    </a:srgbClr>
                  </a:clrTo>
                </a:clrChange>
              </a:blip>
              <a:srcRect t="5451" r="2589" b="621"/>
              <a:stretch>
                <a:fillRect/>
              </a:stretch>
            </p:blipFill>
            <p:spPr>
              <a:xfrm>
                <a:off x="11981" y="2274"/>
                <a:ext cx="6107" cy="5079"/>
              </a:xfrm>
              <a:prstGeom prst="rect">
                <a:avLst/>
              </a:prstGeom>
            </p:spPr>
          </p:pic>
          <p:pic>
            <p:nvPicPr>
              <p:cNvPr id="15" name="图片 14" descr="图片1111"/>
              <p:cNvPicPr>
                <a:picLocks noChangeAspect="1"/>
              </p:cNvPicPr>
              <p:nvPr/>
            </p:nvPicPr>
            <p:blipFill>
              <a:blip r:embed="rId5">
                <a:duotone>
                  <a:schemeClr val="accent2">
                    <a:shade val="45000"/>
                    <a:satMod val="135000"/>
                  </a:schemeClr>
                  <a:prstClr val="white"/>
                </a:duotone>
              </a:blip>
              <a:stretch>
                <a:fillRect/>
              </a:stretch>
            </p:blipFill>
            <p:spPr>
              <a:xfrm>
                <a:off x="10511" y="3632"/>
                <a:ext cx="4320" cy="4740"/>
              </a:xfrm>
              <a:prstGeom prst="rect">
                <a:avLst/>
              </a:prstGeom>
            </p:spPr>
          </p:pic>
          <p:pic>
            <p:nvPicPr>
              <p:cNvPr id="16" name="图片 15" descr="图片2222"/>
              <p:cNvPicPr>
                <a:picLocks noChangeAspect="1"/>
              </p:cNvPicPr>
              <p:nvPr/>
            </p:nvPicPr>
            <p:blipFill>
              <a:blip r:embed="rId6">
                <a:duotone>
                  <a:schemeClr val="accent4">
                    <a:shade val="45000"/>
                    <a:satMod val="135000"/>
                  </a:schemeClr>
                  <a:prstClr val="white"/>
                </a:duotone>
              </a:blip>
              <a:stretch>
                <a:fillRect/>
              </a:stretch>
            </p:blipFill>
            <p:spPr>
              <a:xfrm>
                <a:off x="14760" y="3672"/>
                <a:ext cx="4320" cy="4740"/>
              </a:xfrm>
              <a:prstGeom prst="rect">
                <a:avLst/>
              </a:prstGeom>
            </p:spPr>
          </p:pic>
        </p:grpSp>
        <p:sp>
          <p:nvSpPr>
            <p:cNvPr id="5" name="文本框 6"/>
            <p:cNvSpPr txBox="1"/>
            <p:nvPr/>
          </p:nvSpPr>
          <p:spPr>
            <a:xfrm>
              <a:off x="5379012" y="2084745"/>
              <a:ext cx="1059260" cy="253916"/>
            </a:xfrm>
            <a:prstGeom prst="rect">
              <a:avLst/>
            </a:prstGeom>
            <a:noFill/>
          </p:spPr>
          <p:txBody>
            <a:bodyPr wrap="square" rtlCol="0">
              <a:spAutoFit/>
            </a:bodyPr>
            <a:lst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050" b="1" dirty="0">
                  <a:solidFill>
                    <a:srgbClr val="C55D0F"/>
                  </a:solidFill>
                  <a:latin typeface="Segoe UI" panose="020B0502040204020203" pitchFamily="34" charset="0"/>
                  <a:ea typeface="等线" panose="02010600030101010101" charset="-122"/>
                </a:rPr>
                <a:t>煤炭储量</a:t>
              </a:r>
              <a:r>
                <a:rPr lang="en-US" altLang="zh-CN" sz="1050" b="1" dirty="0">
                  <a:solidFill>
                    <a:srgbClr val="C55D0F"/>
                  </a:solidFill>
                  <a:latin typeface="Segoe UI" panose="020B0502040204020203" pitchFamily="34" charset="0"/>
                  <a:ea typeface="等线" panose="02010600030101010101" charset="-122"/>
                </a:rPr>
                <a:t>/</a:t>
              </a:r>
              <a:r>
                <a:rPr lang="zh-CN" altLang="en-US" sz="1050" b="1" dirty="0">
                  <a:solidFill>
                    <a:srgbClr val="C55D0F"/>
                  </a:solidFill>
                  <a:latin typeface="Segoe UI" panose="020B0502040204020203" pitchFamily="34" charset="0"/>
                  <a:ea typeface="等线" panose="02010600030101010101" charset="-122"/>
                </a:rPr>
                <a:t>亿</a:t>
              </a:r>
              <a:r>
                <a:rPr lang="en-US" altLang="zh-CN" sz="1050" b="1" dirty="0">
                  <a:solidFill>
                    <a:srgbClr val="C55D0F"/>
                  </a:solidFill>
                  <a:latin typeface="Segoe UI" panose="020B0502040204020203" pitchFamily="34" charset="0"/>
                  <a:ea typeface="等线" panose="02010600030101010101" charset="-122"/>
                  <a:cs typeface="Times New Roman" panose="02020603050405020304" pitchFamily="18" charset="0"/>
                </a:rPr>
                <a:t>t</a:t>
              </a:r>
            </a:p>
          </p:txBody>
        </p:sp>
        <p:sp>
          <p:nvSpPr>
            <p:cNvPr id="6" name="文本框 7"/>
            <p:cNvSpPr txBox="1"/>
            <p:nvPr/>
          </p:nvSpPr>
          <p:spPr>
            <a:xfrm>
              <a:off x="9320441" y="2121174"/>
              <a:ext cx="1134779" cy="253916"/>
            </a:xfrm>
            <a:prstGeom prst="rect">
              <a:avLst/>
            </a:prstGeom>
            <a:noFill/>
          </p:spPr>
          <p:txBody>
            <a:bodyPr wrap="square" rtlCol="0">
              <a:spAutoFit/>
            </a:bodyPr>
            <a:lst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050" b="1" dirty="0">
                  <a:solidFill>
                    <a:srgbClr val="C55D0F"/>
                  </a:solidFill>
                  <a:latin typeface="Segoe UI" panose="020B0502040204020203" pitchFamily="34" charset="0"/>
                  <a:ea typeface="等线" panose="02010600030101010101" charset="-122"/>
                </a:rPr>
                <a:t>产能增速</a:t>
              </a:r>
              <a:r>
                <a:rPr lang="en-US" altLang="zh-CN" sz="1050" b="1" dirty="0">
                  <a:solidFill>
                    <a:srgbClr val="C55D0F"/>
                  </a:solidFill>
                  <a:latin typeface="Segoe UI" panose="020B0502040204020203" pitchFamily="34" charset="0"/>
                  <a:ea typeface="等线" panose="02010600030101010101" charset="-122"/>
                </a:rPr>
                <a:t>/</a:t>
              </a:r>
              <a:r>
                <a:rPr lang="zh-CN" altLang="en-US" sz="1050" b="1" dirty="0">
                  <a:solidFill>
                    <a:srgbClr val="C55D0F"/>
                  </a:solidFill>
                  <a:latin typeface="Segoe UI" panose="020B0502040204020203" pitchFamily="34" charset="0"/>
                  <a:ea typeface="等线" panose="02010600030101010101" charset="-122"/>
                </a:rPr>
                <a:t>亿</a:t>
              </a:r>
              <a:r>
                <a:rPr lang="en-US" altLang="zh-CN" sz="1050" b="1" dirty="0">
                  <a:solidFill>
                    <a:srgbClr val="C55D0F"/>
                  </a:solidFill>
                  <a:latin typeface="Segoe UI" panose="020B0502040204020203" pitchFamily="34" charset="0"/>
                  <a:ea typeface="等线" panose="02010600030101010101" charset="-122"/>
                  <a:cs typeface="Times New Roman" panose="02020603050405020304" pitchFamily="18" charset="0"/>
                </a:rPr>
                <a:t>t/a</a:t>
              </a:r>
            </a:p>
          </p:txBody>
        </p:sp>
        <p:pic>
          <p:nvPicPr>
            <p:cNvPr id="7" name="图形 8" descr="箭头: 顺时针弯曲 纯色填充"/>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20472743">
              <a:off x="6437259" y="3781535"/>
              <a:ext cx="813939" cy="1151294"/>
            </a:xfrm>
            <a:prstGeom prst="rect">
              <a:avLst/>
            </a:prstGeom>
          </p:spPr>
        </p:pic>
        <p:pic>
          <p:nvPicPr>
            <p:cNvPr id="8" name="图形 9" descr="箭头: 顺时针弯曲 纯色填充"/>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1127257" flipH="1">
              <a:off x="8974388" y="3809939"/>
              <a:ext cx="813939" cy="1151294"/>
            </a:xfrm>
            <a:prstGeom prst="rect">
              <a:avLst/>
            </a:prstGeom>
          </p:spPr>
        </p:pic>
      </p:grpSp>
      <p:pic>
        <p:nvPicPr>
          <p:cNvPr id="50" name="Picture 2"/>
          <p:cNvPicPr/>
          <p:nvPr/>
        </p:nvPicPr>
        <p:blipFill rotWithShape="1">
          <a:blip r:embed="rId11"/>
          <a:srcRect t="30509" b="30509"/>
          <a:stretch>
            <a:fillRect/>
          </a:stretch>
        </p:blipFill>
        <p:spPr>
          <a:xfrm>
            <a:off x="10262940" y="22372"/>
            <a:ext cx="1634867" cy="400101"/>
          </a:xfrm>
          <a:prstGeom prst="rect">
            <a:avLst/>
          </a:prstGeom>
        </p:spPr>
      </p:pic>
      <p:pic>
        <p:nvPicPr>
          <p:cNvPr id="51" name="Picture Placeholder 24"/>
          <p:cNvPicPr>
            <a:picLocks noGrp="1" noChangeAspect="1"/>
          </p:cNvPicPr>
          <p:nvPr/>
        </p:nvPicPr>
        <p:blipFill rotWithShape="1">
          <a:blip r:embed="rId12">
            <a:extLst>
              <a:ext uri="{28A0092B-C50C-407E-A947-70E740481C1C}">
                <a14:useLocalDpi xmlns:a14="http://schemas.microsoft.com/office/drawing/2010/main" val="0"/>
              </a:ext>
            </a:extLst>
          </a:blip>
          <a:srcRect l="-5450" t="-91582" r="-7334" b="-89301"/>
          <a:stretch>
            <a:fillRect/>
          </a:stretch>
        </p:blipFill>
        <p:spPr>
          <a:xfrm>
            <a:off x="10262940" y="322788"/>
            <a:ext cx="1966301" cy="447712"/>
          </a:xfrm>
          <a:prstGeom prst="rect">
            <a:avLst/>
          </a:prstGeom>
        </p:spPr>
      </p:pic>
      <p:graphicFrame>
        <p:nvGraphicFramePr>
          <p:cNvPr id="68" name="图表 67"/>
          <p:cNvGraphicFramePr/>
          <p:nvPr/>
        </p:nvGraphicFramePr>
        <p:xfrm>
          <a:off x="6102874" y="1813394"/>
          <a:ext cx="5996401" cy="4135206"/>
        </p:xfrm>
        <a:graphic>
          <a:graphicData uri="http://schemas.openxmlformats.org/drawingml/2006/chart">
            <c:chart xmlns:c="http://schemas.openxmlformats.org/drawingml/2006/chart" xmlns:r="http://schemas.openxmlformats.org/officeDocument/2006/relationships" r:id="rId13"/>
          </a:graphicData>
        </a:graphic>
      </p:graphicFrame>
      <p:sp>
        <p:nvSpPr>
          <p:cNvPr id="69" name="文本框 1"/>
          <p:cNvSpPr txBox="1"/>
          <p:nvPr/>
        </p:nvSpPr>
        <p:spPr>
          <a:xfrm>
            <a:off x="785050" y="806754"/>
            <a:ext cx="10697889" cy="1366080"/>
          </a:xfrm>
          <a:prstGeom prst="rect">
            <a:avLst/>
          </a:prstGeom>
          <a:noFill/>
        </p:spPr>
        <p:txBody>
          <a:bodyPr wrap="square">
            <a:spAutoFit/>
          </a:bodyPr>
          <a:lst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85750" indent="-285750" algn="just" defTabSz="685800" eaLnBrk="0" fontAlgn="base" hangingPunct="0">
              <a:lnSpc>
                <a:spcPct val="120000"/>
              </a:lnSpc>
              <a:spcBef>
                <a:spcPts val="915"/>
              </a:spcBef>
              <a:spcAft>
                <a:spcPct val="0"/>
              </a:spcAft>
              <a:buFont typeface="Wingdings" panose="05000000000000000000" pitchFamily="2" charset="2"/>
              <a:buChar char="Ø"/>
              <a:defRPr/>
            </a:pPr>
            <a:r>
              <a:rPr lang="zh-CN" altLang="en-US" sz="2000" b="1" dirty="0">
                <a:solidFill>
                  <a:schemeClr val="accent1"/>
                </a:solidFill>
                <a:latin typeface="微软雅黑" panose="020B0503020204020204" pitchFamily="34" charset="-122"/>
                <a:ea typeface="微软雅黑" panose="020B0503020204020204" pitchFamily="34" charset="-122"/>
              </a:rPr>
              <a:t>新疆</a:t>
            </a:r>
            <a:r>
              <a:rPr lang="zh-CN" altLang="en-US" sz="2000" dirty="0">
                <a:solidFill>
                  <a:prstClr val="black"/>
                </a:solidFill>
                <a:latin typeface="微软雅黑" panose="020B0503020204020204" pitchFamily="34" charset="-122"/>
                <a:ea typeface="微软雅黑" panose="020B0503020204020204" pitchFamily="34" charset="-122"/>
              </a:rPr>
              <a:t>矿产资源丰富，煤炭储量占全国</a:t>
            </a:r>
            <a:r>
              <a:rPr lang="en-US" altLang="zh-CN" sz="2000" b="1" dirty="0">
                <a:solidFill>
                  <a:schemeClr val="accent1"/>
                </a:solidFill>
                <a:latin typeface="微软雅黑" panose="020B0503020204020204" pitchFamily="34" charset="-122"/>
                <a:ea typeface="微软雅黑" panose="020B0503020204020204" pitchFamily="34" charset="-122"/>
              </a:rPr>
              <a:t>40%</a:t>
            </a:r>
            <a:r>
              <a:rPr lang="zh-CN" altLang="en-US" sz="2000" dirty="0">
                <a:solidFill>
                  <a:prstClr val="black"/>
                </a:solidFill>
                <a:latin typeface="微软雅黑" panose="020B0503020204020204" pitchFamily="34" charset="-122"/>
                <a:ea typeface="微软雅黑" panose="020B0503020204020204" pitchFamily="34" charset="-122"/>
              </a:rPr>
              <a:t>，位居全国</a:t>
            </a:r>
            <a:r>
              <a:rPr lang="zh-CN" altLang="en-US" sz="2000" b="1" dirty="0">
                <a:solidFill>
                  <a:schemeClr val="accent1"/>
                </a:solidFill>
                <a:latin typeface="微软雅黑" panose="020B0503020204020204" pitchFamily="34" charset="-122"/>
                <a:ea typeface="微软雅黑" panose="020B0503020204020204" pitchFamily="34" charset="-122"/>
              </a:rPr>
              <a:t>第一</a:t>
            </a:r>
            <a:r>
              <a:rPr lang="zh-CN" altLang="en-US" sz="2000" dirty="0">
                <a:solidFill>
                  <a:prstClr val="black"/>
                </a:solidFill>
                <a:latin typeface="微软雅黑" panose="020B0503020204020204" pitchFamily="34" charset="-122"/>
                <a:ea typeface="微软雅黑" panose="020B0503020204020204" pitchFamily="34" charset="-122"/>
              </a:rPr>
              <a:t>，同时产能增速也位居全国</a:t>
            </a:r>
            <a:r>
              <a:rPr lang="zh-CN" altLang="en-US" sz="2000" b="1" dirty="0">
                <a:solidFill>
                  <a:schemeClr val="accent1"/>
                </a:solidFill>
                <a:latin typeface="微软雅黑" panose="020B0503020204020204" pitchFamily="34" charset="-122"/>
                <a:ea typeface="微软雅黑" panose="020B0503020204020204" pitchFamily="34" charset="-122"/>
              </a:rPr>
              <a:t>第一</a:t>
            </a:r>
            <a:r>
              <a:rPr lang="zh-CN" altLang="en-US" sz="2000" dirty="0">
                <a:solidFill>
                  <a:prstClr val="black"/>
                </a:solidFill>
                <a:latin typeface="微软雅黑" panose="020B0503020204020204" pitchFamily="34" charset="-122"/>
                <a:ea typeface="微软雅黑" panose="020B0503020204020204" pitchFamily="34" charset="-122"/>
              </a:rPr>
              <a:t>。</a:t>
            </a:r>
            <a:endParaRPr lang="en-US" altLang="zh-CN" sz="2000" dirty="0">
              <a:solidFill>
                <a:prstClr val="black"/>
              </a:solidFill>
              <a:latin typeface="微软雅黑" panose="020B0503020204020204" pitchFamily="34" charset="-122"/>
              <a:ea typeface="微软雅黑" panose="020B0503020204020204" pitchFamily="34" charset="-122"/>
            </a:endParaRPr>
          </a:p>
          <a:p>
            <a:pPr marL="285750" indent="-285750" algn="just" defTabSz="685800" eaLnBrk="0" fontAlgn="base" hangingPunct="0">
              <a:lnSpc>
                <a:spcPct val="120000"/>
              </a:lnSpc>
              <a:spcBef>
                <a:spcPts val="915"/>
              </a:spcBef>
              <a:spcAft>
                <a:spcPct val="0"/>
              </a:spcAft>
              <a:buFont typeface="Wingdings" panose="05000000000000000000" pitchFamily="2" charset="2"/>
              <a:buChar char="Ø"/>
              <a:defRPr/>
            </a:pPr>
            <a:r>
              <a:rPr lang="zh-CN" altLang="en-US" sz="2000" spc="-5"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露天开采是我区最重要的开采方式。</a:t>
            </a:r>
            <a:endParaRPr lang="en-US" altLang="zh-CN" sz="2000" spc="-5"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endParaRPr>
          </a:p>
          <a:p>
            <a:pPr algn="just" defTabSz="685800" eaLnBrk="0" fontAlgn="base" hangingPunct="0">
              <a:lnSpc>
                <a:spcPct val="120000"/>
              </a:lnSpc>
              <a:spcBef>
                <a:spcPts val="915"/>
              </a:spcBef>
              <a:spcAft>
                <a:spcPct val="0"/>
              </a:spcAft>
              <a:defRPr/>
            </a:pPr>
            <a:endParaRPr lang="en-US" altLang="zh-CN" spc="-5"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27" name="组合 26"/>
          <p:cNvGrpSpPr/>
          <p:nvPr/>
        </p:nvGrpSpPr>
        <p:grpSpPr>
          <a:xfrm>
            <a:off x="-1" y="6296628"/>
            <a:ext cx="12191997" cy="561373"/>
            <a:chOff x="-1" y="6296628"/>
            <a:chExt cx="12191997" cy="561373"/>
          </a:xfrm>
        </p:grpSpPr>
        <p:sp>
          <p:nvSpPr>
            <p:cNvPr id="28" name="矩形 27"/>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9" name="文本框 28">
              <a:hlinkClick r:id="rId14"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r>
                <a:rPr lang="zh-CN" altLang="en-US" sz="1800" b="1" dirty="0">
                  <a:solidFill>
                    <a:schemeClr val="accent1"/>
                  </a:solidFill>
                </a:rPr>
                <a:t>研究背景与意义</a:t>
              </a:r>
            </a:p>
          </p:txBody>
        </p:sp>
        <p:sp>
          <p:nvSpPr>
            <p:cNvPr id="30" name="文本框 29">
              <a:hlinkClick r:id="rId15"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p>
              <a:pPr algn="l"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互层岩体对爆破的影响机理</a:t>
              </a:r>
            </a:p>
          </p:txBody>
        </p:sp>
        <p:sp>
          <p:nvSpPr>
            <p:cNvPr id="31" name="文本框 30">
              <a:hlinkClick r:id="rId16"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p>
              <a:pPr algn="l"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主控岩层判别方法</a:t>
              </a:r>
            </a:p>
          </p:txBody>
        </p:sp>
        <p:sp>
          <p:nvSpPr>
            <p:cNvPr id="32" name="文本框 31">
              <a:hlinkClick r:id="rId17"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现场试验效果分析</a:t>
              </a:r>
            </a:p>
          </p:txBody>
        </p:sp>
        <p:sp>
          <p:nvSpPr>
            <p:cNvPr id="33" name="文本框 32">
              <a:hlinkClick r:id="rId18"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研究总结</a:t>
              </a:r>
            </a:p>
          </p:txBody>
        </p:sp>
        <p:cxnSp>
          <p:nvCxnSpPr>
            <p:cNvPr id="34" name="直接连接符 33"/>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998907" y="6296629"/>
              <a:ext cx="167640" cy="561372"/>
              <a:chOff x="8564880" y="6248400"/>
              <a:chExt cx="167640" cy="506730"/>
            </a:xfrm>
          </p:grpSpPr>
          <p:sp>
            <p:nvSpPr>
              <p:cNvPr id="39" name="等腰三角形 38"/>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owerpoint template design by DAJU_PPT正版来源小红书大橘PPT微信DAJU_PPT请勿抄袭搬运！盗版必究！"/>
          <p:cNvSpPr txBox="1"/>
          <p:nvPr/>
        </p:nvSpPr>
        <p:spPr>
          <a:xfrm>
            <a:off x="657372" y="280712"/>
            <a:ext cx="5254128" cy="400110"/>
          </a:xfrm>
          <a:prstGeom prst="rect">
            <a:avLst/>
          </a:prstGeom>
          <a:noFill/>
        </p:spPr>
        <p:txBody>
          <a:bodyPr wrap="square" rtlCol="0">
            <a:spAutoFit/>
          </a:bodyPr>
          <a:lstStyle/>
          <a:p>
            <a:pPr defTabSz="914400">
              <a:defRPr/>
            </a:pPr>
            <a:r>
              <a:rPr lang="zh-CN" altLang="en-US" sz="2000" b="1" spc="300" dirty="0">
                <a:solidFill>
                  <a:schemeClr val="accent1"/>
                </a:solidFill>
                <a:latin typeface="微软雅黑" panose="020B0503020204020204" pitchFamily="34" charset="-122"/>
                <a:ea typeface="微软雅黑" panose="020B0503020204020204" pitchFamily="34" charset="-122"/>
              </a:rPr>
              <a:t>研究背景与意义</a:t>
            </a:r>
          </a:p>
        </p:txBody>
      </p:sp>
      <p:cxnSp>
        <p:nvCxnSpPr>
          <p:cNvPr id="21" name="powerpoint template design by DAJU_PPT正版来源小红书大橘PPT微信DAJU_PPT请勿抄袭搬运！盗版必究！"/>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116064" y="102193"/>
            <a:ext cx="541309" cy="599859"/>
            <a:chOff x="116063" y="102193"/>
            <a:chExt cx="541309" cy="599859"/>
          </a:xfrm>
        </p:grpSpPr>
        <p:sp>
          <p:nvSpPr>
            <p:cNvPr id="44" name="矩形: 圆角 43"/>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圆角 44"/>
            <p:cNvSpPr/>
            <p:nvPr/>
          </p:nvSpPr>
          <p:spPr>
            <a:xfrm>
              <a:off x="116063" y="204280"/>
              <a:ext cx="338007" cy="338007"/>
            </a:xfrm>
            <a:prstGeom prst="roundRect">
              <a:avLst>
                <a:gd name="adj" fmla="val 19200"/>
              </a:avLst>
            </a:prstGeom>
            <a:solidFill>
              <a:schemeClr val="accent1">
                <a:alpha val="70000"/>
              </a:schemeClr>
            </a:solidFill>
            <a:ln w="63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圆角 45"/>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2" name="Picture 2"/>
          <p:cNvPicPr/>
          <p:nvPr/>
        </p:nvPicPr>
        <p:blipFill rotWithShape="1">
          <a:blip r:embed="rId4"/>
          <a:srcRect t="30509" b="30509"/>
          <a:stretch>
            <a:fillRect/>
          </a:stretch>
        </p:blipFill>
        <p:spPr>
          <a:xfrm>
            <a:off x="10262940" y="22372"/>
            <a:ext cx="1634867" cy="400101"/>
          </a:xfrm>
          <a:prstGeom prst="rect">
            <a:avLst/>
          </a:prstGeom>
        </p:spPr>
      </p:pic>
      <p:pic>
        <p:nvPicPr>
          <p:cNvPr id="3" name="Picture Placeholder 24"/>
          <p:cNvPicPr>
            <a:picLocks noGrp="1" noChangeAspect="1"/>
          </p:cNvPicPr>
          <p:nvPr/>
        </p:nvPicPr>
        <p:blipFill rotWithShape="1">
          <a:blip r:embed="rId5">
            <a:extLst>
              <a:ext uri="{28A0092B-C50C-407E-A947-70E740481C1C}">
                <a14:useLocalDpi xmlns:a14="http://schemas.microsoft.com/office/drawing/2010/main" val="0"/>
              </a:ext>
            </a:extLst>
          </a:blip>
          <a:srcRect l="-5450" t="-91582" r="-7334" b="-89301"/>
          <a:stretch>
            <a:fillRect/>
          </a:stretch>
        </p:blipFill>
        <p:spPr>
          <a:xfrm>
            <a:off x="10262940" y="322788"/>
            <a:ext cx="1966301" cy="447712"/>
          </a:xfrm>
          <a:prstGeom prst="rect">
            <a:avLst/>
          </a:prstGeom>
        </p:spPr>
      </p:pic>
      <p:grpSp>
        <p:nvGrpSpPr>
          <p:cNvPr id="47" name="组合 46"/>
          <p:cNvGrpSpPr/>
          <p:nvPr/>
        </p:nvGrpSpPr>
        <p:grpSpPr>
          <a:xfrm>
            <a:off x="6262354" y="985811"/>
            <a:ext cx="5296196" cy="4078259"/>
            <a:chOff x="6262354" y="985812"/>
            <a:chExt cx="4818019" cy="3771934"/>
          </a:xfrm>
        </p:grpSpPr>
        <p:pic>
          <p:nvPicPr>
            <p:cNvPr id="10" name="图片 9"/>
            <p:cNvPicPr>
              <a:picLocks noChangeAspect="1" noChangeArrowheads="1"/>
            </p:cNvPicPr>
            <p:nvPr/>
          </p:nvPicPr>
          <p:blipFill>
            <a:blip r:embed="rId6" cstate="print"/>
            <a:srcRect/>
            <a:stretch>
              <a:fillRect/>
            </a:stretch>
          </p:blipFill>
          <p:spPr bwMode="auto">
            <a:xfrm>
              <a:off x="8715648" y="2401515"/>
              <a:ext cx="2364725" cy="9275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图片 10"/>
            <p:cNvPicPr>
              <a:picLocks noChangeAspect="1" noChangeArrowheads="1"/>
            </p:cNvPicPr>
            <p:nvPr/>
          </p:nvPicPr>
          <p:blipFill>
            <a:blip r:embed="rId7" cstate="print"/>
            <a:srcRect/>
            <a:stretch>
              <a:fillRect/>
            </a:stretch>
          </p:blipFill>
          <p:spPr bwMode="auto">
            <a:xfrm>
              <a:off x="8737686" y="3738732"/>
              <a:ext cx="2275252" cy="8320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图片 11"/>
            <p:cNvPicPr>
              <a:picLocks noChangeAspect="1"/>
            </p:cNvPicPr>
            <p:nvPr/>
          </p:nvPicPr>
          <p:blipFill>
            <a:blip r:embed="rId8" cstate="print"/>
            <a:stretch>
              <a:fillRect/>
            </a:stretch>
          </p:blipFill>
          <p:spPr bwMode="auto">
            <a:xfrm>
              <a:off x="8698199" y="1004930"/>
              <a:ext cx="2364724" cy="9275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图片 12"/>
            <p:cNvPicPr>
              <a:picLocks noChangeAspect="1"/>
            </p:cNvPicPr>
            <p:nvPr/>
          </p:nvPicPr>
          <p:blipFill>
            <a:blip r:embed="rId9"/>
            <a:stretch>
              <a:fillRect/>
            </a:stretch>
          </p:blipFill>
          <p:spPr bwMode="auto">
            <a:xfrm>
              <a:off x="6308539" y="985812"/>
              <a:ext cx="2275254" cy="9275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5" name="矩形 14"/>
            <p:cNvSpPr/>
            <p:nvPr/>
          </p:nvSpPr>
          <p:spPr bwMode="auto">
            <a:xfrm>
              <a:off x="6656412" y="1820480"/>
              <a:ext cx="1518932" cy="25532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zh-CN" altLang="en-US" dirty="0">
                  <a:solidFill>
                    <a:schemeClr val="tx1"/>
                  </a:solidFill>
                  <a:latin typeface="微软雅黑" panose="020B0503020204020204" pitchFamily="34" charset="-122"/>
                  <a:ea typeface="微软雅黑" panose="020B0503020204020204" pitchFamily="34" charset="-122"/>
                </a:rPr>
                <a:t>大块</a:t>
              </a:r>
            </a:p>
          </p:txBody>
        </p:sp>
        <p:sp>
          <p:nvSpPr>
            <p:cNvPr id="16" name="矩形 15"/>
            <p:cNvSpPr/>
            <p:nvPr/>
          </p:nvSpPr>
          <p:spPr bwMode="auto">
            <a:xfrm>
              <a:off x="9120585" y="1881759"/>
              <a:ext cx="1520857" cy="25532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zh-CN" altLang="en-US" dirty="0">
                  <a:solidFill>
                    <a:schemeClr val="tx1"/>
                  </a:solidFill>
                  <a:latin typeface="微软雅黑" panose="020B0503020204020204" pitchFamily="34" charset="-122"/>
                  <a:ea typeface="微软雅黑" panose="020B0503020204020204" pitchFamily="34" charset="-122"/>
                </a:rPr>
                <a:t>飞石</a:t>
              </a:r>
            </a:p>
          </p:txBody>
        </p:sp>
        <p:sp>
          <p:nvSpPr>
            <p:cNvPr id="17" name="矩形 16"/>
            <p:cNvSpPr/>
            <p:nvPr/>
          </p:nvSpPr>
          <p:spPr bwMode="auto">
            <a:xfrm>
              <a:off x="9247644" y="3227836"/>
              <a:ext cx="1520857" cy="255325"/>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zh-CN" altLang="en-US" dirty="0">
                  <a:solidFill>
                    <a:schemeClr val="tx1"/>
                  </a:solidFill>
                  <a:latin typeface="微软雅黑" panose="020B0503020204020204" pitchFamily="34" charset="-122"/>
                  <a:ea typeface="微软雅黑" panose="020B0503020204020204" pitchFamily="34" charset="-122"/>
                </a:rPr>
                <a:t>根底</a:t>
              </a:r>
            </a:p>
          </p:txBody>
        </p:sp>
        <p:sp>
          <p:nvSpPr>
            <p:cNvPr id="18" name="矩形 17"/>
            <p:cNvSpPr/>
            <p:nvPr/>
          </p:nvSpPr>
          <p:spPr bwMode="auto">
            <a:xfrm>
              <a:off x="9270745" y="4502421"/>
              <a:ext cx="1518932" cy="255325"/>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zh-CN" altLang="en-US" dirty="0">
                  <a:solidFill>
                    <a:schemeClr val="tx1"/>
                  </a:solidFill>
                  <a:latin typeface="微软雅黑" panose="020B0503020204020204" pitchFamily="34" charset="-122"/>
                  <a:ea typeface="微软雅黑" panose="020B0503020204020204" pitchFamily="34" charset="-122"/>
                </a:rPr>
                <a:t>后拉</a:t>
              </a:r>
            </a:p>
          </p:txBody>
        </p:sp>
        <p:pic>
          <p:nvPicPr>
            <p:cNvPr id="19" name="Picture 2" descr="矿区爆破振动监测服务,爆破测振第三方监测,矿山煤矿震动测量_其它环境监测仪_维库仪器仪表网"/>
            <p:cNvPicPr>
              <a:picLocks noChangeAspect="1" noChangeArrowheads="1"/>
            </p:cNvPicPr>
            <p:nvPr/>
          </p:nvPicPr>
          <p:blipFill>
            <a:blip r:embed="rId10" cstate="print"/>
            <a:srcRect/>
            <a:stretch>
              <a:fillRect/>
            </a:stretch>
          </p:blipFill>
          <p:spPr bwMode="auto">
            <a:xfrm>
              <a:off x="6283787" y="2370418"/>
              <a:ext cx="2275254" cy="9275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0" name="矩形 19"/>
            <p:cNvSpPr/>
            <p:nvPr/>
          </p:nvSpPr>
          <p:spPr bwMode="auto">
            <a:xfrm>
              <a:off x="6737267" y="3225793"/>
              <a:ext cx="1520857" cy="25736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zh-CN" altLang="en-US" dirty="0">
                  <a:solidFill>
                    <a:schemeClr val="tx1"/>
                  </a:solidFill>
                  <a:latin typeface="微软雅黑" panose="020B0503020204020204" pitchFamily="34" charset="-122"/>
                  <a:ea typeface="微软雅黑" panose="020B0503020204020204" pitchFamily="34" charset="-122"/>
                </a:rPr>
                <a:t>振动</a:t>
              </a:r>
            </a:p>
          </p:txBody>
        </p:sp>
        <p:pic>
          <p:nvPicPr>
            <p:cNvPr id="22" name="图片 21"/>
            <p:cNvPicPr>
              <a:picLocks noChangeAspect="1"/>
            </p:cNvPicPr>
            <p:nvPr/>
          </p:nvPicPr>
          <p:blipFill>
            <a:blip r:embed="rId11"/>
            <a:stretch>
              <a:fillRect/>
            </a:stretch>
          </p:blipFill>
          <p:spPr bwMode="auto">
            <a:xfrm rot="10800000" flipV="1">
              <a:off x="6262354" y="3704167"/>
              <a:ext cx="2275252" cy="8320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3" name="矩形 22"/>
            <p:cNvSpPr/>
            <p:nvPr/>
          </p:nvSpPr>
          <p:spPr bwMode="auto">
            <a:xfrm>
              <a:off x="6716091" y="4465655"/>
              <a:ext cx="1520857" cy="255325"/>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zh-CN" altLang="en-US" dirty="0">
                  <a:solidFill>
                    <a:schemeClr val="tx1"/>
                  </a:solidFill>
                  <a:latin typeface="微软雅黑" panose="020B0503020204020204" pitchFamily="34" charset="-122"/>
                  <a:ea typeface="微软雅黑" panose="020B0503020204020204" pitchFamily="34" charset="-122"/>
                </a:rPr>
                <a:t>冲孔</a:t>
              </a:r>
            </a:p>
          </p:txBody>
        </p:sp>
      </p:grpSp>
      <p:sp>
        <p:nvSpPr>
          <p:cNvPr id="24" name="等腰三角形 23"/>
          <p:cNvSpPr/>
          <p:nvPr/>
        </p:nvSpPr>
        <p:spPr bwMode="auto">
          <a:xfrm rot="5400000">
            <a:off x="3906238" y="2286098"/>
            <a:ext cx="3625622" cy="807025"/>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solidFill>
                <a:prstClr val="white"/>
              </a:solidFill>
              <a:latin typeface="Calibri" panose="020F0502020204030204"/>
              <a:ea typeface="等线" panose="02010600030101010101" charset="-122"/>
            </a:endParaRPr>
          </a:p>
        </p:txBody>
      </p:sp>
      <p:sp>
        <p:nvSpPr>
          <p:cNvPr id="50" name="powerpoint template design by DAJU_PPT正版来源小红书大橘PPT微信DAJU_PPT请勿抄袭搬运！盗版必究！"/>
          <p:cNvSpPr/>
          <p:nvPr/>
        </p:nvSpPr>
        <p:spPr>
          <a:xfrm>
            <a:off x="403225" y="5236087"/>
            <a:ext cx="11535817" cy="7777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sz="2200" b="1" dirty="0">
                <a:solidFill>
                  <a:schemeClr val="accent1"/>
                </a:solidFill>
                <a:latin typeface="微软雅黑" panose="020B0503020204020204" pitchFamily="34" charset="-122"/>
                <a:ea typeface="微软雅黑" panose="020B0503020204020204" pitchFamily="34" charset="-122"/>
              </a:rPr>
              <a:t>爆破</a:t>
            </a:r>
            <a:r>
              <a:rPr lang="zh-CN" altLang="en-US" sz="2200" dirty="0">
                <a:solidFill>
                  <a:schemeClr val="tx1"/>
                </a:solidFill>
                <a:latin typeface="微软雅黑" panose="020B0503020204020204" pitchFamily="34" charset="-122"/>
                <a:ea typeface="微软雅黑" panose="020B0503020204020204" pitchFamily="34" charset="-122"/>
              </a:rPr>
              <a:t>又是露天开采的重要工艺，</a:t>
            </a:r>
            <a:r>
              <a:rPr lang="zh-CN" altLang="en-US" sz="2200" b="1" dirty="0">
                <a:solidFill>
                  <a:schemeClr val="accent1"/>
                </a:solidFill>
                <a:latin typeface="微软雅黑" panose="020B0503020204020204" pitchFamily="34" charset="-122"/>
                <a:ea typeface="微软雅黑" panose="020B0503020204020204" pitchFamily="34" charset="-122"/>
              </a:rPr>
              <a:t>爆破效果</a:t>
            </a:r>
            <a:r>
              <a:rPr lang="zh-CN" altLang="en-US" sz="2200" dirty="0">
                <a:solidFill>
                  <a:schemeClr val="tx1"/>
                </a:solidFill>
                <a:latin typeface="微软雅黑" panose="020B0503020204020204" pitchFamily="34" charset="-122"/>
                <a:ea typeface="微软雅黑" panose="020B0503020204020204" pitchFamily="34" charset="-122"/>
              </a:rPr>
              <a:t>的好坏直接影响矿山生产的效率、成本和生态。</a:t>
            </a:r>
          </a:p>
          <a:p>
            <a:pPr algn="ctr"/>
            <a:endParaRPr lang="zh-CN" altLang="en-US" dirty="0">
              <a:cs typeface="+mn-ea"/>
              <a:sym typeface="+mn-lt"/>
            </a:endParaRPr>
          </a:p>
        </p:txBody>
      </p:sp>
      <p:pic>
        <p:nvPicPr>
          <p:cNvPr id="51" name="图片 50"/>
          <p:cNvPicPr>
            <a:picLocks noChangeAspect="1"/>
          </p:cNvPicPr>
          <p:nvPr/>
        </p:nvPicPr>
        <p:blipFill>
          <a:blip r:embed="rId12"/>
          <a:srcRect l="8937" t="-463" r="28008" b="463"/>
          <a:stretch>
            <a:fillRect/>
          </a:stretch>
        </p:blipFill>
        <p:spPr>
          <a:xfrm>
            <a:off x="494077" y="975456"/>
            <a:ext cx="4449026" cy="4048861"/>
          </a:xfrm>
          <a:prstGeom prst="rect">
            <a:avLst/>
          </a:prstGeom>
          <a:ln>
            <a:noFill/>
          </a:ln>
          <a:effectLst>
            <a:outerShdw blurRad="190500" algn="tl" rotWithShape="0">
              <a:srgbClr val="000000">
                <a:alpha val="70000"/>
              </a:srgbClr>
            </a:outerShdw>
          </a:effectLst>
        </p:spPr>
      </p:pic>
      <p:grpSp>
        <p:nvGrpSpPr>
          <p:cNvPr id="33" name="组合 32"/>
          <p:cNvGrpSpPr/>
          <p:nvPr/>
        </p:nvGrpSpPr>
        <p:grpSpPr>
          <a:xfrm>
            <a:off x="-1" y="6296628"/>
            <a:ext cx="12191997" cy="561373"/>
            <a:chOff x="-1" y="6296628"/>
            <a:chExt cx="12191997" cy="561373"/>
          </a:xfrm>
        </p:grpSpPr>
        <p:sp>
          <p:nvSpPr>
            <p:cNvPr id="34" name="矩形 33"/>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35" name="文本框 34">
              <a:hlinkClick r:id="rId13"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r>
                <a:rPr lang="zh-CN" altLang="en-US" sz="1800" b="1" dirty="0">
                  <a:solidFill>
                    <a:schemeClr val="accent1"/>
                  </a:solidFill>
                </a:rPr>
                <a:t>研究背景与意义</a:t>
              </a:r>
            </a:p>
          </p:txBody>
        </p:sp>
        <p:sp>
          <p:nvSpPr>
            <p:cNvPr id="36" name="文本框 35">
              <a:hlinkClick r:id="rId14"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p>
              <a:pPr algn="l"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互层岩体对爆破的影响机理</a:t>
              </a:r>
            </a:p>
          </p:txBody>
        </p:sp>
        <p:sp>
          <p:nvSpPr>
            <p:cNvPr id="37" name="文本框 36">
              <a:hlinkClick r:id="rId15"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p>
              <a:pPr algn="l"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主控岩层判别方法</a:t>
              </a:r>
            </a:p>
          </p:txBody>
        </p:sp>
        <p:sp>
          <p:nvSpPr>
            <p:cNvPr id="38" name="文本框 37">
              <a:hlinkClick r:id="rId16"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现场试验效果分析</a:t>
              </a:r>
            </a:p>
          </p:txBody>
        </p:sp>
        <p:sp>
          <p:nvSpPr>
            <p:cNvPr id="39" name="文本框 38">
              <a:hlinkClick r:id="rId17"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研究总结</a:t>
              </a:r>
            </a:p>
          </p:txBody>
        </p:sp>
        <p:cxnSp>
          <p:nvCxnSpPr>
            <p:cNvPr id="40" name="直接连接符 39"/>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2" name="组合 51"/>
            <p:cNvGrpSpPr/>
            <p:nvPr/>
          </p:nvGrpSpPr>
          <p:grpSpPr>
            <a:xfrm>
              <a:off x="998907" y="6296629"/>
              <a:ext cx="167640" cy="561372"/>
              <a:chOff x="8564880" y="6248400"/>
              <a:chExt cx="167640" cy="506730"/>
            </a:xfrm>
          </p:grpSpPr>
          <p:sp>
            <p:nvSpPr>
              <p:cNvPr id="53" name="等腰三角形 52"/>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等腰三角形 53"/>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owerpoint template design by DAJU_PPT正版来源小红书大橘PPT微信DAJU_PPT请勿抄袭搬运！盗版必究！"/>
          <p:cNvSpPr txBox="1"/>
          <p:nvPr/>
        </p:nvSpPr>
        <p:spPr>
          <a:xfrm>
            <a:off x="657372" y="280712"/>
            <a:ext cx="5254128" cy="400110"/>
          </a:xfrm>
          <a:prstGeom prst="rect">
            <a:avLst/>
          </a:prstGeom>
          <a:noFill/>
        </p:spPr>
        <p:txBody>
          <a:bodyPr wrap="square" rtlCol="0">
            <a:spAutoFit/>
          </a:bodyPr>
          <a:lstStyle/>
          <a:p>
            <a:pPr defTabSz="914400">
              <a:defRPr/>
            </a:pPr>
            <a:r>
              <a:rPr lang="zh-CN" altLang="en-US" sz="2000" b="1" spc="300" dirty="0">
                <a:solidFill>
                  <a:schemeClr val="accent1"/>
                </a:solidFill>
                <a:latin typeface="微软雅黑" panose="020B0503020204020204" pitchFamily="34" charset="-122"/>
                <a:ea typeface="微软雅黑" panose="020B0503020204020204" pitchFamily="34" charset="-122"/>
              </a:rPr>
              <a:t>研究背景与意义</a:t>
            </a:r>
          </a:p>
        </p:txBody>
      </p:sp>
      <p:cxnSp>
        <p:nvCxnSpPr>
          <p:cNvPr id="21" name="powerpoint template design by DAJU_PPT正版来源小红书大橘PPT微信DAJU_PPT请勿抄袭搬运！盗版必究！"/>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116064" y="102193"/>
            <a:ext cx="541309" cy="599859"/>
            <a:chOff x="116063" y="102193"/>
            <a:chExt cx="541309" cy="599859"/>
          </a:xfrm>
        </p:grpSpPr>
        <p:sp>
          <p:nvSpPr>
            <p:cNvPr id="44" name="矩形: 圆角 43"/>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圆角 44"/>
            <p:cNvSpPr/>
            <p:nvPr/>
          </p:nvSpPr>
          <p:spPr>
            <a:xfrm>
              <a:off x="116063" y="204280"/>
              <a:ext cx="338007" cy="338007"/>
            </a:xfrm>
            <a:prstGeom prst="roundRect">
              <a:avLst>
                <a:gd name="adj" fmla="val 19200"/>
              </a:avLst>
            </a:prstGeom>
            <a:solidFill>
              <a:schemeClr val="accent1">
                <a:alpha val="70000"/>
              </a:schemeClr>
            </a:solidFill>
            <a:ln w="63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圆角 45"/>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2" name="Picture 2"/>
          <p:cNvPicPr/>
          <p:nvPr/>
        </p:nvPicPr>
        <p:blipFill rotWithShape="1">
          <a:blip r:embed="rId3"/>
          <a:srcRect t="30509" b="30509"/>
          <a:stretch>
            <a:fillRect/>
          </a:stretch>
        </p:blipFill>
        <p:spPr>
          <a:xfrm>
            <a:off x="10262940" y="22372"/>
            <a:ext cx="1634867" cy="400101"/>
          </a:xfrm>
          <a:prstGeom prst="rect">
            <a:avLst/>
          </a:prstGeom>
        </p:spPr>
      </p:pic>
      <p:pic>
        <p:nvPicPr>
          <p:cNvPr id="3" name="Picture Placeholder 24"/>
          <p:cNvPicPr>
            <a:picLocks noGrp="1" noChangeAspect="1"/>
          </p:cNvPicPr>
          <p:nvPr/>
        </p:nvPicPr>
        <p:blipFill rotWithShape="1">
          <a:blip r:embed="rId4">
            <a:extLst>
              <a:ext uri="{28A0092B-C50C-407E-A947-70E740481C1C}">
                <a14:useLocalDpi xmlns:a14="http://schemas.microsoft.com/office/drawing/2010/main" val="0"/>
              </a:ext>
            </a:extLst>
          </a:blip>
          <a:srcRect l="-5450" t="-91582" r="-7334" b="-89301"/>
          <a:stretch>
            <a:fillRect/>
          </a:stretch>
        </p:blipFill>
        <p:spPr>
          <a:xfrm>
            <a:off x="10262940" y="322788"/>
            <a:ext cx="1966301" cy="447712"/>
          </a:xfrm>
          <a:prstGeom prst="rect">
            <a:avLst/>
          </a:prstGeom>
        </p:spPr>
      </p:pic>
      <p:sp>
        <p:nvSpPr>
          <p:cNvPr id="7" name="矩形 6"/>
          <p:cNvSpPr/>
          <p:nvPr/>
        </p:nvSpPr>
        <p:spPr>
          <a:xfrm>
            <a:off x="137836" y="3405558"/>
            <a:ext cx="4894792" cy="2677656"/>
          </a:xfrm>
          <a:prstGeom prst="rect">
            <a:avLst/>
          </a:prstGeom>
          <a:ln w="57150">
            <a:noFill/>
          </a:ln>
        </p:spPr>
        <p:txBody>
          <a:bodyPr wrap="square">
            <a:spAutoFit/>
          </a:bodyPr>
          <a:lstStyle/>
          <a:p>
            <a:r>
              <a:rPr lang="zh-CN" altLang="en-US" sz="2400" dirty="0"/>
              <a:t>爆破效果深受岩石力学性质影响，在实际情况中，矿山的岩石力学性质分布并非单一，而是由软弱多种岩石力学性质集合而成，形成</a:t>
            </a:r>
            <a:r>
              <a:rPr lang="zh-CN" altLang="zh-CN" sz="2400" b="1" dirty="0"/>
              <a:t>软硬相间层状岩体</a:t>
            </a:r>
            <a:r>
              <a:rPr lang="zh-CN" altLang="en-US" sz="2400" b="1" dirty="0"/>
              <a:t>的现象</a:t>
            </a:r>
            <a:r>
              <a:rPr lang="zh-CN" altLang="en-US" sz="2400" dirty="0"/>
              <a:t>，会</a:t>
            </a:r>
            <a:r>
              <a:rPr lang="zh-CN" altLang="en-US" sz="2400" dirty="0">
                <a:latin typeface="+mn-ea"/>
              </a:rPr>
              <a:t>造成爆破</a:t>
            </a:r>
            <a:r>
              <a:rPr lang="zh-CN" altLang="en-US" sz="2400" b="1" dirty="0">
                <a:solidFill>
                  <a:schemeClr val="accent1"/>
                </a:solidFill>
                <a:latin typeface="+mn-ea"/>
              </a:rPr>
              <a:t>能量分布不均</a:t>
            </a:r>
            <a:r>
              <a:rPr lang="zh-CN" altLang="en-US" sz="2400" dirty="0">
                <a:latin typeface="+mn-ea"/>
              </a:rPr>
              <a:t>、</a:t>
            </a:r>
            <a:r>
              <a:rPr lang="zh-CN" altLang="en-US" sz="2400" b="1" dirty="0">
                <a:solidFill>
                  <a:schemeClr val="accent1"/>
                </a:solidFill>
                <a:latin typeface="+mn-ea"/>
              </a:rPr>
              <a:t>沿软弱层或结构面泄露</a:t>
            </a:r>
            <a:r>
              <a:rPr lang="zh-CN" altLang="en-US" sz="2400" dirty="0">
                <a:latin typeface="+mn-ea"/>
              </a:rPr>
              <a:t>等问题，导致爆破效果极差。</a:t>
            </a:r>
            <a:endParaRPr lang="zh-CN" altLang="en-US" sz="2400" dirty="0"/>
          </a:p>
        </p:txBody>
      </p:sp>
      <p:pic>
        <p:nvPicPr>
          <p:cNvPr id="9" name="图片 7"/>
          <p:cNvPicPr>
            <a:picLocks noChangeAspect="1" noChangeArrowheads="1"/>
          </p:cNvPicPr>
          <p:nvPr/>
        </p:nvPicPr>
        <p:blipFill>
          <a:blip r:embed="rId5">
            <a:extLst>
              <a:ext uri="{28A0092B-C50C-407E-A947-70E740481C1C}">
                <a14:useLocalDpi xmlns:a14="http://schemas.microsoft.com/office/drawing/2010/main" val="0"/>
              </a:ext>
            </a:extLst>
          </a:blip>
          <a:srcRect t="21765" b="20926"/>
          <a:stretch>
            <a:fillRect/>
          </a:stretch>
        </p:blipFill>
        <p:spPr bwMode="auto">
          <a:xfrm>
            <a:off x="4935824" y="680822"/>
            <a:ext cx="6773881" cy="512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p:nvSpPr>
        <p:spPr>
          <a:xfrm>
            <a:off x="8714345" y="5586671"/>
            <a:ext cx="3023584" cy="495585"/>
          </a:xfrm>
          <a:prstGeom prst="rect">
            <a:avLst/>
          </a:prstGeom>
          <a:solidFill>
            <a:schemeClr val="bg1"/>
          </a:solidFill>
          <a:ln>
            <a:solidFill>
              <a:schemeClr val="tx1"/>
            </a:solidFill>
          </a:ln>
        </p:spPr>
        <p:txBody>
          <a:bodyPr wrap="none">
            <a:spAutoFit/>
          </a:bodyPr>
          <a:lstStyle/>
          <a:p>
            <a:pPr algn="ctr" eaLnBrk="1" fontAlgn="auto" hangingPunct="1">
              <a:lnSpc>
                <a:spcPct val="150000"/>
              </a:lnSpc>
              <a:spcBef>
                <a:spcPts val="0"/>
              </a:spcBef>
              <a:spcAft>
                <a:spcPts val="0"/>
              </a:spcAft>
              <a:defRPr/>
            </a:pPr>
            <a:r>
              <a:rPr lang="zh-CN" altLang="en-US" sz="2000" b="1" kern="100" dirty="0">
                <a:latin typeface="微软雅黑" panose="020B0503020204020204" pitchFamily="34" charset="-122"/>
                <a:ea typeface="微软雅黑" panose="020B0503020204020204" pitchFamily="34" charset="-122"/>
              </a:rPr>
              <a:t>软硬相间层状岩体剖面图</a:t>
            </a:r>
            <a:endParaRPr lang="zh-CN" altLang="zh-CN" sz="2000" b="1" kern="100" dirty="0">
              <a:latin typeface="微软雅黑" panose="020B0503020204020204" pitchFamily="34" charset="-122"/>
              <a:ea typeface="微软雅黑" panose="020B0503020204020204" pitchFamily="34" charset="-122"/>
            </a:endParaRPr>
          </a:p>
        </p:txBody>
      </p:sp>
      <p:pic>
        <p:nvPicPr>
          <p:cNvPr id="25" name="图片 24"/>
          <p:cNvPicPr>
            <a:picLocks noChangeAspect="1" noChangeArrowheads="1"/>
          </p:cNvPicPr>
          <p:nvPr/>
        </p:nvPicPr>
        <p:blipFill>
          <a:blip r:embed="rId6">
            <a:extLst>
              <a:ext uri="{28A0092B-C50C-407E-A947-70E740481C1C}">
                <a14:useLocalDpi xmlns:a14="http://schemas.microsoft.com/office/drawing/2010/main" val="0"/>
              </a:ext>
            </a:extLst>
          </a:blip>
          <a:srcRect l="2213" r="2226" b="4837"/>
          <a:stretch>
            <a:fillRect/>
          </a:stretch>
        </p:blipFill>
        <p:spPr bwMode="auto">
          <a:xfrm>
            <a:off x="620129" y="324800"/>
            <a:ext cx="4426623" cy="3236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 name="组合 22"/>
          <p:cNvGrpSpPr/>
          <p:nvPr/>
        </p:nvGrpSpPr>
        <p:grpSpPr>
          <a:xfrm>
            <a:off x="-1" y="6296628"/>
            <a:ext cx="12191997" cy="561373"/>
            <a:chOff x="-1" y="6296628"/>
            <a:chExt cx="12191997" cy="561373"/>
          </a:xfrm>
        </p:grpSpPr>
        <p:sp>
          <p:nvSpPr>
            <p:cNvPr id="24" name="矩形 23"/>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6" name="文本框 25">
              <a:hlinkClick r:id="rId7"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r>
                <a:rPr lang="zh-CN" altLang="en-US" sz="1800" b="1" dirty="0">
                  <a:solidFill>
                    <a:schemeClr val="accent1"/>
                  </a:solidFill>
                </a:rPr>
                <a:t>研究背景与意义</a:t>
              </a:r>
            </a:p>
          </p:txBody>
        </p:sp>
        <p:sp>
          <p:nvSpPr>
            <p:cNvPr id="27" name="文本框 26">
              <a:hlinkClick r:id="rId8"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p>
              <a:pPr algn="l"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互层岩体对爆破的影响机理</a:t>
              </a:r>
            </a:p>
          </p:txBody>
        </p:sp>
        <p:sp>
          <p:nvSpPr>
            <p:cNvPr id="28" name="文本框 27">
              <a:hlinkClick r:id="rId9"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p>
              <a:pPr algn="l"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主控岩层判别方法</a:t>
              </a:r>
            </a:p>
          </p:txBody>
        </p:sp>
        <p:sp>
          <p:nvSpPr>
            <p:cNvPr id="29" name="文本框 28">
              <a:hlinkClick r:id="rId10"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现场试验效果分析</a:t>
              </a:r>
            </a:p>
          </p:txBody>
        </p:sp>
        <p:sp>
          <p:nvSpPr>
            <p:cNvPr id="30" name="文本框 29">
              <a:hlinkClick r:id="rId11"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研究总结</a:t>
              </a:r>
            </a:p>
          </p:txBody>
        </p:sp>
        <p:cxnSp>
          <p:nvCxnSpPr>
            <p:cNvPr id="31" name="直接连接符 30"/>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998907" y="6296629"/>
              <a:ext cx="167640" cy="561372"/>
              <a:chOff x="8564880" y="6248400"/>
              <a:chExt cx="167640" cy="506730"/>
            </a:xfrm>
          </p:grpSpPr>
          <p:sp>
            <p:nvSpPr>
              <p:cNvPr id="36" name="等腰三角形 35"/>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nodeType="clickEffect">
                                  <p:stCondLst>
                                    <p:cond delay="0"/>
                                  </p:stCondLst>
                                  <p:childTnLst>
                                    <p:animEffect transition="out" filter="wipe(down)">
                                      <p:cBhvr>
                                        <p:cTn id="6" dur="500"/>
                                        <p:tgtEl>
                                          <p:spTgt spid="25"/>
                                        </p:tgtEl>
                                      </p:cBhvr>
                                    </p:animEffect>
                                    <p:set>
                                      <p:cBhvr>
                                        <p:cTn id="7" dur="1" fill="hold">
                                          <p:stCondLst>
                                            <p:cond delay="499"/>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owerpoint template design by DAJU_PPT正版来源小红书大橘PPT微信DAJU_PPT请勿抄袭搬运！盗版必究！"/>
          <p:cNvSpPr txBox="1"/>
          <p:nvPr/>
        </p:nvSpPr>
        <p:spPr>
          <a:xfrm>
            <a:off x="657372" y="280712"/>
            <a:ext cx="5254128" cy="400110"/>
          </a:xfrm>
          <a:prstGeom prst="rect">
            <a:avLst/>
          </a:prstGeom>
          <a:noFill/>
        </p:spPr>
        <p:txBody>
          <a:bodyPr wrap="square" rtlCol="0">
            <a:spAutoFit/>
          </a:bodyPr>
          <a:lstStyle/>
          <a:p>
            <a:pPr defTabSz="914400">
              <a:defRPr/>
            </a:pPr>
            <a:r>
              <a:rPr lang="zh-CN" altLang="en-US" sz="2000" b="1" spc="300" dirty="0">
                <a:solidFill>
                  <a:schemeClr val="accent1"/>
                </a:solidFill>
                <a:latin typeface="微软雅黑" panose="020B0503020204020204" pitchFamily="34" charset="-122"/>
                <a:ea typeface="微软雅黑" panose="020B0503020204020204" pitchFamily="34" charset="-122"/>
              </a:rPr>
              <a:t>研究背景与意义</a:t>
            </a:r>
          </a:p>
        </p:txBody>
      </p:sp>
      <p:cxnSp>
        <p:nvCxnSpPr>
          <p:cNvPr id="21" name="powerpoint template design by DAJU_PPT正版来源小红书大橘PPT微信DAJU_PPT请勿抄袭搬运！盗版必究！"/>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6" name="powerpoint template design by DAJU_PPT正版来源小红书大橘PPT微信DAJU_PPT请勿抄袭搬运！盗版必究！"/>
          <p:cNvSpPr/>
          <p:nvPr/>
        </p:nvSpPr>
        <p:spPr>
          <a:xfrm>
            <a:off x="3593771" y="2443556"/>
            <a:ext cx="6818904" cy="7386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zh-CN" altLang="en-US" sz="2400" b="1" kern="0" dirty="0">
                <a:cs typeface="+mn-ea"/>
                <a:sym typeface="+mn-lt"/>
              </a:rPr>
              <a:t>互层岩体对露天爆破影响的机理是什么？</a:t>
            </a:r>
          </a:p>
          <a:p>
            <a:pPr defTabSz="685800">
              <a:defRPr/>
            </a:pPr>
            <a:endParaRPr lang="zh-CN" altLang="en-US" b="1" kern="0" dirty="0">
              <a:cs typeface="+mn-ea"/>
              <a:sym typeface="+mn-lt"/>
            </a:endParaRPr>
          </a:p>
        </p:txBody>
      </p:sp>
      <p:sp>
        <p:nvSpPr>
          <p:cNvPr id="28" name="powerpoint template design by DAJU_PPT正版来源小红书大橘PPT微信DAJU_PPT请勿抄袭搬运！盗版必究！"/>
          <p:cNvSpPr txBox="1"/>
          <p:nvPr/>
        </p:nvSpPr>
        <p:spPr>
          <a:xfrm>
            <a:off x="2833196" y="2384660"/>
            <a:ext cx="665567" cy="58477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200" dirty="0">
                <a:solidFill>
                  <a:schemeClr val="accent1"/>
                </a:solidFill>
                <a:cs typeface="+mn-ea"/>
                <a:sym typeface="+mn-lt"/>
              </a:rPr>
              <a:t>01</a:t>
            </a:r>
            <a:endParaRPr lang="zh-CN" altLang="en-US" sz="3200" dirty="0">
              <a:solidFill>
                <a:schemeClr val="accent1"/>
              </a:solidFill>
              <a:cs typeface="+mn-ea"/>
              <a:sym typeface="+mn-lt"/>
            </a:endParaRPr>
          </a:p>
        </p:txBody>
      </p:sp>
      <p:cxnSp>
        <p:nvCxnSpPr>
          <p:cNvPr id="29" name="powerpoint template design by DAJU_PPT正版来源小红书大橘PPT微信DAJU_PPT请勿抄袭搬运！盗版必究！"/>
          <p:cNvCxnSpPr/>
          <p:nvPr/>
        </p:nvCxnSpPr>
        <p:spPr>
          <a:xfrm>
            <a:off x="3479392" y="2322664"/>
            <a:ext cx="0" cy="731520"/>
          </a:xfrm>
          <a:prstGeom prst="line">
            <a:avLst/>
          </a:prstGeom>
        </p:spPr>
        <p:style>
          <a:lnRef idx="1">
            <a:schemeClr val="accent1"/>
          </a:lnRef>
          <a:fillRef idx="0">
            <a:schemeClr val="accent1"/>
          </a:fillRef>
          <a:effectRef idx="0">
            <a:schemeClr val="accent1"/>
          </a:effectRef>
          <a:fontRef idx="minor">
            <a:schemeClr val="tx1"/>
          </a:fontRef>
        </p:style>
      </p:cxnSp>
      <p:sp>
        <p:nvSpPr>
          <p:cNvPr id="30" name="powerpoint template design by DAJU_PPT正版来源小红书大橘PPT微信DAJU_PPT请勿抄袭搬运！盗版必究！"/>
          <p:cNvSpPr/>
          <p:nvPr/>
        </p:nvSpPr>
        <p:spPr>
          <a:xfrm>
            <a:off x="3593771" y="3650179"/>
            <a:ext cx="4185761"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zh-CN" altLang="en-US" sz="2400" b="1" kern="0" dirty="0">
                <a:cs typeface="+mn-ea"/>
                <a:sym typeface="+mn-lt"/>
              </a:rPr>
              <a:t>主控岩层的判别方法是什么？</a:t>
            </a:r>
          </a:p>
        </p:txBody>
      </p:sp>
      <p:sp>
        <p:nvSpPr>
          <p:cNvPr id="32" name="powerpoint template design by DAJU_PPT正版来源小红书大橘PPT微信DAJU_PPT请勿抄袭搬运！盗版必究！"/>
          <p:cNvSpPr txBox="1"/>
          <p:nvPr/>
        </p:nvSpPr>
        <p:spPr>
          <a:xfrm>
            <a:off x="2833196" y="3629766"/>
            <a:ext cx="665567" cy="58477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200">
                <a:solidFill>
                  <a:schemeClr val="accent2"/>
                </a:solidFill>
                <a:cs typeface="+mn-ea"/>
                <a:sym typeface="+mn-lt"/>
              </a:rPr>
              <a:t>02</a:t>
            </a:r>
            <a:endParaRPr lang="zh-CN" altLang="en-US" sz="3200">
              <a:solidFill>
                <a:schemeClr val="accent2"/>
              </a:solidFill>
              <a:cs typeface="+mn-ea"/>
              <a:sym typeface="+mn-lt"/>
            </a:endParaRPr>
          </a:p>
        </p:txBody>
      </p:sp>
      <p:cxnSp>
        <p:nvCxnSpPr>
          <p:cNvPr id="33" name="powerpoint template design by DAJU_PPT正版来源小红书大橘PPT微信DAJU_PPT请勿抄袭搬运！盗版必究！"/>
          <p:cNvCxnSpPr/>
          <p:nvPr/>
        </p:nvCxnSpPr>
        <p:spPr>
          <a:xfrm>
            <a:off x="3479392" y="3567769"/>
            <a:ext cx="0" cy="73152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0" y="770500"/>
            <a:ext cx="1219199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116064" y="102193"/>
            <a:ext cx="541309" cy="599859"/>
            <a:chOff x="116063" y="102193"/>
            <a:chExt cx="541309" cy="599859"/>
          </a:xfrm>
        </p:grpSpPr>
        <p:sp>
          <p:nvSpPr>
            <p:cNvPr id="44" name="矩形: 圆角 43"/>
            <p:cNvSpPr/>
            <p:nvPr/>
          </p:nvSpPr>
          <p:spPr>
            <a:xfrm>
              <a:off x="349506" y="492924"/>
              <a:ext cx="209128" cy="209128"/>
            </a:xfrm>
            <a:prstGeom prst="roundRect">
              <a:avLst>
                <a:gd name="adj" fmla="val 19200"/>
              </a:avLst>
            </a:prstGeom>
            <a:solidFill>
              <a:schemeClr val="accent2">
                <a:alpha val="58000"/>
              </a:schemeClr>
            </a:solidFill>
            <a:ln w="6350"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圆角 44"/>
            <p:cNvSpPr/>
            <p:nvPr/>
          </p:nvSpPr>
          <p:spPr>
            <a:xfrm>
              <a:off x="116063" y="204280"/>
              <a:ext cx="338007" cy="338007"/>
            </a:xfrm>
            <a:prstGeom prst="roundRect">
              <a:avLst>
                <a:gd name="adj" fmla="val 19200"/>
              </a:avLst>
            </a:prstGeom>
            <a:solidFill>
              <a:schemeClr val="accent1">
                <a:alpha val="70000"/>
              </a:schemeClr>
            </a:solidFill>
            <a:ln w="635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圆角 45"/>
            <p:cNvSpPr/>
            <p:nvPr/>
          </p:nvSpPr>
          <p:spPr>
            <a:xfrm>
              <a:off x="528549" y="102193"/>
              <a:ext cx="128823" cy="128823"/>
            </a:xfrm>
            <a:prstGeom prst="roundRect">
              <a:avLst>
                <a:gd name="adj" fmla="val 19200"/>
              </a:avLst>
            </a:prstGeom>
            <a:solidFill>
              <a:schemeClr val="accent2">
                <a:alpha val="23000"/>
              </a:schemeClr>
            </a:solidFill>
            <a:ln w="6350" cap="flat" cmpd="sng" algn="ctr">
              <a:solidFill>
                <a:schemeClr val="accent2">
                  <a:alpha val="62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2" name="Picture 2"/>
          <p:cNvPicPr/>
          <p:nvPr/>
        </p:nvPicPr>
        <p:blipFill rotWithShape="1">
          <a:blip r:embed="rId3"/>
          <a:srcRect t="30509" b="30509"/>
          <a:stretch>
            <a:fillRect/>
          </a:stretch>
        </p:blipFill>
        <p:spPr>
          <a:xfrm>
            <a:off x="10262940" y="22372"/>
            <a:ext cx="1634867" cy="400101"/>
          </a:xfrm>
          <a:prstGeom prst="rect">
            <a:avLst/>
          </a:prstGeom>
        </p:spPr>
      </p:pic>
      <p:pic>
        <p:nvPicPr>
          <p:cNvPr id="3" name="Picture Placeholder 24"/>
          <p:cNvPicPr>
            <a:picLocks noGrp="1" noChangeAspect="1"/>
          </p:cNvPicPr>
          <p:nvPr/>
        </p:nvPicPr>
        <p:blipFill rotWithShape="1">
          <a:blip r:embed="rId4">
            <a:extLst>
              <a:ext uri="{28A0092B-C50C-407E-A947-70E740481C1C}">
                <a14:useLocalDpi xmlns:a14="http://schemas.microsoft.com/office/drawing/2010/main" val="0"/>
              </a:ext>
            </a:extLst>
          </a:blip>
          <a:srcRect l="-5450" t="-91582" r="-7334" b="-89301"/>
          <a:stretch>
            <a:fillRect/>
          </a:stretch>
        </p:blipFill>
        <p:spPr>
          <a:xfrm>
            <a:off x="10262940" y="322788"/>
            <a:ext cx="1966301" cy="447712"/>
          </a:xfrm>
          <a:prstGeom prst="rect">
            <a:avLst/>
          </a:prstGeom>
        </p:spPr>
      </p:pic>
      <p:grpSp>
        <p:nvGrpSpPr>
          <p:cNvPr id="19" name="组合 18"/>
          <p:cNvGrpSpPr/>
          <p:nvPr/>
        </p:nvGrpSpPr>
        <p:grpSpPr>
          <a:xfrm>
            <a:off x="-1" y="6296628"/>
            <a:ext cx="12191997" cy="561373"/>
            <a:chOff x="-1" y="6296628"/>
            <a:chExt cx="12191997" cy="561373"/>
          </a:xfrm>
        </p:grpSpPr>
        <p:sp>
          <p:nvSpPr>
            <p:cNvPr id="20" name="矩形 19"/>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2" name="文本框 21">
              <a:hlinkClick r:id="rId5"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r>
                <a:rPr lang="zh-CN" altLang="en-US" sz="1800" b="1" dirty="0">
                  <a:solidFill>
                    <a:schemeClr val="accent1"/>
                  </a:solidFill>
                </a:rPr>
                <a:t>研究背景与意义</a:t>
              </a:r>
            </a:p>
          </p:txBody>
        </p:sp>
        <p:sp>
          <p:nvSpPr>
            <p:cNvPr id="23" name="文本框 22">
              <a:hlinkClick r:id="rId6"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p>
              <a:pPr algn="l"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互层岩体对爆破的影响机理</a:t>
              </a:r>
            </a:p>
          </p:txBody>
        </p:sp>
        <p:sp>
          <p:nvSpPr>
            <p:cNvPr id="24" name="文本框 23">
              <a:hlinkClick r:id="rId7"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p>
              <a:pPr algn="l"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主控岩层判别方法</a:t>
              </a:r>
            </a:p>
          </p:txBody>
        </p:sp>
        <p:sp>
          <p:nvSpPr>
            <p:cNvPr id="25" name="文本框 24">
              <a:hlinkClick r:id="rId8"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现场试验效果分析</a:t>
              </a:r>
            </a:p>
          </p:txBody>
        </p:sp>
        <p:sp>
          <p:nvSpPr>
            <p:cNvPr id="27" name="文本框 26">
              <a:hlinkClick r:id="rId9"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研究总结</a:t>
              </a:r>
            </a:p>
          </p:txBody>
        </p:sp>
        <p:cxnSp>
          <p:nvCxnSpPr>
            <p:cNvPr id="31" name="直接连接符 30"/>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7" name="组合 36"/>
            <p:cNvGrpSpPr/>
            <p:nvPr/>
          </p:nvGrpSpPr>
          <p:grpSpPr>
            <a:xfrm>
              <a:off x="998907" y="6296629"/>
              <a:ext cx="167640" cy="561372"/>
              <a:chOff x="8564880" y="6248400"/>
              <a:chExt cx="167640" cy="506730"/>
            </a:xfrm>
          </p:grpSpPr>
          <p:sp>
            <p:nvSpPr>
              <p:cNvPr id="38" name="等腰三角形 37"/>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等腰三角形 38"/>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owerpoint template design by DAJU_PPT正版来源小红书大橘PPT微信DAJU_PPT请勿抄袭搬运！盗版必究！-1"/>
          <p:cNvSpPr/>
          <p:nvPr/>
        </p:nvSpPr>
        <p:spPr>
          <a:xfrm>
            <a:off x="0" y="0"/>
            <a:ext cx="12192000" cy="4890304"/>
          </a:xfrm>
          <a:custGeom>
            <a:avLst/>
            <a:gdLst>
              <a:gd name="connsiteX0" fmla="*/ 0 w 12192000"/>
              <a:gd name="connsiteY0" fmla="*/ 0 h 4441426"/>
              <a:gd name="connsiteX1" fmla="*/ 12192000 w 12192000"/>
              <a:gd name="connsiteY1" fmla="*/ 0 h 4441426"/>
              <a:gd name="connsiteX2" fmla="*/ 12192000 w 12192000"/>
              <a:gd name="connsiteY2" fmla="*/ 3166186 h 4441426"/>
              <a:gd name="connsiteX3" fmla="*/ 12085722 w 12192000"/>
              <a:gd name="connsiteY3" fmla="*/ 3224451 h 4441426"/>
              <a:gd name="connsiteX4" fmla="*/ 6096000 w 12192000"/>
              <a:gd name="connsiteY4" fmla="*/ 4441426 h 4441426"/>
              <a:gd name="connsiteX5" fmla="*/ 106278 w 12192000"/>
              <a:gd name="connsiteY5" fmla="*/ 3224451 h 4441426"/>
              <a:gd name="connsiteX6" fmla="*/ 0 w 12192000"/>
              <a:gd name="connsiteY6" fmla="*/ 3166186 h 444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441426">
                <a:moveTo>
                  <a:pt x="0" y="0"/>
                </a:moveTo>
                <a:lnTo>
                  <a:pt x="12192000" y="0"/>
                </a:lnTo>
                <a:lnTo>
                  <a:pt x="12192000" y="3166186"/>
                </a:lnTo>
                <a:lnTo>
                  <a:pt x="12085722" y="3224451"/>
                </a:lnTo>
                <a:cubicBezTo>
                  <a:pt x="10662013" y="3967689"/>
                  <a:pt x="8507419" y="4441426"/>
                  <a:pt x="6096000" y="4441426"/>
                </a:cubicBezTo>
                <a:cubicBezTo>
                  <a:pt x="3684581" y="4441426"/>
                  <a:pt x="1529987" y="3967689"/>
                  <a:pt x="106278" y="3224451"/>
                </a:cubicBezTo>
                <a:lnTo>
                  <a:pt x="0" y="3166186"/>
                </a:lnTo>
                <a:close/>
              </a:path>
            </a:pathLst>
          </a:custGeom>
          <a:solidFill>
            <a:schemeClr val="accent2">
              <a:lumMod val="60000"/>
              <a:lumOff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powerpoint template design by DAJU_PPT正版来源小红书大橘PPT微信DAJU_PPT请勿抄袭搬运！盗版必究！-2"/>
          <p:cNvSpPr/>
          <p:nvPr/>
        </p:nvSpPr>
        <p:spPr>
          <a:xfrm>
            <a:off x="0" y="5"/>
            <a:ext cx="12192000" cy="4691057"/>
          </a:xfrm>
          <a:custGeom>
            <a:avLst/>
            <a:gdLst>
              <a:gd name="connsiteX0" fmla="*/ 0 w 12192000"/>
              <a:gd name="connsiteY0" fmla="*/ 0 h 4260468"/>
              <a:gd name="connsiteX1" fmla="*/ 12192000 w 12192000"/>
              <a:gd name="connsiteY1" fmla="*/ 0 h 4260468"/>
              <a:gd name="connsiteX2" fmla="*/ 12192000 w 12192000"/>
              <a:gd name="connsiteY2" fmla="*/ 2985228 h 4260468"/>
              <a:gd name="connsiteX3" fmla="*/ 12085722 w 12192000"/>
              <a:gd name="connsiteY3" fmla="*/ 3043493 h 4260468"/>
              <a:gd name="connsiteX4" fmla="*/ 6096000 w 12192000"/>
              <a:gd name="connsiteY4" fmla="*/ 4260468 h 4260468"/>
              <a:gd name="connsiteX5" fmla="*/ 106278 w 12192000"/>
              <a:gd name="connsiteY5" fmla="*/ 3043493 h 4260468"/>
              <a:gd name="connsiteX6" fmla="*/ 0 w 12192000"/>
              <a:gd name="connsiteY6" fmla="*/ 2985228 h 4260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260468">
                <a:moveTo>
                  <a:pt x="0" y="0"/>
                </a:moveTo>
                <a:lnTo>
                  <a:pt x="12192000" y="0"/>
                </a:lnTo>
                <a:lnTo>
                  <a:pt x="12192000" y="2985228"/>
                </a:lnTo>
                <a:lnTo>
                  <a:pt x="12085722" y="3043493"/>
                </a:lnTo>
                <a:cubicBezTo>
                  <a:pt x="10662013" y="3786731"/>
                  <a:pt x="8507419" y="4260468"/>
                  <a:pt x="6096000" y="4260468"/>
                </a:cubicBezTo>
                <a:cubicBezTo>
                  <a:pt x="3684581" y="4260468"/>
                  <a:pt x="1529987" y="3786731"/>
                  <a:pt x="106278" y="3043493"/>
                </a:cubicBezTo>
                <a:lnTo>
                  <a:pt x="0" y="2985228"/>
                </a:ln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powerpoint template design by DAJU_PPT正版来源小红书大橘PPT微信DAJU_PPT请勿抄袭搬运！盗版必究！"/>
          <p:cNvSpPr/>
          <p:nvPr/>
        </p:nvSpPr>
        <p:spPr>
          <a:xfrm>
            <a:off x="5472963" y="4333106"/>
            <a:ext cx="1246076" cy="1246076"/>
          </a:xfrm>
          <a:prstGeom prst="ellipse">
            <a:avLst/>
          </a:prstGeom>
          <a:solidFill>
            <a:schemeClr val="bg1"/>
          </a:solidFill>
          <a:ln w="12700" cap="flat" cmpd="sng" algn="ctr">
            <a:noFill/>
            <a:prstDash val="solid"/>
            <a:miter lim="800000"/>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powerpoint template design by DAJU_PPT正版来源小红书大橘PPT微信DAJU_PPT请勿抄袭搬运！盗版必究！"/>
          <p:cNvSpPr txBox="1"/>
          <p:nvPr/>
        </p:nvSpPr>
        <p:spPr>
          <a:xfrm>
            <a:off x="3550927" y="3093917"/>
            <a:ext cx="5090159" cy="132343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000" b="1" spc="300" dirty="0">
                <a:solidFill>
                  <a:schemeClr val="bg1"/>
                </a:solidFill>
                <a:latin typeface="+mj-ea"/>
                <a:ea typeface="+mj-ea"/>
                <a:cs typeface="阿里巴巴普惠体 R" panose="00020600040101010101" pitchFamily="18" charset="-122"/>
                <a:sym typeface="+mn-lt"/>
              </a:rPr>
              <a:t>互层岩体对爆破的影响机理</a:t>
            </a:r>
          </a:p>
        </p:txBody>
      </p:sp>
      <p:sp>
        <p:nvSpPr>
          <p:cNvPr id="7" name="powerpoint template design by DAJU_PPT正版来源小红书大橘PPT微信DAJU_PPT请勿抄袭搬运！盗版必究！"/>
          <p:cNvSpPr/>
          <p:nvPr/>
        </p:nvSpPr>
        <p:spPr>
          <a:xfrm>
            <a:off x="4966527" y="1180694"/>
            <a:ext cx="2258952" cy="2215991"/>
          </a:xfrm>
          <a:prstGeom prst="rect">
            <a:avLst/>
          </a:prstGeom>
          <a:effectLst>
            <a:outerShdw blurRad="50800" dist="38100" dir="2700000" algn="tl" rotWithShape="0">
              <a:prstClr val="black">
                <a:alpha val="20000"/>
              </a:prstClr>
            </a:outerShdw>
          </a:effec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3800" dirty="0">
                <a:solidFill>
                  <a:schemeClr val="bg1"/>
                </a:solidFill>
                <a:latin typeface="+mj-ea"/>
                <a:ea typeface="+mj-ea"/>
                <a:cs typeface="阿里巴巴普惠体 R" panose="00020600040101010101" pitchFamily="18" charset="-122"/>
                <a:sym typeface="+mn-lt"/>
              </a:rPr>
              <a:t>02</a:t>
            </a:r>
            <a:endParaRPr lang="zh-CN" altLang="en-US" sz="7200" dirty="0">
              <a:solidFill>
                <a:schemeClr val="bg1"/>
              </a:solidFill>
              <a:latin typeface="+mj-ea"/>
              <a:ea typeface="+mj-ea"/>
              <a:cs typeface="阿里巴巴普惠体 R" panose="00020600040101010101" pitchFamily="18" charset="-122"/>
              <a:sym typeface="+mn-lt"/>
            </a:endParaRPr>
          </a:p>
        </p:txBody>
      </p:sp>
      <p:grpSp>
        <p:nvGrpSpPr>
          <p:cNvPr id="3" name="组合 2"/>
          <p:cNvGrpSpPr/>
          <p:nvPr/>
        </p:nvGrpSpPr>
        <p:grpSpPr>
          <a:xfrm>
            <a:off x="-1" y="6296628"/>
            <a:ext cx="12191997" cy="561373"/>
            <a:chOff x="-1" y="6296628"/>
            <a:chExt cx="12191997" cy="561373"/>
          </a:xfrm>
        </p:grpSpPr>
        <p:sp>
          <p:nvSpPr>
            <p:cNvPr id="9" name="矩形 8"/>
            <p:cNvSpPr/>
            <p:nvPr/>
          </p:nvSpPr>
          <p:spPr>
            <a:xfrm>
              <a:off x="-1" y="6296628"/>
              <a:ext cx="12191997" cy="5613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0" name="文本框 9">
              <a:hlinkClick r:id="rId3" action="ppaction://hlinksldjump"/>
            </p:cNvPr>
            <p:cNvSpPr txBox="1"/>
            <p:nvPr/>
          </p:nvSpPr>
          <p:spPr>
            <a:xfrm>
              <a:off x="92727"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sz="1600" b="0" i="0" u="none" strike="noStrike" cap="none" spc="0" normalizeH="0" baseline="0">
                  <a:ln>
                    <a:noFill/>
                  </a:ln>
                  <a:solidFill>
                    <a:srgbClr val="FFFFFF">
                      <a:lumMod val="50000"/>
                    </a:srgbClr>
                  </a:solidFill>
                  <a:effectLst/>
                  <a:uLnTx/>
                  <a:uFillTx/>
                  <a:latin typeface="微软雅黑" panose="020B0503020204020204" pitchFamily="34" charset="-122"/>
                  <a:ea typeface="微软雅黑" panose="020B0503020204020204" pitchFamily="34" charset="-122"/>
                </a:defRPr>
              </a:lvl1pPr>
            </a:lstStyle>
            <a:p>
              <a:pPr lvl="0"/>
              <a:r>
                <a:rPr lang="zh-CN" altLang="en-US" dirty="0"/>
                <a:t>研究背景与意义</a:t>
              </a:r>
            </a:p>
          </p:txBody>
        </p:sp>
        <p:sp>
          <p:nvSpPr>
            <p:cNvPr id="11" name="文本框 10">
              <a:hlinkClick r:id="rId4" action="ppaction://hlinksldjump"/>
            </p:cNvPr>
            <p:cNvSpPr txBox="1"/>
            <p:nvPr/>
          </p:nvSpPr>
          <p:spPr>
            <a:xfrm>
              <a:off x="2599364" y="6389371"/>
              <a:ext cx="1980000" cy="375888"/>
            </a:xfrm>
            <a:prstGeom prst="rect">
              <a:avLst/>
            </a:prstGeom>
            <a:solidFill>
              <a:schemeClr val="bg1">
                <a:lumMod val="95000"/>
              </a:schemeClr>
            </a:solidFill>
          </p:spPr>
          <p:txBody>
            <a:bodyPr wrap="none" rtlCol="0" anchor="ctr" anchorCtr="1">
              <a:noAutofit/>
            </a:bodyPr>
            <a:lstStyle>
              <a:defPPr>
                <a:defRPr lang="zh-CN"/>
              </a:defPPr>
              <a:lvl1pPr marR="0" lvl="0" indent="0" fontAlgn="auto">
                <a:lnSpc>
                  <a:spcPct val="100000"/>
                </a:lnSpc>
                <a:spcBef>
                  <a:spcPts val="0"/>
                </a:spcBef>
                <a:spcAft>
                  <a:spcPts val="0"/>
                </a:spcAft>
                <a:buClrTx/>
                <a:buSzTx/>
                <a:buFontTx/>
                <a:buNone/>
                <a:defRPr kumimoji="0" b="1" i="0" u="none" strike="noStrike" cap="none" spc="0" normalizeH="0" baseline="0">
                  <a:ln>
                    <a:noFill/>
                  </a:ln>
                  <a:solidFill>
                    <a:schemeClr val="accent1"/>
                  </a:solidFill>
                  <a:effectLst/>
                  <a:uLnTx/>
                  <a:uFillTx/>
                  <a:latin typeface="微软雅黑" panose="020B0503020204020204" pitchFamily="34" charset="-122"/>
                  <a:ea typeface="微软雅黑" panose="020B0503020204020204" pitchFamily="34" charset="-122"/>
                </a:defRPr>
              </a:lvl1pPr>
            </a:lstStyle>
            <a:p>
              <a:pPr lvl="0"/>
              <a:r>
                <a:rPr lang="zh-CN" altLang="en-US" sz="1400" dirty="0"/>
                <a:t>互层岩体对爆破的影响机理</a:t>
              </a:r>
              <a:endParaRPr lang="zh-CN" altLang="en-US" dirty="0"/>
            </a:p>
          </p:txBody>
        </p:sp>
        <p:sp>
          <p:nvSpPr>
            <p:cNvPr id="12" name="文本框 11">
              <a:hlinkClick r:id="rId5" action="ppaction://hlinksldjump"/>
            </p:cNvPr>
            <p:cNvSpPr txBox="1"/>
            <p:nvPr/>
          </p:nvSpPr>
          <p:spPr>
            <a:xfrm>
              <a:off x="5106003"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主控岩层判别方法</a:t>
              </a:r>
            </a:p>
          </p:txBody>
        </p:sp>
        <p:sp>
          <p:nvSpPr>
            <p:cNvPr id="13" name="文本框 12">
              <a:hlinkClick r:id="rId6" action="ppaction://hlinksldjump"/>
            </p:cNvPr>
            <p:cNvSpPr txBox="1"/>
            <p:nvPr/>
          </p:nvSpPr>
          <p:spPr>
            <a:xfrm>
              <a:off x="7612640"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现场试验效果分析</a:t>
              </a:r>
            </a:p>
          </p:txBody>
        </p:sp>
        <p:sp>
          <p:nvSpPr>
            <p:cNvPr id="14" name="文本框 13">
              <a:hlinkClick r:id="rId7" action="ppaction://hlinksldjump"/>
            </p:cNvPr>
            <p:cNvSpPr txBox="1"/>
            <p:nvPr/>
          </p:nvSpPr>
          <p:spPr>
            <a:xfrm>
              <a:off x="10119275" y="6389371"/>
              <a:ext cx="1980000" cy="375888"/>
            </a:xfrm>
            <a:prstGeom prst="rect">
              <a:avLst/>
            </a:prstGeom>
            <a:solidFill>
              <a:schemeClr val="bg1">
                <a:lumMod val="95000"/>
              </a:schemeClr>
            </a:solidFill>
          </p:spPr>
          <p:txBody>
            <a:bodyPr wrap="none" rtlCol="0" anchor="ctr" anchorCtr="1">
              <a:noAutofit/>
            </a:bodyPr>
            <a:lstStyle/>
            <a:p>
              <a:pPr defTabSz="914400">
                <a:defRPr/>
              </a:pPr>
              <a:r>
                <a:rPr lang="zh-CN" altLang="en-US" sz="1600" dirty="0">
                  <a:solidFill>
                    <a:srgbClr val="FFFFFF">
                      <a:lumMod val="50000"/>
                    </a:srgbClr>
                  </a:solidFill>
                  <a:latin typeface="微软雅黑" panose="020B0503020204020204" pitchFamily="34" charset="-122"/>
                  <a:ea typeface="微软雅黑" panose="020B0503020204020204" pitchFamily="34" charset="-122"/>
                </a:rPr>
                <a:t>研究结论</a:t>
              </a:r>
            </a:p>
          </p:txBody>
        </p:sp>
        <p:cxnSp>
          <p:nvCxnSpPr>
            <p:cNvPr id="15" name="直接连接符 14"/>
            <p:cNvCxnSpPr/>
            <p:nvPr/>
          </p:nvCxnSpPr>
          <p:spPr>
            <a:xfrm>
              <a:off x="2336045"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842683"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7349321"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9855959" y="6415273"/>
              <a:ext cx="0" cy="3240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3505544" y="6296629"/>
              <a:ext cx="167640" cy="561372"/>
              <a:chOff x="8564880" y="6248400"/>
              <a:chExt cx="167640" cy="506730"/>
            </a:xfrm>
          </p:grpSpPr>
          <p:sp>
            <p:nvSpPr>
              <p:cNvPr id="24" name="等腰三角形 23"/>
              <p:cNvSpPr/>
              <p:nvPr/>
            </p:nvSpPr>
            <p:spPr>
              <a:xfrm flipV="1">
                <a:off x="8564880" y="624840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p:nvSpPr>
            <p:spPr>
              <a:xfrm>
                <a:off x="8564880" y="6694170"/>
                <a:ext cx="167640" cy="609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2" name="Picture 2"/>
          <p:cNvPicPr/>
          <p:nvPr/>
        </p:nvPicPr>
        <p:blipFill rotWithShape="1">
          <a:blip r:embed="rId8"/>
          <a:srcRect l="4630" t="32951" r="70486" b="32626"/>
          <a:stretch>
            <a:fillRect/>
          </a:stretch>
        </p:blipFill>
        <p:spPr>
          <a:xfrm>
            <a:off x="5551171" y="4411319"/>
            <a:ext cx="1089660" cy="1089659"/>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LIDETAGS" val="[]"/>
</p:tagLst>
</file>

<file path=ppt/tags/tag10.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11.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12.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13.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14.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15.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16.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17.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18.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19.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2.xml><?xml version="1.0" encoding="utf-8"?>
<p:tagLst xmlns:a="http://schemas.openxmlformats.org/drawingml/2006/main" xmlns:r="http://schemas.openxmlformats.org/officeDocument/2006/relationships" xmlns:p="http://schemas.openxmlformats.org/presentationml/2006/main">
  <p:tag name="SLIDETAGS" val="[]"/>
</p:tagLst>
</file>

<file path=ppt/tags/tag20.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21.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22.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23.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24.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25.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26.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27.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28.xml><?xml version="1.0" encoding="utf-8"?>
<p:tagLst xmlns:a="http://schemas.openxmlformats.org/drawingml/2006/main" xmlns:r="http://schemas.openxmlformats.org/officeDocument/2006/relationships" xmlns:p="http://schemas.openxmlformats.org/presentationml/2006/main">
  <p:tag name="SLIDETAGS" val="[]"/>
</p:tagLst>
</file>

<file path=ppt/tags/tag29.xml><?xml version="1.0" encoding="utf-8"?>
<p:tagLst xmlns:a="http://schemas.openxmlformats.org/drawingml/2006/main" xmlns:r="http://schemas.openxmlformats.org/officeDocument/2006/relationships" xmlns:p="http://schemas.openxmlformats.org/presentationml/2006/main">
  <p:tag name="SLIDETAGS" val="[]"/>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30.xml><?xml version="1.0" encoding="utf-8"?>
<p:tagLst xmlns:a="http://schemas.openxmlformats.org/drawingml/2006/main" xmlns:r="http://schemas.openxmlformats.org/officeDocument/2006/relationships" xmlns:p="http://schemas.openxmlformats.org/presentationml/2006/main">
  <p:tag name="SLIDETAGS" val="[]"/>
</p:tagLst>
</file>

<file path=ppt/tags/tag31.xml><?xml version="1.0" encoding="utf-8"?>
<p:tagLst xmlns:a="http://schemas.openxmlformats.org/drawingml/2006/main" xmlns:r="http://schemas.openxmlformats.org/officeDocument/2006/relationships" xmlns:p="http://schemas.openxmlformats.org/presentationml/2006/main">
  <p:tag name="SLIDETAGS" val="[]"/>
</p:tagLst>
</file>

<file path=ppt/tags/tag32.xml><?xml version="1.0" encoding="utf-8"?>
<p:tagLst xmlns:a="http://schemas.openxmlformats.org/drawingml/2006/main" xmlns:r="http://schemas.openxmlformats.org/officeDocument/2006/relationships" xmlns:p="http://schemas.openxmlformats.org/presentationml/2006/main">
  <p:tag name="SLIDETAGS" val="[]"/>
</p:tagLst>
</file>

<file path=ppt/tags/tag33.xml><?xml version="1.0" encoding="utf-8"?>
<p:tagLst xmlns:a="http://schemas.openxmlformats.org/drawingml/2006/main" xmlns:r="http://schemas.openxmlformats.org/officeDocument/2006/relationships" xmlns:p="http://schemas.openxmlformats.org/presentationml/2006/main">
  <p:tag name="SLIDETAGS" val="[]"/>
</p:tagLst>
</file>

<file path=ppt/tags/tag34.xml><?xml version="1.0" encoding="utf-8"?>
<p:tagLst xmlns:a="http://schemas.openxmlformats.org/drawingml/2006/main" xmlns:r="http://schemas.openxmlformats.org/officeDocument/2006/relationships" xmlns:p="http://schemas.openxmlformats.org/presentationml/2006/main">
  <p:tag name="SLIDETAGS" val="[]"/>
</p:tagLst>
</file>

<file path=ppt/tags/tag35.xml><?xml version="1.0" encoding="utf-8"?>
<p:tagLst xmlns:a="http://schemas.openxmlformats.org/drawingml/2006/main" xmlns:r="http://schemas.openxmlformats.org/officeDocument/2006/relationships" xmlns:p="http://schemas.openxmlformats.org/presentationml/2006/main">
  <p:tag name="SLIDETAGS" val="[]"/>
</p:tagLst>
</file>

<file path=ppt/tags/tag36.xml><?xml version="1.0" encoding="utf-8"?>
<p:tagLst xmlns:a="http://schemas.openxmlformats.org/drawingml/2006/main" xmlns:r="http://schemas.openxmlformats.org/officeDocument/2006/relationships" xmlns:p="http://schemas.openxmlformats.org/presentationml/2006/main">
  <p:tag name="SLIDETAGS" val="[]"/>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8.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ags/tag9.xml><?xml version="1.0" encoding="utf-8"?>
<p:tagLst xmlns:a="http://schemas.openxmlformats.org/drawingml/2006/main" xmlns:r="http://schemas.openxmlformats.org/officeDocument/2006/relationships" xmlns:p="http://schemas.openxmlformats.org/presentationml/2006/main">
  <p:tag name="KSO_WM_DIAGRAM_VIRTUALLY_FRAME" val="{&quot;height&quot;:378.74866141732286,&quot;left&quot;:485.6822834645669,&quot;top&quot;:80.62574803149606,&quot;width&quot;:474.3181102362205}"/>
</p:tagLst>
</file>

<file path=ppt/theme/theme1.xml><?xml version="1.0" encoding="utf-8"?>
<a:theme xmlns:a="http://schemas.openxmlformats.org/drawingml/2006/main" name="1_Office 主题​​">
  <a:themeElements>
    <a:clrScheme name="00大学——新疆大学">
      <a:dk1>
        <a:srgbClr val="262626"/>
      </a:dk1>
      <a:lt1>
        <a:srgbClr val="FFFFFF"/>
      </a:lt1>
      <a:dk2>
        <a:srgbClr val="262626"/>
      </a:dk2>
      <a:lt2>
        <a:srgbClr val="F0F0F0"/>
      </a:lt2>
      <a:accent1>
        <a:srgbClr val="89030A"/>
      </a:accent1>
      <a:accent2>
        <a:srgbClr val="CFAF6A"/>
      </a:accent2>
      <a:accent3>
        <a:srgbClr val="89030A"/>
      </a:accent3>
      <a:accent4>
        <a:srgbClr val="CFAF6A"/>
      </a:accent4>
      <a:accent5>
        <a:srgbClr val="89030A"/>
      </a:accent5>
      <a:accent6>
        <a:srgbClr val="CFAF6A"/>
      </a:accent6>
      <a:hlink>
        <a:srgbClr val="0F73EE"/>
      </a:hlink>
      <a:folHlink>
        <a:srgbClr val="BFBFBF"/>
      </a:folHlink>
    </a:clrScheme>
    <a:fontScheme name="00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73</TotalTime>
  <Words>4129</Words>
  <Application>Microsoft Office PowerPoint</Application>
  <PresentationFormat>宽屏</PresentationFormat>
  <Paragraphs>724</Paragraphs>
  <Slides>30</Slides>
  <Notes>28</Notes>
  <HiddenSlides>0</HiddenSlides>
  <MMClips>0</MMClips>
  <ScaleCrop>false</ScaleCrop>
  <HeadingPairs>
    <vt:vector size="8" baseType="variant">
      <vt:variant>
        <vt:lpstr>已用的字体</vt:lpstr>
      </vt:variant>
      <vt:variant>
        <vt:i4>11</vt:i4>
      </vt:variant>
      <vt:variant>
        <vt:lpstr>主题</vt:lpstr>
      </vt:variant>
      <vt:variant>
        <vt:i4>1</vt:i4>
      </vt:variant>
      <vt:variant>
        <vt:lpstr>嵌入 OLE 服务器</vt:lpstr>
      </vt:variant>
      <vt:variant>
        <vt:i4>1</vt:i4>
      </vt:variant>
      <vt:variant>
        <vt:lpstr>幻灯片标题</vt:lpstr>
      </vt:variant>
      <vt:variant>
        <vt:i4>30</vt:i4>
      </vt:variant>
    </vt:vector>
  </HeadingPairs>
  <TitlesOfParts>
    <vt:vector size="43" baseType="lpstr">
      <vt:lpstr>DejaVu Sans</vt:lpstr>
      <vt:lpstr>等线</vt:lpstr>
      <vt:lpstr>黑体</vt:lpstr>
      <vt:lpstr>华文楷体</vt:lpstr>
      <vt:lpstr>宋体</vt:lpstr>
      <vt:lpstr>微软雅黑</vt:lpstr>
      <vt:lpstr>Arial</vt:lpstr>
      <vt:lpstr>Calibri</vt:lpstr>
      <vt:lpstr>Segoe UI</vt:lpstr>
      <vt:lpstr>Times New Roman</vt:lpstr>
      <vt:lpstr>Wingdings</vt:lpstr>
      <vt:lpstr>1_Office 主题​​</vt:lpstr>
      <vt:lpstr>AutoCAD Drawing</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xiaoliang@cdwmysppt.com</dc:creator>
  <cp:lastModifiedBy>1509356730@qq.com</cp:lastModifiedBy>
  <cp:revision>61</cp:revision>
  <dcterms:created xsi:type="dcterms:W3CDTF">2022-01-22T07:03:00Z</dcterms:created>
  <dcterms:modified xsi:type="dcterms:W3CDTF">2025-11-03T07:27:03Z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77D3A9FFFABD463EA3FE749663E4B033_13</vt:lpwstr>
  </property>
  <property fmtid="{D5CDD505-2E9C-101B-9397-08002B2CF9AE}" pid="3" name="KSOProductBuildVer">
    <vt:lpwstr>2052-11.8.2.11718</vt:lpwstr>
  </property>
</Properties>
</file>