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  <p:sldMasterId id="2147483672" r:id="rId3"/>
  </p:sldMasterIdLst>
  <p:notesMasterIdLst>
    <p:notesMasterId r:id="rId19"/>
  </p:notesMasterIdLst>
  <p:handoutMasterIdLst>
    <p:handoutMasterId r:id="rId20"/>
  </p:handoutMasterIdLst>
  <p:sldIdLst>
    <p:sldId id="299" r:id="rId4"/>
    <p:sldId id="384" r:id="rId5"/>
    <p:sldId id="1373" r:id="rId6"/>
    <p:sldId id="1372" r:id="rId7"/>
    <p:sldId id="1387" r:id="rId8"/>
    <p:sldId id="1386" r:id="rId9"/>
    <p:sldId id="1388" r:id="rId10"/>
    <p:sldId id="1395" r:id="rId11"/>
    <p:sldId id="1390" r:id="rId12"/>
    <p:sldId id="1382" r:id="rId13"/>
    <p:sldId id="1381" r:id="rId14"/>
    <p:sldId id="1391" r:id="rId15"/>
    <p:sldId id="1392" r:id="rId16"/>
    <p:sldId id="1393" r:id="rId17"/>
    <p:sldId id="1394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E3E9EC"/>
    <a:srgbClr val="549ADA"/>
    <a:srgbClr val="338DCD"/>
    <a:srgbClr val="E3AB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4599F94E-CEE6-441E-89CC-EB005ECD8F06}">
      <a14:m xmlns:a14="http://schemas.microsoft.com/office/drawing/2010/main">
        <m:mathPr xmlns:m="http://schemas.openxmlformats.org/officeDocument/2006/math">
          <m:brkBin m:val="before"/>
          <m:brkBinSub m:val="--"/>
        </m:mathPr>
      </a14:m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88" autoAdjust="0"/>
    <p:restoredTop sz="73607" autoAdjust="0"/>
  </p:normalViewPr>
  <p:slideViewPr>
    <p:cSldViewPr snapToGrid="0">
      <p:cViewPr varScale="1">
        <p:scale>
          <a:sx n="78" d="100"/>
          <a:sy n="78" d="100"/>
        </p:scale>
        <p:origin x="86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B52FC7FE-5FA9-C200-62BF-71EC9D16703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2CFDCC2D-D990-4276-3623-86EEA9CECE4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6DBFAC-8EB3-41FC-9C35-6B48E8934129}" type="datetimeFigureOut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8D8A1A22-E6E2-7278-2145-5C2192A395B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D0D190C-C660-47E9-91EE-F7D78147FF0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1124BC-E29C-48A8-AEF0-0E542BE80F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3690900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86F606-931A-4F92-828F-2339BF7733AF}" type="datetimeFigureOut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84B6AD-DBC9-4209-B241-0136D6F872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1733402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12C66EF-F263-FF7E-10B9-2ABC15F5DC7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B0DA754-C10A-E98D-BC57-FCD3F37668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84B6AD-DBC9-4209-B241-0136D6F872AC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BD7661-D488-D0CD-E474-3F061F7D9E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DCE534A2-1380-F373-3B47-EA04C8A44B1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F5C504F6-080B-0940-BD87-7E2BAB55EC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E808699-A6C5-FC25-6955-03AF509398A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96292F5-C4FE-49AE-332C-C641F7FA9BF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84B6AD-DBC9-4209-B241-0136D6F872A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00262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A586F0-3F1F-E82A-3C41-F99F86ACED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C8DE727B-D7B2-4A3F-D6E2-7A039DDEDAF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FFE3A71B-6030-9C04-EF44-04A3D6C957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7F660FF-1142-BACC-FD54-8C8BEC2D906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25632DC-8222-B112-FA9B-A65D35C8C1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84B6AD-DBC9-4209-B241-0136D6F872A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39070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0C351A-D25D-8E8D-4615-5685551E77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1DB02D24-5BD0-C01E-C252-47505A2E34B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>
                <a:extLst>
                  <a:ext uri="{FF2B5EF4-FFF2-40B4-BE49-F238E27FC236}">
                    <a16:creationId xmlns:a16="http://schemas.microsoft.com/office/drawing/2014/main" id="{B1159CEC-FAA8-F507-48DE-8D95D4D0F665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zh-CN" altLang="en-US" dirty="0"/>
              </a:p>
            </p:txBody>
          </p:sp>
        </mc:Choice>
        <mc:Fallback xmlns="">
          <p:sp>
            <p:nvSpPr>
              <p:cNvPr id="3" name="备注占位符 2">
                <a:extLst>
                  <a:ext uri="{FF2B5EF4-FFF2-40B4-BE49-F238E27FC236}">
                    <a16:creationId xmlns:a16="http://schemas.microsoft.com/office/drawing/2014/main" id="{B1159CEC-FAA8-F507-48DE-8D95D4D0F665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zh-CN" altLang="en-US" dirty="0"/>
                  <a:t>我们基于有限元，建立了完整的 </a:t>
                </a:r>
                <a:r>
                  <a:rPr lang="en-US" altLang="zh-CN" dirty="0"/>
                  <a:t>TES </a:t>
                </a:r>
                <a:r>
                  <a:rPr lang="zh-CN" altLang="en-US" dirty="0"/>
                  <a:t>物理模型，并与实验的</a:t>
                </a:r>
                <a:r>
                  <a:rPr lang="zh-CN" altLang="en-US" b="1" dirty="0"/>
                  <a:t>脉冲、热导率、</a:t>
                </a:r>
                <a:r>
                  <a:rPr lang="zh-CN" altLang="en-US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𝑃_</a:t>
                </a:r>
                <a:r>
                  <a:rPr lang="en-US" altLang="zh-CN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sat</a:t>
                </a:r>
                <a:r>
                  <a:rPr lang="zh-CN" altLang="en-US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−𝑇_𝑏</a:t>
                </a:r>
                <a:r>
                  <a:rPr lang="zh-CN" altLang="en-US" dirty="0"/>
                  <a:t> 等数据对比，验证了模型有效。</a:t>
                </a:r>
                <a:br>
                  <a:rPr lang="zh-CN" altLang="en-US" dirty="0"/>
                </a:br>
                <a:r>
                  <a:rPr lang="zh-CN" altLang="en-US" dirty="0"/>
                  <a:t>在传热机理上，我们用</a:t>
                </a:r>
                <a:r>
                  <a:rPr lang="zh-CN" altLang="en-US" b="1" dirty="0"/>
                  <a:t>极限包络</a:t>
                </a:r>
                <a:r>
                  <a:rPr lang="zh-CN" altLang="en-US" dirty="0"/>
                  <a:t>判定 </a:t>
                </a:r>
                <a:r>
                  <a:rPr lang="en-US" altLang="zh-CN" dirty="0" err="1"/>
                  <a:t>SiN</a:t>
                </a:r>
                <a:r>
                  <a:rPr lang="zh-CN" altLang="en-US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〖_𝑥〗</a:t>
                </a:r>
                <a:r>
                  <a:rPr lang="zh-CN" altLang="en-US" dirty="0"/>
                  <a:t> 的低温导热：扩散极限与弹道极限共同给出 </a:t>
                </a:r>
                <a:r>
                  <a:rPr lang="zh-CN" altLang="en-US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𝑃_</a:t>
                </a:r>
                <a:r>
                  <a:rPr lang="en-US" altLang="zh-CN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sat</a:t>
                </a:r>
                <a:r>
                  <a:rPr lang="zh-CN" altLang="en-US" sz="1200" i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−𝑇_𝑏</a:t>
                </a:r>
                <a:r>
                  <a:rPr lang="zh-CN" altLang="en-US" dirty="0"/>
                  <a:t>的上下界。</a:t>
                </a:r>
                <a:br>
                  <a:rPr lang="en-US" altLang="zh-CN" dirty="0"/>
                </a:br>
                <a:r>
                  <a:rPr lang="zh-CN" altLang="en-US" dirty="0"/>
                  <a:t>结合尺寸效应分析，得到设计窗口：当</a:t>
                </a:r>
                <a:r>
                  <a:rPr lang="zh-CN" altLang="en-US" b="1" dirty="0"/>
                  <a:t>吸收体 ≤</a:t>
                </a:r>
                <a:r>
                  <a:rPr lang="en-US" altLang="zh-CN" b="1" dirty="0"/>
                  <a:t>1062×1062 μm²</a:t>
                </a:r>
                <a:r>
                  <a:rPr lang="zh-CN" altLang="en-US" dirty="0"/>
                  <a:t>、</a:t>
                </a:r>
                <a:r>
                  <a:rPr lang="zh-CN" altLang="en-US" b="1" dirty="0"/>
                  <a:t>支撑柱厚度 ≤</a:t>
                </a:r>
                <a:r>
                  <a:rPr lang="en-US" altLang="zh-CN" b="1" dirty="0"/>
                  <a:t>10 </a:t>
                </a:r>
                <a:r>
                  <a:rPr lang="en-US" altLang="zh-CN" b="1" dirty="0" err="1"/>
                  <a:t>μm</a:t>
                </a:r>
                <a:r>
                  <a:rPr lang="zh-CN" altLang="en-US" dirty="0"/>
                  <a:t>时，由位置依赖造成的能量展宽</a:t>
                </a:r>
                <a:r>
                  <a:rPr lang="en-US" altLang="zh-CN" b="1" dirty="0"/>
                  <a:t>ΔE &lt; 6 eV @ 59.5 keV</a:t>
                </a:r>
                <a:r>
                  <a:rPr lang="zh-CN" altLang="en-US" dirty="0"/>
                  <a:t>（约 </a:t>
                </a:r>
                <a:r>
                  <a:rPr lang="en-US" altLang="zh-CN" dirty="0"/>
                  <a:t>1.0‰</a:t>
                </a:r>
                <a:r>
                  <a:rPr lang="zh-CN" altLang="en-US" dirty="0"/>
                  <a:t>）。</a:t>
                </a:r>
                <a:br>
                  <a:rPr lang="en-US" altLang="zh-CN" dirty="0"/>
                </a:br>
                <a:r>
                  <a:rPr lang="zh-CN" altLang="en-US" dirty="0"/>
                  <a:t>同时我们的方法也存在局限性，单一极限模型在复杂几何上的适用性有限，接下来我们将尝试</a:t>
                </a:r>
                <a:r>
                  <a:rPr lang="en-US" altLang="zh-CN" b="1" dirty="0"/>
                  <a:t>BTE </a:t>
                </a:r>
                <a:r>
                  <a:rPr lang="zh-CN" altLang="en-US" b="1" dirty="0"/>
                  <a:t>专用求解</a:t>
                </a:r>
                <a:r>
                  <a:rPr lang="en-US" altLang="zh-CN" b="1" dirty="0"/>
                  <a:t>/</a:t>
                </a:r>
                <a:r>
                  <a:rPr lang="zh-CN" altLang="en-US" b="1" dirty="0"/>
                  <a:t>软件包</a:t>
                </a:r>
                <a:r>
                  <a:rPr lang="zh-CN" altLang="en-US" dirty="0"/>
                  <a:t>，尝试精确描述声子传热行为，在保持计算效率的同时优化算法；</a:t>
                </a:r>
                <a:endParaRPr lang="en-US" altLang="zh-CN" dirty="0"/>
              </a:p>
              <a:p>
                <a:r>
                  <a:rPr lang="zh-CN" altLang="en-US" dirty="0"/>
                  <a:t>同时把方法迁移到</a:t>
                </a:r>
                <a:r>
                  <a:rPr lang="en-US" altLang="zh-CN" b="1" dirty="0"/>
                  <a:t>511-CAM </a:t>
                </a:r>
                <a:r>
                  <a:rPr lang="zh-CN" altLang="en-US" b="1" dirty="0"/>
                  <a:t>球载项目</a:t>
                </a:r>
                <a:r>
                  <a:rPr lang="zh-CN" altLang="en-US" dirty="0"/>
                  <a:t>，评估更大尺寸吸收体在 </a:t>
                </a:r>
                <a:r>
                  <a:rPr lang="en-US" altLang="zh-CN" b="1" dirty="0"/>
                  <a:t>511 keV</a:t>
                </a:r>
                <a:r>
                  <a:rPr lang="zh-CN" altLang="en-US" dirty="0"/>
                  <a:t> 下的位置不均匀性影响，为后续探测器结构与读出设计提供定量指导。”</a:t>
                </a:r>
              </a:p>
            </p:txBody>
          </p:sp>
        </mc:Fallback>
      </mc:AlternateContent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E93C889-74EA-34F9-89E3-3D0012AA674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71418AE-D011-048B-7177-B16082404D3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84B6AD-DBC9-4209-B241-0136D6F872A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80211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92DC5E-EB57-F5E8-7ADF-32E5F7A4F1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0B4D0AD8-D0FD-BFCC-48B3-4388ECDDCB4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DE2E1836-88AB-C06F-9BF9-FFC0E96F4D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E108A6C-1185-58AE-EF51-5C3A3547139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F4FB33E-F195-60CD-3B69-17C4EF2A93F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84B6AD-DBC9-4209-B241-0136D6F872A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49845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84B6AD-DBC9-4209-B241-0136D6F872A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65804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564534-CDA5-2E23-EAEF-E0B5FC0353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DDFFAA1C-13A8-7FDE-66A8-9B4F5CFFF73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1CC3178B-3E2B-8584-0FAA-CB7BA05B12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531E1F2-8DD0-7C5A-A8CA-39A67BBA592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F2C92CA-6B8B-9BB0-D4D6-F8C7639BC3A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84B6AD-DBC9-4209-B241-0136D6F872A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70324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68316C-FB0B-42E7-4028-016788579C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1B0BFC67-B8DB-E5A1-6606-7768F459819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53D1911D-E907-4C9B-828D-4A966E32D3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CF60581-C455-71B5-E5E0-97C87D608AB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6B56134-EC2E-B495-E938-151303AE87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84B6AD-DBC9-4209-B241-0136D6F872A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46322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9D2F678-640D-8364-7B42-BD885253482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820A43F-DC03-EEC8-6784-BBF8AF225E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84B6AD-DBC9-4209-B241-0136D6F872A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38594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3A1FD7-CCF5-777E-B037-DEF8C35E06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0D1725C3-1C27-BB27-1ACE-F0C54AC833F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B6B2184D-4CFD-AA9A-7151-73399B3623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B3AC2BF-22BE-0469-8D13-B9A55970924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06D9994-6243-4D59-D3AC-36B062F97A2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84B6AD-DBC9-4209-B241-0136D6F872A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90124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931801-0677-58BC-341D-FEDD17C17E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E5CF49C5-C9F9-BA1C-0528-3D28564444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C8756C74-3427-D4D2-634A-2F50590E7C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/>
              <a:t>、</a:t>
            </a: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259D045-3338-0EBE-BAEA-C9071C21059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BBC4B82-D8AD-A397-3FD5-8C93CF4CE9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84B6AD-DBC9-4209-B241-0136D6F872A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9928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D77BED-EB53-62AD-64C9-B676451541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DF00FA58-F2A8-4AF2-586A-B715D49BAE6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9BC79A52-1D19-E102-C66B-58B5087E59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C0A85C8-4B67-40EA-4A6C-5C57217BB4A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ED45836-3F6C-6E06-2DEC-9858255C177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84B6AD-DBC9-4209-B241-0136D6F872A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82799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C5D2BC-51E6-E75A-A4E0-A6549A7281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CB83D8FA-5127-4F74-903B-1161160CCC2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D640EFD5-2342-A2B2-1D31-0033639A7D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60A75B7-C82F-9F69-9BDD-97E273B37B6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46ECF38-27AE-4CCF-271F-42ACEF14197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84B6AD-DBC9-4209-B241-0136D6F872A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77875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66A8C3-B5BB-1F16-904B-CCE9F0F12C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1D96228D-B73A-319C-7405-6E39957E188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>
                <a:extLst>
                  <a:ext uri="{FF2B5EF4-FFF2-40B4-BE49-F238E27FC236}">
                    <a16:creationId xmlns:a16="http://schemas.microsoft.com/office/drawing/2014/main" id="{CC72E869-E765-5E6D-7802-F063461945F3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zh-CN" altLang="en-US" dirty="0"/>
              </a:p>
            </p:txBody>
          </p:sp>
        </mc:Choice>
        <mc:Fallback xmlns="">
          <p:sp>
            <p:nvSpPr>
              <p:cNvPr id="3" name="备注占位符 2">
                <a:extLst>
                  <a:ext uri="{FF2B5EF4-FFF2-40B4-BE49-F238E27FC236}">
                    <a16:creationId xmlns:a16="http://schemas.microsoft.com/office/drawing/2014/main" id="{CC72E869-E765-5E6D-7802-F063461945F3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zh-CN" altLang="en-US" dirty="0"/>
                  <a:t>建立了相关模型后，我们采用实验与有限元计算的数据进行交叉校验。左侧 </a:t>
                </a:r>
                <a:r>
                  <a:rPr lang="en-US" altLang="zh-CN" dirty="0"/>
                  <a:t>I–V </a:t>
                </a:r>
                <a:r>
                  <a:rPr lang="zh-CN" altLang="en-US" dirty="0"/>
                  <a:t>与右上的 </a:t>
                </a:r>
                <a:r>
                  <a:rPr lang="zh-CN" altLang="en-US" i="0">
                    <a:latin typeface="Cambria Math" panose="02040503050406030204" pitchFamily="18" charset="0"/>
                  </a:rPr>
                  <a:t>𝑃_</a:t>
                </a:r>
                <a:r>
                  <a:rPr lang="en-US" altLang="zh-CN" b="0" i="0">
                    <a:latin typeface="Cambria Math" panose="02040503050406030204" pitchFamily="18" charset="0"/>
                  </a:rPr>
                  <a:t>"sat</a:t>
                </a:r>
                <a:r>
                  <a:rPr lang="zh-CN" altLang="en-US" b="0" i="0">
                    <a:latin typeface="Cambria Math" panose="02040503050406030204" pitchFamily="18" charset="0"/>
                  </a:rPr>
                  <a:t>" −𝑇_𝑏</a:t>
                </a:r>
                <a:r>
                  <a:rPr lang="zh-CN" altLang="en-US" dirty="0"/>
                  <a:t>曲线表明：在 </a:t>
                </a:r>
                <a:r>
                  <a:rPr lang="en-US" altLang="zh-CN" b="1" dirty="0"/>
                  <a:t>Casimir</a:t>
                </a:r>
                <a:r>
                  <a:rPr lang="zh-CN" altLang="en-US" b="1" dirty="0"/>
                  <a:t>（弹道）</a:t>
                </a:r>
                <a:r>
                  <a:rPr lang="zh-CN" altLang="en-US" dirty="0"/>
                  <a:t> 与 </a:t>
                </a:r>
                <a:r>
                  <a:rPr lang="zh-CN" altLang="en-US" b="1" dirty="0"/>
                  <a:t>扩散</a:t>
                </a:r>
                <a:r>
                  <a:rPr lang="zh-CN" altLang="en-US" dirty="0"/>
                  <a:t> 两种极限下，仿真都能</a:t>
                </a:r>
                <a:r>
                  <a:rPr lang="zh-CN" altLang="en-US" b="1" dirty="0"/>
                  <a:t>良好包络</a:t>
                </a:r>
                <a:r>
                  <a:rPr lang="zh-CN" altLang="en-US" dirty="0"/>
                  <a:t>实测数据；</a:t>
                </a:r>
                <a:endParaRPr lang="en-US" altLang="zh-CN" dirty="0"/>
              </a:p>
              <a:p>
                <a:r>
                  <a:rPr lang="zh-CN" altLang="en-US" dirty="0"/>
                  <a:t>由拟合得到的导热率 </a:t>
                </a:r>
                <a:r>
                  <a:rPr lang="zh-CN" altLang="en-US" i="0">
                    <a:latin typeface="Cambria Math" panose="02040503050406030204" pitchFamily="18" charset="0"/>
                  </a:rPr>
                  <a:t>𝐺</a:t>
                </a:r>
                <a:r>
                  <a:rPr lang="zh-CN" altLang="en-US" dirty="0"/>
                  <a:t>为 </a:t>
                </a:r>
                <a:r>
                  <a:rPr lang="en-US" altLang="zh-CN" b="1" dirty="0"/>
                  <a:t>255.2/258.3 </a:t>
                </a:r>
                <a:r>
                  <a:rPr lang="en-US" altLang="zh-CN" b="1" dirty="0" err="1"/>
                  <a:t>pW</a:t>
                </a:r>
                <a:r>
                  <a:rPr lang="en-US" altLang="zh-CN" b="1" dirty="0"/>
                  <a:t>/K</a:t>
                </a:r>
                <a:r>
                  <a:rPr lang="zh-CN" altLang="en-US" dirty="0"/>
                  <a:t>，与实测 </a:t>
                </a:r>
                <a:r>
                  <a:rPr lang="en-US" altLang="zh-CN" b="1" dirty="0"/>
                  <a:t>254.0 </a:t>
                </a:r>
                <a:r>
                  <a:rPr lang="en-US" altLang="zh-CN" b="1" dirty="0" err="1"/>
                  <a:t>pW</a:t>
                </a:r>
                <a:r>
                  <a:rPr lang="en-US" altLang="zh-CN" b="1" dirty="0"/>
                  <a:t>/K</a:t>
                </a:r>
                <a:r>
                  <a:rPr lang="zh-CN" altLang="en-US" dirty="0"/>
                  <a:t> 的偏差在 </a:t>
                </a:r>
                <a:r>
                  <a:rPr lang="en-US" altLang="zh-CN" b="1" dirty="0"/>
                  <a:t>1.6%</a:t>
                </a:r>
                <a:r>
                  <a:rPr lang="zh-CN" altLang="en-US" dirty="0"/>
                  <a:t> 内，可认为我们的传热模型能近似刻画 </a:t>
                </a:r>
                <a:r>
                  <a:rPr lang="en-US" altLang="zh-CN" b="1" dirty="0" err="1"/>
                  <a:t>SiN</a:t>
                </a:r>
                <a:r>
                  <a:rPr lang="zh-CN" altLang="en-US" i="0">
                    <a:latin typeface="Cambria Math" panose="02040503050406030204" pitchFamily="18" charset="0"/>
                  </a:rPr>
                  <a:t>〖_𝑥〗</a:t>
                </a:r>
                <a:r>
                  <a:rPr lang="zh-CN" altLang="en-US" dirty="0"/>
                  <a:t> 的声子传热。</a:t>
                </a:r>
                <a:br>
                  <a:rPr lang="zh-CN" altLang="en-US" dirty="0"/>
                </a:br>
                <a:r>
                  <a:rPr lang="zh-CN" altLang="en-US" dirty="0"/>
                  <a:t>进一步在时域上，以 </a:t>
                </a:r>
                <a:r>
                  <a:rPr lang="en-US" altLang="zh-CN" b="1" dirty="0"/>
                  <a:t>5.9 keV</a:t>
                </a:r>
                <a:r>
                  <a:rPr lang="zh-CN" altLang="en-US" dirty="0"/>
                  <a:t> 单光子脉冲为例，两种极限给出的波形与实测在</a:t>
                </a:r>
                <a:r>
                  <a:rPr lang="zh-CN" altLang="en-US" b="1" dirty="0"/>
                  <a:t>上升沿、峰值时刻、衰减常数</a:t>
                </a:r>
                <a:r>
                  <a:rPr lang="zh-CN" altLang="en-US" dirty="0"/>
                  <a:t>上几乎重合，差异极小，说明模型对瞬态热</a:t>
                </a:r>
                <a:r>
                  <a:rPr lang="en-US" altLang="zh-CN" dirty="0"/>
                  <a:t>-</a:t>
                </a:r>
                <a:r>
                  <a:rPr lang="zh-CN" altLang="en-US" dirty="0"/>
                  <a:t>电响应的预测是可靠的，可用于后续位置依赖与尺寸优化。”</a:t>
                </a:r>
              </a:p>
            </p:txBody>
          </p:sp>
        </mc:Fallback>
      </mc:AlternateContent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9794CDD-47AA-4A46-AB07-D6BF86CE901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D954683-F26A-C724-F4E8-5FB234927C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84B6AD-DBC9-4209-B241-0136D6F872A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7698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E57EBA1-69C7-1877-8F6D-51BF676D33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E0EA8DB2-D455-E8EF-DCBF-A79981543B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882DD70-AB28-8118-932C-48110B3E2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40A26-C471-4728-9E65-6214FA2CAB4E}" type="datetime1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FAAD6D2-D51C-DDB9-9A37-CA4652CCBD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D56D51C-2497-69BC-9284-D09AAE4B5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5BDB5-3BC5-4891-9ABF-8A2FE1B74B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0832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E49F828-5C43-9A07-DEDB-06BCC234FC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383D36D-8653-80A8-6CFD-7B33393ECA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C9A126E-582B-B709-4669-871050D67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099C3-7C28-4E71-B374-B7E0455FD993}" type="datetime1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265931A-B006-CE6C-CEE8-3960D6FBA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0F12DB5-55D2-C76F-761F-5264CAEC6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5BDB5-3BC5-4891-9ABF-8A2FE1B74B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2235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C984E6B0-5C93-DF85-366B-EF34D427EF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E05B1B2-B9D1-28A9-630D-0AAEE23AC7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FC34275-6A8B-623E-2D5F-958E738DA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C4D8D-B5DE-4E09-9445-8FA2DCF474CA}" type="datetime1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5FECE1C-E3F5-DA41-5079-ED8BE50D5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D76E763-E614-8F00-1861-AD5E53AB2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5BDB5-3BC5-4891-9ABF-8A2FE1B74B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82916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953B9-6445-41D2-B15A-6D64D274846E}" type="datetime1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F8853-5CC1-412B-8267-4BB288F547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99128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1AA57-1D92-450A-875E-EE40460AC3CF}" type="datetime1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F8853-5CC1-412B-8267-4BB288F547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17875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25FA7-D6BA-4E9B-8E6A-4480566157A5}" type="datetime1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F8853-5CC1-412B-8267-4BB288F547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18921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420DE-5AAE-4940-9CBE-A53BBE768E43}" type="datetime1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F8853-5CC1-412B-8267-4BB288F547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77572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968B9-961B-4ACA-BAE5-E9E7374E476F}" type="datetime1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F8853-5CC1-412B-8267-4BB288F547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73641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1B9BE-C4E2-432F-8A77-13B3422CA05B}" type="datetime1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F8853-5CC1-412B-8267-4BB288F547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32993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5A01-021A-457B-9EAB-3F0656BACBEF}" type="datetime1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F8853-5CC1-412B-8267-4BB288F547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25454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ED473-6BBA-4777-B866-125BAAB5FA44}" type="datetime1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F8853-5CC1-412B-8267-4BB288F547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4552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FFF4978-C3E2-127C-585D-C136CC7A5D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8135509-CEB1-BFE4-8CF1-78D053607B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3963084-3415-8336-63A9-DC31761EC3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137CB-E168-478B-AFA2-C697ED9A44C0}" type="datetime1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DF1695A-F039-3D66-BF10-392A5B0EF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889AA07-4D1D-E43A-C447-F1BC1E44E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5BDB5-3BC5-4891-9ABF-8A2FE1B74B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12974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732B1-8EB2-4336-BE02-2BEC360E922E}" type="datetime1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F8853-5CC1-412B-8267-4BB288F547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91135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9B00-0CC6-49E0-BBFE-43FC66FBC87A}" type="datetime1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F8853-5CC1-412B-8267-4BB288F547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0056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24D7D-8071-48C8-A717-8C21F96A5122}" type="datetime1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F8853-5CC1-412B-8267-4BB288F547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0305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382B0-F934-42D1-BF4F-B70E66ADD4EB}" type="datetime1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F8853-5CC1-412B-8267-4BB288F547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08428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B3066-A3CD-4DDB-B5BA-A82977785C22}" type="datetime1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F8853-5CC1-412B-8267-4BB288F547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63202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E27AD-55E4-4981-A1E2-766ADA5E7A2C}" type="datetime1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F8853-5CC1-412B-8267-4BB288F547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938917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A18F4-4164-415E-B10E-008A3E099796}" type="datetime1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F8853-5CC1-412B-8267-4BB288F547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71922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28C5-5DAB-4A90-A8B9-B6574D674E38}" type="datetime1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F8853-5CC1-412B-8267-4BB288F547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04707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01DBA-080D-437D-8469-107A64F66778}" type="datetime1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F8853-5CC1-412B-8267-4BB288F547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03324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68562-07B4-4B5B-AC2D-9E31AE5D4B88}" type="datetime1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F8853-5CC1-412B-8267-4BB288F547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0567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1A1F1B0-B2CE-7E59-D4F6-EA8C558B3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E3EC4A7-505B-AA0F-6400-71214A9070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BE7C2CC-4EE6-E493-AAE7-5BCEE0315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10A81-D3CF-4244-BDB3-706AC48AFF7B}" type="datetime1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5F23937-4CCA-B50C-391B-BFCF74AA9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40662E3-0934-687B-2ABF-2E9163A91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5BDB5-3BC5-4891-9ABF-8A2FE1B74B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828228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19E5C-1DA8-4111-9C6A-6E8B314C4869}" type="datetime1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F8853-5CC1-412B-8267-4BB288F547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457499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9DD61-6033-456D-BA96-C16200AE1B47}" type="datetime1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F8853-5CC1-412B-8267-4BB288F547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791001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BB0C5-2A45-4695-A2D2-3C2C48DEAE34}" type="datetime1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F8853-5CC1-412B-8267-4BB288F547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677578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6BCC-9F24-494F-A7E5-F0CF305A4C04}" type="datetime1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F8853-5CC1-412B-8267-4BB288F547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0556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EDAE589-B3B2-2468-8BBD-E91FE74E1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55B21A1-8591-AA97-AB31-A86F5F598A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205BB3D-7A6A-BD6B-74AB-DAFA9F3A92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99858D3-F7E3-4918-9DD2-BAFBBB93F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24626-A4D3-4052-9D6A-AA32AB30B29C}" type="datetime1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338D5B9-ED46-C108-0B0D-4D361BDA7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EF4C9EA-0463-52F4-8130-898E58F23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5BDB5-3BC5-4891-9ABF-8A2FE1B74B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8423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900D44-3512-8244-535C-27FFEA299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8029EB3-24E4-6603-C2AF-F5D981F000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0FFBE48-D836-2540-4670-11A60D2E87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C56C6CD4-1FD1-EC21-C081-0B52E67911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3521A116-F82E-262F-875C-15A43E5A03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8F5657C7-BCC9-FFF3-BBF7-9D67F0700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0E4E1-A8D2-400D-B78A-F3FA9A2C92B9}" type="datetime1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59481584-7AE3-075F-6D98-59A64ACC9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EB6C4369-96E3-52FA-D112-57F72DF26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5BDB5-3BC5-4891-9ABF-8A2FE1B74B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5311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D296404-10BA-27B9-A7E5-C153D8DE4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3D91EF6-997E-922A-7A75-0D1ACB956F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14E93-F9EC-41E7-A799-ED199918EC1B}" type="datetime1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1E8BF88-106A-0DA3-779A-BABEFABFC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7E0DFFEA-6418-F891-7DE8-76A4686E9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5BDB5-3BC5-4891-9ABF-8A2FE1B74B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6604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72C691C7-86D7-D18C-052D-1F9F3FCF59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82BF9-2B25-4718-A365-FE59C32189F9}" type="datetime1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50067E3-B6E9-0C79-71D2-48497DAB6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87F1D3D-7B06-EE1E-7067-078E6F3CC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5BDB5-3BC5-4891-9ABF-8A2FE1B74B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1664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6650270-F071-B50F-40EA-2E4A35444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921BCE2-4135-7746-C7B5-BDB59B85C0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811052DC-B55E-B898-4870-40FC12E24B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EB9900F-FEDC-B3F0-1FF6-C0209F604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D7BD8-F4AF-4B36-95BB-4D59C02B4631}" type="datetime1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A83EA0A-135A-375E-9F04-BF8C7F373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8F5F35B-5E0F-50E8-DDC2-980C93562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5BDB5-3BC5-4891-9ABF-8A2FE1B74B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0758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19AE711-4F85-1BBC-177E-0F4AC3AA29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D54A8299-CD37-21FE-FE40-A202C987F2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18CB1C9-57C3-5F8C-6E5C-11E4E0F596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BF670AD-48D6-DC90-7F3D-DDDA82DF8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1D059-B456-4EC4-83C1-AA70898CD6FF}" type="datetime1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68B0216-6687-93C8-7E10-224FD3052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9AA182D-DDB9-4C16-C70C-775371F92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5BDB5-3BC5-4891-9ABF-8A2FE1B74B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6666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AB1AEEB3-39DE-6386-2319-4F72C12973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565B395-404C-5721-8FDE-B2F4401CEA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5EAA768-2A47-36FB-C13D-7F2DB47102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FF9F9B-E033-4C8A-B5ED-3A14414C02CD}" type="datetime1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76CDDC1-C942-049C-5CC9-E74F8AFE06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7B12467-FF00-84E7-F334-183A401289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5BDB5-3BC5-4891-9ABF-8A2FE1B74B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1516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8B39C-96B5-41A4-A71F-5F95EE494B1C}" type="datetime1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F8853-5CC1-412B-8267-4BB288F547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118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chemeClr val="bg1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46C1A5-FE75-4888-BAE0-C0D7BC4BD4C5}" type="datetime1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F8853-5CC1-412B-8267-4BB288F547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554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61.svg"/><Relationship Id="rId3" Type="http://schemas.openxmlformats.org/officeDocument/2006/relationships/image" Target="../media/image52.png"/><Relationship Id="rId7" Type="http://schemas.openxmlformats.org/officeDocument/2006/relationships/image" Target="../media/image6.png"/><Relationship Id="rId12" Type="http://schemas.openxmlformats.org/officeDocument/2006/relationships/image" Target="../media/image6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5.svg"/><Relationship Id="rId11" Type="http://schemas.openxmlformats.org/officeDocument/2006/relationships/image" Target="../media/image59.svg"/><Relationship Id="rId5" Type="http://schemas.openxmlformats.org/officeDocument/2006/relationships/image" Target="../media/image54.png"/><Relationship Id="rId15" Type="http://schemas.openxmlformats.org/officeDocument/2006/relationships/image" Target="../media/image63.svg"/><Relationship Id="rId10" Type="http://schemas.openxmlformats.org/officeDocument/2006/relationships/image" Target="../media/image58.png"/><Relationship Id="rId4" Type="http://schemas.openxmlformats.org/officeDocument/2006/relationships/image" Target="../media/image53.svg"/><Relationship Id="rId9" Type="http://schemas.openxmlformats.org/officeDocument/2006/relationships/image" Target="../media/image57.svg"/><Relationship Id="rId14" Type="http://schemas.openxmlformats.org/officeDocument/2006/relationships/image" Target="../media/image6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6.svg"/><Relationship Id="rId5" Type="http://schemas.openxmlformats.org/officeDocument/2006/relationships/image" Target="../media/image65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4.png"/><Relationship Id="rId7" Type="http://schemas.openxmlformats.org/officeDocument/2006/relationships/image" Target="../media/image8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svg"/><Relationship Id="rId9" Type="http://schemas.openxmlformats.org/officeDocument/2006/relationships/image" Target="../media/image10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3" Type="http://schemas.openxmlformats.org/officeDocument/2006/relationships/image" Target="../media/image6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0.png"/><Relationship Id="rId11" Type="http://schemas.openxmlformats.org/officeDocument/2006/relationships/image" Target="../media/image16.jpeg"/><Relationship Id="rId5" Type="http://schemas.openxmlformats.org/officeDocument/2006/relationships/image" Target="../media/image12.gif"/><Relationship Id="rId10" Type="http://schemas.openxmlformats.org/officeDocument/2006/relationships/image" Target="../media/image15.png"/><Relationship Id="rId4" Type="http://schemas.openxmlformats.org/officeDocument/2006/relationships/image" Target="../media/image11.png"/><Relationship Id="rId9" Type="http://schemas.openxmlformats.org/officeDocument/2006/relationships/image" Target="../media/image14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7.pn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27.gif"/><Relationship Id="rId5" Type="http://schemas.openxmlformats.org/officeDocument/2006/relationships/image" Target="../media/image26.gif"/><Relationship Id="rId10" Type="http://schemas.openxmlformats.org/officeDocument/2006/relationships/image" Target="../media/image6.png"/><Relationship Id="rId4" Type="http://schemas.openxmlformats.org/officeDocument/2006/relationships/image" Target="../media/image25.gif"/><Relationship Id="rId9" Type="http://schemas.openxmlformats.org/officeDocument/2006/relationships/image" Target="../media/image3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6.png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35.png"/><Relationship Id="rId12" Type="http://schemas.openxmlformats.org/officeDocument/2006/relationships/image" Target="../media/image40.pn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34.png"/><Relationship Id="rId11" Type="http://schemas.openxmlformats.org/officeDocument/2006/relationships/image" Target="../media/image33.png"/><Relationship Id="rId5" Type="http://schemas.openxmlformats.org/officeDocument/2006/relationships/image" Target="../media/image29.png"/><Relationship Id="rId10" Type="http://schemas.openxmlformats.org/officeDocument/2006/relationships/image" Target="../media/image38.png"/><Relationship Id="rId4" Type="http://schemas.openxmlformats.org/officeDocument/2006/relationships/image" Target="../media/image28.png"/><Relationship Id="rId9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7.pn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41.png"/><Relationship Id="rId12" Type="http://schemas.openxmlformats.org/officeDocument/2006/relationships/image" Target="../media/image46.pn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6.pn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37.png"/><Relationship Id="rId9" Type="http://schemas.openxmlformats.org/officeDocument/2006/relationships/image" Target="../media/image4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00.png"/><Relationship Id="rId3" Type="http://schemas.openxmlformats.org/officeDocument/2006/relationships/image" Target="../media/image48.png"/><Relationship Id="rId7" Type="http://schemas.openxmlformats.org/officeDocument/2006/relationships/image" Target="../media/image440.png"/><Relationship Id="rId12" Type="http://schemas.openxmlformats.org/officeDocument/2006/relationships/image" Target="../media/image5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.png"/><Relationship Id="rId11" Type="http://schemas.openxmlformats.org/officeDocument/2006/relationships/image" Target="../media/image480.png"/><Relationship Id="rId5" Type="http://schemas.openxmlformats.org/officeDocument/2006/relationships/image" Target="../media/image430.png"/><Relationship Id="rId10" Type="http://schemas.openxmlformats.org/officeDocument/2006/relationships/image" Target="../media/image470.png"/><Relationship Id="rId4" Type="http://schemas.openxmlformats.org/officeDocument/2006/relationships/image" Target="../media/image420.png"/><Relationship Id="rId9" Type="http://schemas.openxmlformats.org/officeDocument/2006/relationships/image" Target="../media/image5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extBox 7"/>
          <p:cNvSpPr>
            <a:spLocks noChangeArrowheads="1"/>
          </p:cNvSpPr>
          <p:nvPr/>
        </p:nvSpPr>
        <p:spPr bwMode="auto">
          <a:xfrm>
            <a:off x="1060266" y="1936511"/>
            <a:ext cx="10071467" cy="1846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WXPT</a:t>
            </a:r>
            <a:r>
              <a:rPr kumimoji="0" lang="zh-CN" altLang="en-US" sz="6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所用</a:t>
            </a:r>
            <a:r>
              <a:rPr kumimoji="0" lang="en-US" altLang="zh-CN" sz="6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TES</a:t>
            </a:r>
            <a:r>
              <a:rPr kumimoji="0" lang="zh-CN" altLang="en-US" sz="6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的电热模型构建与位置依赖研究</a:t>
            </a:r>
            <a:endParaRPr kumimoji="0" lang="zh-CN" altLang="en-US" sz="60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134" name="TextBox 7"/>
          <p:cNvSpPr>
            <a:spLocks noChangeArrowheads="1"/>
          </p:cNvSpPr>
          <p:nvPr/>
        </p:nvSpPr>
        <p:spPr bwMode="auto">
          <a:xfrm>
            <a:off x="2976386" y="3962455"/>
            <a:ext cx="675220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Modeling and Position-Dependent Effects in TESs for the WXPT Mission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pic>
        <p:nvPicPr>
          <p:cNvPr id="61" name="图片 60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46" y="257419"/>
            <a:ext cx="5033638" cy="968379"/>
          </a:xfrm>
          <a:prstGeom prst="rect">
            <a:avLst/>
          </a:prstGeom>
        </p:spPr>
      </p:pic>
      <p:sp>
        <p:nvSpPr>
          <p:cNvPr id="137" name="矩形 3"/>
          <p:cNvSpPr>
            <a:spLocks noChangeArrowheads="1"/>
          </p:cNvSpPr>
          <p:nvPr/>
        </p:nvSpPr>
        <p:spPr bwMode="auto">
          <a:xfrm>
            <a:off x="7658947" y="5376661"/>
            <a:ext cx="5550867" cy="2285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zh-CN" altLang="en-US" sz="16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汇报人：周俊杰</a:t>
            </a:r>
            <a:r>
              <a:rPr lang="en-US" altLang="zh-CN" sz="1600" baseline="300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1</a:t>
            </a:r>
            <a:br>
              <a:rPr lang="en-US" altLang="zh-CN" sz="16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</a:br>
            <a:endParaRPr lang="zh-CN" altLang="en-US" sz="16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  <a:cs typeface="Arial" panose="020B0604020202020204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zh-CN" altLang="en-US" sz="16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合作者：张翼飞</a:t>
            </a:r>
            <a:r>
              <a:rPr lang="en-US" altLang="zh-CN" sz="1600" baseline="300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2</a:t>
            </a:r>
            <a:r>
              <a:rPr lang="en-US" altLang="zh-CN" sz="16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 </a:t>
            </a:r>
            <a:r>
              <a:rPr lang="zh-CN" altLang="en-US" sz="16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刘舟慧</a:t>
            </a:r>
            <a:r>
              <a:rPr lang="en-US" altLang="zh-CN" sz="1600" baseline="300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2</a:t>
            </a:r>
            <a:r>
              <a:rPr lang="en-US" altLang="zh-CN" sz="16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 </a:t>
            </a:r>
            <a:r>
              <a:rPr lang="zh-CN" altLang="en-US" sz="16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陆雪峰</a:t>
            </a:r>
            <a:r>
              <a:rPr lang="en-US" altLang="zh-CN" sz="1600" baseline="300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2</a:t>
            </a:r>
            <a:r>
              <a:rPr lang="en-US" altLang="zh-CN" sz="16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 </a:t>
            </a:r>
            <a:r>
              <a:rPr lang="zh-CN" altLang="en-US" sz="16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洪江震</a:t>
            </a:r>
            <a:r>
              <a:rPr lang="en-US" altLang="zh-CN" sz="1600" baseline="300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1</a:t>
            </a:r>
            <a:br>
              <a:rPr lang="en-US" altLang="zh-CN" sz="16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</a:br>
            <a:br>
              <a:rPr lang="en-US" altLang="zh-CN" sz="16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</a:br>
            <a:r>
              <a:rPr lang="en-US" altLang="zh-CN" sz="16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1.</a:t>
            </a:r>
            <a:r>
              <a:rPr lang="zh-CN" altLang="en-US" sz="16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南昌大学物理与材料学院</a:t>
            </a:r>
            <a:br>
              <a:rPr lang="en-US" altLang="zh-CN" sz="16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</a:br>
            <a:r>
              <a:rPr lang="en-US" altLang="zh-CN" sz="16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2.</a:t>
            </a:r>
            <a:r>
              <a:rPr lang="zh-CN" altLang="en-US" sz="16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中科院高能物理研究所粒子天体国家重点实验室</a:t>
            </a:r>
            <a:br>
              <a:rPr lang="en-US" altLang="zh-CN" sz="16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</a:br>
            <a:b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</a:br>
            <a:b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</a:b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Arial" panose="020B0604020202020204" pitchFamily="34" charset="0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56437ECE-166D-84D8-9C41-88BC0AB21968}"/>
              </a:ext>
            </a:extLst>
          </p:cNvPr>
          <p:cNvCxnSpPr>
            <a:cxnSpLocks/>
          </p:cNvCxnSpPr>
          <p:nvPr/>
        </p:nvCxnSpPr>
        <p:spPr>
          <a:xfrm>
            <a:off x="104766" y="1225798"/>
            <a:ext cx="1208723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>
            <a:extLst>
              <a:ext uri="{FF2B5EF4-FFF2-40B4-BE49-F238E27FC236}">
                <a16:creationId xmlns:a16="http://schemas.microsoft.com/office/drawing/2014/main" id="{50CC0B61-5E5F-2056-A307-D859F0F128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09464"/>
            <a:ext cx="4250019" cy="324853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3B40DE6F-0055-CE63-3CF0-C48EDDDC69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10840" y="338730"/>
            <a:ext cx="2864314" cy="80575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C21A24-B279-75DB-8899-036BF7BD86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形 37">
            <a:extLst>
              <a:ext uri="{FF2B5EF4-FFF2-40B4-BE49-F238E27FC236}">
                <a16:creationId xmlns:a16="http://schemas.microsoft.com/office/drawing/2014/main" id="{40E17D05-C755-AA49-BC2F-E300210D3F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t="4665" r="6013"/>
          <a:stretch>
            <a:fillRect/>
          </a:stretch>
        </p:blipFill>
        <p:spPr>
          <a:xfrm>
            <a:off x="4458574" y="3707788"/>
            <a:ext cx="3403212" cy="2589022"/>
          </a:xfrm>
          <a:prstGeom prst="rect">
            <a:avLst/>
          </a:prstGeom>
        </p:spPr>
      </p:pic>
      <p:pic>
        <p:nvPicPr>
          <p:cNvPr id="33" name="图形 32">
            <a:extLst>
              <a:ext uri="{FF2B5EF4-FFF2-40B4-BE49-F238E27FC236}">
                <a16:creationId xmlns:a16="http://schemas.microsoft.com/office/drawing/2014/main" id="{4B8E99BE-E050-6352-30BD-F60ACD752A6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r="4950"/>
          <a:stretch>
            <a:fillRect/>
          </a:stretch>
        </p:blipFill>
        <p:spPr>
          <a:xfrm>
            <a:off x="8298983" y="3595205"/>
            <a:ext cx="3312353" cy="2701605"/>
          </a:xfrm>
          <a:prstGeom prst="rect">
            <a:avLst/>
          </a:prstGeom>
        </p:spPr>
      </p:pic>
      <p:cxnSp>
        <p:nvCxnSpPr>
          <p:cNvPr id="56" name="直接连接符 55">
            <a:extLst>
              <a:ext uri="{FF2B5EF4-FFF2-40B4-BE49-F238E27FC236}">
                <a16:creationId xmlns:a16="http://schemas.microsoft.com/office/drawing/2014/main" id="{7BB88688-AED6-C33B-5D2C-E5AFD27BBF95}"/>
              </a:ext>
            </a:extLst>
          </p:cNvPr>
          <p:cNvCxnSpPr/>
          <p:nvPr/>
        </p:nvCxnSpPr>
        <p:spPr>
          <a:xfrm>
            <a:off x="840785" y="801441"/>
            <a:ext cx="856960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>
            <a:extLst>
              <a:ext uri="{FF2B5EF4-FFF2-40B4-BE49-F238E27FC236}">
                <a16:creationId xmlns:a16="http://schemas.microsoft.com/office/drawing/2014/main" id="{258333DA-6D13-B2F8-C5BB-D5C9C0D68EC9}"/>
              </a:ext>
            </a:extLst>
          </p:cNvPr>
          <p:cNvSpPr txBox="1"/>
          <p:nvPr/>
        </p:nvSpPr>
        <p:spPr>
          <a:xfrm>
            <a:off x="465632" y="832253"/>
            <a:ext cx="115231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lang="zh-CN" altLang="en-US" sz="24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展宽分析方法与结果</a:t>
            </a:r>
            <a:endParaRPr lang="en-US" altLang="zh-CN" sz="2400" b="1" kern="100" dirty="0">
              <a:solidFill>
                <a:srgbClr val="0070C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D3583E57-EFC7-C3CE-25B8-23F463C540F8}"/>
              </a:ext>
            </a:extLst>
          </p:cNvPr>
          <p:cNvGrpSpPr/>
          <p:nvPr/>
        </p:nvGrpSpPr>
        <p:grpSpPr>
          <a:xfrm>
            <a:off x="0" y="58023"/>
            <a:ext cx="4317558" cy="662952"/>
            <a:chOff x="9875435" y="527311"/>
            <a:chExt cx="1583764" cy="334330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544538AA-C4D0-B165-3A02-FC36302F5DEB}"/>
                </a:ext>
              </a:extLst>
            </p:cNvPr>
            <p:cNvSpPr/>
            <p:nvPr/>
          </p:nvSpPr>
          <p:spPr>
            <a:xfrm>
              <a:off x="9876879" y="527311"/>
              <a:ext cx="1582320" cy="334330"/>
            </a:xfrm>
            <a:prstGeom prst="rect">
              <a:avLst/>
            </a:prstGeom>
            <a:solidFill>
              <a:srgbClr val="3449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" name="文本框 9">
              <a:extLst>
                <a:ext uri="{FF2B5EF4-FFF2-40B4-BE49-F238E27FC236}">
                  <a16:creationId xmlns:a16="http://schemas.microsoft.com/office/drawing/2014/main" id="{EA6FE068-3155-8D03-EC7F-DE280091B5B6}"/>
                </a:ext>
              </a:extLst>
            </p:cNvPr>
            <p:cNvSpPr txBox="1"/>
            <p:nvPr/>
          </p:nvSpPr>
          <p:spPr>
            <a:xfrm>
              <a:off x="9875435" y="596883"/>
              <a:ext cx="1583764" cy="221170"/>
            </a:xfrm>
            <a:prstGeom prst="rect">
              <a:avLst/>
            </a:prstGeom>
            <a:noFill/>
          </p:spPr>
          <p:txBody>
            <a:bodyPr wrap="square" lIns="68562" tIns="34281" rIns="68562" bIns="34281" rtlCol="0">
              <a:spAutoFit/>
            </a:bodyPr>
            <a:lstStyle/>
            <a:p>
              <a:pPr marL="0" marR="0" lvl="1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大尺寸吸收体位置响应分析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73FC54AB-4D48-2B95-6273-4C9E76E236FD}"/>
              </a:ext>
            </a:extLst>
          </p:cNvPr>
          <p:cNvGrpSpPr/>
          <p:nvPr/>
        </p:nvGrpSpPr>
        <p:grpSpPr>
          <a:xfrm>
            <a:off x="266510" y="1723522"/>
            <a:ext cx="11642462" cy="620431"/>
            <a:chOff x="266510" y="1723522"/>
            <a:chExt cx="11642462" cy="620431"/>
          </a:xfrm>
        </p:grpSpPr>
        <p:sp>
          <p:nvSpPr>
            <p:cNvPr id="8" name="箭头: V 形 7">
              <a:extLst>
                <a:ext uri="{FF2B5EF4-FFF2-40B4-BE49-F238E27FC236}">
                  <a16:creationId xmlns:a16="http://schemas.microsoft.com/office/drawing/2014/main" id="{33B2B581-5AF9-4ED3-A401-F00AAD9BABEA}"/>
                </a:ext>
              </a:extLst>
            </p:cNvPr>
            <p:cNvSpPr/>
            <p:nvPr/>
          </p:nvSpPr>
          <p:spPr>
            <a:xfrm>
              <a:off x="266510" y="1729725"/>
              <a:ext cx="3209498" cy="602589"/>
            </a:xfrm>
            <a:prstGeom prst="chevron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</a:rPr>
                <a:t>计算吸收体光子入射的信号反馈差值</a:t>
              </a: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A0E3397F-3D98-7E42-0816-28E969E2BAFB}"/>
                </a:ext>
              </a:extLst>
            </p:cNvPr>
            <p:cNvGrpSpPr/>
            <p:nvPr/>
          </p:nvGrpSpPr>
          <p:grpSpPr>
            <a:xfrm>
              <a:off x="3495295" y="1723522"/>
              <a:ext cx="8413677" cy="620431"/>
              <a:chOff x="3487017" y="5747558"/>
              <a:chExt cx="8413677" cy="620431"/>
            </a:xfrm>
          </p:grpSpPr>
          <p:sp>
            <p:nvSpPr>
              <p:cNvPr id="4" name="箭头: V 形 3">
                <a:extLst>
                  <a:ext uri="{FF2B5EF4-FFF2-40B4-BE49-F238E27FC236}">
                    <a16:creationId xmlns:a16="http://schemas.microsoft.com/office/drawing/2014/main" id="{8F9F830D-DFD9-74D0-FB10-CC3FEAA93088}"/>
                  </a:ext>
                </a:extLst>
              </p:cNvPr>
              <p:cNvSpPr/>
              <p:nvPr/>
            </p:nvSpPr>
            <p:spPr>
              <a:xfrm>
                <a:off x="3487017" y="5753762"/>
                <a:ext cx="3022186" cy="602588"/>
              </a:xfrm>
              <a:prstGeom prst="chevron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zh-CN" altLang="en-US" b="1" dirty="0">
                    <a:solidFill>
                      <a:schemeClr val="bg1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二次样条插值，构建曲面</a:t>
                </a:r>
              </a:p>
            </p:txBody>
          </p:sp>
          <p:sp>
            <p:nvSpPr>
              <p:cNvPr id="23" name="箭头: V 形 22">
                <a:extLst>
                  <a:ext uri="{FF2B5EF4-FFF2-40B4-BE49-F238E27FC236}">
                    <a16:creationId xmlns:a16="http://schemas.microsoft.com/office/drawing/2014/main" id="{033492C9-DF53-AA00-1BF2-910060E7AE97}"/>
                  </a:ext>
                </a:extLst>
              </p:cNvPr>
              <p:cNvSpPr/>
              <p:nvPr/>
            </p:nvSpPr>
            <p:spPr>
              <a:xfrm>
                <a:off x="6547778" y="5747558"/>
                <a:ext cx="2505606" cy="614332"/>
              </a:xfrm>
              <a:prstGeom prst="chevron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r>
                  <a:rPr lang="zh-CN" altLang="en-US" b="1" dirty="0">
                    <a:solidFill>
                      <a:schemeClr val="bg1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蒙特卡洛均匀采样</a:t>
                </a:r>
              </a:p>
            </p:txBody>
          </p:sp>
          <p:sp>
            <p:nvSpPr>
              <p:cNvPr id="25" name="箭头: V 形 24">
                <a:extLst>
                  <a:ext uri="{FF2B5EF4-FFF2-40B4-BE49-F238E27FC236}">
                    <a16:creationId xmlns:a16="http://schemas.microsoft.com/office/drawing/2014/main" id="{EE4C70AD-9904-1B38-30C7-8B91F908904A}"/>
                  </a:ext>
                </a:extLst>
              </p:cNvPr>
              <p:cNvSpPr/>
              <p:nvPr/>
            </p:nvSpPr>
            <p:spPr>
              <a:xfrm>
                <a:off x="9034168" y="5753657"/>
                <a:ext cx="2866526" cy="614332"/>
              </a:xfrm>
              <a:prstGeom prst="chevron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r>
                  <a:rPr lang="zh-CN" altLang="en-US" sz="1600" b="1" dirty="0">
                    <a:solidFill>
                      <a:schemeClr val="bg1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计算器件由光子入射位置依赖引起的能量展宽</a:t>
                </a:r>
              </a:p>
            </p:txBody>
          </p:sp>
        </p:grpSp>
      </p:grpSp>
      <p:sp>
        <p:nvSpPr>
          <p:cNvPr id="9" name="文本框 8">
            <a:extLst>
              <a:ext uri="{FF2B5EF4-FFF2-40B4-BE49-F238E27FC236}">
                <a16:creationId xmlns:a16="http://schemas.microsoft.com/office/drawing/2014/main" id="{3047A6DF-E11E-2D85-4BAF-67083AF4919A}"/>
              </a:ext>
            </a:extLst>
          </p:cNvPr>
          <p:cNvSpPr txBox="1"/>
          <p:nvPr/>
        </p:nvSpPr>
        <p:spPr>
          <a:xfrm>
            <a:off x="634823" y="1261857"/>
            <a:ext cx="93203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基于之前所建立的有效模型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开展大尺寸吸收体位置响应不均匀影响分析。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6" name="图片 45">
            <a:extLst>
              <a:ext uri="{FF2B5EF4-FFF2-40B4-BE49-F238E27FC236}">
                <a16:creationId xmlns:a16="http://schemas.microsoft.com/office/drawing/2014/main" id="{48B2339E-48B5-6D4C-93BF-D90D97F13FD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61699" y="30270"/>
            <a:ext cx="1592306" cy="818615"/>
          </a:xfrm>
          <a:prstGeom prst="rect">
            <a:avLst/>
          </a:prstGeom>
        </p:spPr>
      </p:pic>
      <p:pic>
        <p:nvPicPr>
          <p:cNvPr id="11" name="图形 10">
            <a:extLst>
              <a:ext uri="{FF2B5EF4-FFF2-40B4-BE49-F238E27FC236}">
                <a16:creationId xmlns:a16="http://schemas.microsoft.com/office/drawing/2014/main" id="{0B4F5220-2BFA-239D-833F-2ED19AAF7AD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62712" y="2051566"/>
            <a:ext cx="2784029" cy="2089629"/>
          </a:xfrm>
          <a:prstGeom prst="rect">
            <a:avLst/>
          </a:prstGeom>
        </p:spPr>
      </p:pic>
      <p:pic>
        <p:nvPicPr>
          <p:cNvPr id="12" name="图形 11">
            <a:extLst>
              <a:ext uri="{FF2B5EF4-FFF2-40B4-BE49-F238E27FC236}">
                <a16:creationId xmlns:a16="http://schemas.microsoft.com/office/drawing/2014/main" id="{A73CA2E0-1EA5-5786-7DC8-B0C3913AA11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803121" y="2098851"/>
            <a:ext cx="2784029" cy="2089630"/>
          </a:xfrm>
          <a:prstGeom prst="rect">
            <a:avLst/>
          </a:prstGeom>
        </p:spPr>
      </p:pic>
      <p:pic>
        <p:nvPicPr>
          <p:cNvPr id="13" name="图形 12">
            <a:extLst>
              <a:ext uri="{FF2B5EF4-FFF2-40B4-BE49-F238E27FC236}">
                <a16:creationId xmlns:a16="http://schemas.microsoft.com/office/drawing/2014/main" id="{8E1076E4-05E5-328E-35B0-C91AFE68B7A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905693" y="1993823"/>
            <a:ext cx="2948312" cy="2212937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E1B370F7-8640-4C7F-5FC1-04A6A471A22B}"/>
              </a:ext>
            </a:extLst>
          </p:cNvPr>
          <p:cNvSpPr txBox="1"/>
          <p:nvPr/>
        </p:nvSpPr>
        <p:spPr>
          <a:xfrm>
            <a:off x="36999" y="2797574"/>
            <a:ext cx="12328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完整吸收体采样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DD261938-694D-9A7D-B57D-2F7B283C591C}"/>
              </a:ext>
            </a:extLst>
          </p:cNvPr>
          <p:cNvSpPr txBox="1"/>
          <p:nvPr/>
        </p:nvSpPr>
        <p:spPr>
          <a:xfrm>
            <a:off x="3701154" y="2722185"/>
            <a:ext cx="12328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吸收体表面采样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11F2DA3D-C62E-4624-D936-268768E48EC2}"/>
              </a:ext>
            </a:extLst>
          </p:cNvPr>
          <p:cNvSpPr txBox="1"/>
          <p:nvPr/>
        </p:nvSpPr>
        <p:spPr>
          <a:xfrm>
            <a:off x="7828855" y="2722185"/>
            <a:ext cx="12328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en-US" sz="16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对角线</a:t>
            </a:r>
            <a:r>
              <a:rPr lang="en-US" altLang="zh-CN" sz="16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en-US" sz="16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轴线</a:t>
            </a:r>
            <a:r>
              <a:rPr lang="en-US" altLang="zh-CN" sz="16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en-US" sz="16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采样</a:t>
            </a:r>
          </a:p>
        </p:txBody>
      </p:sp>
      <p:pic>
        <p:nvPicPr>
          <p:cNvPr id="39" name="图形 38">
            <a:extLst>
              <a:ext uri="{FF2B5EF4-FFF2-40B4-BE49-F238E27FC236}">
                <a16:creationId xmlns:a16="http://schemas.microsoft.com/office/drawing/2014/main" id="{3E259B93-C08F-990F-B8E7-31AAFBA4D96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t="5100" r="7804"/>
          <a:stretch>
            <a:fillRect/>
          </a:stretch>
        </p:blipFill>
        <p:spPr>
          <a:xfrm>
            <a:off x="465632" y="3707788"/>
            <a:ext cx="3403212" cy="2589022"/>
          </a:xfrm>
          <a:prstGeom prst="rect">
            <a:avLst/>
          </a:prstGeom>
        </p:spPr>
      </p:pic>
      <p:cxnSp>
        <p:nvCxnSpPr>
          <p:cNvPr id="26" name="直接箭头连接符 25">
            <a:extLst>
              <a:ext uri="{FF2B5EF4-FFF2-40B4-BE49-F238E27FC236}">
                <a16:creationId xmlns:a16="http://schemas.microsoft.com/office/drawing/2014/main" id="{A92F5460-4DEB-7FFB-1F4F-E4CE402330D5}"/>
              </a:ext>
            </a:extLst>
          </p:cNvPr>
          <p:cNvCxnSpPr/>
          <p:nvPr/>
        </p:nvCxnSpPr>
        <p:spPr>
          <a:xfrm flipV="1">
            <a:off x="1516487" y="5194537"/>
            <a:ext cx="561975" cy="5810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>
            <a:extLst>
              <a:ext uri="{FF2B5EF4-FFF2-40B4-BE49-F238E27FC236}">
                <a16:creationId xmlns:a16="http://schemas.microsoft.com/office/drawing/2014/main" id="{FCA36125-9CB8-7123-EA53-14AD8C80B9FB}"/>
              </a:ext>
            </a:extLst>
          </p:cNvPr>
          <p:cNvCxnSpPr/>
          <p:nvPr/>
        </p:nvCxnSpPr>
        <p:spPr>
          <a:xfrm flipV="1">
            <a:off x="5431853" y="5194536"/>
            <a:ext cx="561975" cy="5810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>
            <a:extLst>
              <a:ext uri="{FF2B5EF4-FFF2-40B4-BE49-F238E27FC236}">
                <a16:creationId xmlns:a16="http://schemas.microsoft.com/office/drawing/2014/main" id="{6E19FF5D-9EE8-A716-505B-0EEBC45B18E5}"/>
              </a:ext>
            </a:extLst>
          </p:cNvPr>
          <p:cNvCxnSpPr/>
          <p:nvPr/>
        </p:nvCxnSpPr>
        <p:spPr>
          <a:xfrm flipV="1">
            <a:off x="9286475" y="5194536"/>
            <a:ext cx="561975" cy="5810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灯片编号占位符 44">
            <a:extLst>
              <a:ext uri="{FF2B5EF4-FFF2-40B4-BE49-F238E27FC236}">
                <a16:creationId xmlns:a16="http://schemas.microsoft.com/office/drawing/2014/main" id="{74A16D14-8B02-245F-BE78-C68F44092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83560" y="6406551"/>
            <a:ext cx="2743200" cy="365125"/>
          </a:xfrm>
        </p:spPr>
        <p:txBody>
          <a:bodyPr/>
          <a:lstStyle/>
          <a:p>
            <a:fld id="{DF7F8853-5CC1-412B-8267-4BB288F547C7}" type="slidenum">
              <a:rPr lang="zh-CN" altLang="en-US" b="1" smtClean="0">
                <a:solidFill>
                  <a:schemeClr val="tx1"/>
                </a:solidFill>
              </a:rPr>
              <a:t>10</a:t>
            </a:fld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D1885EFE-17BC-DA39-C879-3A8C8F791F48}"/>
              </a:ext>
            </a:extLst>
          </p:cNvPr>
          <p:cNvSpPr txBox="1"/>
          <p:nvPr/>
        </p:nvSpPr>
        <p:spPr>
          <a:xfrm>
            <a:off x="516374" y="6296810"/>
            <a:ext cx="98522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0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结论</a:t>
            </a:r>
            <a:r>
              <a:rPr lang="en-US" altLang="zh-CN" sz="20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en-US" sz="20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en-US" sz="2000" b="1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不同采样密度</a:t>
            </a:r>
            <a:r>
              <a:rPr lang="zh-CN" altLang="en-US" sz="20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下，其</a:t>
            </a:r>
            <a:r>
              <a:rPr lang="zh-CN" altLang="en-US" sz="2000" b="1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展宽计算差异小于</a:t>
            </a:r>
            <a:r>
              <a:rPr lang="en-US" altLang="zh-CN" sz="2000" b="1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7%</a:t>
            </a:r>
            <a:r>
              <a:rPr lang="zh-CN" altLang="en-US" sz="20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，这极大的降低了计算成本</a:t>
            </a:r>
            <a:r>
              <a:rPr lang="en-US" altLang="zh-CN" sz="2000" b="1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000" b="1" kern="1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10660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4E7DAB-C5CD-D0FB-CF99-5B0B778B43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直接连接符 55">
            <a:extLst>
              <a:ext uri="{FF2B5EF4-FFF2-40B4-BE49-F238E27FC236}">
                <a16:creationId xmlns:a16="http://schemas.microsoft.com/office/drawing/2014/main" id="{8446C067-03C9-3BAF-8B56-4DA2DFDEC7C3}"/>
              </a:ext>
            </a:extLst>
          </p:cNvPr>
          <p:cNvCxnSpPr/>
          <p:nvPr/>
        </p:nvCxnSpPr>
        <p:spPr>
          <a:xfrm>
            <a:off x="840785" y="801441"/>
            <a:ext cx="856960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>
            <a:extLst>
              <a:ext uri="{FF2B5EF4-FFF2-40B4-BE49-F238E27FC236}">
                <a16:creationId xmlns:a16="http://schemas.microsoft.com/office/drawing/2014/main" id="{C61EDCC8-A4D3-8111-F35A-5925756A766A}"/>
              </a:ext>
            </a:extLst>
          </p:cNvPr>
          <p:cNvSpPr txBox="1"/>
          <p:nvPr/>
        </p:nvSpPr>
        <p:spPr>
          <a:xfrm>
            <a:off x="443345" y="794976"/>
            <a:ext cx="115231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>
              <a:spcAft>
                <a:spcPts val="200"/>
              </a:spcAft>
              <a:buFont typeface="Wingdings" panose="05000000000000000000" pitchFamily="2" charset="2"/>
              <a:buChar char="n"/>
              <a:defRPr/>
            </a:pPr>
            <a:r>
              <a:rPr lang="zh-CN" altLang="en-US" sz="2400" b="1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吸收体结构设计结果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11D4A39E-0AF2-9C6D-5B31-A00910A7B870}"/>
              </a:ext>
            </a:extLst>
          </p:cNvPr>
          <p:cNvSpPr txBox="1"/>
          <p:nvPr/>
        </p:nvSpPr>
        <p:spPr>
          <a:xfrm>
            <a:off x="6104895" y="2046749"/>
            <a:ext cx="515456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0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结论</a:t>
            </a:r>
            <a:r>
              <a:rPr lang="en-US" altLang="zh-CN" sz="20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en-US" sz="20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en-US" sz="2000" b="1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支撑柱小于</a:t>
            </a:r>
            <a:r>
              <a:rPr lang="en-US" altLang="zh-CN" sz="2000" b="1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50um</a:t>
            </a:r>
            <a:r>
              <a:rPr lang="zh-CN" altLang="en-US" sz="20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；吸收体面积小于</a:t>
            </a:r>
            <a:r>
              <a:rPr lang="en-US" altLang="zh-CN" sz="2000" b="1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1042um×1042um</a:t>
            </a:r>
            <a:r>
              <a:rPr lang="zh-CN" altLang="en-US" sz="2000" b="1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的情况下尺寸效应引起的能量分辨率将小于</a:t>
            </a:r>
            <a:r>
              <a:rPr lang="en-US" altLang="zh-CN" sz="2000" b="1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6eV @59.5keV.</a:t>
            </a:r>
            <a:br>
              <a:rPr lang="en-US" altLang="zh-CN" sz="2000" b="1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</a:br>
            <a:endParaRPr lang="en-US" altLang="zh-CN" sz="2000" b="1" kern="1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0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</a:t>
            </a:r>
            <a:r>
              <a:rPr lang="en-US" altLang="zh-CN" sz="20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WXPT</a:t>
            </a:r>
            <a:r>
              <a:rPr lang="zh-CN" altLang="en-US" sz="20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项目，其设计目标的能量分辨率将小于</a:t>
            </a:r>
            <a:r>
              <a:rPr lang="en-US" altLang="zh-CN" sz="2000" b="1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59.5eV @59.5keV (1‰)</a:t>
            </a:r>
            <a:r>
              <a:rPr lang="zh-CN" altLang="en-US" sz="20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，我们设计的</a:t>
            </a:r>
            <a:r>
              <a:rPr lang="en-US" altLang="zh-CN" sz="20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TES</a:t>
            </a:r>
            <a:r>
              <a:rPr lang="zh-CN" altLang="en-US" sz="20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吸收体的本征分辨率可以忽略不计。</a:t>
            </a:r>
          </a:p>
        </p:txBody>
      </p:sp>
      <p:pic>
        <p:nvPicPr>
          <p:cNvPr id="45" name="图片 44">
            <a:extLst>
              <a:ext uri="{FF2B5EF4-FFF2-40B4-BE49-F238E27FC236}">
                <a16:creationId xmlns:a16="http://schemas.microsoft.com/office/drawing/2014/main" id="{A944668D-493B-87CF-E833-A535F812C655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98" r="20663"/>
          <a:stretch>
            <a:fillRect/>
          </a:stretch>
        </p:blipFill>
        <p:spPr>
          <a:xfrm>
            <a:off x="10083511" y="4868"/>
            <a:ext cx="1449256" cy="1395337"/>
          </a:xfrm>
          <a:prstGeom prst="rect">
            <a:avLst/>
          </a:prstGeom>
        </p:spPr>
      </p:pic>
      <p:sp>
        <p:nvSpPr>
          <p:cNvPr id="50" name="灯片编号占位符 49">
            <a:extLst>
              <a:ext uri="{FF2B5EF4-FFF2-40B4-BE49-F238E27FC236}">
                <a16:creationId xmlns:a16="http://schemas.microsoft.com/office/drawing/2014/main" id="{2E1C5306-4A4E-EC5C-5261-2BA9A6D2B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F8853-5CC1-412B-8267-4BB288F547C7}" type="slidenum">
              <a:rPr lang="zh-CN" altLang="en-US" b="1" smtClean="0">
                <a:solidFill>
                  <a:schemeClr val="tx1"/>
                </a:solidFill>
              </a:rPr>
              <a:t>11</a:t>
            </a:fld>
            <a:endParaRPr lang="zh-CN" altLang="en-US" b="1" dirty="0">
              <a:solidFill>
                <a:schemeClr val="tx1"/>
              </a:solidFill>
            </a:endParaRPr>
          </a:p>
        </p:txBody>
      </p:sp>
      <p:pic>
        <p:nvPicPr>
          <p:cNvPr id="52" name="图片 51">
            <a:extLst>
              <a:ext uri="{FF2B5EF4-FFF2-40B4-BE49-F238E27FC236}">
                <a16:creationId xmlns:a16="http://schemas.microsoft.com/office/drawing/2014/main" id="{76BB2EDB-15E7-0F09-DF1B-D2EE3A203C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4646" y="-40814"/>
            <a:ext cx="1592306" cy="818615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:a16="http://schemas.microsoft.com/office/drawing/2014/main" id="{147BFDA5-21B5-5602-A90C-41D53AB271E1}"/>
              </a:ext>
            </a:extLst>
          </p:cNvPr>
          <p:cNvGrpSpPr/>
          <p:nvPr/>
        </p:nvGrpSpPr>
        <p:grpSpPr>
          <a:xfrm>
            <a:off x="0" y="58023"/>
            <a:ext cx="4317558" cy="662952"/>
            <a:chOff x="9875435" y="527311"/>
            <a:chExt cx="1583764" cy="334330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8128970A-F603-9104-19BC-E70D5291BB40}"/>
                </a:ext>
              </a:extLst>
            </p:cNvPr>
            <p:cNvSpPr/>
            <p:nvPr/>
          </p:nvSpPr>
          <p:spPr>
            <a:xfrm>
              <a:off x="9876879" y="527311"/>
              <a:ext cx="1582320" cy="334330"/>
            </a:xfrm>
            <a:prstGeom prst="rect">
              <a:avLst/>
            </a:prstGeom>
            <a:solidFill>
              <a:srgbClr val="3449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8" name="文本框 9">
              <a:extLst>
                <a:ext uri="{FF2B5EF4-FFF2-40B4-BE49-F238E27FC236}">
                  <a16:creationId xmlns:a16="http://schemas.microsoft.com/office/drawing/2014/main" id="{450B6208-8428-CBED-18C6-03BB27CDD958}"/>
                </a:ext>
              </a:extLst>
            </p:cNvPr>
            <p:cNvSpPr txBox="1"/>
            <p:nvPr/>
          </p:nvSpPr>
          <p:spPr>
            <a:xfrm>
              <a:off x="9875435" y="596883"/>
              <a:ext cx="1583764" cy="221170"/>
            </a:xfrm>
            <a:prstGeom prst="rect">
              <a:avLst/>
            </a:prstGeom>
            <a:noFill/>
          </p:spPr>
          <p:txBody>
            <a:bodyPr wrap="square" lIns="68562" tIns="34281" rIns="68562" bIns="34281" rtlCol="0">
              <a:spAutoFit/>
            </a:bodyPr>
            <a:lstStyle/>
            <a:p>
              <a:pPr marL="0" marR="0" lvl="1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大尺寸吸收体位置响应分析</a:t>
              </a:r>
            </a:p>
          </p:txBody>
        </p:sp>
      </p:grpSp>
      <p:sp>
        <p:nvSpPr>
          <p:cNvPr id="2" name="文本框 1">
            <a:extLst>
              <a:ext uri="{FF2B5EF4-FFF2-40B4-BE49-F238E27FC236}">
                <a16:creationId xmlns:a16="http://schemas.microsoft.com/office/drawing/2014/main" id="{3460E7F9-6ACB-70E5-575E-50A08CE55699}"/>
              </a:ext>
            </a:extLst>
          </p:cNvPr>
          <p:cNvSpPr txBox="1"/>
          <p:nvPr/>
        </p:nvSpPr>
        <p:spPr>
          <a:xfrm>
            <a:off x="634823" y="1261857"/>
            <a:ext cx="93203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基于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对角线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+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轴线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计算方法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b="1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进行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大尺寸吸收体支撑结构对能谱展宽的影响。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图形 4">
            <a:extLst>
              <a:ext uri="{FF2B5EF4-FFF2-40B4-BE49-F238E27FC236}">
                <a16:creationId xmlns:a16="http://schemas.microsoft.com/office/drawing/2014/main" id="{08038B2E-7C4D-AF30-ACD4-2255EDFF329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34823" y="1794475"/>
            <a:ext cx="5470072" cy="4102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3719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EC3286-29F7-FD56-987F-B6773FECDA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>
            <a:extLst>
              <a:ext uri="{FF2B5EF4-FFF2-40B4-BE49-F238E27FC236}">
                <a16:creationId xmlns:a16="http://schemas.microsoft.com/office/drawing/2014/main" id="{A9AE3ADF-9198-A92F-C1C5-F3FF172B16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1152" y="1025808"/>
            <a:ext cx="6100519" cy="3058360"/>
          </a:xfrm>
          <a:prstGeom prst="rect">
            <a:avLst/>
          </a:prstGeom>
        </p:spPr>
      </p:pic>
      <p:cxnSp>
        <p:nvCxnSpPr>
          <p:cNvPr id="56" name="直接连接符 55">
            <a:extLst>
              <a:ext uri="{FF2B5EF4-FFF2-40B4-BE49-F238E27FC236}">
                <a16:creationId xmlns:a16="http://schemas.microsoft.com/office/drawing/2014/main" id="{67FCC1D7-51E7-DC63-D395-2AD8D04028B6}"/>
              </a:ext>
            </a:extLst>
          </p:cNvPr>
          <p:cNvCxnSpPr>
            <a:cxnSpLocks/>
          </p:cNvCxnSpPr>
          <p:nvPr/>
        </p:nvCxnSpPr>
        <p:spPr>
          <a:xfrm flipV="1">
            <a:off x="840785" y="794975"/>
            <a:ext cx="11351215" cy="646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>
            <a:extLst>
              <a:ext uri="{FF2B5EF4-FFF2-40B4-BE49-F238E27FC236}">
                <a16:creationId xmlns:a16="http://schemas.microsoft.com/office/drawing/2014/main" id="{540BD895-950E-4DC7-EEF0-3A6C2E461217}"/>
              </a:ext>
            </a:extLst>
          </p:cNvPr>
          <p:cNvSpPr txBox="1"/>
          <p:nvPr/>
        </p:nvSpPr>
        <p:spPr>
          <a:xfrm>
            <a:off x="443345" y="794976"/>
            <a:ext cx="153293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>
              <a:spcAft>
                <a:spcPts val="200"/>
              </a:spcAft>
              <a:buFont typeface="Wingdings" panose="05000000000000000000" pitchFamily="2" charset="2"/>
              <a:buChar char="n"/>
              <a:defRPr/>
            </a:pPr>
            <a:r>
              <a:rPr lang="zh-CN" altLang="en-US" sz="24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总结</a:t>
            </a:r>
            <a:endParaRPr lang="en-US" altLang="zh-CN" sz="2400" b="1" kern="100" dirty="0">
              <a:solidFill>
                <a:srgbClr val="0070C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9925E997-697D-5C94-F34F-71925D293903}"/>
              </a:ext>
            </a:extLst>
          </p:cNvPr>
          <p:cNvGrpSpPr/>
          <p:nvPr/>
        </p:nvGrpSpPr>
        <p:grpSpPr>
          <a:xfrm>
            <a:off x="0" y="58023"/>
            <a:ext cx="2544097" cy="662952"/>
            <a:chOff x="9875435" y="527311"/>
            <a:chExt cx="1583764" cy="334330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19F563CC-DE4D-01C0-8B78-A908D90CD8EA}"/>
                </a:ext>
              </a:extLst>
            </p:cNvPr>
            <p:cNvSpPr/>
            <p:nvPr/>
          </p:nvSpPr>
          <p:spPr>
            <a:xfrm>
              <a:off x="9876879" y="527311"/>
              <a:ext cx="1582320" cy="334330"/>
            </a:xfrm>
            <a:prstGeom prst="rect">
              <a:avLst/>
            </a:prstGeom>
            <a:solidFill>
              <a:srgbClr val="3449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" name="文本框 9">
              <a:extLst>
                <a:ext uri="{FF2B5EF4-FFF2-40B4-BE49-F238E27FC236}">
                  <a16:creationId xmlns:a16="http://schemas.microsoft.com/office/drawing/2014/main" id="{815607A5-2CE6-161F-56D7-5D37009664BC}"/>
                </a:ext>
              </a:extLst>
            </p:cNvPr>
            <p:cNvSpPr txBox="1"/>
            <p:nvPr/>
          </p:nvSpPr>
          <p:spPr>
            <a:xfrm>
              <a:off x="9875435" y="596883"/>
              <a:ext cx="1583764" cy="221170"/>
            </a:xfrm>
            <a:prstGeom prst="rect">
              <a:avLst/>
            </a:prstGeom>
            <a:noFill/>
          </p:spPr>
          <p:txBody>
            <a:bodyPr wrap="square" lIns="68562" tIns="34281" rIns="68562" bIns="34281" rtlCol="0">
              <a:spAutoFit/>
            </a:bodyPr>
            <a:lstStyle/>
            <a:p>
              <a:pPr marL="0" marR="0" lvl="1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总结</a:t>
              </a:r>
            </a:p>
          </p:txBody>
        </p:sp>
      </p:grpSp>
      <p:sp>
        <p:nvSpPr>
          <p:cNvPr id="41" name="文本框 40">
            <a:extLst>
              <a:ext uri="{FF2B5EF4-FFF2-40B4-BE49-F238E27FC236}">
                <a16:creationId xmlns:a16="http://schemas.microsoft.com/office/drawing/2014/main" id="{9E1F3481-C832-2FF3-8E4D-96D21673C68F}"/>
              </a:ext>
            </a:extLst>
          </p:cNvPr>
          <p:cNvSpPr txBox="1"/>
          <p:nvPr/>
        </p:nvSpPr>
        <p:spPr>
          <a:xfrm>
            <a:off x="664905" y="1493159"/>
            <a:ext cx="5851487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Ø"/>
              <a:defRPr/>
            </a:pPr>
            <a:r>
              <a:rPr lang="zh-CN" altLang="en-US" sz="2000" b="1" kern="1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通过</a:t>
            </a:r>
            <a:r>
              <a:rPr lang="en-US" altLang="zh-CN" sz="20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COMSOL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，我们建立了完整的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TES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探测器物理模型。通过与实验结果（脉冲、热导率等）比对，</a:t>
            </a:r>
            <a:r>
              <a:rPr lang="zh-CN" altLang="en-US" sz="2000" b="1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验证了模型的有效性。</a:t>
            </a:r>
            <a:endParaRPr lang="en-US" altLang="zh-CN" sz="2000" b="1" dirty="0">
              <a:solidFill>
                <a:srgbClr val="0070C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>
              <a:defRPr/>
            </a:pPr>
            <a:endParaRPr lang="en-US" altLang="zh-CN" b="1" dirty="0">
              <a:solidFill>
                <a:srgbClr val="0070C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pitchFamily="2" charset="2"/>
              <a:buChar char="Ø"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lvl="0" indent="-342900">
              <a:buFont typeface="Wingdings" panose="05000000000000000000" pitchFamily="2" charset="2"/>
              <a:buChar char="Ø"/>
              <a:defRPr/>
            </a:pPr>
            <a:endParaRPr lang="en-US" altLang="zh-CN" b="1" dirty="0">
              <a:solidFill>
                <a:srgbClr val="0070C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pitchFamily="2" charset="2"/>
              <a:buChar char="Ø"/>
              <a:defRPr/>
            </a:pP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0A707F63-9467-E9CE-085A-0E618E890AAE}"/>
              </a:ext>
            </a:extLst>
          </p:cNvPr>
          <p:cNvSpPr txBox="1"/>
          <p:nvPr/>
        </p:nvSpPr>
        <p:spPr>
          <a:xfrm>
            <a:off x="1976284" y="4944005"/>
            <a:ext cx="663302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zh-CN" altLang="en-US" sz="20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下一步将分析用于</a:t>
            </a:r>
            <a:r>
              <a:rPr kumimoji="0" lang="en-US" altLang="zh-CN" sz="2000" b="1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511-CAM</a:t>
            </a:r>
            <a:r>
              <a:rPr kumimoji="0" lang="zh-CN" altLang="en-US" sz="2000" b="1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球载项目</a:t>
            </a:r>
            <a:r>
              <a:rPr kumimoji="0" lang="zh-CN" altLang="en-US" sz="20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，探测</a:t>
            </a:r>
            <a:r>
              <a:rPr kumimoji="0" lang="en-US" altLang="zh-CN" sz="20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511keV</a:t>
            </a:r>
            <a:r>
              <a:rPr kumimoji="0" lang="zh-CN" altLang="en-US" sz="20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光子的具有更大尺寸吸收体的位置不均匀性所带来的影响，为探测器设计提供方向性指导。</a:t>
            </a:r>
          </a:p>
        </p:txBody>
      </p:sp>
      <p:sp>
        <p:nvSpPr>
          <p:cNvPr id="21" name="灯片编号占位符 20">
            <a:extLst>
              <a:ext uri="{FF2B5EF4-FFF2-40B4-BE49-F238E27FC236}">
                <a16:creationId xmlns:a16="http://schemas.microsoft.com/office/drawing/2014/main" id="{26ED1063-21E9-63D8-FBFD-615A25D38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F8853-5CC1-412B-8267-4BB288F547C7}" type="slidenum">
              <a:rPr lang="zh-CN" altLang="en-US" b="1" smtClean="0">
                <a:solidFill>
                  <a:schemeClr val="tx1"/>
                </a:solidFill>
              </a:rPr>
              <a:t>12</a:t>
            </a:fld>
            <a:endParaRPr lang="zh-CN" altLang="en-US" b="1" dirty="0">
              <a:solidFill>
                <a:schemeClr val="tx1"/>
              </a:solidFill>
            </a:endParaRPr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id="{0123121C-CA57-0BD5-7F27-ACF1D13126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87001" y="-49313"/>
            <a:ext cx="1592306" cy="818615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2BCCD8E0-CE04-E138-AFA9-23B29CDB8DC1}"/>
              </a:ext>
            </a:extLst>
          </p:cNvPr>
          <p:cNvSpPr txBox="1"/>
          <p:nvPr/>
        </p:nvSpPr>
        <p:spPr>
          <a:xfrm>
            <a:off x="1209814" y="3334730"/>
            <a:ext cx="593008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zh-CN" altLang="en-US" sz="20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基于</a:t>
            </a:r>
            <a:r>
              <a:rPr lang="en-US" altLang="zh-CN" sz="20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COMSOL</a:t>
            </a:r>
            <a:r>
              <a:rPr lang="zh-CN" altLang="en-US" sz="20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多物理场，我们为</a:t>
            </a:r>
            <a:r>
              <a:rPr lang="en-US" altLang="zh-CN" sz="20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WXPT</a:t>
            </a:r>
            <a:r>
              <a:rPr lang="zh-CN" altLang="en-US" sz="20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卫星中的</a:t>
            </a:r>
            <a:r>
              <a:rPr lang="en-US" altLang="zh-CN" sz="20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TES</a:t>
            </a:r>
            <a:r>
              <a:rPr lang="zh-CN" altLang="en-US" sz="20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探测器提出了一套</a:t>
            </a:r>
            <a:r>
              <a:rPr lang="zh-CN" altLang="en-US" sz="2000" b="1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实用的设计指标以满足工程需要。</a:t>
            </a:r>
            <a:endParaRPr kumimoji="0" lang="zh-CN" altLang="en-US" sz="2000" b="1" i="0" u="none" strike="noStrike" kern="1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468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C02F39-433D-2164-024B-D17D201455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extBox 7">
            <a:extLst>
              <a:ext uri="{FF2B5EF4-FFF2-40B4-BE49-F238E27FC236}">
                <a16:creationId xmlns:a16="http://schemas.microsoft.com/office/drawing/2014/main" id="{033D32F4-C7D1-C8F2-6F39-16D8A2A0F4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3308" y="2085592"/>
            <a:ext cx="10071467" cy="1846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感谢聆听</a:t>
            </a:r>
            <a:r>
              <a:rPr kumimoji="0" lang="en-US" altLang="zh-CN" sz="6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!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欢迎交流仿真方法</a:t>
            </a:r>
          </a:p>
        </p:txBody>
      </p:sp>
      <p:pic>
        <p:nvPicPr>
          <p:cNvPr id="61" name="图片 60">
            <a:extLst>
              <a:ext uri="{FF2B5EF4-FFF2-40B4-BE49-F238E27FC236}">
                <a16:creationId xmlns:a16="http://schemas.microsoft.com/office/drawing/2014/main" id="{92B9DAA6-55D1-36C3-8151-D461C608B40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46" y="257419"/>
            <a:ext cx="5033638" cy="968379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5D3E2B54-947B-54ED-9A52-3F75A5D40BD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52725"/>
          <a:stretch>
            <a:fillRect/>
          </a:stretch>
        </p:blipFill>
        <p:spPr>
          <a:xfrm>
            <a:off x="11055766" y="197618"/>
            <a:ext cx="919388" cy="999831"/>
          </a:xfrm>
          <a:prstGeom prst="rect">
            <a:avLst/>
          </a:prstGeom>
        </p:spPr>
      </p:pic>
      <p:sp>
        <p:nvSpPr>
          <p:cNvPr id="10" name="矩形 3">
            <a:extLst>
              <a:ext uri="{FF2B5EF4-FFF2-40B4-BE49-F238E27FC236}">
                <a16:creationId xmlns:a16="http://schemas.microsoft.com/office/drawing/2014/main" id="{7826DD4E-6194-66A0-E0A4-4D0DEB7D1C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40682" y="6333225"/>
            <a:ext cx="2095060" cy="315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2025.09.24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Arial" panose="020B0604020202020204" pitchFamily="34" charset="0"/>
            </a:endParaRPr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326E4B6D-1901-5B51-EBDB-0C370CD1E762}"/>
              </a:ext>
            </a:extLst>
          </p:cNvPr>
          <p:cNvCxnSpPr>
            <a:cxnSpLocks/>
          </p:cNvCxnSpPr>
          <p:nvPr/>
        </p:nvCxnSpPr>
        <p:spPr>
          <a:xfrm>
            <a:off x="104766" y="1225798"/>
            <a:ext cx="1208723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>
            <a:extLst>
              <a:ext uri="{FF2B5EF4-FFF2-40B4-BE49-F238E27FC236}">
                <a16:creationId xmlns:a16="http://schemas.microsoft.com/office/drawing/2014/main" id="{3C221F12-3DD8-BA56-7CDC-3262772B662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09464"/>
            <a:ext cx="4250019" cy="3248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2375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内容占位符 4">
                <a:extLst>
                  <a:ext uri="{FF2B5EF4-FFF2-40B4-BE49-F238E27FC236}">
                    <a16:creationId xmlns:a16="http://schemas.microsoft.com/office/drawing/2014/main" id="{5AE12D81-765B-00F8-2482-1ED5280E0097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851568541"/>
                  </p:ext>
                </p:extLst>
              </p:nvPr>
            </p:nvGraphicFramePr>
            <p:xfrm>
              <a:off x="297873" y="342011"/>
              <a:ext cx="4041371" cy="601433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041371">
                      <a:extLst>
                        <a:ext uri="{9D8B030D-6E8A-4147-A177-3AD203B41FA5}">
                          <a16:colId xmlns:a16="http://schemas.microsoft.com/office/drawing/2014/main" val="2571388243"/>
                        </a:ext>
                      </a:extLst>
                    </a:gridCol>
                  </a:tblGrid>
                  <a:tr h="88060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dirty="0">
                              <a:solidFill>
                                <a:schemeClr val="tx1"/>
                              </a:solidFill>
                            </a:rPr>
                            <a:t>准弹道模型</a:t>
                          </a:r>
                          <a:endParaRPr lang="en-US" altLang="zh-CN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algn="ctr"/>
                          <a:r>
                            <a:rPr lang="en-US" altLang="zh-CN" dirty="0">
                              <a:solidFill>
                                <a:schemeClr val="tx1"/>
                              </a:solidFill>
                            </a:rPr>
                            <a:t>(BTE)</a:t>
                          </a:r>
                          <a:endParaRPr lang="zh-CN" alt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685187774"/>
                      </a:ext>
                    </a:extLst>
                  </a:tr>
                  <a:tr h="5133732">
                    <a:tc>
                      <a:txBody>
                        <a:bodyPr/>
                        <a:lstStyle/>
                        <a:p>
                          <a:endParaRPr lang="en-US" altLang="zh-CN" sz="1800" b="1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algn="ctr"/>
                          <a:r>
                            <a:rPr lang="zh-CN" altLang="en-US" sz="1800" b="1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声子散射、声子输运耦合</a:t>
                          </a:r>
                          <a:endParaRPr lang="en-US" altLang="zh-CN" sz="1800" b="1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endParaRPr lang="en-US" altLang="zh-CN" sz="1800" b="1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endParaRPr lang="en-US" altLang="zh-CN" sz="1800" b="1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zh-CN" altLang="zh-CN" sz="18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1800" b="1" kern="120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𝜕</m:t>
                                    </m:r>
                                    <m:r>
                                      <a:rPr lang="en-US" altLang="zh-CN" sz="1800" b="1" kern="120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𝑓</m:t>
                                    </m:r>
                                  </m:num>
                                  <m:den>
                                    <m:r>
                                      <a:rPr lang="en-US" altLang="zh-CN" sz="1800" b="1" kern="120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𝜕</m:t>
                                    </m:r>
                                    <m:r>
                                      <a:rPr lang="en-US" altLang="zh-CN" sz="1800" b="1" kern="120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𝑡</m:t>
                                    </m:r>
                                  </m:den>
                                </m:f>
                                <m:r>
                                  <a:rPr lang="en-US" altLang="zh-CN" sz="1800" b="1" kern="12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zh-CN" altLang="zh-CN" sz="1800" b="1" i="1" kern="120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1" kern="120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𝐯</m:t>
                                    </m:r>
                                  </m:e>
                                  <m:sub>
                                    <m:r>
                                      <a:rPr lang="en-US" altLang="zh-CN" sz="1800" b="1" kern="120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𝑔</m:t>
                                    </m:r>
                                  </m:sub>
                                </m:sSub>
                                <m:r>
                                  <a:rPr lang="en-US" altLang="zh-CN" sz="1800" b="1" kern="12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⋅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sz="1800" b="1" kern="12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∇</m:t>
                                </m:r>
                                <m:r>
                                  <a:rPr lang="en-US" altLang="zh-CN" sz="1800" b="1" kern="12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𝑓</m:t>
                                </m:r>
                                <m:r>
                                  <a:rPr lang="en-US" altLang="zh-CN" sz="1800" b="1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(</m:t>
                                </m:r>
                                <m:r>
                                  <a:rPr lang="en-US" altLang="zh-CN" sz="1800" b="1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𝒓</m:t>
                                </m:r>
                                <m:r>
                                  <a:rPr lang="en-US" altLang="zh-CN" sz="1800" b="1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,</m:t>
                                </m:r>
                                <m:r>
                                  <a:rPr lang="en-US" altLang="zh-CN" sz="1800" b="1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𝒔</m:t>
                                </m:r>
                                <m:r>
                                  <a:rPr lang="en-US" altLang="zh-CN" sz="1800" b="1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,</m:t>
                                </m:r>
                                <m:r>
                                  <a:rPr lang="en-US" altLang="zh-CN" sz="1800" b="1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𝑡</m:t>
                                </m:r>
                                <m:r>
                                  <a:rPr lang="en-US" altLang="zh-CN" sz="1800" b="1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)=</m:t>
                                </m:r>
                                <m:f>
                                  <m:fPr>
                                    <m:ctrlPr>
                                      <a:rPr lang="zh-CN" altLang="zh-CN" sz="1800" b="1" i="1" kern="120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zh-CN" altLang="zh-CN" sz="1800" b="1" i="1" kern="120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sz="1800" b="1" kern="120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a:rPr lang="en-US" altLang="zh-CN" sz="1800" b="1" kern="120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  <m:r>
                                      <a:rPr lang="en-US" altLang="zh-CN" sz="1800" b="1" kern="120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−</m:t>
                                    </m:r>
                                    <m:r>
                                      <a:rPr lang="en-US" altLang="zh-CN" sz="1800" b="1" kern="120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𝑓</m:t>
                                    </m:r>
                                  </m:num>
                                  <m:den>
                                    <m:r>
                                      <a:rPr lang="en-US" altLang="zh-CN" sz="1800" b="1" kern="120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𝜏</m:t>
                                    </m:r>
                                    <m:r>
                                      <a:rPr lang="en-US" altLang="zh-CN" sz="1800" b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(</m:t>
                                    </m:r>
                                    <m:r>
                                      <a:rPr lang="en-US" altLang="zh-CN" sz="1800" b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𝒓</m:t>
                                    </m:r>
                                    <m:r>
                                      <a:rPr lang="en-US" altLang="zh-CN" sz="1800" b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)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altLang="zh-CN" sz="1800" b="1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800" b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𝒒</m:t>
                                </m:r>
                                <m:r>
                                  <a:rPr lang="en-US" altLang="zh-CN" sz="1800" b="1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nary>
                                  <m:naryPr>
                                    <m:limLoc m:val="undOvr"/>
                                    <m:ctrlPr>
                                      <a:rPr lang="en-US" altLang="zh-CN" sz="18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brk m:alnAt="24"/>
                                      </m:rPr>
                                      <a:rPr lang="en-US" altLang="zh-CN" sz="1800" b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𝒔</m:t>
                                    </m:r>
                                  </m:sub>
                                  <m:sup/>
                                  <m:e>
                                    <m:r>
                                      <a:rPr lang="en-US" altLang="zh-CN" sz="1800" b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ℏ</m:t>
                                    </m:r>
                                    <m:r>
                                      <a:rPr lang="en-US" altLang="zh-CN" sz="1800" b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𝜔</m:t>
                                    </m:r>
                                    <m:sSub>
                                      <m:sSubPr>
                                        <m:ctrlPr>
                                          <a:rPr lang="en-US" altLang="zh-CN" sz="1800" b="1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sz="1800" b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𝒗</m:t>
                                        </m:r>
                                      </m:e>
                                      <m:sub>
                                        <m:r>
                                          <a:rPr lang="en-US" altLang="zh-CN" sz="1800" b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𝒈</m:t>
                                        </m:r>
                                      </m:sub>
                                    </m:sSub>
                                    <m:r>
                                      <a:rPr lang="en-US" altLang="zh-CN" sz="1800" b="1" kern="120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𝑓</m:t>
                                    </m:r>
                                    <m:r>
                                      <a:rPr lang="en-US" altLang="zh-CN" sz="1800" b="1" kern="120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(</m:t>
                                    </m:r>
                                    <m:r>
                                      <a:rPr lang="en-US" altLang="zh-CN" sz="1800" b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𝒓</m:t>
                                    </m:r>
                                    <m:r>
                                      <a:rPr lang="en-US" altLang="zh-CN" sz="1800" b="1" kern="120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,</m:t>
                                    </m:r>
                                    <m:r>
                                      <a:rPr lang="en-US" altLang="zh-CN" sz="1800" b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𝒔</m:t>
                                    </m:r>
                                    <m:r>
                                      <a:rPr lang="en-US" altLang="zh-CN" sz="1800" b="1" kern="120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,</m:t>
                                    </m:r>
                                    <m:r>
                                      <a:rPr lang="en-US" altLang="zh-CN" sz="1800" b="1" kern="120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𝑡</m:t>
                                    </m:r>
                                    <m:r>
                                      <a:rPr lang="en-US" altLang="zh-CN" sz="1800" b="1" kern="120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)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altLang="zh-CN" sz="1800" b="1" kern="1200">
                                        <a:solidFill>
                                          <a:schemeClr val="tx1"/>
                                        </a:solidFill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  <m:t> 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altLang="zh-CN" sz="1800" b="1" kern="120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dΩ</m:t>
                                    </m:r>
                                  </m:e>
                                </m:nary>
                              </m:oMath>
                            </m:oMathPara>
                          </a14:m>
                          <a:endParaRPr lang="en-US" altLang="zh-CN" sz="1800" b="1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algn="ctr"/>
                          <a:r>
                            <a:rPr lang="en-US" altLang="zh-CN" sz="1800" b="1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(Boltzmann Transport Equation)</a:t>
                          </a:r>
                        </a:p>
                        <a:p>
                          <a:pPr algn="ctr"/>
                          <a:endParaRPr lang="en-US" altLang="zh-CN" sz="1800" b="1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algn="ctr"/>
                          <a:endParaRPr lang="en-US" altLang="zh-CN" sz="1800" b="1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8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𝒍</m:t>
                                    </m:r>
                                  </m:e>
                                  <m:sub>
                                    <m:r>
                                      <a:rPr lang="en-US" altLang="zh-CN" sz="18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𝒑𝒉</m:t>
                                    </m:r>
                                  </m:sub>
                                </m:sSub>
                                <m:r>
                                  <a:rPr lang="en-US" altLang="zh-CN" sz="1800" b="1" i="1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&lt;≈</m:t>
                                </m:r>
                                <m:r>
                                  <a:rPr lang="en-US" altLang="zh-CN" sz="1800" b="1" i="1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𝑳</m:t>
                                </m:r>
                                <m:r>
                                  <a:rPr lang="en-US" altLang="zh-CN" sz="1800" b="1" i="1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∼</m:t>
                                </m:r>
                                <m:r>
                                  <a:rPr lang="en-US" altLang="zh-CN" sz="1800" b="1" i="1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𝟏𝟎</m:t>
                                </m:r>
                                <m:r>
                                  <a:rPr lang="en-US" altLang="zh-CN" sz="1800" b="1" i="1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𝒖𝒎</m:t>
                                </m:r>
                              </m:oMath>
                            </m:oMathPara>
                          </a14:m>
                          <a:endParaRPr lang="zh-CN" altLang="en-US" sz="1800" b="1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64946879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内容占位符 4">
                <a:extLst>
                  <a:ext uri="{FF2B5EF4-FFF2-40B4-BE49-F238E27FC236}">
                    <a16:creationId xmlns:a16="http://schemas.microsoft.com/office/drawing/2014/main" id="{5AE12D81-765B-00F8-2482-1ED5280E0097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851568541"/>
                  </p:ext>
                </p:extLst>
              </p:nvPr>
            </p:nvGraphicFramePr>
            <p:xfrm>
              <a:off x="297873" y="342011"/>
              <a:ext cx="4041371" cy="601433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041371">
                      <a:extLst>
                        <a:ext uri="{9D8B030D-6E8A-4147-A177-3AD203B41FA5}">
                          <a16:colId xmlns:a16="http://schemas.microsoft.com/office/drawing/2014/main" val="2571388243"/>
                        </a:ext>
                      </a:extLst>
                    </a:gridCol>
                  </a:tblGrid>
                  <a:tr h="88060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dirty="0">
                              <a:solidFill>
                                <a:schemeClr val="tx1"/>
                              </a:solidFill>
                            </a:rPr>
                            <a:t>准弹道模型</a:t>
                          </a:r>
                          <a:endParaRPr lang="en-US" altLang="zh-CN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algn="ctr"/>
                          <a:r>
                            <a:rPr lang="en-US" altLang="zh-CN" dirty="0">
                              <a:solidFill>
                                <a:schemeClr val="tx1"/>
                              </a:solidFill>
                            </a:rPr>
                            <a:t>(BTE)</a:t>
                          </a:r>
                          <a:endParaRPr lang="zh-CN" alt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685187774"/>
                      </a:ext>
                    </a:extLst>
                  </a:tr>
                  <a:tr h="5133732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3"/>
                          <a:stretch>
                            <a:fillRect l="-151" t="-17340" r="-602" b="-23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4946879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B3F966B-EB10-C277-4C99-E526610BC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F8853-5CC1-412B-8267-4BB288F547C7}" type="slidenum">
              <a:rPr lang="zh-CN" altLang="en-US" smtClean="0"/>
              <a:t>14</a:t>
            </a:fld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257254CD-36E6-B88B-8063-99A9DD88D11A}"/>
                  </a:ext>
                </a:extLst>
              </p:cNvPr>
              <p:cNvSpPr txBox="1"/>
              <p:nvPr/>
            </p:nvSpPr>
            <p:spPr>
              <a:xfrm>
                <a:off x="5269852" y="1773268"/>
                <a:ext cx="6097384" cy="87120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indent="4572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altLang="zh-CN" i="1" smtClean="0">
                          <a:latin typeface="Cambria Math" panose="02040503050406030204" pitchFamily="18" charset="0"/>
                        </a:rPr>
                        <m:t>(</m:t>
                      </m:r>
                      <m:limUpp>
                        <m:limUpp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lim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→</m:t>
                          </m:r>
                        </m:lim>
                      </m:limUpp>
                      <m:r>
                        <a:rPr lang="en-US" altLang="zh-CN" i="1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)≈</m:t>
                      </m:r>
                      <m:nary>
                        <m:naryPr>
                          <m:chr m:val="∑"/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nary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(</m:t>
                      </m:r>
                      <m:limUpp>
                        <m:limUpp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lim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→</m:t>
                          </m:r>
                        </m:lim>
                      </m:limUpp>
                      <m:r>
                        <a:rPr lang="en-US" altLang="zh-CN" i="1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zh-CN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limUpp>
                            <m:limUppPr>
                              <m:ctrlPr>
                                <a:rPr lang="zh-CN" altLang="zh-CN" i="1">
                                  <a:latin typeface="Cambria Math" panose="02040503050406030204" pitchFamily="18" charset="0"/>
                                </a:rPr>
                              </m:ctrlPr>
                            </m:limUpp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lim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</m:lim>
                          </m:limUpp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zh-CN" dirty="0"/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257254CD-36E6-B88B-8063-99A9DD88D1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9852" y="1773268"/>
                <a:ext cx="6097384" cy="87120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图片 7">
            <a:extLst>
              <a:ext uri="{FF2B5EF4-FFF2-40B4-BE49-F238E27FC236}">
                <a16:creationId xmlns:a16="http://schemas.microsoft.com/office/drawing/2014/main" id="{D73DE28C-FD26-9D7C-68C9-A3CCA60153F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9918" y="3512390"/>
            <a:ext cx="5437252" cy="19760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7DB4FCC0-EC05-F15B-1F34-C74721F53D78}"/>
                  </a:ext>
                </a:extLst>
              </p:cNvPr>
              <p:cNvSpPr txBox="1"/>
              <p:nvPr/>
            </p:nvSpPr>
            <p:spPr>
              <a:xfrm>
                <a:off x="5093624" y="342011"/>
                <a:ext cx="6097384" cy="186685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1800" kern="100" dirty="0">
                    <a:solidFill>
                      <a:srgbClr val="0070C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BTE</a:t>
                </a:r>
                <a:r>
                  <a:rPr lang="zh-CN" altLang="en-US" sz="1800" kern="100" dirty="0">
                    <a:solidFill>
                      <a:srgbClr val="0070C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是描述非平衡态下声子分布函数 </a:t>
                </a:r>
                <a14:m>
                  <m:oMath xmlns:m="http://schemas.openxmlformats.org/officeDocument/2006/math">
                    <m:r>
                      <a:rPr lang="en-US" altLang="zh-CN" sz="1800" kern="10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𝑓</m:t>
                    </m:r>
                    <m:r>
                      <a:rPr lang="en-US" altLang="zh-CN" sz="1800" kern="10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(</m:t>
                    </m:r>
                    <m:limUpp>
                      <m:limUppPr>
                        <m:ctrlPr>
                          <a:rPr lang="zh-CN" altLang="zh-CN" sz="1800" i="1" kern="1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limUppPr>
                      <m:e>
                        <m:r>
                          <a:rPr lang="en-US" altLang="zh-CN" sz="1800" kern="1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𝑟</m:t>
                        </m:r>
                      </m:e>
                      <m:lim>
                        <m:r>
                          <a:rPr lang="en-US" altLang="zh-CN" sz="1800" kern="1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→</m:t>
                        </m:r>
                      </m:lim>
                    </m:limUpp>
                    <m:r>
                      <a:rPr lang="en-US" altLang="zh-CN" sz="1800" kern="10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,</m:t>
                    </m:r>
                    <m:limUpp>
                      <m:limUppPr>
                        <m:ctrlPr>
                          <a:rPr lang="zh-CN" altLang="zh-CN" sz="1800" i="1" kern="1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limUppPr>
                      <m:e>
                        <m:r>
                          <a:rPr lang="en-US" altLang="zh-CN" sz="1800" kern="1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𝑠</m:t>
                        </m:r>
                      </m:e>
                      <m:lim>
                        <m:r>
                          <a:rPr lang="en-US" altLang="zh-CN" sz="1800" kern="1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→</m:t>
                        </m:r>
                      </m:lim>
                    </m:limUpp>
                    <m:r>
                      <a:rPr lang="en-US" altLang="zh-CN" sz="1800" kern="10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altLang="zh-CN" sz="1800" kern="10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altLang="zh-CN" sz="1800" kern="10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zh-CN" altLang="en-US" sz="1800" kern="100" dirty="0">
                    <a:solidFill>
                      <a:srgbClr val="0070C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随时间、位置、传播方向的基本方程。因声子分布依赖传播方向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lang="zh-CN" altLang="zh-CN" sz="1800" i="1" kern="1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limUppPr>
                      <m:e>
                        <m:r>
                          <a:rPr lang="en-US" altLang="zh-CN" sz="1800" kern="1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𝑠</m:t>
                        </m:r>
                      </m:e>
                      <m:lim>
                        <m:r>
                          <a:rPr lang="en-US" altLang="zh-CN" sz="1800" kern="1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→</m:t>
                        </m:r>
                      </m:lim>
                    </m:limUpp>
                    <m:r>
                      <a:rPr lang="en-US" altLang="zh-CN" sz="1800" i="1" kern="10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zh-CN" altLang="en-US" sz="1800" kern="100" dirty="0">
                    <a:solidFill>
                      <a:srgbClr val="0070C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，其热流</a:t>
                </a:r>
                <a:r>
                  <a:rPr lang="en-US" altLang="zh-CN" sz="1800" b="1" i="1" kern="100" dirty="0">
                    <a:solidFill>
                      <a:srgbClr val="0070C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en-US" sz="1800" kern="100" dirty="0">
                    <a:solidFill>
                      <a:srgbClr val="0070C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分布的非局域效应需采用</a:t>
                </a:r>
                <a:r>
                  <a:rPr lang="zh-CN" altLang="en-US" sz="1800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离散坐标法</a:t>
                </a:r>
                <a:r>
                  <a:rPr lang="en-US" altLang="zh-CN" sz="1800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(Discrete Ordinates </a:t>
                </a:r>
                <a:r>
                  <a:rPr lang="en-US" altLang="zh-CN" sz="1800" kern="1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Method,DOM</a:t>
                </a:r>
                <a:r>
                  <a:rPr lang="en-US" altLang="zh-CN" sz="1800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en-US" sz="1800" kern="100" dirty="0">
                    <a:solidFill>
                      <a:srgbClr val="0070C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对角度进行离散后，进行数值求解，即：</a:t>
                </a:r>
                <a:br>
                  <a:rPr lang="en-US" altLang="zh-CN" sz="1800" kern="100" dirty="0">
                    <a:solidFill>
                      <a:srgbClr val="0070C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</a:br>
                <a:endParaRPr lang="zh-CN" altLang="en-US" dirty="0"/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7DB4FCC0-EC05-F15B-1F34-C74721F53D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3624" y="342011"/>
                <a:ext cx="6097384" cy="1866858"/>
              </a:xfrm>
              <a:prstGeom prst="rect">
                <a:avLst/>
              </a:prstGeom>
              <a:blipFill>
                <a:blip r:embed="rId6"/>
                <a:stretch>
                  <a:fillRect l="-900" r="-19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716691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FF20C75-7A36-56EC-EF1C-EB5D6D43E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F8853-5CC1-412B-8267-4BB288F547C7}" type="slidenum">
              <a:rPr lang="zh-CN" altLang="en-US" smtClean="0"/>
              <a:t>15</a:t>
            </a:fld>
            <a:endParaRPr lang="zh-CN" altLang="en-US"/>
          </a:p>
        </p:txBody>
      </p:sp>
      <p:pic>
        <p:nvPicPr>
          <p:cNvPr id="1025" name="Picture 1">
            <a:extLst>
              <a:ext uri="{FF2B5EF4-FFF2-40B4-BE49-F238E27FC236}">
                <a16:creationId xmlns:a16="http://schemas.microsoft.com/office/drawing/2014/main" id="{57554CE3-4575-E85F-10B3-B83E64E266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088" y="894312"/>
            <a:ext cx="3324153" cy="276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EBA3C83C-B6B9-FEBB-E600-000275CB05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51" y="3749025"/>
            <a:ext cx="3717405" cy="2972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50E99959-D313-D37F-E43E-C6A97726D8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7562" y="631160"/>
            <a:ext cx="6980954" cy="6226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682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8A3FE5-41E8-9ED7-F54A-85D1F2C1F7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形 15">
            <a:extLst>
              <a:ext uri="{FF2B5EF4-FFF2-40B4-BE49-F238E27FC236}">
                <a16:creationId xmlns:a16="http://schemas.microsoft.com/office/drawing/2014/main" id="{A6BE1E14-1646-9EA4-C5EE-7207FC460A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t="4558" r="72327" b="6956"/>
          <a:stretch>
            <a:fillRect/>
          </a:stretch>
        </p:blipFill>
        <p:spPr>
          <a:xfrm>
            <a:off x="9056692" y="1145273"/>
            <a:ext cx="578092" cy="5545344"/>
          </a:xfrm>
          <a:prstGeom prst="rect">
            <a:avLst/>
          </a:prstGeom>
        </p:spPr>
      </p:pic>
      <p:cxnSp>
        <p:nvCxnSpPr>
          <p:cNvPr id="56" name="直接连接符 55">
            <a:extLst>
              <a:ext uri="{FF2B5EF4-FFF2-40B4-BE49-F238E27FC236}">
                <a16:creationId xmlns:a16="http://schemas.microsoft.com/office/drawing/2014/main" id="{857B0CA0-B9B4-9C14-ECFC-BB67DF778041}"/>
              </a:ext>
            </a:extLst>
          </p:cNvPr>
          <p:cNvCxnSpPr>
            <a:cxnSpLocks/>
          </p:cNvCxnSpPr>
          <p:nvPr/>
        </p:nvCxnSpPr>
        <p:spPr>
          <a:xfrm>
            <a:off x="0" y="922489"/>
            <a:ext cx="1208723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>
            <a:extLst>
              <a:ext uri="{FF2B5EF4-FFF2-40B4-BE49-F238E27FC236}">
                <a16:creationId xmlns:a16="http://schemas.microsoft.com/office/drawing/2014/main" id="{9BB11E55-3F39-9C08-9C5C-0F9B1059D674}"/>
              </a:ext>
            </a:extLst>
          </p:cNvPr>
          <p:cNvGrpSpPr/>
          <p:nvPr/>
        </p:nvGrpSpPr>
        <p:grpSpPr>
          <a:xfrm>
            <a:off x="0" y="49441"/>
            <a:ext cx="2798859" cy="794579"/>
            <a:chOff x="9875435" y="527311"/>
            <a:chExt cx="1583764" cy="334330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1B317903-FD53-A12F-599A-A042A0A126BF}"/>
                </a:ext>
              </a:extLst>
            </p:cNvPr>
            <p:cNvSpPr/>
            <p:nvPr/>
          </p:nvSpPr>
          <p:spPr>
            <a:xfrm>
              <a:off x="9876879" y="527311"/>
              <a:ext cx="1582320" cy="334330"/>
            </a:xfrm>
            <a:prstGeom prst="rect">
              <a:avLst/>
            </a:prstGeom>
            <a:solidFill>
              <a:srgbClr val="3449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" name="文本框 9">
              <a:extLst>
                <a:ext uri="{FF2B5EF4-FFF2-40B4-BE49-F238E27FC236}">
                  <a16:creationId xmlns:a16="http://schemas.microsoft.com/office/drawing/2014/main" id="{84B85A28-60E5-4E62-E548-840D4678780C}"/>
                </a:ext>
              </a:extLst>
            </p:cNvPr>
            <p:cNvSpPr txBox="1"/>
            <p:nvPr/>
          </p:nvSpPr>
          <p:spPr>
            <a:xfrm>
              <a:off x="9875435" y="596883"/>
              <a:ext cx="1583764" cy="221170"/>
            </a:xfrm>
            <a:prstGeom prst="rect">
              <a:avLst/>
            </a:prstGeom>
            <a:noFill/>
          </p:spPr>
          <p:txBody>
            <a:bodyPr wrap="square" lIns="68562" tIns="34281" rIns="68562" bIns="34281" rtlCol="0">
              <a:spAutoFit/>
            </a:bodyPr>
            <a:lstStyle/>
            <a:p>
              <a:pPr marL="0" marR="0" lvl="1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研究背景</a:t>
              </a:r>
            </a:p>
          </p:txBody>
        </p:sp>
      </p:grpSp>
      <p:sp>
        <p:nvSpPr>
          <p:cNvPr id="52" name="文本框 51">
            <a:extLst>
              <a:ext uri="{FF2B5EF4-FFF2-40B4-BE49-F238E27FC236}">
                <a16:creationId xmlns:a16="http://schemas.microsoft.com/office/drawing/2014/main" id="{0EE754FA-54A8-6101-A7B0-A290820E5044}"/>
              </a:ext>
            </a:extLst>
          </p:cNvPr>
          <p:cNvSpPr txBox="1"/>
          <p:nvPr/>
        </p:nvSpPr>
        <p:spPr>
          <a:xfrm>
            <a:off x="0" y="977321"/>
            <a:ext cx="81969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zh-CN" sz="2400" b="0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24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kumimoji="0" lang="en-US" altLang="zh-CN" sz="2400" b="1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kumimoji="0" lang="en-US" altLang="zh-CN" sz="24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ideband </a:t>
            </a:r>
            <a:r>
              <a:rPr kumimoji="0" lang="en-US" altLang="zh-CN" sz="2400" b="1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4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-ray </a:t>
            </a:r>
            <a:r>
              <a:rPr kumimoji="0" lang="en-US" altLang="zh-CN" sz="2400" b="1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kumimoji="0" lang="en-US" altLang="zh-CN" sz="24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olarization </a:t>
            </a:r>
            <a:r>
              <a:rPr kumimoji="0" lang="en-US" altLang="zh-CN" sz="2400" b="1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kumimoji="0" lang="en-US" altLang="zh-CN" sz="24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elescope (WXPT)</a:t>
            </a:r>
            <a:endParaRPr kumimoji="0" lang="zh-CN" altLang="en-US" sz="2400" b="1" i="0" u="none" strike="noStrike" kern="1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30" name="图片 1029">
            <a:extLst>
              <a:ext uri="{FF2B5EF4-FFF2-40B4-BE49-F238E27FC236}">
                <a16:creationId xmlns:a16="http://schemas.microsoft.com/office/drawing/2014/main" id="{5CE8A594-C723-35D0-002B-9C04B17C29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01353" y="4356"/>
            <a:ext cx="1785881" cy="918133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id="{9068320C-10F2-D07D-C9CB-B20E18BDD586}"/>
              </a:ext>
            </a:extLst>
          </p:cNvPr>
          <p:cNvGrpSpPr/>
          <p:nvPr/>
        </p:nvGrpSpPr>
        <p:grpSpPr>
          <a:xfrm>
            <a:off x="316669" y="3229537"/>
            <a:ext cx="2556313" cy="3257487"/>
            <a:chOff x="6837391" y="1553919"/>
            <a:chExt cx="2944249" cy="3750162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A29560A4-B360-5A31-D75E-9E34512A940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b="15133"/>
            <a:stretch>
              <a:fillRect/>
            </a:stretch>
          </p:blipFill>
          <p:spPr>
            <a:xfrm>
              <a:off x="6837391" y="1553919"/>
              <a:ext cx="2944249" cy="3750162"/>
            </a:xfrm>
            <a:prstGeom prst="rect">
              <a:avLst/>
            </a:prstGeom>
          </p:spPr>
        </p:pic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64FF0684-A64A-092C-4B4C-CA457AC56207}"/>
                </a:ext>
              </a:extLst>
            </p:cNvPr>
            <p:cNvSpPr/>
            <p:nvPr/>
          </p:nvSpPr>
          <p:spPr>
            <a:xfrm>
              <a:off x="8771134" y="4402149"/>
              <a:ext cx="961721" cy="4001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endParaRPr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:a16="http://schemas.microsoft.com/office/drawing/2014/main" id="{2E165EED-8BFD-7CDD-1F7C-1D3E09AC66E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40"/>
          <a:stretch>
            <a:fillRect/>
          </a:stretch>
        </p:blipFill>
        <p:spPr>
          <a:xfrm>
            <a:off x="9773509" y="1577487"/>
            <a:ext cx="2026771" cy="14513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6" name="文本框 1025">
            <a:extLst>
              <a:ext uri="{FF2B5EF4-FFF2-40B4-BE49-F238E27FC236}">
                <a16:creationId xmlns:a16="http://schemas.microsoft.com/office/drawing/2014/main" id="{AAB373BC-5965-4F5D-115C-912FC256F6FC}"/>
              </a:ext>
            </a:extLst>
          </p:cNvPr>
          <p:cNvSpPr txBox="1"/>
          <p:nvPr/>
        </p:nvSpPr>
        <p:spPr>
          <a:xfrm>
            <a:off x="10074151" y="1208154"/>
            <a:ext cx="1425485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softEdge rad="127000"/>
          </a:effec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相对论喷流</a:t>
            </a:r>
          </a:p>
        </p:txBody>
      </p:sp>
      <p:pic>
        <p:nvPicPr>
          <p:cNvPr id="1031" name="图片 1030">
            <a:extLst>
              <a:ext uri="{FF2B5EF4-FFF2-40B4-BE49-F238E27FC236}">
                <a16:creationId xmlns:a16="http://schemas.microsoft.com/office/drawing/2014/main" id="{73716896-DF28-86A1-0706-058B420A40C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50"/>
          <a:stretch>
            <a:fillRect/>
          </a:stretch>
        </p:blipFill>
        <p:spPr>
          <a:xfrm>
            <a:off x="9805006" y="3734053"/>
            <a:ext cx="2154820" cy="15992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32" name="文本框 1031">
            <a:extLst>
              <a:ext uri="{FF2B5EF4-FFF2-40B4-BE49-F238E27FC236}">
                <a16:creationId xmlns:a16="http://schemas.microsoft.com/office/drawing/2014/main" id="{AD30CDD9-5BDA-7428-EE2B-35BEFA49E110}"/>
              </a:ext>
            </a:extLst>
          </p:cNvPr>
          <p:cNvSpPr txBox="1"/>
          <p:nvPr/>
        </p:nvSpPr>
        <p:spPr>
          <a:xfrm>
            <a:off x="10074150" y="3449065"/>
            <a:ext cx="1578967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softEdge rad="127000"/>
          </a:effec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吸积盘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/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日冕</a:t>
            </a:r>
          </a:p>
        </p:txBody>
      </p:sp>
      <p:sp>
        <p:nvSpPr>
          <p:cNvPr id="1033" name="文本框 1032">
            <a:extLst>
              <a:ext uri="{FF2B5EF4-FFF2-40B4-BE49-F238E27FC236}">
                <a16:creationId xmlns:a16="http://schemas.microsoft.com/office/drawing/2014/main" id="{350AED00-D248-1BDC-FB0C-C2FB5E6DB224}"/>
              </a:ext>
            </a:extLst>
          </p:cNvPr>
          <p:cNvSpPr txBox="1"/>
          <p:nvPr/>
        </p:nvSpPr>
        <p:spPr>
          <a:xfrm>
            <a:off x="391721" y="1762153"/>
            <a:ext cx="635827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zh-CN" altLang="en-US" sz="1800" b="0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对宇宙开展 </a:t>
            </a:r>
            <a:r>
              <a:rPr kumimoji="0" lang="en-US" altLang="zh-CN" sz="18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3-500 keV</a:t>
            </a:r>
            <a:r>
              <a:rPr kumimoji="0" lang="zh-CN" altLang="en-US" sz="1800" b="0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能段的</a:t>
            </a:r>
            <a:r>
              <a:rPr kumimoji="0" lang="zh-CN" altLang="en-US" sz="18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能谱 </a:t>
            </a:r>
            <a:r>
              <a:rPr kumimoji="0" lang="en-US" altLang="zh-CN" sz="18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 </a:t>
            </a:r>
            <a:r>
              <a:rPr kumimoji="0" lang="zh-CN" altLang="en-US" sz="18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偏振联合观测研究</a:t>
            </a:r>
            <a:endParaRPr kumimoji="0" lang="en-US" altLang="zh-CN" sz="1800" b="1" i="0" u="none" strike="noStrike" kern="1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zh-CN" altLang="en-US" sz="1800" b="0" i="0" u="none" strike="noStrike" kern="1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zh-CN" altLang="en-US" sz="1800" b="0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揭示</a:t>
            </a:r>
            <a:r>
              <a:rPr kumimoji="0" lang="zh-CN" altLang="en-US" sz="18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黑洞、中子星</a:t>
            </a:r>
            <a:r>
              <a:rPr kumimoji="0" lang="zh-CN" altLang="en-US" sz="1800" b="0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等致密天体的</a:t>
            </a:r>
            <a:r>
              <a:rPr kumimoji="0" lang="zh-CN" altLang="en-US" sz="18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高能辐射机制</a:t>
            </a:r>
            <a:r>
              <a:rPr kumimoji="0" lang="zh-CN" altLang="en-US" sz="1800" b="0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和宇宙中的极端物理过程</a:t>
            </a:r>
            <a:endParaRPr kumimoji="0" lang="en-US" altLang="zh-CN" sz="1800" b="0" i="0" u="none" strike="noStrike" kern="1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US" altLang="zh-CN" sz="1800" b="0" i="0" u="none" strike="noStrike" kern="1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34" name="右大括号 1033">
            <a:extLst>
              <a:ext uri="{FF2B5EF4-FFF2-40B4-BE49-F238E27FC236}">
                <a16:creationId xmlns:a16="http://schemas.microsoft.com/office/drawing/2014/main" id="{CD553691-3C82-CF90-7AB7-7D3DF0461955}"/>
              </a:ext>
            </a:extLst>
          </p:cNvPr>
          <p:cNvSpPr/>
          <p:nvPr/>
        </p:nvSpPr>
        <p:spPr>
          <a:xfrm>
            <a:off x="9634882" y="1345328"/>
            <a:ext cx="240638" cy="1567689"/>
          </a:xfrm>
          <a:prstGeom prst="rightBrace">
            <a:avLst>
              <a:gd name="adj1" fmla="val 59903"/>
              <a:gd name="adj2" fmla="val 50000"/>
            </a:avLst>
          </a:prstGeom>
          <a:noFill/>
          <a:ln w="12700">
            <a:solidFill>
              <a:srgbClr val="0070C0"/>
            </a:solidFill>
            <a:prstDash val="dash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35" name="右大括号 1034">
            <a:extLst>
              <a:ext uri="{FF2B5EF4-FFF2-40B4-BE49-F238E27FC236}">
                <a16:creationId xmlns:a16="http://schemas.microsoft.com/office/drawing/2014/main" id="{379C854D-4F1F-F7B7-5639-E8E28E0474E9}"/>
              </a:ext>
            </a:extLst>
          </p:cNvPr>
          <p:cNvSpPr/>
          <p:nvPr/>
        </p:nvSpPr>
        <p:spPr>
          <a:xfrm>
            <a:off x="9653189" y="3362040"/>
            <a:ext cx="251789" cy="2150631"/>
          </a:xfrm>
          <a:prstGeom prst="rightBrace">
            <a:avLst>
              <a:gd name="adj1" fmla="val 95980"/>
              <a:gd name="adj2" fmla="val 50000"/>
            </a:avLst>
          </a:prstGeom>
          <a:noFill/>
          <a:ln w="12700">
            <a:solidFill>
              <a:srgbClr val="0070C0"/>
            </a:solidFill>
            <a:prstDash val="dash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37" name="文本框 1036">
            <a:extLst>
              <a:ext uri="{FF2B5EF4-FFF2-40B4-BE49-F238E27FC236}">
                <a16:creationId xmlns:a16="http://schemas.microsoft.com/office/drawing/2014/main" id="{5CB3EE73-A11C-A23B-A697-A0D8289B07E2}"/>
              </a:ext>
            </a:extLst>
          </p:cNvPr>
          <p:cNvSpPr txBox="1"/>
          <p:nvPr/>
        </p:nvSpPr>
        <p:spPr>
          <a:xfrm>
            <a:off x="2557216" y="3862773"/>
            <a:ext cx="577647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zh-CN" altLang="en-US" sz="1800" b="0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兼顾</a:t>
            </a:r>
            <a:r>
              <a:rPr kumimoji="0" lang="en-US" altLang="zh-CN" sz="1800" b="0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zh-CN" altLang="en-US" sz="1800" b="0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射线波段的</a:t>
            </a:r>
            <a:r>
              <a:rPr kumimoji="0" lang="zh-CN" altLang="en-US" sz="18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高灵敏度</a:t>
            </a:r>
            <a:r>
              <a:rPr kumimoji="0" lang="zh-CN" altLang="en-US" sz="1800" b="0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kumimoji="0" lang="zh-CN" altLang="en-US" sz="18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高能量分辨率</a:t>
            </a:r>
            <a:r>
              <a:rPr kumimoji="0" lang="zh-CN" altLang="en-US" sz="1800" b="0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、高空间成像能力，以及</a:t>
            </a:r>
            <a:r>
              <a:rPr kumimoji="0" lang="en-US" altLang="zh-CN" sz="1800" b="0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γ</a:t>
            </a:r>
            <a:r>
              <a:rPr kumimoji="0" lang="zh-CN" altLang="en-US" sz="1800" b="0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射线波段的</a:t>
            </a:r>
            <a:r>
              <a:rPr kumimoji="0" lang="zh-CN" altLang="en-US" sz="18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宽视场</a:t>
            </a:r>
            <a:endParaRPr kumimoji="0" lang="en-US" altLang="zh-CN" sz="1800" b="1" i="0" u="none" strike="noStrike" kern="1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zh-CN" altLang="en-US" sz="1800" b="0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可设计装配多种类探测器组合探测 </a:t>
            </a:r>
            <a:r>
              <a:rPr kumimoji="0" lang="en-US" altLang="zh-CN" sz="18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500keV</a:t>
            </a:r>
            <a:r>
              <a:rPr kumimoji="0" lang="zh-CN" altLang="en-US" sz="18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能段</a:t>
            </a:r>
            <a:endParaRPr kumimoji="0" lang="en-US" altLang="zh-CN" sz="1800" b="1" i="0" u="none" strike="noStrike" kern="1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US" altLang="zh-CN" sz="1800" b="1" i="0" u="none" strike="noStrike" kern="1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39" name="文本框 1038">
            <a:extLst>
              <a:ext uri="{FF2B5EF4-FFF2-40B4-BE49-F238E27FC236}">
                <a16:creationId xmlns:a16="http://schemas.microsoft.com/office/drawing/2014/main" id="{26118FBF-3BA4-3E9D-C500-C3992060329F}"/>
              </a:ext>
            </a:extLst>
          </p:cNvPr>
          <p:cNvSpPr txBox="1"/>
          <p:nvPr/>
        </p:nvSpPr>
        <p:spPr>
          <a:xfrm>
            <a:off x="9933055" y="3023487"/>
            <a:ext cx="202677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Credit: NASA’s Goddard Space Flight Center/Chris Smith (USRA/GESTAR)</a:t>
            </a:r>
            <a:endParaRPr kumimoji="0" lang="zh-CN" alt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41" name="图片 1040">
            <a:extLst>
              <a:ext uri="{FF2B5EF4-FFF2-40B4-BE49-F238E27FC236}">
                <a16:creationId xmlns:a16="http://schemas.microsoft.com/office/drawing/2014/main" id="{6A12A6F5-B5A3-2A76-F40C-49F2DA0C86A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1682" y="2347041"/>
            <a:ext cx="1865584" cy="10484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42" name="右大括号 1041">
            <a:extLst>
              <a:ext uri="{FF2B5EF4-FFF2-40B4-BE49-F238E27FC236}">
                <a16:creationId xmlns:a16="http://schemas.microsoft.com/office/drawing/2014/main" id="{870AD471-DB5A-09D8-7E2B-5BDE9156CE04}"/>
              </a:ext>
            </a:extLst>
          </p:cNvPr>
          <p:cNvSpPr/>
          <p:nvPr/>
        </p:nvSpPr>
        <p:spPr>
          <a:xfrm rot="10800000">
            <a:off x="9106438" y="1840622"/>
            <a:ext cx="240638" cy="3420520"/>
          </a:xfrm>
          <a:prstGeom prst="rightBrace">
            <a:avLst>
              <a:gd name="adj1" fmla="val 135900"/>
              <a:gd name="adj2" fmla="val 51719"/>
            </a:avLst>
          </a:prstGeom>
          <a:noFill/>
          <a:ln w="12700">
            <a:solidFill>
              <a:srgbClr val="0070C0"/>
            </a:solidFill>
            <a:prstDash val="dash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43" name="文本框 1042">
            <a:extLst>
              <a:ext uri="{FF2B5EF4-FFF2-40B4-BE49-F238E27FC236}">
                <a16:creationId xmlns:a16="http://schemas.microsoft.com/office/drawing/2014/main" id="{4A2D5EB6-EB0B-B31E-A36E-D021D87912EC}"/>
              </a:ext>
            </a:extLst>
          </p:cNvPr>
          <p:cNvSpPr txBox="1"/>
          <p:nvPr/>
        </p:nvSpPr>
        <p:spPr>
          <a:xfrm>
            <a:off x="9933055" y="5303528"/>
            <a:ext cx="202677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Credit: NASA's Goddard Space Flight Center/J. </a:t>
            </a:r>
            <a:r>
              <a:rPr kumimoji="0" lang="en-US" altLang="zh-CN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Schnittman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, J. Krolik (JHU) and S. Noble (RIT)</a:t>
            </a:r>
            <a:endParaRPr kumimoji="0" lang="zh-CN" alt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45" name="文本框 1044">
            <a:extLst>
              <a:ext uri="{FF2B5EF4-FFF2-40B4-BE49-F238E27FC236}">
                <a16:creationId xmlns:a16="http://schemas.microsoft.com/office/drawing/2014/main" id="{22C78175-CEA8-C7FA-F3DF-0A696C025FCB}"/>
              </a:ext>
            </a:extLst>
          </p:cNvPr>
          <p:cNvSpPr txBox="1"/>
          <p:nvPr/>
        </p:nvSpPr>
        <p:spPr>
          <a:xfrm>
            <a:off x="7089290" y="3395499"/>
            <a:ext cx="19779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Credit: NASA’s Goddard Space Flight Center/Chris Smith (USRA/GESTAR)</a:t>
            </a:r>
            <a:endParaRPr kumimoji="0" lang="zh-CN" alt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46" name="文本框 1045">
            <a:extLst>
              <a:ext uri="{FF2B5EF4-FFF2-40B4-BE49-F238E27FC236}">
                <a16:creationId xmlns:a16="http://schemas.microsoft.com/office/drawing/2014/main" id="{35005780-3383-8775-E06B-DF81BFDE55D7}"/>
              </a:ext>
            </a:extLst>
          </p:cNvPr>
          <p:cNvSpPr txBox="1"/>
          <p:nvPr/>
        </p:nvSpPr>
        <p:spPr>
          <a:xfrm>
            <a:off x="7288622" y="2030175"/>
            <a:ext cx="1425485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softEdge rad="127000"/>
          </a:effec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磁星爆发</a:t>
            </a:r>
          </a:p>
        </p:txBody>
      </p:sp>
      <p:sp>
        <p:nvSpPr>
          <p:cNvPr id="1047" name="文本框 1046">
            <a:extLst>
              <a:ext uri="{FF2B5EF4-FFF2-40B4-BE49-F238E27FC236}">
                <a16:creationId xmlns:a16="http://schemas.microsoft.com/office/drawing/2014/main" id="{8A92B0CF-4BF3-D8D4-E1A4-F03DD36B1667}"/>
              </a:ext>
            </a:extLst>
          </p:cNvPr>
          <p:cNvSpPr txBox="1"/>
          <p:nvPr/>
        </p:nvSpPr>
        <p:spPr>
          <a:xfrm>
            <a:off x="3050177" y="5609619"/>
            <a:ext cx="5146766" cy="830997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t>计划在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t>3-60keV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t>的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t>X-Ray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t>能段选取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t>TES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t>探测器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t>进行部署探测</a:t>
            </a:r>
          </a:p>
        </p:txBody>
      </p:sp>
      <p:sp>
        <p:nvSpPr>
          <p:cNvPr id="17" name="灯片编号占位符 16">
            <a:extLst>
              <a:ext uri="{FF2B5EF4-FFF2-40B4-BE49-F238E27FC236}">
                <a16:creationId xmlns:a16="http://schemas.microsoft.com/office/drawing/2014/main" id="{E54DAE47-B871-6AA8-1BFD-9A8276BB1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F8853-5CC1-412B-8267-4BB288F547C7}" type="slidenum">
              <a:rPr lang="zh-CN" altLang="en-US" b="1" smtClean="0">
                <a:solidFill>
                  <a:schemeClr val="tx1"/>
                </a:solidFill>
              </a:rPr>
              <a:t>2</a:t>
            </a:fld>
            <a:endParaRPr lang="zh-CN" altLang="en-US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711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6BD1AF-42BE-F603-40C8-BA93EBE44F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直接连接符 55">
            <a:extLst>
              <a:ext uri="{FF2B5EF4-FFF2-40B4-BE49-F238E27FC236}">
                <a16:creationId xmlns:a16="http://schemas.microsoft.com/office/drawing/2014/main" id="{97C5990D-438A-EB34-7C5D-4D0679B53D10}"/>
              </a:ext>
            </a:extLst>
          </p:cNvPr>
          <p:cNvCxnSpPr>
            <a:cxnSpLocks/>
          </p:cNvCxnSpPr>
          <p:nvPr/>
        </p:nvCxnSpPr>
        <p:spPr>
          <a:xfrm>
            <a:off x="0" y="922489"/>
            <a:ext cx="1208723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>
            <a:extLst>
              <a:ext uri="{FF2B5EF4-FFF2-40B4-BE49-F238E27FC236}">
                <a16:creationId xmlns:a16="http://schemas.microsoft.com/office/drawing/2014/main" id="{67B3FEFB-693D-84FB-AEB5-21814BF51E44}"/>
              </a:ext>
            </a:extLst>
          </p:cNvPr>
          <p:cNvGrpSpPr/>
          <p:nvPr/>
        </p:nvGrpSpPr>
        <p:grpSpPr>
          <a:xfrm>
            <a:off x="0" y="49441"/>
            <a:ext cx="2798859" cy="794579"/>
            <a:chOff x="9875435" y="527311"/>
            <a:chExt cx="1583764" cy="334330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B524634A-A73A-E7ED-88EB-00AE1486C397}"/>
                </a:ext>
              </a:extLst>
            </p:cNvPr>
            <p:cNvSpPr/>
            <p:nvPr/>
          </p:nvSpPr>
          <p:spPr>
            <a:xfrm>
              <a:off x="9876879" y="527311"/>
              <a:ext cx="1582320" cy="334330"/>
            </a:xfrm>
            <a:prstGeom prst="rect">
              <a:avLst/>
            </a:prstGeom>
            <a:solidFill>
              <a:srgbClr val="3449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" name="文本框 9">
              <a:extLst>
                <a:ext uri="{FF2B5EF4-FFF2-40B4-BE49-F238E27FC236}">
                  <a16:creationId xmlns:a16="http://schemas.microsoft.com/office/drawing/2014/main" id="{AD09BC8E-2975-DB06-D09F-9FB719998C79}"/>
                </a:ext>
              </a:extLst>
            </p:cNvPr>
            <p:cNvSpPr txBox="1"/>
            <p:nvPr/>
          </p:nvSpPr>
          <p:spPr>
            <a:xfrm>
              <a:off x="9875435" y="596883"/>
              <a:ext cx="1583764" cy="221170"/>
            </a:xfrm>
            <a:prstGeom prst="rect">
              <a:avLst/>
            </a:prstGeom>
            <a:noFill/>
          </p:spPr>
          <p:txBody>
            <a:bodyPr wrap="square" lIns="68562" tIns="34281" rIns="68562" bIns="34281" rtlCol="0">
              <a:spAutoFit/>
            </a:bodyPr>
            <a:lstStyle/>
            <a:p>
              <a:pPr marL="0" marR="0" lvl="1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研究背景</a:t>
              </a:r>
            </a:p>
          </p:txBody>
        </p:sp>
      </p:grpSp>
      <p:sp>
        <p:nvSpPr>
          <p:cNvPr id="52" name="文本框 51">
            <a:extLst>
              <a:ext uri="{FF2B5EF4-FFF2-40B4-BE49-F238E27FC236}">
                <a16:creationId xmlns:a16="http://schemas.microsoft.com/office/drawing/2014/main" id="{AE94C5E6-E8B9-20C0-C5AF-93322F744390}"/>
              </a:ext>
            </a:extLst>
          </p:cNvPr>
          <p:cNvSpPr txBox="1"/>
          <p:nvPr/>
        </p:nvSpPr>
        <p:spPr>
          <a:xfrm>
            <a:off x="0" y="945218"/>
            <a:ext cx="703835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zh-CN" sz="2400" b="0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zh-CN" altLang="en-US" sz="24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为什么选择</a:t>
            </a:r>
            <a:r>
              <a:rPr kumimoji="0" lang="en-US" altLang="zh-CN" sz="2400" b="1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TES</a:t>
            </a:r>
            <a:r>
              <a:rPr kumimoji="0" lang="zh-CN" altLang="en-US" sz="24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探测器？</a:t>
            </a:r>
          </a:p>
        </p:txBody>
      </p:sp>
      <p:sp>
        <p:nvSpPr>
          <p:cNvPr id="60" name="矩形 59">
            <a:extLst>
              <a:ext uri="{FF2B5EF4-FFF2-40B4-BE49-F238E27FC236}">
                <a16:creationId xmlns:a16="http://schemas.microsoft.com/office/drawing/2014/main" id="{A18BCE4E-123C-F16E-FA0B-520DC9052A40}"/>
              </a:ext>
            </a:extLst>
          </p:cNvPr>
          <p:cNvSpPr/>
          <p:nvPr/>
        </p:nvSpPr>
        <p:spPr>
          <a:xfrm>
            <a:off x="11194294" y="2490651"/>
            <a:ext cx="961721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1030" name="图片 1029">
            <a:extLst>
              <a:ext uri="{FF2B5EF4-FFF2-40B4-BE49-F238E27FC236}">
                <a16:creationId xmlns:a16="http://schemas.microsoft.com/office/drawing/2014/main" id="{2BD02184-D0B6-FA72-7A53-A86A42B85D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01353" y="4356"/>
            <a:ext cx="1785881" cy="918133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73C7ECE4-EFD2-C30F-E551-5C4A163876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389" y="4571637"/>
            <a:ext cx="1841950" cy="153942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FEEA2A9D-2EB0-5626-31F5-650D7CB86F9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92" t="31145" r="36306" b="29658"/>
          <a:stretch>
            <a:fillRect/>
          </a:stretch>
        </p:blipFill>
        <p:spPr>
          <a:xfrm>
            <a:off x="426202" y="1456808"/>
            <a:ext cx="2512520" cy="2147037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BB887920-303B-CAA7-2F66-DEB97791C8C5}"/>
              </a:ext>
            </a:extLst>
          </p:cNvPr>
          <p:cNvSpPr txBox="1"/>
          <p:nvPr/>
        </p:nvSpPr>
        <p:spPr>
          <a:xfrm>
            <a:off x="202204" y="6061254"/>
            <a:ext cx="251252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t>https://doi.org/10.1117/1.JATIS.9.2.024006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96477CBB-7AAC-5959-8FD6-41CDD9BD068E}"/>
              </a:ext>
            </a:extLst>
          </p:cNvPr>
          <p:cNvGrpSpPr/>
          <p:nvPr/>
        </p:nvGrpSpPr>
        <p:grpSpPr>
          <a:xfrm>
            <a:off x="294210" y="3751029"/>
            <a:ext cx="2622485" cy="898000"/>
            <a:chOff x="1115352" y="2978269"/>
            <a:chExt cx="2732450" cy="1163026"/>
          </a:xfrm>
          <a:solidFill>
            <a:srgbClr val="65A9D9"/>
          </a:solidFill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文本框 13">
                  <a:extLst>
                    <a:ext uri="{FF2B5EF4-FFF2-40B4-BE49-F238E27FC236}">
                      <a16:creationId xmlns:a16="http://schemas.microsoft.com/office/drawing/2014/main" id="{098657A6-B05E-2A84-3C2B-F2A50D63E316}"/>
                    </a:ext>
                  </a:extLst>
                </p:cNvPr>
                <p:cNvSpPr txBox="1"/>
                <p:nvPr/>
              </p:nvSpPr>
              <p:spPr>
                <a:xfrm>
                  <a:off x="1142080" y="2978269"/>
                  <a:ext cx="2678994" cy="496570"/>
                </a:xfrm>
                <a:prstGeom prst="rect">
                  <a:avLst/>
                </a:prstGeom>
                <a:grpFill/>
                <a:ln>
                  <a:noFill/>
                </a:ln>
                <a:effectLst>
                  <a:softEdge rad="63500"/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wrap="square">
                  <a:noAutofit/>
                </a:bodyPr>
                <a:lstStyle/>
                <a:p>
                  <a:pPr marL="0" marR="0" lvl="0" indent="0" algn="just" defTabSz="914400" rtl="0" eaLnBrk="1" fontAlgn="base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05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𝑪</m:t>
                        </m:r>
                        <m:f>
                          <m:fPr>
                            <m:ctrlPr>
                              <a:rPr kumimoji="0" lang="zh-CN" altLang="en-US" sz="105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bg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kumimoji="0" lang="en-US" sz="105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bg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𝒅𝑻</m:t>
                            </m:r>
                          </m:num>
                          <m:den>
                            <m:r>
                              <a:rPr kumimoji="0" lang="en-US" sz="105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bg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𝒅𝒕</m:t>
                            </m:r>
                          </m:den>
                        </m:f>
                        <m:r>
                          <a:rPr kumimoji="0" lang="en-US" sz="1050" b="1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=</m:t>
                        </m:r>
                        <m:r>
                          <a:rPr kumimoji="0" lang="en-US" sz="105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𝒌</m:t>
                        </m:r>
                        <m:d>
                          <m:dPr>
                            <m:ctrlPr>
                              <a:rPr kumimoji="0" lang="zh-CN" altLang="en-US" sz="105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bg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kumimoji="0" lang="en-US" altLang="zh-CN" sz="105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chemeClr val="bg1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kumimoji="0" lang="en-US" altLang="zh-CN" sz="105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chemeClr val="bg1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𝑻</m:t>
                                </m:r>
                              </m:e>
                              <m:sup>
                                <m:r>
                                  <a:rPr kumimoji="0" lang="en-US" altLang="zh-CN" sz="105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chemeClr val="bg1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𝒏</m:t>
                                </m:r>
                              </m:sup>
                            </m:sSup>
                            <m:r>
                              <a:rPr kumimoji="0" lang="en-US" sz="105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bg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kumimoji="0" lang="zh-CN" altLang="en-US" sz="105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chemeClr val="bg1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kumimoji="0" lang="en-US" sz="105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chemeClr val="bg1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等线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𝑻</m:t>
                                </m:r>
                              </m:e>
                              <m:sub>
                                <m:r>
                                  <a:rPr kumimoji="0" lang="en-US" sz="105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chemeClr val="bg1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等线" panose="02010600030101010101" pitchFamily="2" charset="-122"/>
                                    <a:cs typeface="Times New Roman" panose="02020603050405020304" pitchFamily="18" charset="0"/>
                                  </a:rPr>
                                  <m:t>𝒃</m:t>
                                </m:r>
                              </m:sub>
                              <m:sup>
                                <m:r>
                                  <a:rPr kumimoji="0" lang="en-US" sz="105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chemeClr val="bg1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等线" panose="02010600030101010101" pitchFamily="2" charset="-122"/>
                                    <a:cs typeface="Times New Roman" panose="02020603050405020304" pitchFamily="18" charset="0"/>
                                  </a:rPr>
                                  <m:t>𝒏</m:t>
                                </m:r>
                              </m:sup>
                            </m:sSubSup>
                          </m:e>
                        </m:d>
                        <m:r>
                          <a:rPr kumimoji="0" lang="en-US" sz="1050" b="1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kumimoji="0" lang="zh-CN" altLang="en-US" sz="105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bg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05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bg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𝑷</m:t>
                            </m:r>
                          </m:e>
                          <m:sub>
                            <m:r>
                              <a:rPr kumimoji="0" lang="en-US" sz="105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bg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𝒂𝒑𝒑</m:t>
                            </m:r>
                          </m:sub>
                        </m:sSub>
                        <m:r>
                          <a:rPr kumimoji="0" lang="en-US" sz="105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kumimoji="0" lang="zh-CN" altLang="en-US" sz="105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bg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kumimoji="0" lang="en-US" sz="105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bg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𝑰</m:t>
                            </m:r>
                          </m:e>
                          <m:sup>
                            <m:r>
                              <a:rPr kumimoji="0" lang="en-US" sz="1050" b="1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bg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kumimoji="0" lang="en-US" altLang="zh-CN" sz="105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𝑹</m:t>
                        </m:r>
                        <m:d>
                          <m:dPr>
                            <m:ctrlPr>
                              <a:rPr kumimoji="0" lang="zh-CN" altLang="en-US" sz="105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bg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kumimoji="0" lang="en-US" altLang="zh-CN" sz="105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bg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𝑰</m:t>
                            </m:r>
                            <m:r>
                              <a:rPr kumimoji="0" lang="en-US" altLang="zh-CN" sz="1050" b="1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bg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,</m:t>
                            </m:r>
                            <m:r>
                              <a:rPr kumimoji="0" lang="en-US" altLang="zh-CN" sz="105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bg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𝑻</m:t>
                            </m:r>
                          </m:e>
                        </m:d>
                      </m:oMath>
                    </m:oMathPara>
                  </a14:m>
                  <a:endParaRPr kumimoji="0" lang="zh-CN" altLang="en-US" sz="1050" b="1" i="0" u="none" strike="noStrike" kern="1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4" name="文本框 13">
                  <a:extLst>
                    <a:ext uri="{FF2B5EF4-FFF2-40B4-BE49-F238E27FC236}">
                      <a16:creationId xmlns:a16="http://schemas.microsoft.com/office/drawing/2014/main" id="{098657A6-B05E-2A84-3C2B-F2A50D63E31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42080" y="2978269"/>
                  <a:ext cx="2678994" cy="496570"/>
                </a:xfrm>
                <a:prstGeom prst="rect">
                  <a:avLst/>
                </a:prstGeom>
                <a:blipFill>
                  <a:blip r:embed="rId6"/>
                  <a:stretch>
                    <a:fillRect b="-6349"/>
                  </a:stretch>
                </a:blipFill>
                <a:ln>
                  <a:noFill/>
                </a:ln>
                <a:effectLst>
                  <a:softEdge rad="63500"/>
                </a:effectLst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文本框 8">
                  <a:extLst>
                    <a:ext uri="{FF2B5EF4-FFF2-40B4-BE49-F238E27FC236}">
                      <a16:creationId xmlns:a16="http://schemas.microsoft.com/office/drawing/2014/main" id="{F2AEA904-52EC-53CD-3CA9-0673B44988A0}"/>
                    </a:ext>
                  </a:extLst>
                </p:cNvPr>
                <p:cNvSpPr txBox="1"/>
                <p:nvPr/>
              </p:nvSpPr>
              <p:spPr>
                <a:xfrm>
                  <a:off x="1115352" y="3644725"/>
                  <a:ext cx="2732450" cy="496570"/>
                </a:xfrm>
                <a:prstGeom prst="rect">
                  <a:avLst/>
                </a:prstGeom>
                <a:grpFill/>
                <a:ln>
                  <a:noFill/>
                </a:ln>
                <a:effectLst>
                  <a:softEdge rad="63500"/>
                </a:effectLst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wrap="square">
                  <a:noAutofit/>
                </a:bodyPr>
                <a:lstStyle>
                  <a:defPPr>
                    <a:defRPr lang="zh-CN"/>
                  </a:defPPr>
                  <a:lvl1pPr algn="just" fontAlgn="base">
                    <a:defRPr sz="1050" i="1">
                      <a:solidFill>
                        <a:schemeClr val="bg1"/>
                      </a:solidFill>
                      <a:effectLst/>
                      <a:latin typeface="Cambria Math" panose="02040503050406030204" pitchFamily="18" charset="0"/>
                      <a:ea typeface="等线" panose="02010600030101010101" pitchFamily="2" charset="-122"/>
                      <a:cs typeface="Times New Roman" panose="02020603050405020304" pitchFamily="18" charset="0"/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pPr marL="0" marR="0" lvl="0" indent="0" algn="just" defTabSz="914400" rtl="0" eaLnBrk="1" fontAlgn="base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05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𝑳</m:t>
                        </m:r>
                        <m:f>
                          <m:fPr>
                            <m:ctrlPr>
                              <a:rPr kumimoji="0" lang="zh-CN" altLang="en-US" sz="105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bg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kumimoji="0" lang="en-US" sz="105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bg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𝒅𝑰</m:t>
                            </m:r>
                          </m:num>
                          <m:den>
                            <m:r>
                              <a:rPr kumimoji="0" lang="en-US" sz="105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bg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𝒅𝒕</m:t>
                            </m:r>
                          </m:den>
                        </m:f>
                        <m:r>
                          <a:rPr kumimoji="0" lang="en-US" sz="105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kumimoji="0" lang="en-US" sz="105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𝑽</m:t>
                        </m:r>
                        <m:r>
                          <a:rPr kumimoji="0" lang="en-US" sz="105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kumimoji="0" lang="en-US" sz="105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𝑰</m:t>
                        </m:r>
                        <m:sSub>
                          <m:sSubPr>
                            <m:ctrlPr>
                              <a:rPr kumimoji="0" lang="zh-CN" altLang="en-US" sz="105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bg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05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bg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kumimoji="0" lang="en-US" sz="105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bg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𝒔𝒉</m:t>
                            </m:r>
                          </m:sub>
                        </m:sSub>
                        <m:r>
                          <a:rPr kumimoji="0" lang="en-US" sz="105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kumimoji="0" lang="en-US" sz="105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𝑰𝑹</m:t>
                        </m:r>
                        <m:d>
                          <m:dPr>
                            <m:ctrlPr>
                              <a:rPr kumimoji="0" lang="zh-CN" altLang="en-US" sz="105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bg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0" lang="en-US" sz="105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bg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𝑰</m:t>
                            </m:r>
                            <m:r>
                              <a:rPr kumimoji="0" lang="en-US" sz="105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bg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kumimoji="0" lang="en-US" sz="105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bg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𝑻</m:t>
                            </m:r>
                          </m:e>
                        </m:d>
                      </m:oMath>
                    </m:oMathPara>
                  </a14:m>
                  <a:endParaRPr kumimoji="0" lang="zh-CN" altLang="en-US" sz="1050" b="1" i="1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等线" panose="02010600030101010101" pitchFamily="2" charset="-122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5" name="文本框 8">
                  <a:extLst>
                    <a:ext uri="{FF2B5EF4-FFF2-40B4-BE49-F238E27FC236}">
                      <a16:creationId xmlns:a16="http://schemas.microsoft.com/office/drawing/2014/main" id="{F2AEA904-52EC-53CD-3CA9-0673B44988A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15352" y="3644725"/>
                  <a:ext cx="2732450" cy="496570"/>
                </a:xfrm>
                <a:prstGeom prst="rect">
                  <a:avLst/>
                </a:prstGeom>
                <a:blipFill>
                  <a:blip r:embed="rId7"/>
                  <a:stretch>
                    <a:fillRect b="-4762"/>
                  </a:stretch>
                </a:blipFill>
                <a:ln>
                  <a:noFill/>
                </a:ln>
                <a:effectLst>
                  <a:softEdge rad="63500"/>
                </a:effectLst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aphicFrame>
        <p:nvGraphicFramePr>
          <p:cNvPr id="18" name="表格 17">
            <a:extLst>
              <a:ext uri="{FF2B5EF4-FFF2-40B4-BE49-F238E27FC236}">
                <a16:creationId xmlns:a16="http://schemas.microsoft.com/office/drawing/2014/main" id="{3FF27499-C0A5-C246-1CF3-65C1D41C596D}"/>
              </a:ext>
            </a:extLst>
          </p:cNvPr>
          <p:cNvGraphicFramePr>
            <a:graphicFrameLocks noGrp="1"/>
          </p:cNvGraphicFramePr>
          <p:nvPr/>
        </p:nvGraphicFramePr>
        <p:xfrm>
          <a:off x="6043617" y="1429611"/>
          <a:ext cx="6046991" cy="3707230"/>
        </p:xfrm>
        <a:graphic>
          <a:graphicData uri="http://schemas.openxmlformats.org/drawingml/2006/table">
            <a:tbl>
              <a:tblPr>
                <a:tableStyleId>{5FD0F851-EC5A-4D38-B0AD-8093EC10F338}</a:tableStyleId>
              </a:tblPr>
              <a:tblGrid>
                <a:gridCol w="1814709">
                  <a:extLst>
                    <a:ext uri="{9D8B030D-6E8A-4147-A177-3AD203B41FA5}">
                      <a16:colId xmlns:a16="http://schemas.microsoft.com/office/drawing/2014/main" val="2296250735"/>
                    </a:ext>
                  </a:extLst>
                </a:gridCol>
                <a:gridCol w="1934537">
                  <a:extLst>
                    <a:ext uri="{9D8B030D-6E8A-4147-A177-3AD203B41FA5}">
                      <a16:colId xmlns:a16="http://schemas.microsoft.com/office/drawing/2014/main" val="534026956"/>
                    </a:ext>
                  </a:extLst>
                </a:gridCol>
                <a:gridCol w="2297745">
                  <a:extLst>
                    <a:ext uri="{9D8B030D-6E8A-4147-A177-3AD203B41FA5}">
                      <a16:colId xmlns:a16="http://schemas.microsoft.com/office/drawing/2014/main" val="4201563111"/>
                    </a:ext>
                  </a:extLst>
                </a:gridCol>
              </a:tblGrid>
              <a:tr h="741446"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kumimoji="0" lang="en-US" sz="1600" b="1" i="0" u="none" strike="noStrike" kern="100" cap="none" spc="0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Detector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kumimoji="0" lang="en-US" sz="1600" b="1" i="0" u="none" strike="noStrike" kern="100" cap="none" spc="0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FWHM @ 5.9 keV</a:t>
                      </a:r>
                    </a:p>
                  </a:txBody>
                  <a:tcPr marL="6350" marR="635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kumimoji="0" lang="en-US" sz="1600" b="1" i="0" u="none" strike="noStrike" kern="100" cap="none" spc="0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FWHM @ 59.5 keV</a:t>
                      </a:r>
                    </a:p>
                  </a:txBody>
                  <a:tcPr marL="6350" marR="6350" marT="635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A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755235"/>
                  </a:ext>
                </a:extLst>
              </a:tr>
              <a:tr h="741446"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buNone/>
                      </a:pPr>
                      <a:r>
                        <a:rPr kumimoji="0" lang="en-US" sz="2000" b="1" i="0" u="none" strike="noStrike" kern="1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TES</a:t>
                      </a:r>
                    </a:p>
                  </a:txBody>
                  <a:tcPr marL="6350" marR="635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buNone/>
                      </a:pPr>
                      <a:r>
                        <a:rPr kumimoji="0" lang="en-US" sz="2000" b="1" i="0" u="none" strike="noStrike" kern="1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≈1.6 eV </a:t>
                      </a:r>
                    </a:p>
                  </a:txBody>
                  <a:tcPr marL="6350" marR="635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buNone/>
                      </a:pPr>
                      <a:r>
                        <a:rPr kumimoji="0" lang="en-US" sz="2000" b="1" i="0" u="none" strike="noStrike" kern="100" cap="none" spc="0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≈20-52 eV</a:t>
                      </a:r>
                    </a:p>
                  </a:txBody>
                  <a:tcPr marL="6350" marR="635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391041830"/>
                  </a:ext>
                </a:extLst>
              </a:tr>
              <a:tr h="741446"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buNone/>
                      </a:pPr>
                      <a:r>
                        <a:rPr kumimoji="0" lang="en-US" sz="2000" b="1" i="0" u="none" strike="noStrike" kern="100" cap="none" spc="0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 SDD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buNone/>
                      </a:pPr>
                      <a:r>
                        <a:rPr kumimoji="0" lang="en-US" sz="2000" b="1" i="0" u="none" strike="noStrike" kern="100" cap="none" spc="0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≈125–150 eV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buNone/>
                      </a:pPr>
                      <a:r>
                        <a:rPr kumimoji="0" lang="en-US" sz="2000" b="1" i="0" u="none" strike="noStrike" kern="100" cap="none" spc="0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≈0.6–1.0 keV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847222040"/>
                  </a:ext>
                </a:extLst>
              </a:tr>
              <a:tr h="741446"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buNone/>
                      </a:pPr>
                      <a:r>
                        <a:rPr kumimoji="0" lang="en-US" sz="2000" b="1" i="0" u="none" strike="noStrike" kern="100" cap="none" spc="0" normalizeH="0" baseline="0" dirty="0" err="1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HPGe</a:t>
                      </a:r>
                      <a:endParaRPr kumimoji="0" lang="en-US" sz="2000" b="1" i="0" u="none" strike="noStrike" kern="100" cap="none" spc="0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buNone/>
                      </a:pPr>
                      <a:r>
                        <a:rPr kumimoji="0" lang="en-US" sz="2000" b="1" i="0" u="none" strike="noStrike" kern="100" cap="none" spc="0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≈120–150 eV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buNone/>
                      </a:pPr>
                      <a:r>
                        <a:rPr kumimoji="0" lang="en-US" sz="2000" b="1" i="0" u="none" strike="noStrike" kern="100" cap="none" spc="0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≈0.6–0.8 keV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608876186"/>
                  </a:ext>
                </a:extLst>
              </a:tr>
              <a:tr h="741446"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buNone/>
                      </a:pPr>
                      <a:r>
                        <a:rPr kumimoji="0" lang="en-US" sz="2000" b="1" i="0" u="none" strike="noStrike" kern="100" cap="none" spc="0" normalizeH="0" baseline="0" dirty="0" err="1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CdTe</a:t>
                      </a:r>
                      <a:endParaRPr kumimoji="0" lang="en-US" sz="2000" b="1" i="0" u="none" strike="noStrike" kern="100" cap="none" spc="0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buNone/>
                      </a:pPr>
                      <a:r>
                        <a:rPr kumimoji="0" lang="en-US" sz="2000" b="1" i="0" u="none" strike="noStrike" kern="100" cap="none" spc="0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≈0.3–0.6 keV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buNone/>
                      </a:pPr>
                      <a:r>
                        <a:rPr kumimoji="0" lang="en-US" sz="2000" b="1" i="0" u="none" strike="noStrike" kern="100" cap="none" spc="0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≈0.6–1.2 keV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4056941280"/>
                  </a:ext>
                </a:extLst>
              </a:tr>
            </a:tbl>
          </a:graphicData>
        </a:graphic>
      </p:graphicFrame>
      <p:pic>
        <p:nvPicPr>
          <p:cNvPr id="20" name="图片 19">
            <a:extLst>
              <a:ext uri="{FF2B5EF4-FFF2-40B4-BE49-F238E27FC236}">
                <a16:creationId xmlns:a16="http://schemas.microsoft.com/office/drawing/2014/main" id="{0AF2E614-30C2-9624-D8F7-CEC439BA85E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2190" y="4893189"/>
            <a:ext cx="1819440" cy="13763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1" name="文本框 20">
            <a:extLst>
              <a:ext uri="{FF2B5EF4-FFF2-40B4-BE49-F238E27FC236}">
                <a16:creationId xmlns:a16="http://schemas.microsoft.com/office/drawing/2014/main" id="{AAB4F2DF-CF66-6107-B469-64C1938B2721}"/>
              </a:ext>
            </a:extLst>
          </p:cNvPr>
          <p:cNvSpPr txBox="1"/>
          <p:nvPr/>
        </p:nvSpPr>
        <p:spPr>
          <a:xfrm>
            <a:off x="4052750" y="4431524"/>
            <a:ext cx="8425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t>VS.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6FF10114-0850-9A9C-0C9A-6B3EBF202221}"/>
              </a:ext>
            </a:extLst>
          </p:cNvPr>
          <p:cNvSpPr txBox="1"/>
          <p:nvPr/>
        </p:nvSpPr>
        <p:spPr>
          <a:xfrm>
            <a:off x="2985650" y="6301478"/>
            <a:ext cx="25125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sz="1400" b="1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8×8 TES </a:t>
            </a:r>
            <a:r>
              <a:rPr kumimoji="0" lang="zh-CN" altLang="en-US" sz="1400" b="1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阵列</a:t>
            </a:r>
            <a:endParaRPr kumimoji="0" lang="en-US" altLang="zh-CN" sz="1400" b="1" i="0" u="none" strike="noStrike" kern="1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US" altLang="zh-CN" sz="1400" b="1" i="0" u="none" strike="noStrike" kern="1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303C8654-545C-2CEF-2488-A3F7441CCE0D}"/>
              </a:ext>
            </a:extLst>
          </p:cNvPr>
          <p:cNvSpPr txBox="1"/>
          <p:nvPr/>
        </p:nvSpPr>
        <p:spPr>
          <a:xfrm>
            <a:off x="3492993" y="6515308"/>
            <a:ext cx="162142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Credit: NASA/GSFC (IXO XMS)</a:t>
            </a:r>
            <a:endParaRPr kumimoji="0" lang="zh-CN" alt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id="{769A420F-03E7-3068-6452-F4033DA87AF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6695" y="1689797"/>
            <a:ext cx="1185042" cy="1007539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7" name="文本框 26">
            <a:extLst>
              <a:ext uri="{FF2B5EF4-FFF2-40B4-BE49-F238E27FC236}">
                <a16:creationId xmlns:a16="http://schemas.microsoft.com/office/drawing/2014/main" id="{84035CD4-681D-8541-1E3A-45F4FB16BF95}"/>
              </a:ext>
            </a:extLst>
          </p:cNvPr>
          <p:cNvSpPr txBox="1"/>
          <p:nvPr/>
        </p:nvSpPr>
        <p:spPr>
          <a:xfrm>
            <a:off x="2321911" y="1333808"/>
            <a:ext cx="25125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sz="1400" b="1" i="0" u="none" strike="noStrike" kern="1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CdTe</a:t>
            </a:r>
            <a:r>
              <a:rPr kumimoji="0" lang="zh-CN" altLang="en-US" sz="14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探测器</a:t>
            </a:r>
            <a:endParaRPr kumimoji="0" lang="en-US" altLang="zh-CN" sz="1400" b="1" i="0" u="none" strike="noStrike" kern="1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US" altLang="zh-CN" sz="1400" b="1" i="0" u="none" strike="noStrike" kern="1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DCA0F881-2200-BF34-1440-984D63A444A0}"/>
              </a:ext>
            </a:extLst>
          </p:cNvPr>
          <p:cNvSpPr txBox="1"/>
          <p:nvPr/>
        </p:nvSpPr>
        <p:spPr>
          <a:xfrm>
            <a:off x="2714725" y="2684095"/>
            <a:ext cx="15889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Credit: NASA/Caltech (</a:t>
            </a:r>
            <a:r>
              <a:rPr kumimoji="0" lang="en-US" altLang="zh-CN" sz="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NuSTAR</a:t>
            </a:r>
            <a:r>
              <a:rPr kumimoji="0" lang="en-US" altLang="zh-CN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), via Wikimedia Commons/HEASARC</a:t>
            </a:r>
            <a:endParaRPr kumimoji="0" lang="zh-CN" alt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1" name="图片 30">
            <a:extLst>
              <a:ext uri="{FF2B5EF4-FFF2-40B4-BE49-F238E27FC236}">
                <a16:creationId xmlns:a16="http://schemas.microsoft.com/office/drawing/2014/main" id="{1DF49D52-0DEF-299B-60F4-489F6927586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639"/>
          <a:stretch>
            <a:fillRect/>
          </a:stretch>
        </p:blipFill>
        <p:spPr>
          <a:xfrm>
            <a:off x="4310839" y="1665540"/>
            <a:ext cx="1249155" cy="10075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2" name="文本框 31">
            <a:extLst>
              <a:ext uri="{FF2B5EF4-FFF2-40B4-BE49-F238E27FC236}">
                <a16:creationId xmlns:a16="http://schemas.microsoft.com/office/drawing/2014/main" id="{8A01F187-22BC-067F-E695-108A53CBA9FE}"/>
              </a:ext>
            </a:extLst>
          </p:cNvPr>
          <p:cNvSpPr txBox="1"/>
          <p:nvPr/>
        </p:nvSpPr>
        <p:spPr>
          <a:xfrm>
            <a:off x="3674184" y="1317403"/>
            <a:ext cx="25125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sz="14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SDD</a:t>
            </a:r>
            <a:r>
              <a:rPr kumimoji="0" lang="zh-CN" altLang="en-US" sz="14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探测器</a:t>
            </a:r>
            <a:endParaRPr kumimoji="0" lang="en-US" altLang="zh-CN" sz="1400" b="1" i="0" u="none" strike="noStrike" kern="1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US" altLang="zh-CN" sz="1400" b="1" i="0" u="none" strike="noStrike" kern="1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8E65D1A1-A0B9-E26A-8FD3-6CA28ABC6AB7}"/>
              </a:ext>
            </a:extLst>
          </p:cNvPr>
          <p:cNvSpPr txBox="1"/>
          <p:nvPr/>
        </p:nvSpPr>
        <p:spPr>
          <a:xfrm>
            <a:off x="4362138" y="2683042"/>
            <a:ext cx="126229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Credit: KETEK GmbH</a:t>
            </a:r>
            <a:endParaRPr kumimoji="0" lang="zh-CN" alt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6" name="图片 35">
            <a:extLst>
              <a:ext uri="{FF2B5EF4-FFF2-40B4-BE49-F238E27FC236}">
                <a16:creationId xmlns:a16="http://schemas.microsoft.com/office/drawing/2014/main" id="{06FEAA1E-D2D9-56EB-D141-773E7471758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96" b="25429"/>
          <a:stretch>
            <a:fillRect/>
          </a:stretch>
        </p:blipFill>
        <p:spPr>
          <a:xfrm>
            <a:off x="3649389" y="3209428"/>
            <a:ext cx="1185042" cy="100767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7" name="文本框 36">
            <a:extLst>
              <a:ext uri="{FF2B5EF4-FFF2-40B4-BE49-F238E27FC236}">
                <a16:creationId xmlns:a16="http://schemas.microsoft.com/office/drawing/2014/main" id="{59563129-0428-8376-5CC6-16D137D127FE}"/>
              </a:ext>
            </a:extLst>
          </p:cNvPr>
          <p:cNvSpPr txBox="1"/>
          <p:nvPr/>
        </p:nvSpPr>
        <p:spPr>
          <a:xfrm>
            <a:off x="2985650" y="2907640"/>
            <a:ext cx="25125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sz="1400" b="1" i="0" u="none" strike="noStrike" kern="1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HPGe</a:t>
            </a:r>
            <a:r>
              <a:rPr kumimoji="0" lang="zh-CN" altLang="en-US" sz="14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探测器</a:t>
            </a:r>
            <a:endParaRPr kumimoji="0" lang="en-US" altLang="zh-CN" sz="1400" b="1" i="0" u="none" strike="noStrike" kern="1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US" altLang="zh-CN" sz="1400" b="1" i="0" u="none" strike="noStrike" kern="1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4B57917A-0E83-CA22-447F-ED88B2B4D044}"/>
              </a:ext>
            </a:extLst>
          </p:cNvPr>
          <p:cNvSpPr txBox="1"/>
          <p:nvPr/>
        </p:nvSpPr>
        <p:spPr>
          <a:xfrm>
            <a:off x="3241093" y="4233083"/>
            <a:ext cx="202977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Credit: Credit: Guillaume Jeanneret/CERN, via Wikimedia Commons</a:t>
            </a:r>
            <a:endParaRPr kumimoji="0" lang="zh-CN" alt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E0AD1F9E-9272-D3F0-ED82-08B5C3DA7D7C}"/>
              </a:ext>
            </a:extLst>
          </p:cNvPr>
          <p:cNvSpPr txBox="1"/>
          <p:nvPr/>
        </p:nvSpPr>
        <p:spPr>
          <a:xfrm>
            <a:off x="5808574" y="5456424"/>
            <a:ext cx="609708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 </a:t>
            </a:r>
            <a:r>
              <a:rPr kumimoji="0" lang="en-US" altLang="zh-CN" sz="18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3–60 keV </a:t>
            </a:r>
            <a:r>
              <a:rPr kumimoji="0" lang="zh-CN" altLang="en-US" sz="1800" b="0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窗口，</a:t>
            </a:r>
            <a:r>
              <a:rPr kumimoji="0" lang="en-US" altLang="zh-CN" sz="18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TES </a:t>
            </a:r>
            <a:r>
              <a:rPr kumimoji="0" lang="zh-CN" altLang="en-US" sz="1800" b="0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可提供 </a:t>
            </a:r>
            <a:r>
              <a:rPr kumimoji="0" lang="en-US" altLang="zh-CN" sz="18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 </a:t>
            </a:r>
            <a:r>
              <a:rPr kumimoji="0" lang="zh-CN" altLang="en-US" sz="18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级能量分辨</a:t>
            </a:r>
            <a:r>
              <a:rPr kumimoji="0" lang="zh-CN" altLang="en-US" sz="1800" b="0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，较当今各类常用半导体探测器高一数量级，可解析更多</a:t>
            </a:r>
            <a:r>
              <a:rPr kumimoji="0" lang="zh-CN" altLang="en-US" sz="18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高能辐射细节</a:t>
            </a:r>
            <a:r>
              <a:rPr kumimoji="0" lang="zh-CN" altLang="en-US" sz="1800" b="0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，整体提升</a:t>
            </a:r>
            <a:r>
              <a:rPr kumimoji="0" lang="en-US" altLang="zh-CN" sz="1800" b="0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WXPT</a:t>
            </a:r>
            <a:r>
              <a:rPr kumimoji="0" lang="zh-CN" altLang="en-US" sz="1800" b="0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项目的探测性能</a:t>
            </a:r>
          </a:p>
        </p:txBody>
      </p:sp>
      <p:sp>
        <p:nvSpPr>
          <p:cNvPr id="23" name="灯片编号占位符 22">
            <a:extLst>
              <a:ext uri="{FF2B5EF4-FFF2-40B4-BE49-F238E27FC236}">
                <a16:creationId xmlns:a16="http://schemas.microsoft.com/office/drawing/2014/main" id="{A1DB7713-C60E-DD33-AF22-FAB084DDA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5BDB5-3BC5-4891-9ABF-8A2FE1B74B88}" type="slidenum">
              <a:rPr lang="zh-CN" altLang="en-US" b="1" smtClean="0">
                <a:solidFill>
                  <a:schemeClr val="tx1"/>
                </a:solidFill>
              </a:rPr>
              <a:t>3</a:t>
            </a:fld>
            <a:endParaRPr lang="zh-CN" alt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106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>
            <a:extLst>
              <a:ext uri="{FF2B5EF4-FFF2-40B4-BE49-F238E27FC236}">
                <a16:creationId xmlns:a16="http://schemas.microsoft.com/office/drawing/2014/main" id="{9938D88B-7035-BF23-D65B-E2126B6B70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1480" y="1303166"/>
            <a:ext cx="1920900" cy="144219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/>
              <p:cNvSpPr txBox="1"/>
              <p:nvPr/>
            </p:nvSpPr>
            <p:spPr>
              <a:xfrm>
                <a:off x="417268" y="4480955"/>
                <a:ext cx="4763181" cy="20621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Ø"/>
                  <a:tabLst/>
                  <a:defRPr/>
                </a:pPr>
                <a:r>
                  <a:rPr kumimoji="0" lang="zh-CN" altLang="en-US" sz="1600" b="1" i="0" u="none" strike="noStrike" kern="1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需要获得高探测效率</a:t>
                </a:r>
                <a:r>
                  <a:rPr kumimoji="0" lang="en-US" altLang="zh-CN" sz="1600" b="1" i="0" u="none" strike="noStrike" kern="1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kumimoji="0" lang="zh-CN" altLang="en-US" sz="1600" b="1" i="0" u="none" strike="noStrike" kern="1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探测效率≥</a:t>
                </a:r>
                <a:r>
                  <a:rPr kumimoji="0" lang="en-US" altLang="zh-CN" sz="1600" b="1" i="0" u="none" strike="noStrike" kern="1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40%)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等线"/>
                  <a:ea typeface="等线" panose="02010600030101010101" pitchFamily="2" charset="-122"/>
                  <a:cs typeface="+mn-cs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Ø"/>
                  <a:tabLst/>
                  <a:defRPr/>
                </a:pPr>
                <a:r>
                  <a:rPr kumimoji="0" lang="zh-CN" altLang="en-US" sz="1600" b="1" i="0" u="none" strike="noStrike" kern="1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同时需控制整体温升情况，</a:t>
                </a:r>
                <a14:m>
                  <m:oMath xmlns:m="http://schemas.openxmlformats.org/officeDocument/2006/math">
                    <m:r>
                      <a:rPr kumimoji="0" lang="zh-CN" altLang="en-US" sz="1600" b="1" i="0" u="none" strike="noStrike" kern="100" cap="none" spc="0" normalizeH="0" baseline="0" noProof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∆</m:t>
                    </m:r>
                    <m:r>
                      <a:rPr kumimoji="0" lang="en-US" altLang="zh-CN" sz="1600" b="1" i="0" u="none" strike="noStrike" kern="100" cap="none" spc="0" normalizeH="0" baseline="0" noProof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𝐓</m:t>
                    </m:r>
                    <m:r>
                      <a:rPr kumimoji="0" lang="zh-CN" altLang="en-US" sz="1600" b="1" i="0" u="none" strike="noStrike" kern="100" cap="none" spc="0" normalizeH="0" baseline="0" noProof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≤</m:t>
                    </m:r>
                    <m:r>
                      <m:rPr>
                        <m:nor/>
                      </m:rPr>
                      <a:rPr kumimoji="0" lang="en-US" altLang="zh-CN" sz="1600" b="1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3</m:t>
                    </m:r>
                    <m:r>
                      <m:rPr>
                        <m:nor/>
                      </m:rPr>
                      <a:rPr kumimoji="0" lang="en-US" altLang="zh-CN" sz="1600" b="1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mK</m:t>
                    </m:r>
                  </m:oMath>
                </a14:m>
                <a:r>
                  <a:rPr kumimoji="0" lang="en-US" altLang="zh-CN" sz="1600" b="1" i="0" u="none" strike="noStrike" kern="1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kumimoji="0" lang="zh-CN" altLang="en-US" sz="1600" b="1" i="0" u="none" strike="noStrike" kern="1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要求热容要小于</a:t>
                </a:r>
                <a:r>
                  <a:rPr kumimoji="0" lang="en-US" altLang="zh-CN" sz="1600" b="1" i="0" u="none" strike="noStrike" kern="1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5pJ/K</a:t>
                </a:r>
                <a:r>
                  <a:rPr kumimoji="0" lang="zh-CN" altLang="en-US" sz="1600" b="1" i="0" u="none" strike="noStrike" kern="1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，探测效率需向分辨率妥协</a:t>
                </a:r>
                <a:endParaRPr kumimoji="0" lang="en-US" altLang="zh-CN" sz="1600" b="1" i="0" u="none" strike="noStrike" kern="1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Ø"/>
                  <a:tabLst/>
                  <a:defRPr/>
                </a:pPr>
                <a:endParaRPr kumimoji="0" lang="en-US" altLang="zh-CN" sz="1600" b="1" i="0" u="none" strike="noStrike" kern="1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Ø"/>
                  <a:tabLst/>
                  <a:defRPr/>
                </a:pPr>
                <a:r>
                  <a:rPr kumimoji="0" lang="zh-CN" altLang="en-US" sz="1600" b="1" i="0" u="none" strike="noStrike" kern="1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为满足热容与探测效率的设计需求，预计总厚度</a:t>
                </a:r>
                <a:r>
                  <a:rPr kumimoji="0" lang="en-US" altLang="zh-CN" sz="1600" b="1" i="0" u="none" strike="noStrike" kern="1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Au/Bi</a:t>
                </a:r>
                <a:r>
                  <a:rPr kumimoji="0" lang="zh-CN" altLang="en-US" sz="1600" b="1" i="0" u="none" strike="noStrike" kern="1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总厚度将不少于</a:t>
                </a:r>
                <a:r>
                  <a:rPr kumimoji="0" lang="en-US" altLang="zh-CN" sz="1600" b="1" i="0" u="none" strike="noStrike" kern="1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100μm.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等线"/>
                  <a:ea typeface="等线" panose="02010600030101010101" pitchFamily="2" charset="-122"/>
                  <a:cs typeface="+mn-cs"/>
                </a:endParaRPr>
              </a:p>
            </p:txBody>
          </p:sp>
        </mc:Choice>
        <mc:Fallback xmlns="">
          <p:sp>
            <p:nvSpPr>
              <p:cNvPr id="2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268" y="4480955"/>
                <a:ext cx="4763181" cy="2062103"/>
              </a:xfrm>
              <a:prstGeom prst="rect">
                <a:avLst/>
              </a:prstGeom>
              <a:blipFill>
                <a:blip r:embed="rId4"/>
                <a:stretch>
                  <a:fillRect l="-512" t="-1183" r="-6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矩形 5"/>
          <p:cNvSpPr/>
          <p:nvPr/>
        </p:nvSpPr>
        <p:spPr>
          <a:xfrm>
            <a:off x="5011749" y="3876122"/>
            <a:ext cx="10294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2024, Ota</a:t>
            </a:r>
            <a:endParaRPr kumimoji="0" lang="zh-CN" altLang="en-US" sz="1600" b="1" i="0" u="none" strike="noStrike" kern="1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085221" y="3876122"/>
            <a:ext cx="140724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2025, Sifan W</a:t>
            </a:r>
            <a:endParaRPr kumimoji="0" lang="zh-CN" altLang="en-US" sz="1600" b="1" i="0" u="none" strike="noStrike" kern="1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040730" y="3864381"/>
            <a:ext cx="32540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WXPT</a:t>
            </a:r>
            <a:r>
              <a:rPr kumimoji="0" lang="zh-CN" altLang="en-US" sz="16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中所需</a:t>
            </a:r>
            <a:r>
              <a:rPr kumimoji="0" lang="en-US" altLang="zh-CN" sz="16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TES</a:t>
            </a:r>
            <a:r>
              <a:rPr kumimoji="0" lang="zh-CN" altLang="en-US" sz="16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探测器吸收体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772766" y="4401563"/>
            <a:ext cx="600196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问题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t>：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zh-CN" altLang="en-US" sz="20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面向</a:t>
            </a:r>
            <a:r>
              <a:rPr kumimoji="0" lang="en-US" altLang="zh-CN" sz="20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WXTP</a:t>
            </a:r>
            <a:r>
              <a:rPr kumimoji="0" lang="zh-CN" altLang="en-US" sz="20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所需的吸收体兼顾</a:t>
            </a:r>
            <a:r>
              <a:rPr kumimoji="0" lang="zh-CN" altLang="en-US" sz="2000" b="1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大面积和大厚度</a:t>
            </a:r>
            <a:r>
              <a:rPr kumimoji="0" lang="zh-CN" altLang="en-US" sz="20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特点</a:t>
            </a:r>
            <a:r>
              <a:rPr kumimoji="0" lang="en-US" altLang="zh-CN" sz="20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20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目前没有针对该特殊吸收体的尺寸效应计算。</a:t>
            </a:r>
            <a:endParaRPr kumimoji="0" lang="en-US" altLang="zh-CN" sz="2000" b="1" i="0" u="none" strike="noStrike" kern="1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US" altLang="zh-CN" sz="2000" b="1" i="0" u="none" strike="noStrike" kern="1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zh-CN" altLang="en-US" sz="20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需要基于有限元方法，通过</a:t>
            </a:r>
            <a:r>
              <a:rPr kumimoji="0" lang="zh-CN" altLang="en-US" sz="2000" b="1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有限元仿真</a:t>
            </a:r>
            <a:r>
              <a:rPr kumimoji="0" lang="zh-CN" altLang="en-US" sz="20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分析来</a:t>
            </a:r>
            <a:r>
              <a:rPr kumimoji="0" lang="zh-CN" altLang="en-US" sz="2000" b="1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计算位置依赖引起的能量展宽。</a:t>
            </a:r>
          </a:p>
        </p:txBody>
      </p:sp>
      <p:grpSp>
        <p:nvGrpSpPr>
          <p:cNvPr id="36" name="组合 35">
            <a:extLst>
              <a:ext uri="{FF2B5EF4-FFF2-40B4-BE49-F238E27FC236}">
                <a16:creationId xmlns:a16="http://schemas.microsoft.com/office/drawing/2014/main" id="{E61F1921-0394-3BE1-5D17-F0CF978575C6}"/>
              </a:ext>
            </a:extLst>
          </p:cNvPr>
          <p:cNvGrpSpPr/>
          <p:nvPr/>
        </p:nvGrpSpPr>
        <p:grpSpPr>
          <a:xfrm>
            <a:off x="5337273" y="3403449"/>
            <a:ext cx="449317" cy="168404"/>
            <a:chOff x="908760" y="5316636"/>
            <a:chExt cx="449317" cy="168404"/>
          </a:xfrm>
        </p:grpSpPr>
        <p:sp>
          <p:nvSpPr>
            <p:cNvPr id="3" name="立方体 2"/>
            <p:cNvSpPr/>
            <p:nvPr/>
          </p:nvSpPr>
          <p:spPr>
            <a:xfrm>
              <a:off x="908760" y="5316636"/>
              <a:ext cx="449317" cy="168404"/>
            </a:xfrm>
            <a:prstGeom prst="cube">
              <a:avLst>
                <a:gd name="adj" fmla="val 92308"/>
              </a:avLst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0" name="立方体 19"/>
            <p:cNvSpPr/>
            <p:nvPr/>
          </p:nvSpPr>
          <p:spPr>
            <a:xfrm>
              <a:off x="1057838" y="5365938"/>
              <a:ext cx="151159" cy="69799"/>
            </a:xfrm>
            <a:prstGeom prst="cube">
              <a:avLst>
                <a:gd name="adj" fmla="val 92308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id="{96827B69-27FD-13AF-AF1B-976599457679}"/>
              </a:ext>
            </a:extLst>
          </p:cNvPr>
          <p:cNvGrpSpPr/>
          <p:nvPr/>
        </p:nvGrpSpPr>
        <p:grpSpPr>
          <a:xfrm>
            <a:off x="7085221" y="3009620"/>
            <a:ext cx="1858680" cy="566797"/>
            <a:chOff x="9088309" y="4768758"/>
            <a:chExt cx="2112039" cy="736441"/>
          </a:xfrm>
        </p:grpSpPr>
        <p:sp>
          <p:nvSpPr>
            <p:cNvPr id="4" name="立方体 3"/>
            <p:cNvSpPr/>
            <p:nvPr/>
          </p:nvSpPr>
          <p:spPr>
            <a:xfrm>
              <a:off x="9088309" y="4768758"/>
              <a:ext cx="2112039" cy="736441"/>
            </a:xfrm>
            <a:prstGeom prst="cube">
              <a:avLst>
                <a:gd name="adj" fmla="val 97389"/>
              </a:avLst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2" name="立方体 21"/>
            <p:cNvSpPr/>
            <p:nvPr/>
          </p:nvSpPr>
          <p:spPr>
            <a:xfrm>
              <a:off x="10060423" y="5067179"/>
              <a:ext cx="151159" cy="69799"/>
            </a:xfrm>
            <a:prstGeom prst="cube">
              <a:avLst>
                <a:gd name="adj" fmla="val 92308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:a16="http://schemas.microsoft.com/office/drawing/2014/main" id="{BB547C2C-688D-4F29-9A09-02E8096585BC}"/>
              </a:ext>
            </a:extLst>
          </p:cNvPr>
          <p:cNvGrpSpPr/>
          <p:nvPr/>
        </p:nvGrpSpPr>
        <p:grpSpPr>
          <a:xfrm>
            <a:off x="9560280" y="1509750"/>
            <a:ext cx="2461644" cy="2062103"/>
            <a:chOff x="5768556" y="3488020"/>
            <a:chExt cx="2461644" cy="2062103"/>
          </a:xfrm>
        </p:grpSpPr>
        <p:sp>
          <p:nvSpPr>
            <p:cNvPr id="9" name="立方体 8"/>
            <p:cNvSpPr/>
            <p:nvPr/>
          </p:nvSpPr>
          <p:spPr>
            <a:xfrm>
              <a:off x="5768556" y="3488020"/>
              <a:ext cx="2461644" cy="2062103"/>
            </a:xfrm>
            <a:prstGeom prst="cube">
              <a:avLst>
                <a:gd name="adj" fmla="val 32026"/>
              </a:avLst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3" name="立方体 22"/>
            <p:cNvSpPr/>
            <p:nvPr/>
          </p:nvSpPr>
          <p:spPr>
            <a:xfrm>
              <a:off x="6848219" y="3792629"/>
              <a:ext cx="151159" cy="69799"/>
            </a:xfrm>
            <a:prstGeom prst="cube">
              <a:avLst>
                <a:gd name="adj" fmla="val 92308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CC2108A7-805E-6142-3CF8-1D57390C43B4}"/>
              </a:ext>
            </a:extLst>
          </p:cNvPr>
          <p:cNvGrpSpPr/>
          <p:nvPr/>
        </p:nvGrpSpPr>
        <p:grpSpPr>
          <a:xfrm>
            <a:off x="0" y="49441"/>
            <a:ext cx="2798859" cy="794579"/>
            <a:chOff x="9875435" y="527311"/>
            <a:chExt cx="1583764" cy="334330"/>
          </a:xfrm>
        </p:grpSpPr>
        <p:sp>
          <p:nvSpPr>
            <p:cNvPr id="25" name="矩形 24">
              <a:extLst>
                <a:ext uri="{FF2B5EF4-FFF2-40B4-BE49-F238E27FC236}">
                  <a16:creationId xmlns:a16="http://schemas.microsoft.com/office/drawing/2014/main" id="{32053D9B-6646-24C8-6AA1-F2EDCD441898}"/>
                </a:ext>
              </a:extLst>
            </p:cNvPr>
            <p:cNvSpPr/>
            <p:nvPr/>
          </p:nvSpPr>
          <p:spPr>
            <a:xfrm>
              <a:off x="9876879" y="527311"/>
              <a:ext cx="1582320" cy="334330"/>
            </a:xfrm>
            <a:prstGeom prst="rect">
              <a:avLst/>
            </a:prstGeom>
            <a:solidFill>
              <a:srgbClr val="3449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8" name="文本框 9">
              <a:extLst>
                <a:ext uri="{FF2B5EF4-FFF2-40B4-BE49-F238E27FC236}">
                  <a16:creationId xmlns:a16="http://schemas.microsoft.com/office/drawing/2014/main" id="{0892734D-92D6-0293-A7D8-99F515E8170A}"/>
                </a:ext>
              </a:extLst>
            </p:cNvPr>
            <p:cNvSpPr txBox="1"/>
            <p:nvPr/>
          </p:nvSpPr>
          <p:spPr>
            <a:xfrm>
              <a:off x="9875435" y="596883"/>
              <a:ext cx="1583764" cy="221170"/>
            </a:xfrm>
            <a:prstGeom prst="rect">
              <a:avLst/>
            </a:prstGeom>
            <a:noFill/>
          </p:spPr>
          <p:txBody>
            <a:bodyPr wrap="square" lIns="68562" tIns="34281" rIns="68562" bIns="34281" rtlCol="0">
              <a:spAutoFit/>
            </a:bodyPr>
            <a:lstStyle/>
            <a:p>
              <a:pPr marL="0" marR="0" lvl="1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研究背景</a:t>
              </a:r>
            </a:p>
          </p:txBody>
        </p:sp>
      </p:grpSp>
      <p:pic>
        <p:nvPicPr>
          <p:cNvPr id="31" name="图片 30">
            <a:extLst>
              <a:ext uri="{FF2B5EF4-FFF2-40B4-BE49-F238E27FC236}">
                <a16:creationId xmlns:a16="http://schemas.microsoft.com/office/drawing/2014/main" id="{2DDA9AB0-034C-F111-F8DA-D55C462904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308" y="1560319"/>
            <a:ext cx="3511877" cy="2851137"/>
          </a:xfrm>
          <a:prstGeom prst="rect">
            <a:avLst/>
          </a:prstGeom>
        </p:spPr>
      </p:pic>
      <p:sp>
        <p:nvSpPr>
          <p:cNvPr id="32" name="文本框 31">
            <a:extLst>
              <a:ext uri="{FF2B5EF4-FFF2-40B4-BE49-F238E27FC236}">
                <a16:creationId xmlns:a16="http://schemas.microsoft.com/office/drawing/2014/main" id="{7D7D9204-88F8-CAB1-5851-EFB2D11183F8}"/>
              </a:ext>
            </a:extLst>
          </p:cNvPr>
          <p:cNvSpPr txBox="1"/>
          <p:nvPr/>
        </p:nvSpPr>
        <p:spPr>
          <a:xfrm>
            <a:off x="-4169" y="905774"/>
            <a:ext cx="703835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zh-CN" sz="2400" b="0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zh-CN" altLang="en-US" sz="24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探测需求的变化会带来什么问题？</a:t>
            </a:r>
          </a:p>
        </p:txBody>
      </p:sp>
      <p:pic>
        <p:nvPicPr>
          <p:cNvPr id="39" name="图片 38">
            <a:extLst>
              <a:ext uri="{FF2B5EF4-FFF2-40B4-BE49-F238E27FC236}">
                <a16:creationId xmlns:a16="http://schemas.microsoft.com/office/drawing/2014/main" id="{0732E307-5EB3-6C36-A9CC-1EBFC0B0A5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58173" y="1367439"/>
            <a:ext cx="2182557" cy="1354218"/>
          </a:xfrm>
          <a:prstGeom prst="rect">
            <a:avLst/>
          </a:prstGeom>
        </p:spPr>
      </p:pic>
      <p:sp>
        <p:nvSpPr>
          <p:cNvPr id="41" name="文本框 40">
            <a:extLst>
              <a:ext uri="{FF2B5EF4-FFF2-40B4-BE49-F238E27FC236}">
                <a16:creationId xmlns:a16="http://schemas.microsoft.com/office/drawing/2014/main" id="{C5394759-4929-CD7E-2015-C2F01AF8700A}"/>
              </a:ext>
            </a:extLst>
          </p:cNvPr>
          <p:cNvSpPr txBox="1"/>
          <p:nvPr/>
        </p:nvSpPr>
        <p:spPr>
          <a:xfrm>
            <a:off x="4281049" y="3662897"/>
            <a:ext cx="275314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260um×260um×2um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F0648716-2FD8-3D73-A40F-8750FFE5D82A}"/>
              </a:ext>
            </a:extLst>
          </p:cNvPr>
          <p:cNvSpPr txBox="1"/>
          <p:nvPr/>
        </p:nvSpPr>
        <p:spPr>
          <a:xfrm>
            <a:off x="7034190" y="3650724"/>
            <a:ext cx="161960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990um×990um×5um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文本框 42">
                <a:extLst>
                  <a:ext uri="{FF2B5EF4-FFF2-40B4-BE49-F238E27FC236}">
                    <a16:creationId xmlns:a16="http://schemas.microsoft.com/office/drawing/2014/main" id="{2A41BE6D-4C94-F4FB-9CAB-869084392FEE}"/>
                  </a:ext>
                </a:extLst>
              </p:cNvPr>
              <p:cNvSpPr txBox="1"/>
              <p:nvPr/>
            </p:nvSpPr>
            <p:spPr>
              <a:xfrm>
                <a:off x="9481456" y="3650723"/>
                <a:ext cx="2086246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1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altLang="zh-CN" sz="1200" b="0" i="1" u="none" strike="noStrike" kern="100" cap="none" spc="0" normalizeH="0" baseline="0" noProof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~</m:t>
                    </m:r>
                  </m:oMath>
                </a14:m>
                <a:r>
                  <a:rPr kumimoji="0" lang="en-US" altLang="zh-CN" sz="1200" b="0" i="0" u="none" strike="noStrike" kern="1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1000um×1000um×100um</a:t>
                </a:r>
                <a:endPara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</mc:Choice>
        <mc:Fallback xmlns="">
          <p:sp>
            <p:nvSpPr>
              <p:cNvPr id="43" name="文本框 42">
                <a:extLst>
                  <a:ext uri="{FF2B5EF4-FFF2-40B4-BE49-F238E27FC236}">
                    <a16:creationId xmlns:a16="http://schemas.microsoft.com/office/drawing/2014/main" id="{2A41BE6D-4C94-F4FB-9CAB-869084392F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81456" y="3650723"/>
                <a:ext cx="2086246" cy="276999"/>
              </a:xfrm>
              <a:prstGeom prst="rect">
                <a:avLst/>
              </a:prstGeom>
              <a:blipFill>
                <a:blip r:embed="rId7"/>
                <a:stretch>
                  <a:fillRect t="-4444" b="-177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文本框 43">
            <a:extLst>
              <a:ext uri="{FF2B5EF4-FFF2-40B4-BE49-F238E27FC236}">
                <a16:creationId xmlns:a16="http://schemas.microsoft.com/office/drawing/2014/main" id="{EEF89696-92A1-A9B9-5762-88D5D5467B43}"/>
              </a:ext>
            </a:extLst>
          </p:cNvPr>
          <p:cNvSpPr txBox="1"/>
          <p:nvPr/>
        </p:nvSpPr>
        <p:spPr>
          <a:xfrm>
            <a:off x="4364899" y="1504684"/>
            <a:ext cx="20571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kumimoji="0" lang="en-US" altLang="zh-CN" sz="1400" b="1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0.09eV@5.9keV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85C3999D-BCD2-8EDD-B741-C4F868D773D7}"/>
              </a:ext>
            </a:extLst>
          </p:cNvPr>
          <p:cNvSpPr txBox="1"/>
          <p:nvPr/>
        </p:nvSpPr>
        <p:spPr>
          <a:xfrm>
            <a:off x="6816999" y="1521327"/>
            <a:ext cx="205398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kumimoji="0" lang="en-US" altLang="zh-CN" sz="1400" b="1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0.7eV@2keV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31CC744E-3282-4585-F993-2B47E988A15D}"/>
              </a:ext>
            </a:extLst>
          </p:cNvPr>
          <p:cNvSpPr txBox="1"/>
          <p:nvPr/>
        </p:nvSpPr>
        <p:spPr>
          <a:xfrm>
            <a:off x="9481456" y="977644"/>
            <a:ext cx="23169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kumimoji="0" lang="en-US" altLang="zh-CN" sz="1800" b="1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?eV@59.5keV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86730B97-830D-9F1B-04DA-9A1F754B558D}"/>
              </a:ext>
            </a:extLst>
          </p:cNvPr>
          <p:cNvCxnSpPr>
            <a:cxnSpLocks/>
          </p:cNvCxnSpPr>
          <p:nvPr/>
        </p:nvCxnSpPr>
        <p:spPr>
          <a:xfrm>
            <a:off x="0" y="922489"/>
            <a:ext cx="1208723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>
            <a:extLst>
              <a:ext uri="{FF2B5EF4-FFF2-40B4-BE49-F238E27FC236}">
                <a16:creationId xmlns:a16="http://schemas.microsoft.com/office/drawing/2014/main" id="{E7ED52CD-0800-EB7B-EB4B-31790459660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301353" y="4356"/>
            <a:ext cx="1785881" cy="918133"/>
          </a:xfrm>
          <a:prstGeom prst="rect">
            <a:avLst/>
          </a:prstGeom>
        </p:spPr>
      </p:pic>
      <p:sp>
        <p:nvSpPr>
          <p:cNvPr id="16" name="灯片编号占位符 15">
            <a:extLst>
              <a:ext uri="{FF2B5EF4-FFF2-40B4-BE49-F238E27FC236}">
                <a16:creationId xmlns:a16="http://schemas.microsoft.com/office/drawing/2014/main" id="{09914A8C-FA35-FBDC-953C-DC17689DD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5BDB5-3BC5-4891-9ABF-8A2FE1B74B88}" type="slidenum">
              <a:rPr lang="zh-CN" altLang="en-US" b="1" smtClean="0">
                <a:solidFill>
                  <a:schemeClr val="tx1"/>
                </a:solidFill>
              </a:rPr>
              <a:t>4</a:t>
            </a:fld>
            <a:endParaRPr lang="zh-CN" alt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3719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>
          <a:extLst>
            <a:ext uri="{FF2B5EF4-FFF2-40B4-BE49-F238E27FC236}">
              <a16:creationId xmlns:a16="http://schemas.microsoft.com/office/drawing/2014/main" id="{2E23BAE8-99EA-F628-88DC-B8D24FB032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组合 46">
            <a:extLst>
              <a:ext uri="{FF2B5EF4-FFF2-40B4-BE49-F238E27FC236}">
                <a16:creationId xmlns:a16="http://schemas.microsoft.com/office/drawing/2014/main" id="{4C7B7DC1-2E6D-99ED-1441-84BE4E70CD34}"/>
              </a:ext>
            </a:extLst>
          </p:cNvPr>
          <p:cNvGrpSpPr/>
          <p:nvPr/>
        </p:nvGrpSpPr>
        <p:grpSpPr>
          <a:xfrm>
            <a:off x="896530" y="1096445"/>
            <a:ext cx="4712385" cy="3361562"/>
            <a:chOff x="896531" y="1502009"/>
            <a:chExt cx="4164118" cy="2955997"/>
          </a:xfrm>
        </p:grpSpPr>
        <p:pic>
          <p:nvPicPr>
            <p:cNvPr id="37" name="图片 36">
              <a:extLst>
                <a:ext uri="{FF2B5EF4-FFF2-40B4-BE49-F238E27FC236}">
                  <a16:creationId xmlns:a16="http://schemas.microsoft.com/office/drawing/2014/main" id="{E5EBC24A-D578-1821-000F-E38B1246389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3468"/>
            <a:stretch>
              <a:fillRect/>
            </a:stretch>
          </p:blipFill>
          <p:spPr>
            <a:xfrm>
              <a:off x="896531" y="1502009"/>
              <a:ext cx="4164118" cy="2955997"/>
            </a:xfrm>
            <a:prstGeom prst="rect">
              <a:avLst/>
            </a:prstGeom>
          </p:spPr>
        </p:pic>
        <p:sp>
          <p:nvSpPr>
            <p:cNvPr id="40" name="矩形 39">
              <a:extLst>
                <a:ext uri="{FF2B5EF4-FFF2-40B4-BE49-F238E27FC236}">
                  <a16:creationId xmlns:a16="http://schemas.microsoft.com/office/drawing/2014/main" id="{B2726A5B-BA00-0340-3CB9-D1D3AFD71D35}"/>
                </a:ext>
              </a:extLst>
            </p:cNvPr>
            <p:cNvSpPr/>
            <p:nvPr/>
          </p:nvSpPr>
          <p:spPr>
            <a:xfrm>
              <a:off x="986828" y="1575303"/>
              <a:ext cx="579422" cy="6065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8D4B83DA-0382-DEAD-06B9-00BD94E95167}"/>
              </a:ext>
            </a:extLst>
          </p:cNvPr>
          <p:cNvGrpSpPr/>
          <p:nvPr/>
        </p:nvGrpSpPr>
        <p:grpSpPr>
          <a:xfrm>
            <a:off x="0" y="49441"/>
            <a:ext cx="2798859" cy="794579"/>
            <a:chOff x="9875435" y="527311"/>
            <a:chExt cx="1583764" cy="334330"/>
          </a:xfrm>
        </p:grpSpPr>
        <p:sp>
          <p:nvSpPr>
            <p:cNvPr id="25" name="矩形 24">
              <a:extLst>
                <a:ext uri="{FF2B5EF4-FFF2-40B4-BE49-F238E27FC236}">
                  <a16:creationId xmlns:a16="http://schemas.microsoft.com/office/drawing/2014/main" id="{408CF5BC-FAE9-7213-2E05-FC251B27FE6E}"/>
                </a:ext>
              </a:extLst>
            </p:cNvPr>
            <p:cNvSpPr/>
            <p:nvPr/>
          </p:nvSpPr>
          <p:spPr>
            <a:xfrm>
              <a:off x="9876879" y="527311"/>
              <a:ext cx="1582320" cy="334330"/>
            </a:xfrm>
            <a:prstGeom prst="rect">
              <a:avLst/>
            </a:prstGeom>
            <a:solidFill>
              <a:srgbClr val="3449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8" name="文本框 9">
              <a:extLst>
                <a:ext uri="{FF2B5EF4-FFF2-40B4-BE49-F238E27FC236}">
                  <a16:creationId xmlns:a16="http://schemas.microsoft.com/office/drawing/2014/main" id="{5BBD829C-42BC-16E1-6FFB-6DB944AA7FA1}"/>
                </a:ext>
              </a:extLst>
            </p:cNvPr>
            <p:cNvSpPr txBox="1"/>
            <p:nvPr/>
          </p:nvSpPr>
          <p:spPr>
            <a:xfrm>
              <a:off x="9875435" y="596883"/>
              <a:ext cx="1583764" cy="184531"/>
            </a:xfrm>
            <a:prstGeom prst="rect">
              <a:avLst/>
            </a:prstGeom>
            <a:noFill/>
          </p:spPr>
          <p:txBody>
            <a:bodyPr wrap="square" lIns="68562" tIns="34281" rIns="68562" bIns="34281" rtlCol="0">
              <a:spAutoFit/>
            </a:bodyPr>
            <a:lstStyle/>
            <a:p>
              <a:pPr marL="0" marR="0" lvl="1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建模过程</a:t>
              </a:r>
            </a:p>
          </p:txBody>
        </p:sp>
      </p:grpSp>
      <p:sp>
        <p:nvSpPr>
          <p:cNvPr id="32" name="文本框 31">
            <a:extLst>
              <a:ext uri="{FF2B5EF4-FFF2-40B4-BE49-F238E27FC236}">
                <a16:creationId xmlns:a16="http://schemas.microsoft.com/office/drawing/2014/main" id="{8F446A65-FD0B-23D9-0017-2AABDE61AB6C}"/>
              </a:ext>
            </a:extLst>
          </p:cNvPr>
          <p:cNvSpPr txBox="1"/>
          <p:nvPr/>
        </p:nvSpPr>
        <p:spPr>
          <a:xfrm>
            <a:off x="-4169" y="905774"/>
            <a:ext cx="298275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zh-CN" sz="2400" b="0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zh-CN" altLang="en-US" sz="24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几何模型构建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2AF3428A-EFA5-32E7-5EDD-FA8A28A6FCA7}"/>
              </a:ext>
            </a:extLst>
          </p:cNvPr>
          <p:cNvCxnSpPr>
            <a:cxnSpLocks/>
          </p:cNvCxnSpPr>
          <p:nvPr/>
        </p:nvCxnSpPr>
        <p:spPr>
          <a:xfrm>
            <a:off x="0" y="922489"/>
            <a:ext cx="1208723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图片 29">
            <a:extLst>
              <a:ext uri="{FF2B5EF4-FFF2-40B4-BE49-F238E27FC236}">
                <a16:creationId xmlns:a16="http://schemas.microsoft.com/office/drawing/2014/main" id="{F737F688-3EEB-ABB9-1F1E-B0EF8AFA406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4023" y="2020259"/>
            <a:ext cx="4164117" cy="2151764"/>
          </a:xfrm>
          <a:prstGeom prst="rect">
            <a:avLst/>
          </a:prstGeom>
        </p:spPr>
      </p:pic>
      <p:pic>
        <p:nvPicPr>
          <p:cNvPr id="49" name="图片 48">
            <a:extLst>
              <a:ext uri="{FF2B5EF4-FFF2-40B4-BE49-F238E27FC236}">
                <a16:creationId xmlns:a16="http://schemas.microsoft.com/office/drawing/2014/main" id="{F8E02E63-561D-65D4-D485-9A2F35B7A08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3930" y="4631961"/>
            <a:ext cx="2187542" cy="1738539"/>
          </a:xfrm>
          <a:prstGeom prst="rect">
            <a:avLst/>
          </a:prstGeom>
        </p:spPr>
      </p:pic>
      <p:sp>
        <p:nvSpPr>
          <p:cNvPr id="50" name="文本框 49">
            <a:extLst>
              <a:ext uri="{FF2B5EF4-FFF2-40B4-BE49-F238E27FC236}">
                <a16:creationId xmlns:a16="http://schemas.microsoft.com/office/drawing/2014/main" id="{F670D4B8-669E-3866-1452-49A593408C2B}"/>
              </a:ext>
            </a:extLst>
          </p:cNvPr>
          <p:cNvSpPr txBox="1"/>
          <p:nvPr/>
        </p:nvSpPr>
        <p:spPr>
          <a:xfrm>
            <a:off x="398167" y="1520336"/>
            <a:ext cx="25125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sz="18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TES</a:t>
            </a:r>
            <a:r>
              <a:rPr kumimoji="0" lang="zh-CN" altLang="en-US" sz="18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</a:t>
            </a:r>
            <a:endParaRPr kumimoji="0" lang="en-US" altLang="zh-CN" sz="1800" b="1" i="0" u="none" strike="noStrike" kern="1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US" altLang="zh-CN" sz="1800" b="1" i="0" u="none" strike="noStrike" kern="1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id="{41D9A681-B95A-40ED-AC0F-866B5626DED1}"/>
              </a:ext>
            </a:extLst>
          </p:cNvPr>
          <p:cNvSpPr txBox="1"/>
          <p:nvPr/>
        </p:nvSpPr>
        <p:spPr>
          <a:xfrm>
            <a:off x="-155566" y="4218190"/>
            <a:ext cx="25125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sz="18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TES</a:t>
            </a:r>
            <a:r>
              <a:rPr kumimoji="0" lang="zh-CN" altLang="en-US" sz="18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俯视图</a:t>
            </a:r>
            <a:endParaRPr kumimoji="0" lang="en-US" altLang="zh-CN" sz="1800" b="1" i="0" u="none" strike="noStrike" kern="1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US" altLang="zh-CN" sz="1800" b="1" i="0" u="none" strike="noStrike" kern="1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id="{F57F2895-C969-EFD7-9571-0F34477B65FF}"/>
              </a:ext>
            </a:extLst>
          </p:cNvPr>
          <p:cNvSpPr txBox="1"/>
          <p:nvPr/>
        </p:nvSpPr>
        <p:spPr>
          <a:xfrm>
            <a:off x="3879283" y="4218190"/>
            <a:ext cx="27421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zh-CN" altLang="en-US" sz="18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器件 </a:t>
            </a:r>
            <a:r>
              <a:rPr kumimoji="0" lang="en-US" altLang="zh-CN" sz="18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SEM</a:t>
            </a:r>
            <a:r>
              <a:rPr kumimoji="0" lang="zh-CN" altLang="en-US" sz="18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侧视图</a:t>
            </a:r>
            <a:endParaRPr kumimoji="0" lang="en-US" altLang="zh-CN" sz="1800" b="1" i="0" u="none" strike="noStrike" kern="1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US" altLang="zh-CN" sz="1800" b="1" i="0" u="none" strike="noStrike" kern="1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3" name="文本框 52">
            <a:extLst>
              <a:ext uri="{FF2B5EF4-FFF2-40B4-BE49-F238E27FC236}">
                <a16:creationId xmlns:a16="http://schemas.microsoft.com/office/drawing/2014/main" id="{67DDF0E3-CD98-DF1F-D926-3B57C5C0534C}"/>
              </a:ext>
            </a:extLst>
          </p:cNvPr>
          <p:cNvSpPr txBox="1"/>
          <p:nvPr/>
        </p:nvSpPr>
        <p:spPr>
          <a:xfrm>
            <a:off x="6329899" y="1520335"/>
            <a:ext cx="34387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zh-CN" altLang="en-US" sz="18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器件材料与几何参数</a:t>
            </a:r>
            <a:endParaRPr kumimoji="0" lang="en-US" altLang="zh-CN" sz="1800" b="1" i="0" u="none" strike="noStrike" kern="1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5" name="文本框 54">
            <a:extLst>
              <a:ext uri="{FF2B5EF4-FFF2-40B4-BE49-F238E27FC236}">
                <a16:creationId xmlns:a16="http://schemas.microsoft.com/office/drawing/2014/main" id="{5A18F702-8134-78BF-AEE1-B3EC2156452D}"/>
              </a:ext>
            </a:extLst>
          </p:cNvPr>
          <p:cNvSpPr txBox="1"/>
          <p:nvPr/>
        </p:nvSpPr>
        <p:spPr>
          <a:xfrm>
            <a:off x="7280884" y="4984762"/>
            <a:ext cx="448248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zh-CN" altLang="en-US" sz="20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以实物器件</a:t>
            </a:r>
            <a:r>
              <a:rPr kumimoji="0" lang="zh-CN" altLang="en-US" sz="2000" b="1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标定几何与层厚</a:t>
            </a:r>
          </a:p>
        </p:txBody>
      </p:sp>
      <p:sp>
        <p:nvSpPr>
          <p:cNvPr id="57" name="文本框 56">
            <a:extLst>
              <a:ext uri="{FF2B5EF4-FFF2-40B4-BE49-F238E27FC236}">
                <a16:creationId xmlns:a16="http://schemas.microsoft.com/office/drawing/2014/main" id="{35341AAC-3BEF-4879-AD1A-79BA2E820840}"/>
              </a:ext>
            </a:extLst>
          </p:cNvPr>
          <p:cNvSpPr txBox="1"/>
          <p:nvPr/>
        </p:nvSpPr>
        <p:spPr>
          <a:xfrm>
            <a:off x="7280884" y="5897848"/>
            <a:ext cx="49111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285750" indent="-285750">
              <a:buFont typeface="Wingdings" panose="05000000000000000000" pitchFamily="2" charset="2"/>
              <a:buChar char="Ø"/>
              <a:defRPr sz="2000" b="1" kern="10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1pPr>
          </a:lstStyle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zh-CN" altLang="en-US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 </a:t>
            </a:r>
            <a:r>
              <a:rPr kumimoji="0" lang="en-US" altLang="zh-CN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COMSOL </a:t>
            </a:r>
            <a:r>
              <a:rPr kumimoji="0" lang="en-US" altLang="zh-CN" b="1" i="0" u="none" strike="noStrike" kern="1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Mutiphysics</a:t>
            </a:r>
            <a:r>
              <a:rPr kumimoji="0" lang="zh-CN" altLang="en-US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建立</a:t>
            </a:r>
            <a:r>
              <a:rPr kumimoji="0" lang="zh-CN" altLang="en-US" b="1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器件模型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957E98D5-8E4B-032F-10FE-B2D83E3C59D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301353" y="4356"/>
            <a:ext cx="1785881" cy="918133"/>
          </a:xfrm>
          <a:prstGeom prst="rect">
            <a:avLst/>
          </a:prstGeom>
        </p:spPr>
      </p:pic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96B9AF5-C22A-58DE-20D3-963BC64D7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5BDB5-3BC5-4891-9ABF-8A2FE1B74B88}" type="slidenum">
              <a:rPr lang="zh-CN" altLang="en-US" b="1" smtClean="0">
                <a:solidFill>
                  <a:schemeClr val="tx1"/>
                </a:solidFill>
              </a:rPr>
              <a:t>5</a:t>
            </a:fld>
            <a:endParaRPr lang="zh-CN" altLang="en-US" b="1">
              <a:solidFill>
                <a:schemeClr val="tx1"/>
              </a:solidFill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34F7390C-0C6E-A206-D13B-0A9A3B38FB4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21" t="9527" r="4809"/>
          <a:stretch>
            <a:fillRect/>
          </a:stretch>
        </p:blipFill>
        <p:spPr>
          <a:xfrm>
            <a:off x="998716" y="4610904"/>
            <a:ext cx="2393509" cy="20480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734132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>
          <a:extLst>
            <a:ext uri="{FF2B5EF4-FFF2-40B4-BE49-F238E27FC236}">
              <a16:creationId xmlns:a16="http://schemas.microsoft.com/office/drawing/2014/main" id="{E1AC1C43-9D09-F631-9EEE-15C9E24B1D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图片 80">
            <a:extLst>
              <a:ext uri="{FF2B5EF4-FFF2-40B4-BE49-F238E27FC236}">
                <a16:creationId xmlns:a16="http://schemas.microsoft.com/office/drawing/2014/main" id="{654B546F-8178-52A1-FD90-12AD33BFD9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51" t="19940" r="26089" b="40845"/>
          <a:stretch>
            <a:fillRect/>
          </a:stretch>
        </p:blipFill>
        <p:spPr>
          <a:xfrm>
            <a:off x="8691856" y="953528"/>
            <a:ext cx="3395378" cy="1446999"/>
          </a:xfrm>
          <a:prstGeom prst="rect">
            <a:avLst/>
          </a:prstGeom>
        </p:spPr>
      </p:pic>
      <p:grpSp>
        <p:nvGrpSpPr>
          <p:cNvPr id="21" name="组合 20">
            <a:extLst>
              <a:ext uri="{FF2B5EF4-FFF2-40B4-BE49-F238E27FC236}">
                <a16:creationId xmlns:a16="http://schemas.microsoft.com/office/drawing/2014/main" id="{B6109D1B-2277-B4C7-8A42-49DDEEEDDF27}"/>
              </a:ext>
            </a:extLst>
          </p:cNvPr>
          <p:cNvGrpSpPr/>
          <p:nvPr/>
        </p:nvGrpSpPr>
        <p:grpSpPr>
          <a:xfrm>
            <a:off x="0" y="49441"/>
            <a:ext cx="2798859" cy="794579"/>
            <a:chOff x="9875435" y="527311"/>
            <a:chExt cx="1583764" cy="334330"/>
          </a:xfrm>
        </p:grpSpPr>
        <p:sp>
          <p:nvSpPr>
            <p:cNvPr id="25" name="矩形 24">
              <a:extLst>
                <a:ext uri="{FF2B5EF4-FFF2-40B4-BE49-F238E27FC236}">
                  <a16:creationId xmlns:a16="http://schemas.microsoft.com/office/drawing/2014/main" id="{1BDEAB42-5037-9945-DBD3-3132673CBEE0}"/>
                </a:ext>
              </a:extLst>
            </p:cNvPr>
            <p:cNvSpPr/>
            <p:nvPr/>
          </p:nvSpPr>
          <p:spPr>
            <a:xfrm>
              <a:off x="9876879" y="527311"/>
              <a:ext cx="1582320" cy="334330"/>
            </a:xfrm>
            <a:prstGeom prst="rect">
              <a:avLst/>
            </a:prstGeom>
            <a:solidFill>
              <a:srgbClr val="3449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8" name="文本框 9">
              <a:extLst>
                <a:ext uri="{FF2B5EF4-FFF2-40B4-BE49-F238E27FC236}">
                  <a16:creationId xmlns:a16="http://schemas.microsoft.com/office/drawing/2014/main" id="{57C7D5B0-EE4D-68E2-83FC-247F202F2DA8}"/>
                </a:ext>
              </a:extLst>
            </p:cNvPr>
            <p:cNvSpPr txBox="1"/>
            <p:nvPr/>
          </p:nvSpPr>
          <p:spPr>
            <a:xfrm>
              <a:off x="9875435" y="596883"/>
              <a:ext cx="1583764" cy="184531"/>
            </a:xfrm>
            <a:prstGeom prst="rect">
              <a:avLst/>
            </a:prstGeom>
            <a:noFill/>
          </p:spPr>
          <p:txBody>
            <a:bodyPr wrap="square" lIns="68562" tIns="34281" rIns="68562" bIns="34281" rtlCol="0">
              <a:spAutoFit/>
            </a:bodyPr>
            <a:lstStyle/>
            <a:p>
              <a:pPr marL="0" marR="0" lvl="1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建模过程</a:t>
              </a:r>
            </a:p>
          </p:txBody>
        </p:sp>
      </p:grpSp>
      <p:sp>
        <p:nvSpPr>
          <p:cNvPr id="32" name="文本框 31">
            <a:extLst>
              <a:ext uri="{FF2B5EF4-FFF2-40B4-BE49-F238E27FC236}">
                <a16:creationId xmlns:a16="http://schemas.microsoft.com/office/drawing/2014/main" id="{B2F2347F-4C46-7291-919D-F6F8B5A600FD}"/>
              </a:ext>
            </a:extLst>
          </p:cNvPr>
          <p:cNvSpPr txBox="1"/>
          <p:nvPr/>
        </p:nvSpPr>
        <p:spPr>
          <a:xfrm>
            <a:off x="-4169" y="905774"/>
            <a:ext cx="298275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>
              <a:buFont typeface="Wingdings" panose="05000000000000000000" pitchFamily="2" charset="2"/>
              <a:buChar char="n"/>
              <a:defRPr/>
            </a:pPr>
            <a:r>
              <a:rPr kumimoji="0" lang="en-US" altLang="zh-CN" sz="2400" b="0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zh-CN" altLang="en-US" sz="24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物理模型构建</a:t>
            </a:r>
            <a:endParaRPr lang="zh-CN" altLang="en-US" sz="2400" b="1" kern="100" dirty="0">
              <a:solidFill>
                <a:srgbClr val="0070C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DA8626CC-66EF-9A54-DD23-CAF53544F4A3}"/>
              </a:ext>
            </a:extLst>
          </p:cNvPr>
          <p:cNvCxnSpPr>
            <a:cxnSpLocks/>
          </p:cNvCxnSpPr>
          <p:nvPr/>
        </p:nvCxnSpPr>
        <p:spPr>
          <a:xfrm>
            <a:off x="0" y="922489"/>
            <a:ext cx="1208723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文本框 58">
            <a:extLst>
              <a:ext uri="{FF2B5EF4-FFF2-40B4-BE49-F238E27FC236}">
                <a16:creationId xmlns:a16="http://schemas.microsoft.com/office/drawing/2014/main" id="{B2826C67-81C0-758E-CC90-23FBCAB69826}"/>
              </a:ext>
            </a:extLst>
          </p:cNvPr>
          <p:cNvSpPr txBox="1"/>
          <p:nvPr/>
        </p:nvSpPr>
        <p:spPr>
          <a:xfrm>
            <a:off x="952299" y="1429193"/>
            <a:ext cx="44824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zh-CN" altLang="en-US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热传输物理过程</a:t>
            </a:r>
            <a:endParaRPr kumimoji="0" lang="zh-CN" altLang="en-US" b="1" i="0" u="none" strike="noStrike" kern="1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0" name="图片 59">
            <a:extLst>
              <a:ext uri="{FF2B5EF4-FFF2-40B4-BE49-F238E27FC236}">
                <a16:creationId xmlns:a16="http://schemas.microsoft.com/office/drawing/2014/main" id="{DCD5149C-AC86-3133-C567-07D2612F6E1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48" t="16962" r="9399" b="16269"/>
          <a:stretch>
            <a:fillRect/>
          </a:stretch>
        </p:blipFill>
        <p:spPr>
          <a:xfrm>
            <a:off x="6877021" y="4965183"/>
            <a:ext cx="2710926" cy="802833"/>
          </a:xfrm>
          <a:prstGeom prst="rect">
            <a:avLst/>
          </a:prstGeom>
        </p:spPr>
      </p:pic>
      <p:pic>
        <p:nvPicPr>
          <p:cNvPr id="61" name="图片 60">
            <a:extLst>
              <a:ext uri="{FF2B5EF4-FFF2-40B4-BE49-F238E27FC236}">
                <a16:creationId xmlns:a16="http://schemas.microsoft.com/office/drawing/2014/main" id="{8379241F-23A3-39EF-ADF5-8DDDA677B7E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84" t="18769" r="8445" b="16266"/>
          <a:stretch>
            <a:fillRect/>
          </a:stretch>
        </p:blipFill>
        <p:spPr>
          <a:xfrm>
            <a:off x="6877021" y="3577447"/>
            <a:ext cx="2720199" cy="751208"/>
          </a:xfrm>
          <a:prstGeom prst="rect">
            <a:avLst/>
          </a:prstGeom>
        </p:spPr>
      </p:pic>
      <p:sp>
        <p:nvSpPr>
          <p:cNvPr id="67" name="文本框 66">
            <a:extLst>
              <a:ext uri="{FF2B5EF4-FFF2-40B4-BE49-F238E27FC236}">
                <a16:creationId xmlns:a16="http://schemas.microsoft.com/office/drawing/2014/main" id="{CA4B2223-D9CE-716F-8145-F6C3C7157DE6}"/>
              </a:ext>
            </a:extLst>
          </p:cNvPr>
          <p:cNvSpPr txBox="1"/>
          <p:nvPr/>
        </p:nvSpPr>
        <p:spPr>
          <a:xfrm>
            <a:off x="1187245" y="1934077"/>
            <a:ext cx="63106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在吸收体、</a:t>
            </a:r>
            <a:r>
              <a:rPr lang="en-US" altLang="zh-CN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TES</a:t>
            </a:r>
            <a:r>
              <a:rPr lang="zh-CN" altLang="en-US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、硅热沉中声子遵循散射传输过程；</a:t>
            </a:r>
          </a:p>
        </p:txBody>
      </p:sp>
      <p:sp>
        <p:nvSpPr>
          <p:cNvPr id="69" name="文本框 68">
            <a:extLst>
              <a:ext uri="{FF2B5EF4-FFF2-40B4-BE49-F238E27FC236}">
                <a16:creationId xmlns:a16="http://schemas.microsoft.com/office/drawing/2014/main" id="{D6854AB1-60B7-EE8E-DE7E-AB2D3E90C781}"/>
              </a:ext>
            </a:extLst>
          </p:cNvPr>
          <p:cNvSpPr txBox="1"/>
          <p:nvPr/>
        </p:nvSpPr>
        <p:spPr>
          <a:xfrm>
            <a:off x="1187246" y="2428236"/>
            <a:ext cx="1068520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在氮化硅薄膜中，在</a:t>
            </a:r>
            <a:r>
              <a:rPr lang="en-US" altLang="zh-CN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100mK</a:t>
            </a:r>
            <a:r>
              <a:rPr lang="zh-CN" altLang="en-US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下，平均自由程</a:t>
            </a:r>
            <a:r>
              <a:rPr lang="en-US" altLang="zh-CN" b="1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λ</a:t>
            </a:r>
            <a:r>
              <a:rPr lang="zh-CN" altLang="en-US" b="1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可到</a:t>
            </a:r>
            <a:r>
              <a:rPr lang="en-US" altLang="zh-CN" b="1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10-100μm</a:t>
            </a:r>
            <a:r>
              <a:rPr lang="zh-CN" altLang="en-US" b="1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量级</a:t>
            </a:r>
            <a:r>
              <a:rPr lang="zh-CN" altLang="en-US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b="1" kern="100" dirty="0">
              <a:solidFill>
                <a:srgbClr val="0070C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 b="1" kern="100" dirty="0">
              <a:solidFill>
                <a:srgbClr val="0070C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b="1" kern="100" dirty="0" err="1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λ≫L</a:t>
            </a:r>
            <a:r>
              <a:rPr lang="zh-CN" altLang="en-US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，声子表现出弹道输运过程，满足</a:t>
            </a:r>
            <a:r>
              <a:rPr lang="en-US" altLang="zh-CN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Casimir limit</a:t>
            </a:r>
            <a:r>
              <a:rPr lang="zh-CN" altLang="en-US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文本框 74">
                <a:extLst>
                  <a:ext uri="{FF2B5EF4-FFF2-40B4-BE49-F238E27FC236}">
                    <a16:creationId xmlns:a16="http://schemas.microsoft.com/office/drawing/2014/main" id="{9764FE6F-E056-4411-950C-68797DC3A61E}"/>
                  </a:ext>
                </a:extLst>
              </p:cNvPr>
              <p:cNvSpPr txBox="1"/>
              <p:nvPr/>
            </p:nvSpPr>
            <p:spPr>
              <a:xfrm>
                <a:off x="2805487" y="3687500"/>
                <a:ext cx="3074158" cy="4174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800" b="1" i="1" kern="120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𝒒</m:t>
                      </m:r>
                      <m:r>
                        <a:rPr lang="en-US" altLang="zh-CN" sz="1800" b="1" i="1" kern="120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sSub>
                        <m:sSubPr>
                          <m:ctrlPr>
                            <a:rPr lang="zh-CN" altLang="zh-CN" sz="1800" b="1" i="1" kern="120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lang="en-US" altLang="zh-CN" sz="1800" b="1" i="1" kern="120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𝝈</m:t>
                          </m:r>
                        </m:e>
                        <m:sub>
                          <m:r>
                            <a:rPr lang="en-US" altLang="zh-CN" sz="1800" b="1" i="1" kern="120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𝒆𝒇𝒇</m:t>
                          </m:r>
                          <m:r>
                            <a:rPr lang="en-US" altLang="zh-CN" sz="1800" b="1" i="1" kern="120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 </m:t>
                          </m:r>
                        </m:sub>
                      </m:sSub>
                      <m:sSub>
                        <m:sSubPr>
                          <m:ctrlPr>
                            <a:rPr lang="zh-CN" altLang="zh-CN" sz="1800" b="1" i="1" kern="120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lang="en-US" altLang="zh-CN" sz="1800" b="1" i="1" kern="120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𝑨</m:t>
                          </m:r>
                        </m:e>
                        <m:sub>
                          <m:r>
                            <a:rPr lang="en-US" altLang="zh-CN" sz="1800" b="1" i="1" kern="120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𝒑𝒉</m:t>
                          </m:r>
                          <m:r>
                            <a:rPr lang="en-US" altLang="zh-CN" sz="1800" b="1" i="1" kern="120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 </m:t>
                          </m:r>
                        </m:sub>
                      </m:sSub>
                      <m:r>
                        <a:rPr lang="en-US" altLang="zh-CN" sz="1800" b="1" i="1" kern="120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𝝃</m:t>
                      </m:r>
                      <m:r>
                        <a:rPr lang="en-US" altLang="zh-CN" sz="1800" b="1" i="1" kern="120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(</m:t>
                      </m:r>
                      <m:sSup>
                        <m:sSupPr>
                          <m:ctrlPr>
                            <a:rPr lang="zh-CN" altLang="zh-CN" sz="1800" b="1" i="1" kern="120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r>
                            <a:rPr lang="en-US" altLang="zh-CN" sz="1800" b="1" i="1" kern="120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𝑻</m:t>
                          </m:r>
                        </m:e>
                        <m:sup>
                          <m:r>
                            <a:rPr lang="en-US" altLang="zh-CN" sz="1800" b="1" i="1" kern="120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𝟒</m:t>
                          </m:r>
                        </m:sup>
                      </m:sSup>
                      <m:r>
                        <a:rPr lang="en-US" altLang="zh-CN" sz="1800" b="1" i="1" kern="120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−</m:t>
                      </m:r>
                      <m:sSubSup>
                        <m:sSubSupPr>
                          <m:ctrlPr>
                            <a:rPr lang="zh-CN" altLang="zh-CN" sz="1800" b="1" i="1" kern="120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SupPr>
                        <m:e>
                          <m:r>
                            <a:rPr lang="en-US" altLang="zh-CN" sz="1800" b="1" i="1" kern="120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𝑻</m:t>
                          </m:r>
                        </m:e>
                        <m:sub>
                          <m:r>
                            <a:rPr lang="en-US" altLang="zh-CN" sz="1800" b="1" i="1" kern="120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𝒃𝒂𝒕𝒉</m:t>
                          </m:r>
                          <m:r>
                            <a:rPr lang="en-US" altLang="zh-CN" sz="1800" b="1" i="1" kern="120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 </m:t>
                          </m:r>
                        </m:sub>
                        <m:sup>
                          <m:r>
                            <a:rPr lang="en-US" altLang="zh-CN" sz="1800" b="1" i="1" kern="120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𝟒</m:t>
                          </m:r>
                        </m:sup>
                      </m:sSubSup>
                      <m:r>
                        <a:rPr lang="en-US" altLang="zh-CN" sz="1800" b="1" i="1" kern="120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)</m:t>
                      </m:r>
                    </m:oMath>
                  </m:oMathPara>
                </a14:m>
                <a:endParaRPr lang="en-US" altLang="zh-CN" sz="1800" b="1" i="1" kern="1200" dirty="0">
                  <a:solidFill>
                    <a:srgbClr val="0070C0"/>
                  </a:solidFill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75" name="文本框 74">
                <a:extLst>
                  <a:ext uri="{FF2B5EF4-FFF2-40B4-BE49-F238E27FC236}">
                    <a16:creationId xmlns:a16="http://schemas.microsoft.com/office/drawing/2014/main" id="{9764FE6F-E056-4411-950C-68797DC3A6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5487" y="3687500"/>
                <a:ext cx="3074158" cy="417422"/>
              </a:xfrm>
              <a:prstGeom prst="rect">
                <a:avLst/>
              </a:prstGeom>
              <a:blipFill>
                <a:blip r:embed="rId7"/>
                <a:stretch>
                  <a:fillRect b="-88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7" name="文本框 76">
            <a:extLst>
              <a:ext uri="{FF2B5EF4-FFF2-40B4-BE49-F238E27FC236}">
                <a16:creationId xmlns:a16="http://schemas.microsoft.com/office/drawing/2014/main" id="{FCC31A2A-26C1-DB49-B8D2-73DD6833A480}"/>
              </a:ext>
            </a:extLst>
          </p:cNvPr>
          <p:cNvSpPr txBox="1"/>
          <p:nvPr/>
        </p:nvSpPr>
        <p:spPr>
          <a:xfrm>
            <a:off x="1187244" y="4534508"/>
            <a:ext cx="70498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b="1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λ</a:t>
            </a:r>
            <a:r>
              <a:rPr lang="zh-CN" altLang="en-US" b="1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≪</a:t>
            </a:r>
            <a:r>
              <a:rPr lang="en-US" altLang="zh-CN" b="1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en-US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，声子表现为散射输运过程，满足</a:t>
            </a:r>
            <a:r>
              <a:rPr lang="en-US" altLang="zh-CN" b="1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Fourier Law</a:t>
            </a:r>
            <a:r>
              <a:rPr lang="en-US" altLang="zh-CN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en-US" b="1" kern="100" dirty="0">
              <a:solidFill>
                <a:srgbClr val="0070C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8" name="文本框 77">
                <a:extLst>
                  <a:ext uri="{FF2B5EF4-FFF2-40B4-BE49-F238E27FC236}">
                    <a16:creationId xmlns:a16="http://schemas.microsoft.com/office/drawing/2014/main" id="{E90C3408-4199-15D9-91CB-45BD678CE5D3}"/>
                  </a:ext>
                </a:extLst>
              </p:cNvPr>
              <p:cNvSpPr txBox="1"/>
              <p:nvPr/>
            </p:nvSpPr>
            <p:spPr>
              <a:xfrm>
                <a:off x="3509782" y="5117862"/>
                <a:ext cx="1559976" cy="338554"/>
              </a:xfrm>
              <a:prstGeom prst="rect">
                <a:avLst/>
              </a:prstGeom>
              <a:noFill/>
              <a:ln>
                <a:noFill/>
              </a:ln>
              <a:effectLst>
                <a:softEdge rad="63500"/>
              </a:effectLst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6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𝒒</m:t>
                      </m:r>
                      <m:r>
                        <a:rPr lang="en-US" altLang="zh-CN" sz="16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altLang="zh-CN" sz="16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𝒌</m:t>
                      </m:r>
                      <m:r>
                        <a:rPr lang="en-US" altLang="zh-CN" sz="16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sz="16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𝑻</m:t>
                      </m:r>
                      <m:r>
                        <a:rPr lang="en-US" altLang="zh-CN" sz="16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) </m:t>
                      </m:r>
                      <m:r>
                        <a:rPr lang="zh-CN" altLang="en-US" sz="1600" b="1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𝜵</m:t>
                      </m:r>
                      <m:r>
                        <a:rPr lang="en-US" altLang="zh-CN" sz="1600" b="1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𝑻</m:t>
                      </m:r>
                    </m:oMath>
                  </m:oMathPara>
                </a14:m>
                <a:endParaRPr lang="en-US" altLang="zh-CN" sz="1600" b="1" i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78" name="文本框 77">
                <a:extLst>
                  <a:ext uri="{FF2B5EF4-FFF2-40B4-BE49-F238E27FC236}">
                    <a16:creationId xmlns:a16="http://schemas.microsoft.com/office/drawing/2014/main" id="{E90C3408-4199-15D9-91CB-45BD678CE5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9782" y="5117862"/>
                <a:ext cx="1559976" cy="338554"/>
              </a:xfrm>
              <a:prstGeom prst="rect">
                <a:avLst/>
              </a:prstGeom>
              <a:blipFill>
                <a:blip r:embed="rId8"/>
                <a:stretch>
                  <a:fillRect b="-10909"/>
                </a:stretch>
              </a:blipFill>
              <a:ln>
                <a:noFill/>
              </a:ln>
              <a:effectLst>
                <a:softEdge rad="63500"/>
              </a:effec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9" name="文本框 78">
            <a:extLst>
              <a:ext uri="{FF2B5EF4-FFF2-40B4-BE49-F238E27FC236}">
                <a16:creationId xmlns:a16="http://schemas.microsoft.com/office/drawing/2014/main" id="{384589DC-B1AB-73CC-1A10-17138A17DD2D}"/>
              </a:ext>
            </a:extLst>
          </p:cNvPr>
          <p:cNvSpPr txBox="1"/>
          <p:nvPr/>
        </p:nvSpPr>
        <p:spPr>
          <a:xfrm>
            <a:off x="1187244" y="5993897"/>
            <a:ext cx="10685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当前器件中，氮化硅薄膜的</a:t>
            </a:r>
            <a:r>
              <a:rPr lang="en-US" altLang="zh-CN" b="1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en-US" b="1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距离约为</a:t>
            </a:r>
            <a:r>
              <a:rPr lang="en-US" altLang="zh-CN" b="1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100μm</a:t>
            </a:r>
            <a:r>
              <a:rPr lang="zh-CN" altLang="en-US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，同时考虑多种实际情况，</a:t>
            </a:r>
            <a:r>
              <a:rPr lang="zh-CN" altLang="en-US" b="1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氮化硅的传热行为的介于散射和弹道输运之间</a:t>
            </a:r>
            <a:r>
              <a:rPr lang="zh-CN" altLang="en-US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。为便于计算，同时也不失一般性，这里分别采用</a:t>
            </a:r>
            <a:r>
              <a:rPr lang="zh-CN" altLang="en-US" b="1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两种模型进行包络分析</a:t>
            </a:r>
            <a:r>
              <a:rPr lang="zh-CN" altLang="en-US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kern="100" dirty="0">
              <a:solidFill>
                <a:srgbClr val="0070C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文本框 10">
                <a:extLst>
                  <a:ext uri="{FF2B5EF4-FFF2-40B4-BE49-F238E27FC236}">
                    <a16:creationId xmlns:a16="http://schemas.microsoft.com/office/drawing/2014/main" id="{CAB9B1FF-E2B4-EFA4-FCCE-D0BE2FDD4516}"/>
                  </a:ext>
                </a:extLst>
              </p:cNvPr>
              <p:cNvSpPr txBox="1"/>
              <p:nvPr/>
            </p:nvSpPr>
            <p:spPr>
              <a:xfrm>
                <a:off x="3850854" y="1343909"/>
                <a:ext cx="2777895" cy="496570"/>
              </a:xfrm>
              <a:prstGeom prst="rect">
                <a:avLst/>
              </a:prstGeom>
              <a:solidFill>
                <a:srgbClr val="338DCD"/>
              </a:solidFill>
              <a:ln>
                <a:noFill/>
              </a:ln>
              <a:effectLst>
                <a:softEdge rad="63500"/>
              </a:effectLst>
            </p:spPr>
            <p:txBody>
              <a:bodyPr wrap="square">
                <a:noAutofit/>
              </a:bodyPr>
              <a:lstStyle/>
              <a:p>
                <a:pPr lvl="0" algn="just" fontAlgn="base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200" i="1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𝜌</m:t>
                      </m:r>
                      <m:sSub>
                        <m:sSubPr>
                          <m:ctrlPr>
                            <a:rPr lang="en-US" altLang="zh-CN" sz="1200" i="1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200" i="1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altLang="zh-CN" sz="1200" i="1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f>
                        <m:fPr>
                          <m:ctrlPr>
                            <a:rPr lang="zh-CN" altLang="en-US" sz="1200" i="1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sz="1200" i="1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𝑑𝑇</m:t>
                          </m:r>
                        </m:num>
                        <m:den>
                          <m:r>
                            <a:rPr lang="zh-CN" altLang="en-US" sz="1200" i="1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zh-CN" altLang="en-US" sz="1200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zh-CN" altLang="en-US" sz="1200" i="1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m:rPr>
                          <m:sty m:val="p"/>
                        </m:rPr>
                        <a:rPr lang="zh-CN" altLang="en-US" sz="1200" i="1" smtClean="0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∇</m:t>
                      </m:r>
                      <m:r>
                        <a:rPr lang="en-US" altLang="zh-CN" sz="1200" b="1" i="1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𝒒</m:t>
                      </m:r>
                      <m:r>
                        <a:rPr lang="zh-CN" altLang="en-US" sz="1200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zh-CN" altLang="en-US" sz="1200" i="1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altLang="zh-CN" sz="1200" i="1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∭"/>
                          <m:limLoc m:val="undOvr"/>
                          <m:subHide m:val="on"/>
                          <m:supHide m:val="on"/>
                          <m:ctrlPr>
                            <a:rPr lang="en-US" altLang="zh-CN" sz="1200" i="1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en-US" altLang="zh-CN" sz="1200" i="1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200" i="1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altLang="zh-CN" sz="1200" i="1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  <m:t>𝑎𝑝𝑝</m:t>
                              </m:r>
                            </m:sub>
                          </m:sSub>
                          <m:r>
                            <a:rPr lang="en-US" altLang="zh-CN" sz="1200" i="1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zh-CN" sz="1200" i="1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𝑑𝑉</m:t>
                          </m:r>
                        </m:e>
                      </m:nary>
                    </m:oMath>
                  </m:oMathPara>
                </a14:m>
                <a:endParaRPr kumimoji="0" lang="zh-CN" altLang="en-US" sz="1200" b="0" i="0" u="none" strike="noStrike" kern="1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2" name="文本框 10">
                <a:extLst>
                  <a:ext uri="{FF2B5EF4-FFF2-40B4-BE49-F238E27FC236}">
                    <a16:creationId xmlns:a16="http://schemas.microsoft.com/office/drawing/2014/main" id="{CAB9B1FF-E2B4-EFA4-FCCE-D0BE2FDD45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0854" y="1343909"/>
                <a:ext cx="2777895" cy="496570"/>
              </a:xfrm>
              <a:prstGeom prst="rect">
                <a:avLst/>
              </a:prstGeom>
              <a:blipFill>
                <a:blip r:embed="rId9"/>
                <a:stretch>
                  <a:fillRect t="-143902" r="-16703" b="-218293"/>
                </a:stretch>
              </a:blipFill>
              <a:ln>
                <a:noFill/>
              </a:ln>
              <a:effectLst>
                <a:softEdge rad="63500"/>
              </a:effec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3" name="图片 82">
            <a:extLst>
              <a:ext uri="{FF2B5EF4-FFF2-40B4-BE49-F238E27FC236}">
                <a16:creationId xmlns:a16="http://schemas.microsoft.com/office/drawing/2014/main" id="{22402625-1C11-CF8B-8217-2C74DDF606D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301353" y="4356"/>
            <a:ext cx="1785881" cy="918133"/>
          </a:xfrm>
          <a:prstGeom prst="rect">
            <a:avLst/>
          </a:prstGeom>
        </p:spPr>
      </p:pic>
      <p:sp>
        <p:nvSpPr>
          <p:cNvPr id="86" name="灯片编号占位符 85">
            <a:extLst>
              <a:ext uri="{FF2B5EF4-FFF2-40B4-BE49-F238E27FC236}">
                <a16:creationId xmlns:a16="http://schemas.microsoft.com/office/drawing/2014/main" id="{A972A0FB-6DD5-AC51-4B64-689901A55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F8853-5CC1-412B-8267-4BB288F547C7}" type="slidenum">
              <a:rPr lang="zh-CN" altLang="en-US" b="1" smtClean="0">
                <a:solidFill>
                  <a:schemeClr val="tx1"/>
                </a:solidFill>
              </a:rPr>
              <a:t>6</a:t>
            </a:fld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A7E6EE93-FF1A-C2C8-DB35-213F0CCE76DE}"/>
              </a:ext>
            </a:extLst>
          </p:cNvPr>
          <p:cNvSpPr txBox="1"/>
          <p:nvPr/>
        </p:nvSpPr>
        <p:spPr>
          <a:xfrm>
            <a:off x="1187244" y="5117862"/>
            <a:ext cx="2249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固体传热</a:t>
            </a:r>
            <a:r>
              <a:rPr lang="zh-CN" altLang="en-US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模块</a:t>
            </a:r>
            <a:r>
              <a:rPr lang="en-US" altLang="zh-CN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en-US" b="1" kern="100" dirty="0">
              <a:solidFill>
                <a:srgbClr val="0070C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E32C63F0-B0AC-7C48-3817-82791E4C1E37}"/>
              </a:ext>
            </a:extLst>
          </p:cNvPr>
          <p:cNvSpPr txBox="1"/>
          <p:nvPr/>
        </p:nvSpPr>
        <p:spPr>
          <a:xfrm>
            <a:off x="1187244" y="3766262"/>
            <a:ext cx="2249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PDE</a:t>
            </a:r>
            <a:r>
              <a:rPr lang="zh-CN" altLang="en-US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模块</a:t>
            </a:r>
            <a:r>
              <a:rPr lang="en-US" altLang="zh-CN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en-US" b="1" kern="100" dirty="0">
              <a:solidFill>
                <a:srgbClr val="0070C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58298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>
          <a:extLst>
            <a:ext uri="{FF2B5EF4-FFF2-40B4-BE49-F238E27FC236}">
              <a16:creationId xmlns:a16="http://schemas.microsoft.com/office/drawing/2014/main" id="{BCA98B36-4200-F33E-9656-E76424E96D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>
            <a:extLst>
              <a:ext uri="{FF2B5EF4-FFF2-40B4-BE49-F238E27FC236}">
                <a16:creationId xmlns:a16="http://schemas.microsoft.com/office/drawing/2014/main" id="{473358B7-5A9D-C7FF-9327-059A9AF5B2C6}"/>
              </a:ext>
            </a:extLst>
          </p:cNvPr>
          <p:cNvGrpSpPr/>
          <p:nvPr/>
        </p:nvGrpSpPr>
        <p:grpSpPr>
          <a:xfrm>
            <a:off x="4547494" y="1574448"/>
            <a:ext cx="2558845" cy="2150770"/>
            <a:chOff x="4195916" y="1764926"/>
            <a:chExt cx="3795656" cy="3229429"/>
          </a:xfrm>
        </p:grpSpPr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id="{6EF222DC-A518-FC7C-B841-2623B9C29484}"/>
                </a:ext>
              </a:extLst>
            </p:cNvPr>
            <p:cNvGrpSpPr/>
            <p:nvPr/>
          </p:nvGrpSpPr>
          <p:grpSpPr>
            <a:xfrm>
              <a:off x="4195916" y="1821426"/>
              <a:ext cx="3795656" cy="3172929"/>
              <a:chOff x="4195916" y="1821426"/>
              <a:chExt cx="3795656" cy="3172929"/>
            </a:xfrm>
          </p:grpSpPr>
          <p:pic>
            <p:nvPicPr>
              <p:cNvPr id="14" name="图片 13">
                <a:extLst>
                  <a:ext uri="{FF2B5EF4-FFF2-40B4-BE49-F238E27FC236}">
                    <a16:creationId xmlns:a16="http://schemas.microsoft.com/office/drawing/2014/main" id="{2328B9D5-A090-50CF-BE6D-8A2510BD94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00427" y="1863644"/>
                <a:ext cx="3791145" cy="3130711"/>
              </a:xfrm>
              <a:prstGeom prst="rect">
                <a:avLst/>
              </a:prstGeom>
            </p:spPr>
          </p:pic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27682F82-8808-03F1-8C3C-3A1F5679B2B8}"/>
                  </a:ext>
                </a:extLst>
              </p:cNvPr>
              <p:cNvSpPr txBox="1"/>
              <p:nvPr/>
            </p:nvSpPr>
            <p:spPr>
              <a:xfrm>
                <a:off x="4195916" y="1821426"/>
                <a:ext cx="46457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zh-CN" altLang="en-US" dirty="0"/>
              </a:p>
            </p:txBody>
          </p:sp>
        </p:grp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52758F63-DDC8-2F3E-D51A-2AB0B8ED5C48}"/>
                </a:ext>
              </a:extLst>
            </p:cNvPr>
            <p:cNvSpPr txBox="1"/>
            <p:nvPr/>
          </p:nvSpPr>
          <p:spPr>
            <a:xfrm>
              <a:off x="5639380" y="1764926"/>
              <a:ext cx="113750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zh-CN" altLang="en-US" dirty="0"/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BE6E1BF7-DCCA-5DED-0096-E21004534335}"/>
              </a:ext>
            </a:extLst>
          </p:cNvPr>
          <p:cNvGrpSpPr/>
          <p:nvPr/>
        </p:nvGrpSpPr>
        <p:grpSpPr>
          <a:xfrm>
            <a:off x="0" y="49441"/>
            <a:ext cx="2798859" cy="794579"/>
            <a:chOff x="9875435" y="527311"/>
            <a:chExt cx="1583764" cy="334330"/>
          </a:xfrm>
        </p:grpSpPr>
        <p:sp>
          <p:nvSpPr>
            <p:cNvPr id="25" name="矩形 24">
              <a:extLst>
                <a:ext uri="{FF2B5EF4-FFF2-40B4-BE49-F238E27FC236}">
                  <a16:creationId xmlns:a16="http://schemas.microsoft.com/office/drawing/2014/main" id="{5E836382-985A-5BF1-D974-325DE217D88F}"/>
                </a:ext>
              </a:extLst>
            </p:cNvPr>
            <p:cNvSpPr/>
            <p:nvPr/>
          </p:nvSpPr>
          <p:spPr>
            <a:xfrm>
              <a:off x="9876879" y="527311"/>
              <a:ext cx="1582320" cy="334330"/>
            </a:xfrm>
            <a:prstGeom prst="rect">
              <a:avLst/>
            </a:prstGeom>
            <a:solidFill>
              <a:srgbClr val="3449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8" name="文本框 9">
              <a:extLst>
                <a:ext uri="{FF2B5EF4-FFF2-40B4-BE49-F238E27FC236}">
                  <a16:creationId xmlns:a16="http://schemas.microsoft.com/office/drawing/2014/main" id="{33BE524B-744E-5AE0-12FB-380748F0B24B}"/>
                </a:ext>
              </a:extLst>
            </p:cNvPr>
            <p:cNvSpPr txBox="1"/>
            <p:nvPr/>
          </p:nvSpPr>
          <p:spPr>
            <a:xfrm>
              <a:off x="9875435" y="596883"/>
              <a:ext cx="1583764" cy="184531"/>
            </a:xfrm>
            <a:prstGeom prst="rect">
              <a:avLst/>
            </a:prstGeom>
            <a:noFill/>
          </p:spPr>
          <p:txBody>
            <a:bodyPr wrap="square" lIns="68562" tIns="34281" rIns="68562" bIns="34281" rtlCol="0">
              <a:spAutoFit/>
            </a:bodyPr>
            <a:lstStyle/>
            <a:p>
              <a:pPr marL="0" marR="0" lvl="1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建模过程</a:t>
              </a:r>
            </a:p>
          </p:txBody>
        </p:sp>
      </p:grpSp>
      <p:sp>
        <p:nvSpPr>
          <p:cNvPr id="32" name="文本框 31">
            <a:extLst>
              <a:ext uri="{FF2B5EF4-FFF2-40B4-BE49-F238E27FC236}">
                <a16:creationId xmlns:a16="http://schemas.microsoft.com/office/drawing/2014/main" id="{BD85AFFD-3320-8113-6C7A-7CA74C64188E}"/>
              </a:ext>
            </a:extLst>
          </p:cNvPr>
          <p:cNvSpPr txBox="1"/>
          <p:nvPr/>
        </p:nvSpPr>
        <p:spPr>
          <a:xfrm>
            <a:off x="-4169" y="905774"/>
            <a:ext cx="298275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zh-CN" sz="2400" b="0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zh-CN" altLang="en-US" sz="24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物理模型构建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3763DE74-EFA9-0EF4-DDA0-DC3AFCAFD959}"/>
              </a:ext>
            </a:extLst>
          </p:cNvPr>
          <p:cNvCxnSpPr>
            <a:cxnSpLocks/>
          </p:cNvCxnSpPr>
          <p:nvPr/>
        </p:nvCxnSpPr>
        <p:spPr>
          <a:xfrm>
            <a:off x="0" y="922489"/>
            <a:ext cx="1208723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文本框 58">
            <a:extLst>
              <a:ext uri="{FF2B5EF4-FFF2-40B4-BE49-F238E27FC236}">
                <a16:creationId xmlns:a16="http://schemas.microsoft.com/office/drawing/2014/main" id="{67BBF1EC-93AB-5ED9-244A-03481B97920C}"/>
              </a:ext>
            </a:extLst>
          </p:cNvPr>
          <p:cNvSpPr txBox="1"/>
          <p:nvPr/>
        </p:nvSpPr>
        <p:spPr>
          <a:xfrm>
            <a:off x="733044" y="1384154"/>
            <a:ext cx="177615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zh-CN" altLang="en-US" sz="16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电路模型构建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F86B0D9F-9605-D65C-A5D0-AF7A66251E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723"/>
          <a:stretch>
            <a:fillRect/>
          </a:stretch>
        </p:blipFill>
        <p:spPr>
          <a:xfrm>
            <a:off x="733044" y="1790907"/>
            <a:ext cx="2327245" cy="170847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10">
                <a:extLst>
                  <a:ext uri="{FF2B5EF4-FFF2-40B4-BE49-F238E27FC236}">
                    <a16:creationId xmlns:a16="http://schemas.microsoft.com/office/drawing/2014/main" id="{DBCB736B-F866-C671-88F6-5ECE25ACA8BA}"/>
                  </a:ext>
                </a:extLst>
              </p:cNvPr>
              <p:cNvSpPr txBox="1"/>
              <p:nvPr/>
            </p:nvSpPr>
            <p:spPr>
              <a:xfrm>
                <a:off x="723888" y="4872988"/>
                <a:ext cx="2678994" cy="496570"/>
              </a:xfrm>
              <a:prstGeom prst="rect">
                <a:avLst/>
              </a:prstGeom>
              <a:gradFill flip="none" rotWithShape="1">
                <a:gsLst>
                  <a:gs pos="0">
                    <a:srgbClr val="ED7D31">
                      <a:lumMod val="67000"/>
                    </a:srgbClr>
                  </a:gs>
                  <a:gs pos="48000">
                    <a:srgbClr val="ED7D31">
                      <a:lumMod val="97000"/>
                      <a:lumOff val="3000"/>
                    </a:srgbClr>
                  </a:gs>
                  <a:gs pos="100000">
                    <a:srgbClr val="ED7D31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>
                <a:softEdge rad="63500"/>
              </a:effectLst>
            </p:spPr>
            <p:txBody>
              <a:bodyPr wrap="square">
                <a:noAutofit/>
              </a:bodyPr>
              <a:lstStyle/>
              <a:p>
                <a:pPr lvl="0" algn="just" fontAlgn="base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050" i="1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𝜌</m:t>
                      </m:r>
                      <m:sSub>
                        <m:sSubPr>
                          <m:ctrlPr>
                            <a:rPr lang="en-US" altLang="zh-CN" sz="1050" i="1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050" i="1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altLang="zh-CN" sz="1050" i="1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f>
                        <m:fPr>
                          <m:ctrlPr>
                            <a:rPr lang="zh-CN" altLang="en-US" sz="1050" i="1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sz="1050" i="1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𝑑𝑇</m:t>
                          </m:r>
                        </m:num>
                        <m:den>
                          <m:r>
                            <a:rPr lang="zh-CN" altLang="en-US" sz="1050" i="1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zh-CN" altLang="en-US" sz="1050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zh-CN" altLang="en-US" sz="1050" i="1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m:rPr>
                          <m:sty m:val="p"/>
                        </m:rPr>
                        <a:rPr lang="zh-CN" altLang="en-US" sz="1050" i="1" smtClean="0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∇</m:t>
                      </m:r>
                      <m:r>
                        <a:rPr lang="en-US" altLang="zh-CN" sz="1050" b="1" i="1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𝒒</m:t>
                      </m:r>
                      <m:r>
                        <a:rPr lang="zh-CN" altLang="en-US" sz="1050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zh-CN" altLang="en-US" sz="1050" i="1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altLang="zh-CN" sz="1050" i="1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∭"/>
                          <m:limLoc m:val="undOvr"/>
                          <m:subHide m:val="on"/>
                          <m:supHide m:val="on"/>
                          <m:ctrlPr>
                            <a:rPr lang="en-US" altLang="zh-CN" sz="1050" i="1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en-US" altLang="zh-CN" sz="1050" i="1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050" i="1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altLang="zh-CN" sz="1050" i="1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  <m:t>𝑎𝑝𝑝</m:t>
                              </m:r>
                            </m:sub>
                          </m:sSub>
                          <m:r>
                            <a:rPr lang="en-US" altLang="zh-CN" sz="1050" i="1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zh-CN" sz="1050" i="1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𝑑𝑉</m:t>
                          </m:r>
                        </m:e>
                      </m:nary>
                    </m:oMath>
                  </m:oMathPara>
                </a14:m>
                <a:endParaRPr kumimoji="0" lang="zh-CN" altLang="en-US" sz="1050" b="0" i="0" u="none" strike="noStrike" kern="1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文本框 10">
                <a:extLst>
                  <a:ext uri="{FF2B5EF4-FFF2-40B4-BE49-F238E27FC236}">
                    <a16:creationId xmlns:a16="http://schemas.microsoft.com/office/drawing/2014/main" id="{DBCB736B-F866-C671-88F6-5ECE25ACA8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888" y="4872988"/>
                <a:ext cx="2678994" cy="496570"/>
              </a:xfrm>
              <a:prstGeom prst="rect">
                <a:avLst/>
              </a:prstGeom>
              <a:blipFill>
                <a:blip r:embed="rId6"/>
                <a:stretch>
                  <a:fillRect t="-124390" r="-10023" b="-178049"/>
                </a:stretch>
              </a:blipFill>
              <a:ln>
                <a:noFill/>
              </a:ln>
              <a:effectLst>
                <a:softEdge rad="63500"/>
              </a:effec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8">
                <a:extLst>
                  <a:ext uri="{FF2B5EF4-FFF2-40B4-BE49-F238E27FC236}">
                    <a16:creationId xmlns:a16="http://schemas.microsoft.com/office/drawing/2014/main" id="{C3006227-B3F5-A791-42F5-D31DF3E59EB9}"/>
                  </a:ext>
                </a:extLst>
              </p:cNvPr>
              <p:cNvSpPr txBox="1"/>
              <p:nvPr/>
            </p:nvSpPr>
            <p:spPr>
              <a:xfrm>
                <a:off x="697160" y="3725218"/>
                <a:ext cx="2732450" cy="496570"/>
              </a:xfrm>
              <a:prstGeom prst="rect">
                <a:avLst/>
              </a:prstGeom>
              <a:gradFill flip="none" rotWithShape="1">
                <a:gsLst>
                  <a:gs pos="0">
                    <a:srgbClr val="ED7D31">
                      <a:lumMod val="67000"/>
                    </a:srgbClr>
                  </a:gs>
                  <a:gs pos="48000">
                    <a:srgbClr val="ED7D31">
                      <a:lumMod val="97000"/>
                      <a:lumOff val="3000"/>
                    </a:srgbClr>
                  </a:gs>
                  <a:gs pos="100000">
                    <a:srgbClr val="ED7D31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>
                <a:softEdge rad="63500"/>
              </a:effectLst>
            </p:spPr>
            <p:txBody>
              <a:bodyPr wrap="square">
                <a:noAutofit/>
              </a:bodyPr>
              <a:lstStyle>
                <a:defPPr>
                  <a:defRPr lang="zh-CN"/>
                </a:defPPr>
                <a:lvl1pPr algn="just" fontAlgn="base">
                  <a:defRPr sz="1050" i="1">
                    <a:solidFill>
                      <a:schemeClr val="bg1"/>
                    </a:solidFill>
                    <a:effectLst/>
                    <a:latin typeface="Cambria Math" panose="02040503050406030204" pitchFamily="18" charset="0"/>
                    <a:ea typeface="等线" panose="02010600030101010101" pitchFamily="2" charset="-122"/>
                    <a:cs typeface="Times New Roman" panose="02020603050405020304" pitchFamily="18" charset="0"/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marR="0" lvl="0" indent="0" algn="just" defTabSz="914400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05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𝐿</m:t>
                      </m:r>
                      <m:f>
                        <m:fPr>
                          <m:ctrlPr>
                            <a:rPr kumimoji="0" lang="zh-CN" altLang="en-US" sz="105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en-US" sz="105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𝑑𝐼</m:t>
                          </m:r>
                        </m:num>
                        <m:den>
                          <m:r>
                            <a:rPr kumimoji="0" lang="en-US" sz="105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kumimoji="0" lang="en-US" sz="1050" b="0" i="1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kumimoji="0" lang="en-US" sz="1050" b="0" i="1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kumimoji="0" lang="en-US" sz="1050" b="0" i="1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kumimoji="0" lang="en-US" sz="1050" b="0" i="1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𝐼</m:t>
                      </m:r>
                      <m:sSub>
                        <m:sSubPr>
                          <m:ctrlPr>
                            <a:rPr kumimoji="0" lang="zh-CN" altLang="en-US" sz="105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105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kumimoji="0" lang="en-US" sz="105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𝑠h</m:t>
                          </m:r>
                        </m:sub>
                      </m:sSub>
                      <m:r>
                        <a:rPr kumimoji="0" lang="en-US" sz="1050" b="0" i="1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kumimoji="0" lang="en-US" sz="1050" b="0" i="1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𝐼𝑅</m:t>
                      </m:r>
                      <m:d>
                        <m:dPr>
                          <m:ctrlPr>
                            <a:rPr kumimoji="0" lang="zh-CN" altLang="en-US" sz="105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0" lang="en-US" sz="105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kumimoji="0" lang="en-US" sz="105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kumimoji="0" lang="en-US" sz="105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</m:oMath>
                  </m:oMathPara>
                </a14:m>
                <a:endParaRPr kumimoji="0" lang="zh-CN" altLang="en-US" sz="1050" b="0" i="1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mbria Math" panose="02040503050406030204" pitchFamily="18" charset="0"/>
                  <a:ea typeface="等线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文本框 8">
                <a:extLst>
                  <a:ext uri="{FF2B5EF4-FFF2-40B4-BE49-F238E27FC236}">
                    <a16:creationId xmlns:a16="http://schemas.microsoft.com/office/drawing/2014/main" id="{C3006227-B3F5-A791-42F5-D31DF3E59E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160" y="3725218"/>
                <a:ext cx="2732450" cy="49657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  <a:effectLst>
                <a:softEdge rad="63500"/>
              </a:effec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9B8E746D-7913-6656-9795-6DA656253D65}"/>
                  </a:ext>
                </a:extLst>
              </p:cNvPr>
              <p:cNvSpPr txBox="1"/>
              <p:nvPr/>
            </p:nvSpPr>
            <p:spPr>
              <a:xfrm>
                <a:off x="1270201" y="4347743"/>
                <a:ext cx="156478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altLang="zh-CN" sz="1200" b="1" i="1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𝑰</m:t>
                    </m:r>
                    <m:r>
                      <a:rPr kumimoji="0" lang="en-US" altLang="zh-CN" sz="1200" b="1" i="1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,</m:t>
                    </m:r>
                    <m:r>
                      <a:rPr kumimoji="0" lang="en-US" altLang="zh-CN" sz="1200" b="1" i="1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𝑻</m:t>
                    </m:r>
                  </m:oMath>
                </a14:m>
                <a:r>
                  <a:rPr kumimoji="0" lang="zh-CN" alt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</a:rPr>
                  <a:t>双变量调用</a:t>
                </a:r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9B8E746D-7913-6656-9795-6DA656253D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0201" y="4347743"/>
                <a:ext cx="1564783" cy="276999"/>
              </a:xfrm>
              <a:prstGeom prst="rect">
                <a:avLst/>
              </a:prstGeom>
              <a:blipFill>
                <a:blip r:embed="rId8"/>
                <a:stretch>
                  <a:fillRect b="-152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箭头: 左弧形 7">
            <a:extLst>
              <a:ext uri="{FF2B5EF4-FFF2-40B4-BE49-F238E27FC236}">
                <a16:creationId xmlns:a16="http://schemas.microsoft.com/office/drawing/2014/main" id="{C1769814-7446-95BC-8D1E-2E0334A703AC}"/>
              </a:ext>
            </a:extLst>
          </p:cNvPr>
          <p:cNvSpPr/>
          <p:nvPr/>
        </p:nvSpPr>
        <p:spPr>
          <a:xfrm>
            <a:off x="1308461" y="4350515"/>
            <a:ext cx="109461" cy="313420"/>
          </a:xfrm>
          <a:prstGeom prst="curvedRightArrow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箭头: 左弧形 8">
            <a:extLst>
              <a:ext uri="{FF2B5EF4-FFF2-40B4-BE49-F238E27FC236}">
                <a16:creationId xmlns:a16="http://schemas.microsoft.com/office/drawing/2014/main" id="{A6240B18-AA4A-41DB-DB5E-8AD37ED01836}"/>
              </a:ext>
            </a:extLst>
          </p:cNvPr>
          <p:cNvSpPr/>
          <p:nvPr/>
        </p:nvSpPr>
        <p:spPr>
          <a:xfrm rot="10800000">
            <a:off x="2689398" y="4332770"/>
            <a:ext cx="109461" cy="313420"/>
          </a:xfrm>
          <a:prstGeom prst="curvedRightArrow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909DC64D-F286-DF5A-F761-6CF167DD10EC}"/>
              </a:ext>
            </a:extLst>
          </p:cNvPr>
          <p:cNvSpPr txBox="1"/>
          <p:nvPr/>
        </p:nvSpPr>
        <p:spPr>
          <a:xfrm>
            <a:off x="733045" y="5442883"/>
            <a:ext cx="254847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zh-CN" altLang="en-US" sz="16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建立</a:t>
            </a:r>
            <a:r>
              <a:rPr lang="en-US" altLang="zh-CN" sz="1600" b="1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TES</a:t>
            </a:r>
            <a:r>
              <a:rPr lang="zh-CN" altLang="en-US" sz="1600" b="1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偏置电路</a:t>
            </a:r>
            <a:r>
              <a:rPr lang="zh-CN" altLang="en-US" sz="16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模型实现</a:t>
            </a:r>
            <a:r>
              <a:rPr lang="en-US" altLang="zh-CN" sz="1600" b="1" i="1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I,T</a:t>
            </a:r>
            <a:r>
              <a:rPr lang="zh-CN" altLang="en-US" sz="1600" b="1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双变量调用</a:t>
            </a:r>
            <a:r>
              <a:rPr lang="zh-CN" altLang="en-US" sz="16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实现求解</a:t>
            </a:r>
          </a:p>
          <a:p>
            <a:pPr algn="ctr"/>
            <a:endParaRPr lang="zh-CN" altLang="en-US" sz="1600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27A4DD0F-8E0D-517E-488E-A6E99C45B4F2}"/>
              </a:ext>
            </a:extLst>
          </p:cNvPr>
          <p:cNvSpPr txBox="1"/>
          <p:nvPr/>
        </p:nvSpPr>
        <p:spPr>
          <a:xfrm>
            <a:off x="4405003" y="1384154"/>
            <a:ext cx="284382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altLang="zh-CN" sz="1600" b="1" kern="100" dirty="0" err="1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AlMn</a:t>
            </a:r>
            <a:r>
              <a:rPr lang="zh-CN" altLang="en-US" sz="16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超导电阻模型构建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44160AD4-14B9-EB2D-86C0-81527340C989}"/>
                  </a:ext>
                </a:extLst>
              </p:cNvPr>
              <p:cNvSpPr txBox="1"/>
              <p:nvPr/>
            </p:nvSpPr>
            <p:spPr>
              <a:xfrm>
                <a:off x="4434499" y="4887008"/>
                <a:ext cx="2843829" cy="646074"/>
              </a:xfrm>
              <a:prstGeom prst="rect">
                <a:avLst/>
              </a:prstGeom>
              <a:effectLst>
                <a:softEdge rad="63500"/>
              </a:effectLst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pPr algn="ctr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200" i="1"/>
                        <m:t>𝑅</m:t>
                      </m:r>
                      <m:r>
                        <a:rPr lang="en-US" altLang="zh-CN" sz="1200" i="1"/>
                        <m:t>(</m:t>
                      </m:r>
                      <m:r>
                        <a:rPr lang="en-US" altLang="zh-CN" sz="1200" i="1"/>
                        <m:t>𝐼</m:t>
                      </m:r>
                      <m:r>
                        <a:rPr lang="en-US" altLang="zh-CN" sz="1200" i="1"/>
                        <m:t>,</m:t>
                      </m:r>
                      <m:r>
                        <a:rPr lang="en-US" altLang="zh-CN" sz="1200" i="1"/>
                        <m:t>𝑇</m:t>
                      </m:r>
                      <m:r>
                        <a:rPr lang="en-US" altLang="zh-CN" sz="1200" i="1"/>
                        <m:t>)=</m:t>
                      </m:r>
                      <m:f>
                        <m:fPr>
                          <m:ctrlPr>
                            <a:rPr lang="zh-CN" altLang="zh-CN" sz="1200" i="1"/>
                          </m:ctrlPr>
                        </m:fPr>
                        <m:num>
                          <m:sSub>
                            <m:sSubPr>
                              <m:ctrlPr>
                                <a:rPr lang="zh-CN" altLang="zh-CN" sz="1200" i="1"/>
                              </m:ctrlPr>
                            </m:sSubPr>
                            <m:e>
                              <m:r>
                                <a:rPr lang="en-US" altLang="zh-CN" sz="1200" i="1"/>
                                <m:t>𝑐</m:t>
                              </m:r>
                            </m:e>
                            <m:sub>
                              <m:r>
                                <a:rPr lang="en-US" altLang="zh-CN" sz="1200" i="1"/>
                                <m:t>𝑅</m:t>
                              </m:r>
                            </m:sub>
                          </m:sSub>
                          <m:nary>
                            <m:naryPr>
                              <m:chr m:val="R"/>
                              <m:limLoc m:val="subSup"/>
                              <m:supHide m:val="on"/>
                              <m:ctrlPr>
                                <a:rPr lang="zh-CN" altLang="zh-CN" sz="1200" i="1"/>
                              </m:ctrlPr>
                            </m:naryPr>
                            <m:sub>
                              <m:r>
                                <a:rPr lang="en-US" altLang="zh-CN" sz="1200" i="1"/>
                                <m:t>𝑛</m:t>
                              </m:r>
                            </m:sub>
                            <m:sup/>
                            <m:e>
                              <m:r>
                                <a:rPr lang="en-US" altLang="zh-CN" sz="1200" i="1"/>
                                <m:t>(</m:t>
                              </m:r>
                              <m:r>
                                <a:rPr lang="en-US" altLang="zh-CN" sz="1200" i="1"/>
                                <m:t>𝐼</m:t>
                              </m:r>
                              <m:r>
                                <a:rPr lang="en-US" altLang="zh-CN" sz="1200" i="1"/>
                                <m:t>−</m:t>
                              </m:r>
                              <m:sSub>
                                <m:sSubPr>
                                  <m:ctrlPr>
                                    <a:rPr lang="zh-CN" altLang="zh-CN" sz="1200" i="1"/>
                                  </m:ctrlPr>
                                </m:sSubPr>
                                <m:e>
                                  <m:r>
                                    <a:rPr lang="en-US" altLang="zh-CN" sz="1200" i="1"/>
                                    <m:t>𝐼</m:t>
                                  </m:r>
                                </m:e>
                                <m:sub>
                                  <m:r>
                                    <a:rPr lang="en-US" altLang="zh-CN" sz="1200" i="1"/>
                                    <m:t>𝑐</m:t>
                                  </m:r>
                                </m:sub>
                              </m:sSub>
                              <m:r>
                                <a:rPr lang="en-US" altLang="zh-CN" sz="1200" i="1"/>
                                <m:t>(</m:t>
                              </m:r>
                              <m:r>
                                <a:rPr lang="en-US" altLang="zh-CN" sz="1200" i="1"/>
                                <m:t>𝑇</m:t>
                              </m:r>
                              <m:r>
                                <a:rPr lang="en-US" altLang="zh-CN" sz="1200" i="1"/>
                                <m:t>))</m:t>
                              </m:r>
                            </m:e>
                          </m:nary>
                        </m:num>
                        <m:den>
                          <m:r>
                            <a:rPr lang="en-US" altLang="zh-CN" sz="1200" i="1"/>
                            <m:t>(</m:t>
                          </m:r>
                          <m:sSub>
                            <m:sSubPr>
                              <m:ctrlPr>
                                <a:rPr lang="zh-CN" altLang="zh-CN" sz="1200" i="1"/>
                              </m:ctrlPr>
                            </m:sSubPr>
                            <m:e>
                              <m:r>
                                <a:rPr lang="en-US" altLang="zh-CN" sz="1200" i="1"/>
                                <m:t>𝑐</m:t>
                              </m:r>
                            </m:e>
                            <m:sub>
                              <m:r>
                                <a:rPr lang="en-US" altLang="zh-CN" sz="1200" i="1"/>
                                <m:t>𝐼</m:t>
                              </m:r>
                            </m:sub>
                          </m:sSub>
                          <m:r>
                            <a:rPr lang="en-US" altLang="zh-CN" sz="1200" i="1"/>
                            <m:t>−1)</m:t>
                          </m:r>
                          <m:sSub>
                            <m:sSubPr>
                              <m:ctrlPr>
                                <a:rPr lang="zh-CN" altLang="zh-CN" sz="1200" i="1"/>
                              </m:ctrlPr>
                            </m:sSubPr>
                            <m:e>
                              <m:r>
                                <a:rPr lang="en-US" altLang="zh-CN" sz="1200" i="1"/>
                                <m:t>𝐼</m:t>
                              </m:r>
                            </m:e>
                            <m:sub>
                              <m:r>
                                <a:rPr lang="en-US" altLang="zh-CN" sz="1200" i="1"/>
                                <m:t>𝑐</m:t>
                              </m:r>
                            </m:sub>
                          </m:sSub>
                          <m:r>
                            <a:rPr lang="en-US" altLang="zh-CN" sz="1200" i="1"/>
                            <m:t>(</m:t>
                          </m:r>
                          <m:r>
                            <a:rPr lang="en-US" altLang="zh-CN" sz="1200" i="1"/>
                            <m:t>𝑇</m:t>
                          </m:r>
                          <m:r>
                            <a:rPr lang="en-US" altLang="zh-CN" sz="1200" i="1"/>
                            <m:t>)+</m:t>
                          </m:r>
                          <m:r>
                            <a:rPr lang="en-US" altLang="zh-CN" sz="1200" i="1"/>
                            <m:t>𝐼</m:t>
                          </m:r>
                        </m:den>
                      </m:f>
                    </m:oMath>
                  </m:oMathPara>
                </a14:m>
                <a:endParaRPr lang="zh-CN" altLang="zh-CN" sz="1200" dirty="0"/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mc:Choice>
        <mc:Fallback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44160AD4-14B9-EB2D-86C0-81527340C9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4499" y="4887008"/>
                <a:ext cx="2843829" cy="646074"/>
              </a:xfrm>
              <a:prstGeom prst="rect">
                <a:avLst/>
              </a:prstGeom>
              <a:blipFill>
                <a:blip r:embed="rId9"/>
                <a:stretch>
                  <a:fillRect t="-27103"/>
                </a:stretch>
              </a:blipFill>
              <a:effectLst>
                <a:softEdge rad="63500"/>
              </a:effec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id="{94B791AB-2C3B-A6AB-D9E6-363CEB81A847}"/>
                  </a:ext>
                </a:extLst>
              </p:cNvPr>
              <p:cNvSpPr txBox="1"/>
              <p:nvPr/>
            </p:nvSpPr>
            <p:spPr>
              <a:xfrm>
                <a:off x="4463996" y="3725218"/>
                <a:ext cx="2784836" cy="532005"/>
              </a:xfrm>
              <a:prstGeom prst="rect">
                <a:avLst/>
              </a:prstGeom>
              <a:solidFill>
                <a:srgbClr val="549ADA"/>
              </a:solidFill>
              <a:effectLst>
                <a:softEdge rad="63500"/>
              </a:effec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zh-CN" altLang="zh-CN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altLang="zh-CN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kumimoji="0" lang="en-US" altLang="zh-CN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kumimoji="0" lang="en-US" altLang="zh-CN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mbria Math" panose="02040503050406030204" pitchFamily="18" charset="0"/>
                        </a:rPr>
                        <m:t>(</m:t>
                      </m:r>
                      <m:r>
                        <a:rPr kumimoji="0" lang="en-US" altLang="zh-CN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mbria Math" panose="02040503050406030204" pitchFamily="18" charset="0"/>
                        </a:rPr>
                        <m:t>𝑇</m:t>
                      </m:r>
                      <m:r>
                        <a:rPr kumimoji="0" lang="en-US" altLang="zh-CN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kumimoji="0" lang="zh-CN" altLang="zh-CN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altLang="zh-CN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kumimoji="0" lang="en-US" altLang="zh-CN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sSup>
                        <m:sSupPr>
                          <m:ctrlPr>
                            <a:rPr kumimoji="0" lang="zh-CN" altLang="zh-CN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0" lang="en-US" altLang="zh-CN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mbria Math" panose="02040503050406030204" pitchFamily="18" charset="0"/>
                            </a:rPr>
                            <m:t>(1−</m:t>
                          </m:r>
                          <m:f>
                            <m:fPr>
                              <m:ctrlPr>
                                <a:rPr kumimoji="0" lang="zh-CN" altLang="zh-CN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whit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kumimoji="0" lang="en-US" altLang="zh-CN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whit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𝑇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kumimoji="0" lang="zh-CN" altLang="zh-CN" sz="1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white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altLang="zh-CN" sz="1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white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kumimoji="0" lang="en-US" altLang="zh-CN" sz="1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white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den>
                          </m:f>
                          <m:r>
                            <a:rPr kumimoji="0" lang="en-US" altLang="zh-CN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kumimoji="0" lang="en-US" altLang="zh-CN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mbria Math" panose="02040503050406030204" pitchFamily="18" charset="0"/>
                            </a:rPr>
                            <m:t>3/2</m:t>
                          </m:r>
                        </m:sup>
                      </m:sSup>
                    </m:oMath>
                  </m:oMathPara>
                </a14:m>
                <a:endParaRPr lang="zh-CN" altLang="en-US" sz="1400" dirty="0"/>
              </a:p>
            </p:txBody>
          </p:sp>
        </mc:Choice>
        <mc:Fallback xmlns=""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id="{94B791AB-2C3B-A6AB-D9E6-363CEB81A8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996" y="3725218"/>
                <a:ext cx="2784836" cy="53200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effectLst>
                <a:softEdge rad="63500"/>
              </a:effec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文本框 25">
            <a:extLst>
              <a:ext uri="{FF2B5EF4-FFF2-40B4-BE49-F238E27FC236}">
                <a16:creationId xmlns:a16="http://schemas.microsoft.com/office/drawing/2014/main" id="{0D4801F5-087A-86DC-C948-ED8745DD4014}"/>
              </a:ext>
            </a:extLst>
          </p:cNvPr>
          <p:cNvSpPr txBox="1"/>
          <p:nvPr/>
        </p:nvSpPr>
        <p:spPr>
          <a:xfrm>
            <a:off x="4769009" y="4341283"/>
            <a:ext cx="2174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实验所测试</a:t>
            </a:r>
            <a:r>
              <a:rPr lang="en-US" altLang="zh-CN" sz="1200" b="1" kern="100" dirty="0" err="1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AlMn</a:t>
            </a:r>
            <a:r>
              <a:rPr lang="zh-CN" altLang="en-US" sz="12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薄膜符合</a:t>
            </a:r>
            <a:r>
              <a:rPr lang="en-US" altLang="zh-CN" sz="1200" b="1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GL-Theory</a:t>
            </a:r>
            <a:endParaRPr lang="zh-CN" altLang="en-US" sz="1200" b="1" kern="1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9D214DBD-CCE4-A7E1-6D37-8C54DBC65F9D}"/>
              </a:ext>
            </a:extLst>
          </p:cNvPr>
          <p:cNvSpPr txBox="1"/>
          <p:nvPr/>
        </p:nvSpPr>
        <p:spPr>
          <a:xfrm>
            <a:off x="4582177" y="5442883"/>
            <a:ext cx="254847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zh-CN" altLang="en-US" sz="16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尝试使用</a:t>
            </a:r>
            <a:r>
              <a:rPr lang="en-US" altLang="zh-CN" b="1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Two-Fluid Model</a:t>
            </a:r>
            <a:r>
              <a:rPr lang="zh-CN" altLang="en-US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表征薄膜超导性质</a:t>
            </a:r>
          </a:p>
        </p:txBody>
      </p:sp>
      <p:pic>
        <p:nvPicPr>
          <p:cNvPr id="29" name="图片 28">
            <a:extLst>
              <a:ext uri="{FF2B5EF4-FFF2-40B4-BE49-F238E27FC236}">
                <a16:creationId xmlns:a16="http://schemas.microsoft.com/office/drawing/2014/main" id="{053301EF-2135-CEB9-0E96-4000AF459932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4436" y="1602636"/>
            <a:ext cx="2482969" cy="208501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id="{C107D68A-2761-70C9-1889-726091E8EF31}"/>
                  </a:ext>
                </a:extLst>
              </p:cNvPr>
              <p:cNvSpPr txBox="1"/>
              <p:nvPr/>
            </p:nvSpPr>
            <p:spPr>
              <a:xfrm>
                <a:off x="7679847" y="3946718"/>
                <a:ext cx="3814993" cy="23422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zh-CN" altLang="en-US" sz="2000" b="1" kern="100" dirty="0">
                    <a:solidFill>
                      <a:srgbClr val="0070C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通过将由</a:t>
                </a:r>
                <a:r>
                  <a:rPr lang="en-US" altLang="zh-CN" sz="2000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Two-Fluid Model</a:t>
                </a:r>
                <a:r>
                  <a:rPr lang="zh-CN" altLang="en-US" sz="2000" b="1" kern="100" dirty="0">
                    <a:solidFill>
                      <a:srgbClr val="0070C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模型所得的</a:t>
                </a:r>
                <a:r>
                  <a:rPr lang="en-US" altLang="zh-CN" sz="2000" b="1" kern="100" dirty="0">
                    <a:solidFill>
                      <a:srgbClr val="0070C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I-V</a:t>
                </a:r>
                <a:r>
                  <a:rPr lang="zh-CN" altLang="en-US" sz="2000" b="1" kern="100" dirty="0">
                    <a:solidFill>
                      <a:srgbClr val="0070C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曲线与实测</a:t>
                </a:r>
                <a:r>
                  <a:rPr lang="en-US" altLang="zh-CN" sz="2000" b="1" kern="100" dirty="0">
                    <a:solidFill>
                      <a:srgbClr val="0070C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I-V</a:t>
                </a:r>
                <a:r>
                  <a:rPr lang="zh-CN" altLang="en-US" sz="2000" b="1" kern="100" dirty="0">
                    <a:solidFill>
                      <a:srgbClr val="0070C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曲线进行拟合分析，得到与真实器件相近的模型参数，如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𝒄</m:t>
                        </m:r>
                      </m:sub>
                    </m:sSub>
                    <m:r>
                      <a:rPr lang="en-US" altLang="zh-CN" sz="20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2000" b="1" i="1" dirty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Cambria Math" panose="02040503050406030204" pitchFamily="18" charset="0"/>
                  </a:rPr>
                  <a:t>,</a:t>
                </a:r>
                <a:r>
                  <a:rPr lang="zh-CN" altLang="en-US" sz="2000" b="1" i="1" dirty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en-US" sz="20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0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𝒄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𝑰</m:t>
                        </m:r>
                      </m:sub>
                    </m:sSub>
                    <m:r>
                      <a:rPr lang="en-US" altLang="zh-CN" sz="20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2000" b="1" i="1" dirty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Cambria Math" panose="02040503050406030204" pitchFamily="18" charset="0"/>
                  </a:rPr>
                  <a:t>,</a:t>
                </a:r>
                <a:r>
                  <a:rPr lang="zh-CN" altLang="en-US" sz="2000" b="1" i="1" dirty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en-US" sz="20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0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𝒄</m:t>
                        </m:r>
                      </m:e>
                      <m:sub>
                        <m:r>
                          <a:rPr lang="zh-CN" altLang="en-US" sz="20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𝑹</m:t>
                        </m:r>
                      </m:sub>
                    </m:sSub>
                    <m:r>
                      <a:rPr lang="zh-CN" altLang="en-US" sz="20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mbria Math" panose="02040503050406030204" pitchFamily="18" charset="0"/>
                      </a:rPr>
                      <m:t> 等</m:t>
                    </m:r>
                  </m:oMath>
                </a14:m>
                <a:r>
                  <a:rPr lang="zh-CN" altLang="en-US" sz="2000" b="1" kern="100" dirty="0">
                    <a:solidFill>
                      <a:srgbClr val="0070C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</a:p>
            </p:txBody>
          </p:sp>
        </mc:Choice>
        <mc:Fallback xmlns=""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id="{C107D68A-2761-70C9-1889-726091E8EF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9847" y="3946718"/>
                <a:ext cx="3814993" cy="2342244"/>
              </a:xfrm>
              <a:prstGeom prst="rect">
                <a:avLst/>
              </a:prstGeom>
              <a:blipFill>
                <a:blip r:embed="rId12"/>
                <a:stretch>
                  <a:fillRect l="-1438" b="-33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4" name="图片 33">
            <a:extLst>
              <a:ext uri="{FF2B5EF4-FFF2-40B4-BE49-F238E27FC236}">
                <a16:creationId xmlns:a16="http://schemas.microsoft.com/office/drawing/2014/main" id="{F6E1568C-B909-F3F4-BF97-BCADC4EAFA3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301353" y="4356"/>
            <a:ext cx="1785881" cy="918133"/>
          </a:xfrm>
          <a:prstGeom prst="rect">
            <a:avLst/>
          </a:prstGeom>
        </p:spPr>
      </p:pic>
      <p:sp>
        <p:nvSpPr>
          <p:cNvPr id="37" name="灯片编号占位符 36">
            <a:extLst>
              <a:ext uri="{FF2B5EF4-FFF2-40B4-BE49-F238E27FC236}">
                <a16:creationId xmlns:a16="http://schemas.microsoft.com/office/drawing/2014/main" id="{19C2EE50-693F-757B-6DD5-916F492C5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F8853-5CC1-412B-8267-4BB288F547C7}" type="slidenum">
              <a:rPr lang="zh-CN" altLang="en-US" b="1" smtClean="0">
                <a:solidFill>
                  <a:schemeClr val="tx1"/>
                </a:solidFill>
              </a:rPr>
              <a:t>7</a:t>
            </a:fld>
            <a:endParaRPr lang="zh-CN" alt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9978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>
          <a:extLst>
            <a:ext uri="{FF2B5EF4-FFF2-40B4-BE49-F238E27FC236}">
              <a16:creationId xmlns:a16="http://schemas.microsoft.com/office/drawing/2014/main" id="{CADC6577-2A4D-58E9-2CC3-65ECD18C06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>
            <a:extLst>
              <a:ext uri="{FF2B5EF4-FFF2-40B4-BE49-F238E27FC236}">
                <a16:creationId xmlns:a16="http://schemas.microsoft.com/office/drawing/2014/main" id="{B817D0BA-4152-EC88-E264-F4DF371AD34A}"/>
              </a:ext>
            </a:extLst>
          </p:cNvPr>
          <p:cNvGrpSpPr/>
          <p:nvPr/>
        </p:nvGrpSpPr>
        <p:grpSpPr>
          <a:xfrm>
            <a:off x="0" y="49441"/>
            <a:ext cx="2798859" cy="794579"/>
            <a:chOff x="9875435" y="527311"/>
            <a:chExt cx="1583764" cy="334330"/>
          </a:xfrm>
        </p:grpSpPr>
        <p:sp>
          <p:nvSpPr>
            <p:cNvPr id="25" name="矩形 24">
              <a:extLst>
                <a:ext uri="{FF2B5EF4-FFF2-40B4-BE49-F238E27FC236}">
                  <a16:creationId xmlns:a16="http://schemas.microsoft.com/office/drawing/2014/main" id="{F2EB6412-F02F-156E-912E-31ACB7CE9B12}"/>
                </a:ext>
              </a:extLst>
            </p:cNvPr>
            <p:cNvSpPr/>
            <p:nvPr/>
          </p:nvSpPr>
          <p:spPr>
            <a:xfrm>
              <a:off x="9876879" y="527311"/>
              <a:ext cx="1582320" cy="334330"/>
            </a:xfrm>
            <a:prstGeom prst="rect">
              <a:avLst/>
            </a:prstGeom>
            <a:solidFill>
              <a:srgbClr val="3449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8" name="文本框 9">
              <a:extLst>
                <a:ext uri="{FF2B5EF4-FFF2-40B4-BE49-F238E27FC236}">
                  <a16:creationId xmlns:a16="http://schemas.microsoft.com/office/drawing/2014/main" id="{401E9CD7-4BE5-0DF2-60E1-970A290863FF}"/>
                </a:ext>
              </a:extLst>
            </p:cNvPr>
            <p:cNvSpPr txBox="1"/>
            <p:nvPr/>
          </p:nvSpPr>
          <p:spPr>
            <a:xfrm>
              <a:off x="9875435" y="596883"/>
              <a:ext cx="1583764" cy="184531"/>
            </a:xfrm>
            <a:prstGeom prst="rect">
              <a:avLst/>
            </a:prstGeom>
            <a:noFill/>
          </p:spPr>
          <p:txBody>
            <a:bodyPr wrap="square" lIns="68562" tIns="34281" rIns="68562" bIns="34281" rtlCol="0">
              <a:spAutoFit/>
            </a:bodyPr>
            <a:lstStyle/>
            <a:p>
              <a:pPr marL="0" marR="0" lvl="1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建模过程</a:t>
              </a:r>
            </a:p>
          </p:txBody>
        </p:sp>
      </p:grpSp>
      <p:sp>
        <p:nvSpPr>
          <p:cNvPr id="32" name="文本框 31">
            <a:extLst>
              <a:ext uri="{FF2B5EF4-FFF2-40B4-BE49-F238E27FC236}">
                <a16:creationId xmlns:a16="http://schemas.microsoft.com/office/drawing/2014/main" id="{39D02963-C3D8-F8EB-E146-6478E65ACB44}"/>
              </a:ext>
            </a:extLst>
          </p:cNvPr>
          <p:cNvSpPr txBox="1"/>
          <p:nvPr/>
        </p:nvSpPr>
        <p:spPr>
          <a:xfrm>
            <a:off x="-4169" y="905774"/>
            <a:ext cx="298275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zh-CN" sz="2400" b="0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zh-CN" altLang="en-US" sz="24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物理模型构建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366FF507-7907-FE29-2471-86952E5AFA98}"/>
              </a:ext>
            </a:extLst>
          </p:cNvPr>
          <p:cNvCxnSpPr>
            <a:cxnSpLocks/>
          </p:cNvCxnSpPr>
          <p:nvPr/>
        </p:nvCxnSpPr>
        <p:spPr>
          <a:xfrm>
            <a:off x="0" y="922489"/>
            <a:ext cx="1208723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10">
                <a:extLst>
                  <a:ext uri="{FF2B5EF4-FFF2-40B4-BE49-F238E27FC236}">
                    <a16:creationId xmlns:a16="http://schemas.microsoft.com/office/drawing/2014/main" id="{1539A6FD-EAF8-5F1A-2B5D-55512F1CE5CD}"/>
                  </a:ext>
                </a:extLst>
              </p:cNvPr>
              <p:cNvSpPr txBox="1"/>
              <p:nvPr/>
            </p:nvSpPr>
            <p:spPr>
              <a:xfrm>
                <a:off x="4613766" y="1254227"/>
                <a:ext cx="4991111" cy="533953"/>
              </a:xfrm>
              <a:prstGeom prst="rect">
                <a:avLst/>
              </a:prstGeom>
              <a:gradFill flip="none" rotWithShape="1">
                <a:gsLst>
                  <a:gs pos="0">
                    <a:srgbClr val="ED7D31">
                      <a:lumMod val="67000"/>
                    </a:srgbClr>
                  </a:gs>
                  <a:gs pos="48000">
                    <a:srgbClr val="ED7D31">
                      <a:lumMod val="97000"/>
                      <a:lumOff val="3000"/>
                    </a:srgbClr>
                  </a:gs>
                  <a:gs pos="100000">
                    <a:srgbClr val="ED7D31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>
                <a:softEdge rad="63500"/>
              </a:effectLst>
            </p:spPr>
            <p:txBody>
              <a:bodyPr wrap="square">
                <a:noAutofit/>
              </a:bodyPr>
              <a:lstStyle/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zh-CN" altLang="en-US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𝜌</m:t>
                      </m:r>
                      <m:sSub>
                        <m:sSubPr>
                          <m:ctrlPr>
                            <a:rPr kumimoji="0" lang="en-US" altLang="zh-CN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altLang="zh-CN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kumimoji="0" lang="en-US" altLang="zh-CN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f>
                        <m:fPr>
                          <m:ctrlPr>
                            <a:rPr kumimoji="0" lang="zh-CN" altLang="en-US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zh-CN" altLang="en-US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𝑑𝑇</m:t>
                          </m:r>
                        </m:num>
                        <m:den>
                          <m:r>
                            <a:rPr kumimoji="0" lang="zh-CN" altLang="en-US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kumimoji="0" lang="zh-CN" altLang="en-US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kumimoji="0" lang="zh-CN" altLang="en-US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𝑘</m:t>
                      </m:r>
                      <m:r>
                        <m:rPr>
                          <m:sty m:val="p"/>
                        </m:rPr>
                        <a:rPr kumimoji="0" lang="zh-CN" altLang="en-US" sz="1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∇</m:t>
                      </m:r>
                      <m:r>
                        <a:rPr kumimoji="0" lang="en-US" altLang="zh-CN" sz="14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𝒒</m:t>
                      </m:r>
                      <m:r>
                        <a:rPr kumimoji="0" lang="zh-CN" altLang="en-US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kumimoji="0" lang="zh-CN" altLang="en-US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kumimoji="0" lang="en-US" altLang="zh-CN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∭"/>
                          <m:limLoc m:val="undOvr"/>
                          <m:subHide m:val="on"/>
                          <m:supHide m:val="on"/>
                          <m:ctrlPr>
                            <a:rPr kumimoji="0" lang="en-US" altLang="zh-CN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kumimoji="0" lang="en-US" altLang="zh-CN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whit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altLang="zh-CN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whit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kumimoji="0" lang="en-US" altLang="zh-CN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whit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𝑎𝑝𝑝</m:t>
                              </m:r>
                            </m:sub>
                          </m:sSub>
                          <m:r>
                            <a:rPr kumimoji="0" lang="en-US" altLang="zh-CN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kumimoji="0" lang="en-US" altLang="zh-CN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𝑑𝑉</m:t>
                          </m:r>
                        </m:e>
                      </m:nary>
                    </m:oMath>
                  </m:oMathPara>
                </a14:m>
                <a:endParaRPr kumimoji="0" lang="zh-CN" altLang="en-US" sz="1400" b="0" i="0" u="none" strike="noStrike" kern="1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文本框 10">
                <a:extLst>
                  <a:ext uri="{FF2B5EF4-FFF2-40B4-BE49-F238E27FC236}">
                    <a16:creationId xmlns:a16="http://schemas.microsoft.com/office/drawing/2014/main" id="{1539A6FD-EAF8-5F1A-2B5D-55512F1CE5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3766" y="1254227"/>
                <a:ext cx="4991111" cy="53395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effectLst>
                <a:softEdge rad="63500"/>
              </a:effec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8">
                <a:extLst>
                  <a:ext uri="{FF2B5EF4-FFF2-40B4-BE49-F238E27FC236}">
                    <a16:creationId xmlns:a16="http://schemas.microsoft.com/office/drawing/2014/main" id="{D275022F-C67F-D46B-3C25-C3480CBD1ADD}"/>
                  </a:ext>
                </a:extLst>
              </p:cNvPr>
              <p:cNvSpPr txBox="1"/>
              <p:nvPr/>
            </p:nvSpPr>
            <p:spPr>
              <a:xfrm>
                <a:off x="4676844" y="2282545"/>
                <a:ext cx="4928033" cy="614481"/>
              </a:xfrm>
              <a:prstGeom prst="rect">
                <a:avLst/>
              </a:prstGeom>
              <a:gradFill flip="none" rotWithShape="1">
                <a:gsLst>
                  <a:gs pos="0">
                    <a:srgbClr val="ED7D31">
                      <a:lumMod val="67000"/>
                    </a:srgbClr>
                  </a:gs>
                  <a:gs pos="48000">
                    <a:srgbClr val="ED7D31">
                      <a:lumMod val="97000"/>
                      <a:lumOff val="3000"/>
                    </a:srgbClr>
                  </a:gs>
                  <a:gs pos="100000">
                    <a:srgbClr val="ED7D31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>
                <a:softEdge rad="63500"/>
              </a:effectLst>
            </p:spPr>
            <p:txBody>
              <a:bodyPr wrap="square">
                <a:noAutofit/>
              </a:bodyPr>
              <a:lstStyle>
                <a:defPPr>
                  <a:defRPr lang="zh-CN"/>
                </a:defPPr>
                <a:lvl1pPr algn="just" fontAlgn="base">
                  <a:defRPr sz="1050" i="1">
                    <a:solidFill>
                      <a:schemeClr val="bg1"/>
                    </a:solidFill>
                    <a:effectLst/>
                    <a:latin typeface="Cambria Math" panose="02040503050406030204" pitchFamily="18" charset="0"/>
                    <a:ea typeface="等线" panose="02010600030101010101" pitchFamily="2" charset="-122"/>
                    <a:cs typeface="Times New Roman" panose="02020603050405020304" pitchFamily="18" charset="0"/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6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𝐿</m:t>
                      </m:r>
                      <m:f>
                        <m:fPr>
                          <m:ctrlPr>
                            <a:rPr kumimoji="0" lang="zh-CN" altLang="en-US" sz="16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en-US" sz="16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𝑑𝐼</m:t>
                          </m:r>
                        </m:num>
                        <m:den>
                          <m:r>
                            <a:rPr kumimoji="0" lang="en-US" sz="16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kumimoji="0" lang="en-US" sz="1600" b="0" i="1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kumimoji="0" lang="en-US" sz="1600" b="0" i="1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kumimoji="0" lang="en-US" sz="1600" b="0" i="1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kumimoji="0" lang="en-US" sz="1600" b="0" i="1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𝐼</m:t>
                      </m:r>
                      <m:sSub>
                        <m:sSubPr>
                          <m:ctrlPr>
                            <a:rPr kumimoji="0" lang="zh-CN" altLang="en-US" sz="16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16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kumimoji="0" lang="en-US" sz="16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𝑠h</m:t>
                          </m:r>
                        </m:sub>
                      </m:sSub>
                      <m:r>
                        <a:rPr kumimoji="0" lang="en-US" sz="1600" b="0" i="1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kumimoji="0" lang="en-US" sz="1600" b="0" i="1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𝐼𝑅</m:t>
                      </m:r>
                      <m:d>
                        <m:dPr>
                          <m:ctrlPr>
                            <a:rPr kumimoji="0" lang="zh-CN" altLang="en-US" sz="16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0" lang="en-US" sz="16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kumimoji="0" lang="en-US" sz="16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kumimoji="0" lang="en-US" sz="16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</m:oMath>
                  </m:oMathPara>
                </a14:m>
                <a:endParaRPr kumimoji="0" lang="zh-CN" altLang="en-US" sz="1600" b="0" i="1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6" name="文本框 8">
                <a:extLst>
                  <a:ext uri="{FF2B5EF4-FFF2-40B4-BE49-F238E27FC236}">
                    <a16:creationId xmlns:a16="http://schemas.microsoft.com/office/drawing/2014/main" id="{D275022F-C67F-D46B-3C25-C3480CBD1A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6844" y="2282545"/>
                <a:ext cx="4928033" cy="61448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  <a:effectLst>
                <a:softEdge rad="63500"/>
              </a:effec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文本框 10">
            <a:extLst>
              <a:ext uri="{FF2B5EF4-FFF2-40B4-BE49-F238E27FC236}">
                <a16:creationId xmlns:a16="http://schemas.microsoft.com/office/drawing/2014/main" id="{FAB32EDA-2BC3-4542-C779-321ACBC558C6}"/>
              </a:ext>
            </a:extLst>
          </p:cNvPr>
          <p:cNvSpPr txBox="1"/>
          <p:nvPr/>
        </p:nvSpPr>
        <p:spPr>
          <a:xfrm>
            <a:off x="309885" y="1893353"/>
            <a:ext cx="390560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zh-CN" altLang="en-US" sz="20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实现</a:t>
            </a:r>
            <a:r>
              <a:rPr kumimoji="0" lang="en-US" altLang="zh-CN" sz="2000" b="1" i="1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I,T</a:t>
            </a:r>
            <a:r>
              <a:rPr kumimoji="0" lang="zh-CN" altLang="en-US" sz="2000" b="1" i="0" u="none" strike="noStrike" kern="1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双变量调用</a:t>
            </a:r>
            <a:r>
              <a:rPr kumimoji="0" lang="zh-CN" altLang="en-US" sz="20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实现求解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34" name="图片 33">
            <a:extLst>
              <a:ext uri="{FF2B5EF4-FFF2-40B4-BE49-F238E27FC236}">
                <a16:creationId xmlns:a16="http://schemas.microsoft.com/office/drawing/2014/main" id="{FBD63B48-10D1-21C3-4066-C3E90AA909B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01353" y="4356"/>
            <a:ext cx="1785881" cy="918133"/>
          </a:xfrm>
          <a:prstGeom prst="rect">
            <a:avLst/>
          </a:prstGeom>
        </p:spPr>
      </p:pic>
      <p:grpSp>
        <p:nvGrpSpPr>
          <p:cNvPr id="19" name="组合 18">
            <a:extLst>
              <a:ext uri="{FF2B5EF4-FFF2-40B4-BE49-F238E27FC236}">
                <a16:creationId xmlns:a16="http://schemas.microsoft.com/office/drawing/2014/main" id="{91A99FFE-9BB1-9631-D4FB-02701BF49FF2}"/>
              </a:ext>
            </a:extLst>
          </p:cNvPr>
          <p:cNvGrpSpPr/>
          <p:nvPr/>
        </p:nvGrpSpPr>
        <p:grpSpPr>
          <a:xfrm>
            <a:off x="4977510" y="1877548"/>
            <a:ext cx="4126373" cy="369332"/>
            <a:chOff x="5513399" y="1957836"/>
            <a:chExt cx="4001871" cy="369332"/>
          </a:xfrm>
        </p:grpSpPr>
        <p:grpSp>
          <p:nvGrpSpPr>
            <p:cNvPr id="2" name="组合 1">
              <a:extLst>
                <a:ext uri="{FF2B5EF4-FFF2-40B4-BE49-F238E27FC236}">
                  <a16:creationId xmlns:a16="http://schemas.microsoft.com/office/drawing/2014/main" id="{B316A3D3-89D4-3B77-959C-D727295DC93B}"/>
                </a:ext>
              </a:extLst>
            </p:cNvPr>
            <p:cNvGrpSpPr/>
            <p:nvPr/>
          </p:nvGrpSpPr>
          <p:grpSpPr>
            <a:xfrm>
              <a:off x="6715136" y="1973641"/>
              <a:ext cx="1564783" cy="331165"/>
              <a:chOff x="1270201" y="4332770"/>
              <a:chExt cx="1564783" cy="331165"/>
            </a:xfrm>
          </p:grpSpPr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7" name="文本框 6">
                    <a:extLst>
                      <a:ext uri="{FF2B5EF4-FFF2-40B4-BE49-F238E27FC236}">
                        <a16:creationId xmlns:a16="http://schemas.microsoft.com/office/drawing/2014/main" id="{7ED3985C-C859-3A10-15CD-002F3E27A5F3}"/>
                      </a:ext>
                    </a:extLst>
                  </p:cNvPr>
                  <p:cNvSpPr txBox="1"/>
                  <p:nvPr/>
                </p:nvSpPr>
                <p:spPr>
                  <a:xfrm>
                    <a:off x="1270201" y="4347743"/>
                    <a:ext cx="1564783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 xmlns:m="http://schemas.openxmlformats.org/officeDocument/2006/math">
                        <m:r>
                          <a:rPr kumimoji="0" lang="en-US" altLang="zh-CN" sz="1200" b="1" i="1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70C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𝑰</m:t>
                        </m:r>
                        <m:r>
                          <a:rPr kumimoji="0" lang="en-US" altLang="zh-CN" sz="1200" b="1" i="1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70C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,</m:t>
                        </m:r>
                        <m:r>
                          <a:rPr kumimoji="0" lang="en-US" altLang="zh-CN" sz="1200" b="1" i="1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70C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𝑻</m:t>
                        </m:r>
                      </m:oMath>
                    </a14:m>
                    <a:r>
                      <a:rPr kumimoji="0" lang="zh-CN" altLang="en-US" sz="12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等线"/>
                        <a:ea typeface="等线" panose="02010600030101010101" pitchFamily="2" charset="-122"/>
                        <a:cs typeface="+mn-cs"/>
                      </a:rPr>
                      <a:t>双变量调用</a:t>
                    </a:r>
                  </a:p>
                </p:txBody>
              </p:sp>
            </mc:Choice>
            <mc:Fallback>
              <p:sp>
                <p:nvSpPr>
                  <p:cNvPr id="7" name="文本框 6">
                    <a:extLst>
                      <a:ext uri="{FF2B5EF4-FFF2-40B4-BE49-F238E27FC236}">
                        <a16:creationId xmlns:a16="http://schemas.microsoft.com/office/drawing/2014/main" id="{7ED3985C-C859-3A10-15CD-002F3E27A5F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270201" y="4347743"/>
                    <a:ext cx="1564783" cy="276999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b="-17778"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8" name="箭头: 左弧形 7">
                <a:extLst>
                  <a:ext uri="{FF2B5EF4-FFF2-40B4-BE49-F238E27FC236}">
                    <a16:creationId xmlns:a16="http://schemas.microsoft.com/office/drawing/2014/main" id="{0AE3508E-34C2-47FD-E198-370CF3B22381}"/>
                  </a:ext>
                </a:extLst>
              </p:cNvPr>
              <p:cNvSpPr/>
              <p:nvPr/>
            </p:nvSpPr>
            <p:spPr>
              <a:xfrm>
                <a:off x="1308461" y="4350515"/>
                <a:ext cx="109461" cy="313420"/>
              </a:xfrm>
              <a:prstGeom prst="curvedRightArrow">
                <a:avLst/>
              </a:prstGeom>
              <a:noFill/>
              <a:ln w="1270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9" name="箭头: 左弧形 8">
                <a:extLst>
                  <a:ext uri="{FF2B5EF4-FFF2-40B4-BE49-F238E27FC236}">
                    <a16:creationId xmlns:a16="http://schemas.microsoft.com/office/drawing/2014/main" id="{91C9DF42-67EA-B4DC-9A5F-743EF70B6AA8}"/>
                  </a:ext>
                </a:extLst>
              </p:cNvPr>
              <p:cNvSpPr/>
              <p:nvPr/>
            </p:nvSpPr>
            <p:spPr>
              <a:xfrm rot="10800000">
                <a:off x="2689398" y="4332770"/>
                <a:ext cx="109461" cy="313420"/>
              </a:xfrm>
              <a:prstGeom prst="curvedRightArrow">
                <a:avLst/>
              </a:prstGeom>
              <a:noFill/>
              <a:ln w="1270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08F421DC-02FE-9887-F60E-3763A3211D78}"/>
                </a:ext>
              </a:extLst>
            </p:cNvPr>
            <p:cNvSpPr txBox="1"/>
            <p:nvPr/>
          </p:nvSpPr>
          <p:spPr>
            <a:xfrm>
              <a:off x="8426435" y="1988614"/>
              <a:ext cx="108883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kern="100" dirty="0">
                  <a:solidFill>
                    <a:srgbClr val="0070C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固体传热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5E332902-C37E-B6BA-A01E-932B63868BB3}"/>
                </a:ext>
              </a:extLst>
            </p:cNvPr>
            <p:cNvSpPr txBox="1"/>
            <p:nvPr/>
          </p:nvSpPr>
          <p:spPr>
            <a:xfrm>
              <a:off x="5513399" y="1957836"/>
              <a:ext cx="108883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kern="100" dirty="0">
                  <a:solidFill>
                    <a:srgbClr val="0070C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AC/DC</a:t>
              </a:r>
              <a:endParaRPr lang="zh-CN" altLang="en-US" sz="16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5EAD0F35-1E8A-1B12-8CC5-7252E6C6CC3E}"/>
                  </a:ext>
                </a:extLst>
              </p:cNvPr>
              <p:cNvSpPr txBox="1"/>
              <p:nvPr/>
            </p:nvSpPr>
            <p:spPr>
              <a:xfrm>
                <a:off x="263051" y="3651222"/>
                <a:ext cx="3999279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kumimoji="0" lang="zh-CN" altLang="en-US" sz="1600" b="1" i="0" u="none" strike="noStrike" kern="1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问题</a:t>
                </a:r>
                <a:r>
                  <a:rPr kumimoji="0" lang="en-US" altLang="zh-CN" sz="1600" b="1" i="0" u="none" strike="noStrike" kern="1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kumimoji="0" lang="zh-CN" altLang="en-US" sz="1600" b="1" i="0" u="none" strike="noStrike" kern="1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直接定义</a:t>
                </a:r>
                <a14:m>
                  <m:oMath xmlns:m="http://schemas.openxmlformats.org/officeDocument/2006/math">
                    <m:r>
                      <a:rPr kumimoji="0" lang="zh-CN" altLang="en-US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𝑅</m:t>
                    </m:r>
                    <m:d>
                      <m:dPr>
                        <m:ctrlPr>
                          <a:rPr kumimoji="0" lang="zh-CN" altLang="en-US" sz="16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70C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0" lang="zh-CN" altLang="en-US" sz="16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70C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𝐼</m:t>
                        </m:r>
                        <m:r>
                          <a:rPr kumimoji="0" lang="zh-CN" altLang="en-US" sz="16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70C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,</m:t>
                        </m:r>
                        <m:r>
                          <a:rPr kumimoji="0" lang="zh-CN" altLang="en-US" sz="16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70C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𝑇</m:t>
                        </m:r>
                      </m:e>
                    </m:d>
                  </m:oMath>
                </a14:m>
                <a:r>
                  <a:rPr lang="zh-CN" altLang="en-US" sz="1600" b="1" kern="100" dirty="0">
                    <a:solidFill>
                      <a:srgbClr val="0070C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会导致</a:t>
                </a:r>
                <a:r>
                  <a:rPr lang="zh-CN" altLang="en-US" sz="1600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循环变量</a:t>
                </a:r>
                <a:r>
                  <a:rPr lang="zh-CN" altLang="en-US" sz="1600" b="1" kern="100" dirty="0">
                    <a:solidFill>
                      <a:srgbClr val="0070C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问题</a:t>
                </a:r>
              </a:p>
            </p:txBody>
          </p:sp>
        </mc:Choice>
        <mc:Fallback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5EAD0F35-1E8A-1B12-8CC5-7252E6C6CC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051" y="3651222"/>
                <a:ext cx="3999279" cy="338554"/>
              </a:xfrm>
              <a:prstGeom prst="rect">
                <a:avLst/>
              </a:prstGeom>
              <a:blipFill>
                <a:blip r:embed="rId8"/>
                <a:stretch>
                  <a:fillRect l="-762" t="-7273" b="-2545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图片 22">
            <a:extLst>
              <a:ext uri="{FF2B5EF4-FFF2-40B4-BE49-F238E27FC236}">
                <a16:creationId xmlns:a16="http://schemas.microsoft.com/office/drawing/2014/main" id="{F475ED90-D897-44B7-4B41-88B6E7ADA65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2176" y="4217758"/>
            <a:ext cx="3621031" cy="208371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6" name="文本框 35">
                <a:extLst>
                  <a:ext uri="{FF2B5EF4-FFF2-40B4-BE49-F238E27FC236}">
                    <a16:creationId xmlns:a16="http://schemas.microsoft.com/office/drawing/2014/main" id="{A9DAE729-E74F-D213-3D76-906AE1045743}"/>
                  </a:ext>
                </a:extLst>
              </p:cNvPr>
              <p:cNvSpPr txBox="1"/>
              <p:nvPr/>
            </p:nvSpPr>
            <p:spPr>
              <a:xfrm>
                <a:off x="7222183" y="3354276"/>
                <a:ext cx="16465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altLang="zh-CN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altLang="zh-CN" b="0" i="1" baseline="-25000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altLang="zh-CN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altLang="zh-CN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altLang="zh-CN" b="0" i="1" baseline="-25000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altLang="zh-CN" b="0" i="0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>
          <p:sp>
            <p:nvSpPr>
              <p:cNvPr id="36" name="文本框 35">
                <a:extLst>
                  <a:ext uri="{FF2B5EF4-FFF2-40B4-BE49-F238E27FC236}">
                    <a16:creationId xmlns:a16="http://schemas.microsoft.com/office/drawing/2014/main" id="{A9DAE729-E74F-D213-3D76-906AE10457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2183" y="3354276"/>
                <a:ext cx="1646599" cy="369332"/>
              </a:xfrm>
              <a:prstGeom prst="rect">
                <a:avLst/>
              </a:prstGeom>
              <a:blipFill>
                <a:blip r:embed="rId10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0" name="直接箭头连接符 39">
            <a:extLst>
              <a:ext uri="{FF2B5EF4-FFF2-40B4-BE49-F238E27FC236}">
                <a16:creationId xmlns:a16="http://schemas.microsoft.com/office/drawing/2014/main" id="{ABC15105-3FC3-DD7F-F0E4-2C5B2E10954F}"/>
              </a:ext>
            </a:extLst>
          </p:cNvPr>
          <p:cNvCxnSpPr>
            <a:cxnSpLocks/>
          </p:cNvCxnSpPr>
          <p:nvPr/>
        </p:nvCxnSpPr>
        <p:spPr>
          <a:xfrm flipH="1" flipV="1">
            <a:off x="7981173" y="2743117"/>
            <a:ext cx="1" cy="61260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2" name="文本框 41">
                <a:extLst>
                  <a:ext uri="{FF2B5EF4-FFF2-40B4-BE49-F238E27FC236}">
                    <a16:creationId xmlns:a16="http://schemas.microsoft.com/office/drawing/2014/main" id="{CB797BF7-0898-E98E-D359-61BDF1684138}"/>
                  </a:ext>
                </a:extLst>
              </p:cNvPr>
              <p:cNvSpPr txBox="1"/>
              <p:nvPr/>
            </p:nvSpPr>
            <p:spPr>
              <a:xfrm>
                <a:off x="4676844" y="3805110"/>
                <a:ext cx="58118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altLang="zh-CN" i="1" baseline="-25000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zh-CN" altLang="en-US" sz="1600" b="1" kern="100" dirty="0">
                    <a:solidFill>
                      <a:srgbClr val="0070C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通过电感器模块赋予初始值，</a:t>
                </a:r>
                <a14:m>
                  <m:oMath xmlns:m="http://schemas.openxmlformats.org/officeDocument/2006/math">
                    <m:r>
                      <a:rPr lang="en-US" altLang="zh-CN" sz="1600" b="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altLang="zh-CN" sz="1600" i="1" baseline="-25000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zh-CN" altLang="en-US" sz="1600" b="1" kern="100" dirty="0">
                    <a:solidFill>
                      <a:srgbClr val="0070C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如何赋予给非传热模块</a:t>
                </a:r>
                <a:r>
                  <a:rPr lang="en-US" altLang="zh-CN" sz="1600" b="1" kern="100" dirty="0">
                    <a:solidFill>
                      <a:srgbClr val="0070C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?</a:t>
                </a:r>
                <a:endParaRPr lang="zh-CN" altLang="en-US" sz="1600" b="1" kern="100" dirty="0">
                  <a:solidFill>
                    <a:srgbClr val="0070C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2" name="文本框 41">
                <a:extLst>
                  <a:ext uri="{FF2B5EF4-FFF2-40B4-BE49-F238E27FC236}">
                    <a16:creationId xmlns:a16="http://schemas.microsoft.com/office/drawing/2014/main" id="{CB797BF7-0898-E98E-D359-61BDF16841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6844" y="3805110"/>
                <a:ext cx="5811887" cy="369332"/>
              </a:xfrm>
              <a:prstGeom prst="rect">
                <a:avLst/>
              </a:prstGeom>
              <a:blipFill>
                <a:blip r:embed="rId11"/>
                <a:stretch>
                  <a:fillRect t="-3279" b="-163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3" name="图片 42">
            <a:extLst>
              <a:ext uri="{FF2B5EF4-FFF2-40B4-BE49-F238E27FC236}">
                <a16:creationId xmlns:a16="http://schemas.microsoft.com/office/drawing/2014/main" id="{802C82CE-3994-2013-B5ED-91EDB1466E2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6769" y="5259615"/>
            <a:ext cx="6547214" cy="11587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4" name="文本框 43">
                <a:extLst>
                  <a:ext uri="{FF2B5EF4-FFF2-40B4-BE49-F238E27FC236}">
                    <a16:creationId xmlns:a16="http://schemas.microsoft.com/office/drawing/2014/main" id="{075F0F9D-27BB-4965-24E9-B919F93AD176}"/>
                  </a:ext>
                </a:extLst>
              </p:cNvPr>
              <p:cNvSpPr txBox="1"/>
              <p:nvPr/>
            </p:nvSpPr>
            <p:spPr>
              <a:xfrm>
                <a:off x="4516770" y="4491624"/>
                <a:ext cx="6015160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kumimoji="0" lang="zh-CN" altLang="en-US" sz="1600" b="1" i="0" u="none" strike="noStrike" kern="1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解决方式</a:t>
                </a:r>
                <a:r>
                  <a:rPr kumimoji="0" lang="en-US" altLang="zh-CN" sz="1600" b="1" i="0" u="none" strike="noStrike" kern="1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kumimoji="0" lang="zh-CN" altLang="en-US" sz="1600" b="1" i="0" u="none" strike="noStrike" kern="1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通过</a:t>
                </a:r>
                <a:r>
                  <a:rPr kumimoji="0" lang="zh-CN" altLang="en-US" sz="1600" b="1" i="0" u="none" strike="noStrike" kern="1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状态变量</a:t>
                </a:r>
                <a:r>
                  <a:rPr kumimoji="0" lang="zh-CN" altLang="en-US" sz="1600" b="1" i="0" u="none" strike="noStrike" kern="1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功能创造新变量</a:t>
                </a:r>
                <a:r>
                  <a:rPr kumimoji="0" lang="en-US" altLang="zh-CN" sz="1600" b="1" i="1" u="none" strike="noStrike" kern="1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kumimoji="0" lang="en-US" altLang="zh-CN" sz="1600" b="1" i="1" u="none" strike="noStrike" kern="100" cap="none" spc="0" normalizeH="0" baseline="-2500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kumimoji="0" lang="en-US" altLang="zh-CN" sz="1600" b="1" i="1" u="none" strike="noStrike" kern="100" cap="none" spc="0" normalizeH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=T</a:t>
                </a:r>
                <a:r>
                  <a:rPr kumimoji="0" lang="en-US" altLang="zh-CN" sz="1600" b="1" i="1" u="none" strike="noStrike" kern="100" cap="none" spc="0" normalizeH="0" baseline="-2500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kumimoji="0" lang="zh-CN" altLang="en-US" sz="1600" b="1" i="0" u="none" strike="noStrike" kern="1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，写入</a:t>
                </a:r>
                <a:r>
                  <a:rPr kumimoji="0" lang="en-US" altLang="zh-CN" sz="1600" b="1" i="0" u="none" strike="noStrike" kern="1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AC/DC</a:t>
                </a:r>
                <a:r>
                  <a:rPr kumimoji="0" lang="zh-CN" altLang="en-US" sz="1600" b="1" i="0" u="none" strike="noStrike" kern="1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模块，并利用</a:t>
                </a:r>
                <a:r>
                  <a:rPr kumimoji="0" lang="zh-CN" altLang="en-US" sz="1600" b="1" i="0" u="none" strike="noStrike" kern="1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探针变量</a:t>
                </a:r>
                <a:r>
                  <a:rPr kumimoji="0" lang="zh-CN" altLang="en-US" sz="1600" b="1" i="0" u="none" strike="noStrike" kern="1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更新</a:t>
                </a:r>
                <a14:m>
                  <m:oMath xmlns:m="http://schemas.openxmlformats.org/officeDocument/2006/math">
                    <m:r>
                      <a:rPr lang="en-US" altLang="zh-CN" sz="1600" b="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altLang="zh-CN" sz="1600" b="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sz="160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altLang="zh-CN" sz="1600" b="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sz="1600" b="1" kern="100" dirty="0">
                    <a:solidFill>
                      <a:srgbClr val="0070C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，完成</a:t>
                </a:r>
                <a:r>
                  <a:rPr lang="zh-CN" altLang="en-US" sz="1600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双变量调用</a:t>
                </a:r>
              </a:p>
            </p:txBody>
          </p:sp>
        </mc:Choice>
        <mc:Fallback>
          <p:sp>
            <p:nvSpPr>
              <p:cNvPr id="44" name="文本框 43">
                <a:extLst>
                  <a:ext uri="{FF2B5EF4-FFF2-40B4-BE49-F238E27FC236}">
                    <a16:creationId xmlns:a16="http://schemas.microsoft.com/office/drawing/2014/main" id="{075F0F9D-27BB-4965-24E9-B919F93AD1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6770" y="4491624"/>
                <a:ext cx="6015160" cy="584775"/>
              </a:xfrm>
              <a:prstGeom prst="rect">
                <a:avLst/>
              </a:prstGeom>
              <a:blipFill>
                <a:blip r:embed="rId13"/>
                <a:stretch>
                  <a:fillRect l="-608" t="-4167" r="-2026" b="-114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177829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1B1043-1DA9-AF28-C7B1-3C02F36ACB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图片 38">
            <a:extLst>
              <a:ext uri="{FF2B5EF4-FFF2-40B4-BE49-F238E27FC236}">
                <a16:creationId xmlns:a16="http://schemas.microsoft.com/office/drawing/2014/main" id="{29FAE4DE-32DE-0B6B-600E-84AB381D09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3922" y="4263928"/>
            <a:ext cx="2956556" cy="2274984"/>
          </a:xfrm>
          <a:prstGeom prst="rect">
            <a:avLst/>
          </a:prstGeom>
        </p:spPr>
      </p:pic>
      <p:grpSp>
        <p:nvGrpSpPr>
          <p:cNvPr id="21" name="组合 20">
            <a:extLst>
              <a:ext uri="{FF2B5EF4-FFF2-40B4-BE49-F238E27FC236}">
                <a16:creationId xmlns:a16="http://schemas.microsoft.com/office/drawing/2014/main" id="{0CCDDB75-B23D-0220-FA76-A7B0B3B2B4C6}"/>
              </a:ext>
            </a:extLst>
          </p:cNvPr>
          <p:cNvGrpSpPr/>
          <p:nvPr/>
        </p:nvGrpSpPr>
        <p:grpSpPr>
          <a:xfrm>
            <a:off x="0" y="49441"/>
            <a:ext cx="2798859" cy="794579"/>
            <a:chOff x="9875435" y="527311"/>
            <a:chExt cx="1583764" cy="334330"/>
          </a:xfrm>
        </p:grpSpPr>
        <p:sp>
          <p:nvSpPr>
            <p:cNvPr id="25" name="矩形 24">
              <a:extLst>
                <a:ext uri="{FF2B5EF4-FFF2-40B4-BE49-F238E27FC236}">
                  <a16:creationId xmlns:a16="http://schemas.microsoft.com/office/drawing/2014/main" id="{E304001E-A2E2-CFC1-E277-54455B27F8C5}"/>
                </a:ext>
              </a:extLst>
            </p:cNvPr>
            <p:cNvSpPr/>
            <p:nvPr/>
          </p:nvSpPr>
          <p:spPr>
            <a:xfrm>
              <a:off x="9876879" y="527311"/>
              <a:ext cx="1582320" cy="334330"/>
            </a:xfrm>
            <a:prstGeom prst="rect">
              <a:avLst/>
            </a:prstGeom>
            <a:solidFill>
              <a:srgbClr val="3449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8" name="文本框 9">
              <a:extLst>
                <a:ext uri="{FF2B5EF4-FFF2-40B4-BE49-F238E27FC236}">
                  <a16:creationId xmlns:a16="http://schemas.microsoft.com/office/drawing/2014/main" id="{06CA7EF5-48E6-32CE-4086-8FA2BBBC24B9}"/>
                </a:ext>
              </a:extLst>
            </p:cNvPr>
            <p:cNvSpPr txBox="1"/>
            <p:nvPr/>
          </p:nvSpPr>
          <p:spPr>
            <a:xfrm>
              <a:off x="9875435" y="596883"/>
              <a:ext cx="1583764" cy="184531"/>
            </a:xfrm>
            <a:prstGeom prst="rect">
              <a:avLst/>
            </a:prstGeom>
            <a:noFill/>
          </p:spPr>
          <p:txBody>
            <a:bodyPr wrap="square" lIns="68562" tIns="34281" rIns="68562" bIns="34281" rtlCol="0">
              <a:spAutoFit/>
            </a:bodyPr>
            <a:lstStyle/>
            <a:p>
              <a:pPr marL="0" marR="0" lvl="1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模型检验</a:t>
              </a:r>
            </a:p>
          </p:txBody>
        </p:sp>
      </p:grpSp>
      <p:sp>
        <p:nvSpPr>
          <p:cNvPr id="32" name="文本框 31">
            <a:extLst>
              <a:ext uri="{FF2B5EF4-FFF2-40B4-BE49-F238E27FC236}">
                <a16:creationId xmlns:a16="http://schemas.microsoft.com/office/drawing/2014/main" id="{36C275A5-6462-81A4-1F1C-03D0AF3F9717}"/>
              </a:ext>
            </a:extLst>
          </p:cNvPr>
          <p:cNvSpPr txBox="1"/>
          <p:nvPr/>
        </p:nvSpPr>
        <p:spPr>
          <a:xfrm>
            <a:off x="-4169" y="905774"/>
            <a:ext cx="577078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zh-CN" altLang="en-US" sz="24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测试</a:t>
            </a:r>
            <a:r>
              <a:rPr kumimoji="0" lang="en-US" altLang="zh-CN" sz="24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kumimoji="0" lang="zh-CN" altLang="en-US" sz="2400" b="1" i="0" u="none" strike="noStrike" kern="1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仿真校验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F79FFBA0-E2B7-0FCE-E06E-78E697B31CFE}"/>
              </a:ext>
            </a:extLst>
          </p:cNvPr>
          <p:cNvCxnSpPr>
            <a:cxnSpLocks/>
          </p:cNvCxnSpPr>
          <p:nvPr/>
        </p:nvCxnSpPr>
        <p:spPr>
          <a:xfrm>
            <a:off x="0" y="922489"/>
            <a:ext cx="1208723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文本框 58">
                <a:extLst>
                  <a:ext uri="{FF2B5EF4-FFF2-40B4-BE49-F238E27FC236}">
                    <a16:creationId xmlns:a16="http://schemas.microsoft.com/office/drawing/2014/main" id="{86850C4A-C8B5-040C-49A6-30A4E69B3A41}"/>
                  </a:ext>
                </a:extLst>
              </p:cNvPr>
              <p:cNvSpPr txBox="1"/>
              <p:nvPr/>
            </p:nvSpPr>
            <p:spPr>
              <a:xfrm>
                <a:off x="733044" y="1384154"/>
                <a:ext cx="1776153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lvl="0" indent="-285750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US" altLang="zh-CN" sz="1600" b="1" i="1" kern="10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𝑰</m:t>
                    </m:r>
                    <m:r>
                      <a:rPr lang="en-US" altLang="zh-CN" sz="1600" b="1" i="1" kern="10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altLang="zh-CN" sz="1600" b="1" i="1" kern="10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𝑽</m:t>
                    </m:r>
                  </m:oMath>
                </a14:m>
                <a:r>
                  <a:rPr kumimoji="0" lang="zh-CN" altLang="en-US" sz="1600" b="1" i="0" u="none" strike="noStrike" kern="1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曲线</a:t>
                </a:r>
              </a:p>
            </p:txBody>
          </p:sp>
        </mc:Choice>
        <mc:Fallback xmlns="">
          <p:sp>
            <p:nvSpPr>
              <p:cNvPr id="59" name="文本框 58">
                <a:extLst>
                  <a:ext uri="{FF2B5EF4-FFF2-40B4-BE49-F238E27FC236}">
                    <a16:creationId xmlns:a16="http://schemas.microsoft.com/office/drawing/2014/main" id="{86850C4A-C8B5-040C-49A6-30A4E69B3A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044" y="1384154"/>
                <a:ext cx="1776153" cy="338554"/>
              </a:xfrm>
              <a:prstGeom prst="rect">
                <a:avLst/>
              </a:prstGeom>
              <a:blipFill>
                <a:blip r:embed="rId4"/>
                <a:stretch>
                  <a:fillRect l="-1370" t="-7143" b="-196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1D3E6FEE-F99B-2627-F10E-79D52444D800}"/>
                  </a:ext>
                </a:extLst>
              </p:cNvPr>
              <p:cNvSpPr txBox="1"/>
              <p:nvPr/>
            </p:nvSpPr>
            <p:spPr>
              <a:xfrm>
                <a:off x="3872364" y="1392687"/>
                <a:ext cx="1776153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lvl="0" indent="-285750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b="1" i="1" kern="1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1600" b="1" i="1" kern="1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𝑷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600" b="1" i="1" kern="1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sat</m:t>
                        </m:r>
                      </m:sub>
                    </m:sSub>
                    <m:r>
                      <a:rPr lang="en-US" altLang="zh-CN" sz="1600" b="1" i="1" kern="10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−</m:t>
                    </m:r>
                    <m:sSub>
                      <m:sSubPr>
                        <m:ctrlPr>
                          <a:rPr lang="en-US" altLang="zh-CN" sz="1600" b="1" i="1" kern="1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1600" b="1" i="1" kern="1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600" b="1" i="1" kern="1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b</m:t>
                        </m:r>
                      </m:sub>
                    </m:sSub>
                  </m:oMath>
                </a14:m>
                <a:r>
                  <a:rPr kumimoji="0" lang="zh-CN" altLang="en-US" sz="1600" b="1" i="0" u="none" strike="noStrike" kern="1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曲线</a:t>
                </a:r>
              </a:p>
            </p:txBody>
          </p:sp>
        </mc:Choice>
        <mc:Fallback xmlns="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1D3E6FEE-F99B-2627-F10E-79D52444D8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2364" y="1392687"/>
                <a:ext cx="1776153" cy="338554"/>
              </a:xfrm>
              <a:prstGeom prst="rect">
                <a:avLst/>
              </a:prstGeom>
              <a:blipFill>
                <a:blip r:embed="rId5"/>
                <a:stretch>
                  <a:fillRect l="-1370" t="-7143" b="-196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图片 1">
            <a:extLst>
              <a:ext uri="{FF2B5EF4-FFF2-40B4-BE49-F238E27FC236}">
                <a16:creationId xmlns:a16="http://schemas.microsoft.com/office/drawing/2014/main" id="{6BB631F3-0E82-FD63-1DBA-4EAA2C0BC7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01353" y="4356"/>
            <a:ext cx="1785881" cy="91813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F044861A-6A9C-9714-DA03-F40602E0000D}"/>
                  </a:ext>
                </a:extLst>
              </p:cNvPr>
              <p:cNvSpPr txBox="1"/>
              <p:nvPr/>
            </p:nvSpPr>
            <p:spPr>
              <a:xfrm>
                <a:off x="6897420" y="1366403"/>
                <a:ext cx="4753806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zh-CN" altLang="en-US" sz="1600" b="1" kern="100" dirty="0">
                    <a:solidFill>
                      <a:srgbClr val="0070C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基于参数构建</a:t>
                </a:r>
                <a:r>
                  <a:rPr lang="zh-CN" altLang="en-US" sz="1600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二流体曲面</a:t>
                </a:r>
                <a:r>
                  <a:rPr lang="zh-CN" altLang="en-US" sz="1600" b="1" kern="100" dirty="0">
                    <a:solidFill>
                      <a:srgbClr val="0070C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，并利用</a:t>
                </a:r>
                <a:r>
                  <a:rPr lang="en-US" altLang="zh-CN" sz="1600" b="1" kern="100" dirty="0">
                    <a:solidFill>
                      <a:srgbClr val="0070C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COMSOL</a:t>
                </a:r>
                <a:r>
                  <a:rPr lang="zh-CN" altLang="en-US" sz="1600" b="1" kern="100" dirty="0">
                    <a:solidFill>
                      <a:srgbClr val="0070C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计算</a:t>
                </a:r>
                <a:r>
                  <a:rPr lang="zh-CN" altLang="en-US" sz="1600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b="1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1600" b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600" b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b</m:t>
                        </m:r>
                      </m:sub>
                    </m:sSub>
                  </m:oMath>
                </a14:m>
                <a:r>
                  <a:rPr lang="zh-CN" altLang="en-US" sz="1600" b="1" kern="100" dirty="0">
                    <a:solidFill>
                      <a:srgbClr val="0070C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下的</a:t>
                </a:r>
                <a14:m>
                  <m:oMath xmlns:m="http://schemas.openxmlformats.org/officeDocument/2006/math">
                    <m:r>
                      <a:rPr lang="en-US" altLang="zh-CN" sz="1600" b="1" kern="1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𝑰</m:t>
                    </m:r>
                    <m:r>
                      <a:rPr lang="en-US" altLang="zh-CN" sz="1600" b="1" kern="1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altLang="zh-CN" sz="1600" b="1" kern="1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𝑽</m:t>
                    </m:r>
                  </m:oMath>
                </a14:m>
                <a:r>
                  <a:rPr lang="zh-CN" altLang="en-US" sz="1600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曲线</a:t>
                </a:r>
                <a:endParaRPr lang="zh-CN" altLang="en-US" sz="1600" b="1" kern="100" dirty="0">
                  <a:solidFill>
                    <a:srgbClr val="0070C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F044861A-6A9C-9714-DA03-F40602E000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7420" y="1366403"/>
                <a:ext cx="4753806" cy="584775"/>
              </a:xfrm>
              <a:prstGeom prst="rect">
                <a:avLst/>
              </a:prstGeom>
              <a:blipFill>
                <a:blip r:embed="rId7"/>
                <a:stretch>
                  <a:fillRect l="-513" t="-4167" b="-114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图片 22">
            <a:extLst>
              <a:ext uri="{FF2B5EF4-FFF2-40B4-BE49-F238E27FC236}">
                <a16:creationId xmlns:a16="http://schemas.microsoft.com/office/drawing/2014/main" id="{35E793E6-C4F7-83BA-42B0-5421BD30071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5850" y="1734068"/>
            <a:ext cx="2893448" cy="2171154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id="{03D2CE79-7B54-90AA-47D1-1A93C321D73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25481" y="1731241"/>
            <a:ext cx="2841990" cy="22714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id="{7F31D2D7-E74D-E406-CDCE-D3FEE19EB5E8}"/>
                  </a:ext>
                </a:extLst>
              </p:cNvPr>
              <p:cNvSpPr txBox="1"/>
              <p:nvPr/>
            </p:nvSpPr>
            <p:spPr>
              <a:xfrm>
                <a:off x="6897420" y="2097401"/>
                <a:ext cx="4753806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zh-CN" altLang="en-US" sz="1600" b="1" kern="100" dirty="0">
                    <a:solidFill>
                      <a:srgbClr val="0070C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通过</a:t>
                </a:r>
                <a:r>
                  <a:rPr lang="en-US" altLang="zh-CN" sz="1600" b="1" kern="100" dirty="0">
                    <a:solidFill>
                      <a:srgbClr val="0070C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I-V</a:t>
                </a:r>
                <a:r>
                  <a:rPr lang="zh-CN" altLang="en-US" sz="1600" b="1" kern="100" dirty="0">
                    <a:solidFill>
                      <a:srgbClr val="0070C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曲线，得到器件在不同</a:t>
                </a:r>
                <a:r>
                  <a:rPr lang="en-US" altLang="zh-CN" sz="1600" b="1" kern="100" dirty="0">
                    <a:solidFill>
                      <a:srgbClr val="0070C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Tb</a:t>
                </a:r>
                <a:r>
                  <a:rPr lang="zh-CN" altLang="en-US" sz="1600" b="1" kern="100" dirty="0">
                    <a:solidFill>
                      <a:srgbClr val="0070C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下的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b="1" i="1" kern="1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1600" b="1" kern="1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𝑷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600" b="1" kern="1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sat</m:t>
                        </m:r>
                      </m:sub>
                    </m:sSub>
                    <m:r>
                      <a:rPr lang="en-US" altLang="zh-CN" sz="1600" b="1" kern="10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−</m:t>
                    </m:r>
                    <m:sSub>
                      <m:sSubPr>
                        <m:ctrlPr>
                          <a:rPr lang="en-US" altLang="zh-CN" sz="1600" b="1" i="1" kern="1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1600" b="1" kern="1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600" b="1" kern="1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b</m:t>
                        </m:r>
                      </m:sub>
                    </m:sSub>
                    <m:r>
                      <a:rPr lang="zh-CN" altLang="en-US" sz="1600" b="1" i="1" kern="10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，</m:t>
                    </m:r>
                  </m:oMath>
                </a14:m>
                <a:r>
                  <a:rPr lang="zh-CN" altLang="en-US" sz="1600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测试曲线被碰撞散射和弹道输运模型包络</a:t>
                </a:r>
              </a:p>
            </p:txBody>
          </p:sp>
        </mc:Choice>
        <mc:Fallback xmlns=""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id="{7F31D2D7-E74D-E406-CDCE-D3FEE19EB5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7420" y="2097401"/>
                <a:ext cx="4753806" cy="584775"/>
              </a:xfrm>
              <a:prstGeom prst="rect">
                <a:avLst/>
              </a:prstGeom>
              <a:blipFill>
                <a:blip r:embed="rId10"/>
                <a:stretch>
                  <a:fillRect l="-513" t="-4167" b="-114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文本框 34">
            <a:extLst>
              <a:ext uri="{FF2B5EF4-FFF2-40B4-BE49-F238E27FC236}">
                <a16:creationId xmlns:a16="http://schemas.microsoft.com/office/drawing/2014/main" id="{119E7136-00E5-8790-E2F1-98381249E979}"/>
              </a:ext>
            </a:extLst>
          </p:cNvPr>
          <p:cNvSpPr txBox="1"/>
          <p:nvPr/>
        </p:nvSpPr>
        <p:spPr>
          <a:xfrm>
            <a:off x="6897420" y="2819645"/>
            <a:ext cx="475380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6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模型拟合得到的器件</a:t>
            </a:r>
            <a:r>
              <a:rPr lang="zh-CN" altLang="en-US" sz="1600" b="1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热导率</a:t>
            </a:r>
            <a:r>
              <a:rPr lang="en-US" altLang="zh-CN" sz="1600" b="1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en-US" sz="16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分别为</a:t>
            </a:r>
            <a:r>
              <a:rPr lang="en-US" altLang="zh-CN" sz="1600" b="1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255.2 </a:t>
            </a:r>
            <a:r>
              <a:rPr lang="en-US" altLang="zh-CN" sz="1600" b="1" kern="100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pW</a:t>
            </a:r>
            <a:r>
              <a:rPr lang="en-US" altLang="zh-CN" sz="1600" b="1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/K</a:t>
            </a:r>
            <a:r>
              <a:rPr lang="zh-CN" altLang="en-US" sz="16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1600" b="1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258.3 </a:t>
            </a:r>
            <a:r>
              <a:rPr lang="en-US" altLang="zh-CN" sz="1600" b="1" kern="100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pW</a:t>
            </a:r>
            <a:r>
              <a:rPr lang="en-US" altLang="zh-CN" sz="1600" b="1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/K</a:t>
            </a:r>
            <a:r>
              <a:rPr lang="zh-CN" altLang="en-US" sz="16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，与测试结果的</a:t>
            </a:r>
            <a:r>
              <a:rPr lang="en-US" altLang="zh-CN" sz="1600" b="1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254.0 </a:t>
            </a:r>
            <a:r>
              <a:rPr lang="en-US" altLang="zh-CN" sz="1600" b="1" kern="100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pW</a:t>
            </a:r>
            <a:r>
              <a:rPr lang="en-US" altLang="zh-CN" sz="1600" b="1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/K</a:t>
            </a:r>
            <a:r>
              <a:rPr lang="zh-CN" altLang="en-US" sz="16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基本一致，误差在</a:t>
            </a:r>
            <a:r>
              <a:rPr lang="en-US" altLang="zh-CN" sz="16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1.6%</a:t>
            </a:r>
            <a:r>
              <a:rPr lang="zh-CN" altLang="en-US" sz="16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以内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文本框 35">
                <a:extLst>
                  <a:ext uri="{FF2B5EF4-FFF2-40B4-BE49-F238E27FC236}">
                    <a16:creationId xmlns:a16="http://schemas.microsoft.com/office/drawing/2014/main" id="{7E9291E5-B4CD-FFCE-A06A-9B8E27158D1A}"/>
                  </a:ext>
                </a:extLst>
              </p:cNvPr>
              <p:cNvSpPr txBox="1"/>
              <p:nvPr/>
            </p:nvSpPr>
            <p:spPr>
              <a:xfrm>
                <a:off x="5207923" y="3994027"/>
                <a:ext cx="1776153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lvl="0" indent="-285750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b="1" i="1" kern="1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1600" b="1" i="1" kern="1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𝑷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600" b="1" i="1" kern="1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sat</m:t>
                        </m:r>
                      </m:sub>
                    </m:sSub>
                    <m:r>
                      <a:rPr lang="en-US" altLang="zh-CN" sz="1600" b="1" i="1" kern="10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−</m:t>
                    </m:r>
                    <m:sSub>
                      <m:sSubPr>
                        <m:ctrlPr>
                          <a:rPr lang="en-US" altLang="zh-CN" sz="1600" b="1" i="1" kern="1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1600" b="1" i="1" kern="1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600" b="1" i="1" kern="1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b</m:t>
                        </m:r>
                      </m:sub>
                    </m:sSub>
                  </m:oMath>
                </a14:m>
                <a:r>
                  <a:rPr kumimoji="0" lang="zh-CN" altLang="en-US" sz="1600" b="1" i="0" u="none" strike="noStrike" kern="1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曲线</a:t>
                </a:r>
              </a:p>
            </p:txBody>
          </p:sp>
        </mc:Choice>
        <mc:Fallback xmlns="">
          <p:sp>
            <p:nvSpPr>
              <p:cNvPr id="36" name="文本框 35">
                <a:extLst>
                  <a:ext uri="{FF2B5EF4-FFF2-40B4-BE49-F238E27FC236}">
                    <a16:creationId xmlns:a16="http://schemas.microsoft.com/office/drawing/2014/main" id="{7E9291E5-B4CD-FFCE-A06A-9B8E27158D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7923" y="3994027"/>
                <a:ext cx="1776153" cy="338554"/>
              </a:xfrm>
              <a:prstGeom prst="rect">
                <a:avLst/>
              </a:prstGeom>
              <a:blipFill>
                <a:blip r:embed="rId11"/>
                <a:stretch>
                  <a:fillRect l="-1370" t="-7143" b="-196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8" name="图片 37">
            <a:extLst>
              <a:ext uri="{FF2B5EF4-FFF2-40B4-BE49-F238E27FC236}">
                <a16:creationId xmlns:a16="http://schemas.microsoft.com/office/drawing/2014/main" id="{7DE5E237-BD57-E745-AF69-9DF391018EA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76"/>
          <a:stretch>
            <a:fillRect/>
          </a:stretch>
        </p:blipFill>
        <p:spPr>
          <a:xfrm>
            <a:off x="5188975" y="4317556"/>
            <a:ext cx="2868721" cy="227498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1" name="文本框 40">
                <a:extLst>
                  <a:ext uri="{FF2B5EF4-FFF2-40B4-BE49-F238E27FC236}">
                    <a16:creationId xmlns:a16="http://schemas.microsoft.com/office/drawing/2014/main" id="{6CEDDDC4-AF46-1617-8E5A-3C4679A96BD7}"/>
                  </a:ext>
                </a:extLst>
              </p:cNvPr>
              <p:cNvSpPr txBox="1"/>
              <p:nvPr/>
            </p:nvSpPr>
            <p:spPr>
              <a:xfrm>
                <a:off x="539553" y="4457498"/>
                <a:ext cx="4548641" cy="60670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zh-CN" altLang="en-US" sz="1600" b="1" kern="100" dirty="0">
                    <a:solidFill>
                      <a:srgbClr val="0070C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时域上，模拟单光子入射</a:t>
                </a:r>
                <a:r>
                  <a:rPr lang="en-US" altLang="zh-CN" sz="1600" b="1" kern="100" dirty="0">
                    <a:solidFill>
                      <a:srgbClr val="0070C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b="1" i="1" kern="10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1600" b="1" i="1" kern="10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𝑬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600" b="1" i="1" kern="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p</m:t>
                        </m:r>
                      </m:sub>
                    </m:sSub>
                    <m:r>
                      <a:rPr lang="en-US" altLang="zh-CN" sz="1600" b="1" i="1" kern="1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zh-CN" sz="1600" b="1" i="1" kern="1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𝟓</m:t>
                    </m:r>
                    <m:r>
                      <a:rPr lang="en-US" altLang="zh-CN" sz="1600" b="1" i="1" kern="1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altLang="zh-CN" sz="1600" b="1" i="1" kern="1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𝟗</m:t>
                    </m:r>
                    <m:r>
                      <a:rPr lang="en-US" altLang="zh-CN" sz="1600" b="1" i="1" kern="1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𝒌𝒆𝑽</m:t>
                    </m:r>
                  </m:oMath>
                </a14:m>
                <a:r>
                  <a:rPr lang="en-US" altLang="zh-CN" sz="1600" b="1" kern="100" dirty="0">
                    <a:solidFill>
                      <a:srgbClr val="0070C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en-US" sz="1600" b="1" kern="100" dirty="0">
                    <a:solidFill>
                      <a:srgbClr val="0070C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得到</a:t>
                </a:r>
                <a:r>
                  <a:rPr lang="zh-CN" altLang="en-US" sz="1600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脉冲</a:t>
                </a:r>
                <a:r>
                  <a:rPr lang="en-US" altLang="zh-CN" sz="1600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zh-CN" altLang="en-US" sz="1600" b="1" kern="1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反馈曲线</a:t>
                </a:r>
              </a:p>
            </p:txBody>
          </p:sp>
        </mc:Choice>
        <mc:Fallback xmlns="">
          <p:sp>
            <p:nvSpPr>
              <p:cNvPr id="41" name="文本框 40">
                <a:extLst>
                  <a:ext uri="{FF2B5EF4-FFF2-40B4-BE49-F238E27FC236}">
                    <a16:creationId xmlns:a16="http://schemas.microsoft.com/office/drawing/2014/main" id="{6CEDDDC4-AF46-1617-8E5A-3C4679A96B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3" y="4457498"/>
                <a:ext cx="4548641" cy="606705"/>
              </a:xfrm>
              <a:prstGeom prst="rect">
                <a:avLst/>
              </a:prstGeom>
              <a:blipFill>
                <a:blip r:embed="rId13"/>
                <a:stretch>
                  <a:fillRect l="-536" t="-5000" b="-12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文本框 41">
            <a:extLst>
              <a:ext uri="{FF2B5EF4-FFF2-40B4-BE49-F238E27FC236}">
                <a16:creationId xmlns:a16="http://schemas.microsoft.com/office/drawing/2014/main" id="{04EE79A1-06C9-67D8-8CCA-BCF609C59219}"/>
              </a:ext>
            </a:extLst>
          </p:cNvPr>
          <p:cNvSpPr txBox="1"/>
          <p:nvPr/>
        </p:nvSpPr>
        <p:spPr>
          <a:xfrm>
            <a:off x="524538" y="5212782"/>
            <a:ext cx="454864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6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两种传热极限所给出的</a:t>
            </a:r>
            <a:r>
              <a:rPr lang="zh-CN" altLang="en-US" sz="1600" b="1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波形差异很小</a:t>
            </a:r>
            <a:r>
              <a:rPr lang="zh-CN" altLang="en-US" sz="16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，在上升沿、峰值时刻与衰减常数上均与实测</a:t>
            </a:r>
            <a:r>
              <a:rPr lang="zh-CN" altLang="en-US" sz="1600" b="1" kern="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几乎重合</a:t>
            </a:r>
            <a:r>
              <a:rPr lang="zh-CN" altLang="en-US" sz="1600" b="1" kern="1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1600" b="1" kern="1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5" name="灯片编号占位符 44">
            <a:extLst>
              <a:ext uri="{FF2B5EF4-FFF2-40B4-BE49-F238E27FC236}">
                <a16:creationId xmlns:a16="http://schemas.microsoft.com/office/drawing/2014/main" id="{389BF1CE-B097-37BE-4158-F73F26D7D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F8853-5CC1-412B-8267-4BB288F547C7}" type="slidenum">
              <a:rPr lang="zh-CN" altLang="en-US" b="1" smtClean="0">
                <a:solidFill>
                  <a:schemeClr val="tx1"/>
                </a:solidFill>
              </a:rPr>
              <a:t>9</a:t>
            </a:fld>
            <a:endParaRPr lang="zh-CN" alt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5361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69501</TotalTime>
  <Words>1557</Words>
  <Application>Microsoft Office PowerPoint</Application>
  <PresentationFormat>宽屏</PresentationFormat>
  <Paragraphs>194</Paragraphs>
  <Slides>15</Slides>
  <Notes>14</Notes>
  <HiddenSlides>2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15</vt:i4>
      </vt:variant>
    </vt:vector>
  </HeadingPairs>
  <TitlesOfParts>
    <vt:vector size="26" baseType="lpstr">
      <vt:lpstr>等线</vt:lpstr>
      <vt:lpstr>等线 Light</vt:lpstr>
      <vt:lpstr>宋体</vt:lpstr>
      <vt:lpstr>微软雅黑</vt:lpstr>
      <vt:lpstr>Arial</vt:lpstr>
      <vt:lpstr>Cambria Math</vt:lpstr>
      <vt:lpstr>Times New Roman</vt:lpstr>
      <vt:lpstr>Wingdings</vt:lpstr>
      <vt:lpstr>Office 主题​​</vt:lpstr>
      <vt:lpstr>1_Office 主题​​</vt:lpstr>
      <vt:lpstr>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AlMn-TES的电热模型构建与位置依赖研究</dc:title>
  <dc:creator>junjie zhou</dc:creator>
  <cp:lastModifiedBy>junjie zhou</cp:lastModifiedBy>
  <cp:revision>78</cp:revision>
  <dcterms:created xsi:type="dcterms:W3CDTF">2025-02-04T08:43:43Z</dcterms:created>
  <dcterms:modified xsi:type="dcterms:W3CDTF">2025-10-29T17:38:48Z</dcterms:modified>
</cp:coreProperties>
</file>