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2"/>
          </p14:sldIdLst>
        </p14:section>
      </p14:sectionLst>
    </p:ext>
    <p:ext uri="{EFAFB233-063F-42B5-8137-9DF3F51BA10A}">
      <p15:sldGuideLst xmlns:p15="http://schemas.microsoft.com/office/powerpoint/2012/main">
        <p15:guide id="1" orient="horz" pos="13824" userDrawn="1">
          <p15:clr>
            <a:srgbClr val="A4A3A4"/>
          </p15:clr>
        </p15:guide>
        <p15:guide id="2" pos="1036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5090" autoAdjust="0"/>
  </p:normalViewPr>
  <p:slideViewPr>
    <p:cSldViewPr snapToGrid="0" showGuides="1">
      <p:cViewPr varScale="1">
        <p:scale>
          <a:sx n="17" d="100"/>
          <a:sy n="17" d="100"/>
        </p:scale>
        <p:origin x="2280" y="198"/>
      </p:cViewPr>
      <p:guideLst>
        <p:guide orient="horz" pos="13824"/>
        <p:guide pos="10366"/>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78244" y="834328"/>
            <a:ext cx="18720959" cy="3907429"/>
          </a:xfrm>
        </p:spPr>
        <p:txBody>
          <a:bodyPr>
            <a:noAutofit/>
          </a:bodyPr>
          <a:lstStyle/>
          <a:p>
            <a:r>
              <a:rPr lang="en-US" altLang="zh-CN" sz="9200" dirty="0"/>
              <a:t>Thermal Insights into Curly 3D Nanofibrous Sponges for Air Filtration</a:t>
            </a:r>
          </a:p>
        </p:txBody>
      </p:sp>
      <p:sp>
        <p:nvSpPr>
          <p:cNvPr id="3" name="Content Placeholder 2"/>
          <p:cNvSpPr>
            <a:spLocks noGrp="1"/>
          </p:cNvSpPr>
          <p:nvPr>
            <p:ph sz="quarter" idx="10"/>
          </p:nvPr>
        </p:nvSpPr>
        <p:spPr>
          <a:xfrm>
            <a:off x="12978130" y="9137923"/>
            <a:ext cx="19086830" cy="2720340"/>
          </a:xfrm>
        </p:spPr>
        <p:txBody>
          <a:bodyPr/>
          <a:lstStyle/>
          <a:p>
            <a:pPr>
              <a:lnSpc>
                <a:spcPct val="50000"/>
              </a:lnSpc>
            </a:pPr>
            <a:r>
              <a:rPr lang="en-US" altLang="zh-CN" sz="3400" dirty="0">
                <a:sym typeface="+mn-ea"/>
              </a:rPr>
              <a:t>Beijie Zhu</a:t>
            </a:r>
            <a:r>
              <a:rPr lang="en-US" sz="3400" baseline="30000" dirty="0"/>
              <a:t>1</a:t>
            </a:r>
            <a:r>
              <a:rPr lang="en-US" sz="3400" dirty="0"/>
              <a:t>, Liwei Xing</a:t>
            </a:r>
            <a:r>
              <a:rPr lang="en-US" sz="3400" baseline="30000" dirty="0"/>
              <a:t>1</a:t>
            </a:r>
            <a:r>
              <a:rPr lang="en-US" sz="3400" dirty="0"/>
              <a:t>, Lei</a:t>
            </a:r>
            <a:r>
              <a:rPr lang="en-US" altLang="zh-CN" sz="3400" dirty="0"/>
              <a:t> Zang</a:t>
            </a:r>
            <a:r>
              <a:rPr lang="en-US" altLang="zh-CN" sz="3400" baseline="30000" dirty="0"/>
              <a:t>1</a:t>
            </a:r>
            <a:r>
              <a:rPr lang="en-US" altLang="zh-CN" sz="3400" dirty="0"/>
              <a:t>,  Saisai Chen</a:t>
            </a:r>
            <a:r>
              <a:rPr lang="en-US" altLang="zh-CN" sz="3400" baseline="30000" dirty="0"/>
              <a:t>1</a:t>
            </a:r>
            <a:r>
              <a:rPr lang="en-US" altLang="zh-CN" sz="3400" dirty="0"/>
              <a:t>,</a:t>
            </a:r>
            <a:r>
              <a:rPr lang="zh-CN" altLang="en-US" sz="3400" dirty="0"/>
              <a:t> </a:t>
            </a:r>
            <a:r>
              <a:rPr lang="en-US" altLang="zh-CN" sz="3400" dirty="0"/>
              <a:t>Jiaxin Xu</a:t>
            </a:r>
            <a:r>
              <a:rPr lang="en-US" altLang="zh-CN" sz="3400" baseline="30000" dirty="0">
                <a:sym typeface="+mn-ea"/>
              </a:rPr>
              <a:t>1</a:t>
            </a:r>
            <a:r>
              <a:rPr lang="en-US" altLang="zh-CN" sz="3400" dirty="0"/>
              <a:t>,</a:t>
            </a:r>
            <a:r>
              <a:rPr lang="zh-CN" altLang="en-US" sz="3400" dirty="0"/>
              <a:t> </a:t>
            </a:r>
            <a:r>
              <a:rPr lang="en-US" altLang="zh-CN" sz="3400" dirty="0"/>
              <a:t>Zhiang Zhang</a:t>
            </a:r>
            <a:r>
              <a:rPr lang="en-US" altLang="zh-CN" sz="3400" baseline="30000" dirty="0">
                <a:sym typeface="+mn-ea"/>
              </a:rPr>
              <a:t>1</a:t>
            </a:r>
            <a:r>
              <a:rPr lang="en-US" altLang="zh-CN" sz="3400" dirty="0"/>
              <a:t>, Xiao Yang</a:t>
            </a:r>
            <a:r>
              <a:rPr lang="en-US" altLang="zh-CN" sz="3400" baseline="30000" dirty="0">
                <a:sym typeface="+mn-ea"/>
              </a:rPr>
              <a:t>1</a:t>
            </a:r>
            <a:r>
              <a:rPr lang="en-US" altLang="zh-CN" sz="3400" dirty="0"/>
              <a:t>, Shengqi Xia</a:t>
            </a:r>
            <a:r>
              <a:rPr lang="en-US" altLang="zh-CN" sz="3400" baseline="30000" dirty="0">
                <a:sym typeface="+mn-ea"/>
              </a:rPr>
              <a:t>1</a:t>
            </a:r>
            <a:r>
              <a:rPr lang="en-US" altLang="zh-CN" sz="3400" dirty="0"/>
              <a:t>, </a:t>
            </a:r>
          </a:p>
          <a:p>
            <a:pPr>
              <a:lnSpc>
                <a:spcPct val="50000"/>
              </a:lnSpc>
            </a:pPr>
            <a:r>
              <a:rPr lang="en-US" sz="3400" dirty="0"/>
              <a:t>Yuanqiang Xu</a:t>
            </a:r>
            <a:r>
              <a:rPr lang="en-US" sz="3400" baseline="30000" dirty="0"/>
              <a:t>1</a:t>
            </a:r>
            <a:r>
              <a:rPr lang="en-US" sz="3400" dirty="0"/>
              <a:t>*, Yuansheng Zheng</a:t>
            </a:r>
            <a:r>
              <a:rPr lang="en-US" sz="3400" baseline="30000" dirty="0"/>
              <a:t>1</a:t>
            </a:r>
            <a:r>
              <a:rPr lang="en-US" sz="3400" dirty="0"/>
              <a:t>*, Lijun Yang</a:t>
            </a:r>
            <a:r>
              <a:rPr lang="en-US" altLang="zh-CN" sz="3400" baseline="30000" dirty="0">
                <a:sym typeface="+mn-ea"/>
              </a:rPr>
              <a:t>1</a:t>
            </a:r>
            <a:endParaRPr lang="en-US" sz="3400" baseline="30000" dirty="0"/>
          </a:p>
          <a:p>
            <a:pPr>
              <a:lnSpc>
                <a:spcPct val="50000"/>
              </a:lnSpc>
            </a:pPr>
            <a:r>
              <a:rPr lang="en-US" sz="3400" dirty="0"/>
              <a:t>1 School of Textiles and Fashion, Shanghai University of Engineering Science, Shanghai, China.</a:t>
            </a:r>
          </a:p>
          <a:p>
            <a:pPr>
              <a:lnSpc>
                <a:spcPct val="50000"/>
              </a:lnSpc>
            </a:pPr>
            <a:r>
              <a:rPr lang="en-US" sz="3400" dirty="0">
                <a:sym typeface="+mn-ea"/>
              </a:rPr>
              <a:t>* </a:t>
            </a:r>
            <a:r>
              <a:rPr lang="en-US" altLang="zh-CN" sz="3400" dirty="0"/>
              <a:t>Corresponding authors.</a:t>
            </a:r>
          </a:p>
        </p:txBody>
      </p:sp>
      <p:sp>
        <p:nvSpPr>
          <p:cNvPr id="5" name="Text Placeholder 4"/>
          <p:cNvSpPr>
            <a:spLocks noGrp="1"/>
          </p:cNvSpPr>
          <p:nvPr>
            <p:ph type="body" sz="quarter" idx="23"/>
          </p:nvPr>
        </p:nvSpPr>
        <p:spPr>
          <a:xfrm>
            <a:off x="17960340" y="21879560"/>
            <a:ext cx="13738225" cy="6856730"/>
          </a:xfrm>
        </p:spPr>
        <p:txBody>
          <a:bodyPr/>
          <a:lstStyle/>
          <a:p>
            <a:r>
              <a:rPr lang="en-US" altLang="zh-CN" sz="4895" dirty="0"/>
              <a:t>The simulations examined the effects of structural parameters on thermal insulation. The model used ~3.3 μm microfibers and ~0.5 μm three-dimensional nanofibers, with a simulated skin layer beneath the fibers maintained at 34 </a:t>
            </a:r>
            <a:r>
              <a:rPr lang="en-US" altLang="en-US" sz="4895" dirty="0"/>
              <a:t>°</a:t>
            </a:r>
            <a:r>
              <a:rPr lang="en-US" altLang="zh-CN" sz="4895" dirty="0"/>
              <a:t>C [1]. The computational domain approximated the fiber network, and boundary conditions followed experimental thermal tests. Representative structures are shown in Figure 1.</a:t>
            </a:r>
          </a:p>
        </p:txBody>
      </p:sp>
      <p:sp>
        <p:nvSpPr>
          <p:cNvPr id="6" name="Text Placeholder 5"/>
          <p:cNvSpPr>
            <a:spLocks noGrp="1"/>
          </p:cNvSpPr>
          <p:nvPr>
            <p:ph type="body" sz="quarter" idx="24"/>
          </p:nvPr>
        </p:nvSpPr>
        <p:spPr>
          <a:xfrm>
            <a:off x="1341233" y="39623893"/>
            <a:ext cx="14385034" cy="2733308"/>
          </a:xfrm>
        </p:spPr>
        <p:txBody>
          <a:bodyPr/>
          <a:lstStyle/>
          <a:p>
            <a:r>
              <a:rPr lang="en-US" dirty="0"/>
              <a:t>1. </a:t>
            </a:r>
            <a:r>
              <a:rPr lang="en-US" altLang="zh-CN" dirty="0"/>
              <a:t>W. </a:t>
            </a:r>
            <a:r>
              <a:rPr lang="en-US" altLang="zh-CN" dirty="0">
                <a:sym typeface="+mn-ea"/>
              </a:rPr>
              <a:t>Song</a:t>
            </a:r>
            <a:r>
              <a:rPr lang="en-US" altLang="zh-CN" dirty="0"/>
              <a:t>, F. </a:t>
            </a:r>
            <a:r>
              <a:rPr lang="en-US" altLang="zh-CN" dirty="0">
                <a:sym typeface="+mn-ea"/>
              </a:rPr>
              <a:t>Zhong</a:t>
            </a:r>
            <a:r>
              <a:rPr lang="en-US" altLang="zh-CN" dirty="0"/>
              <a:t>, J. K. </a:t>
            </a:r>
            <a:r>
              <a:rPr lang="en-US" altLang="zh-CN" dirty="0">
                <a:sym typeface="+mn-ea"/>
              </a:rPr>
              <a:t>Calautit</a:t>
            </a:r>
            <a:r>
              <a:rPr lang="en-US" altLang="zh-CN" dirty="0"/>
              <a:t>, </a:t>
            </a:r>
            <a:r>
              <a:rPr lang="en-US" altLang="zh-CN" dirty="0">
                <a:sym typeface="+mn-ea"/>
              </a:rPr>
              <a:t>J. Li,</a:t>
            </a:r>
            <a:r>
              <a:rPr lang="en-US" altLang="zh-CN" dirty="0"/>
              <a:t> “Exploring the role of skin temperature in thermal sensation and thermal comfort: A comprehensive review”, Energy and Built Environment, 6, 762-781, 2025; https://doi.org/10.1016/j.enbenv.2024.03.002.</a:t>
            </a:r>
          </a:p>
        </p:txBody>
      </p:sp>
      <p:sp>
        <p:nvSpPr>
          <p:cNvPr id="7" name="Content Placeholder 6"/>
          <p:cNvSpPr>
            <a:spLocks noGrp="1"/>
          </p:cNvSpPr>
          <p:nvPr>
            <p:ph sz="quarter" idx="26"/>
          </p:nvPr>
        </p:nvSpPr>
        <p:spPr>
          <a:xfrm>
            <a:off x="12978217" y="5034923"/>
            <a:ext cx="17040836" cy="3498651"/>
          </a:xfrm>
        </p:spPr>
        <p:txBody>
          <a:bodyPr/>
          <a:lstStyle/>
          <a:p>
            <a:r>
              <a:rPr lang="en-US" altLang="zh-CN" sz="5400" dirty="0"/>
              <a:t>A 3D nanofiber sponge with curly, hierarchical fibers was fabricated via electrospinning, exhibiting ultralow density, &gt;98% PM</a:t>
            </a:r>
            <a:r>
              <a:rPr lang="en-US" altLang="zh-CN" sz="5400" baseline="-25000" dirty="0"/>
              <a:t>0.3</a:t>
            </a:r>
            <a:r>
              <a:rPr lang="en-US" altLang="zh-CN" sz="5400" dirty="0"/>
              <a:t> filtration, low air resistance (~56 Pa), and excellent durability.</a:t>
            </a:r>
          </a:p>
        </p:txBody>
      </p:sp>
      <p:sp>
        <p:nvSpPr>
          <p:cNvPr id="8" name="Text Placeholder 7"/>
          <p:cNvSpPr>
            <a:spLocks noGrp="1"/>
          </p:cNvSpPr>
          <p:nvPr>
            <p:ph type="body" sz="quarter" idx="18"/>
          </p:nvPr>
        </p:nvSpPr>
        <p:spPr>
          <a:xfrm>
            <a:off x="1649531" y="14568446"/>
            <a:ext cx="29230969" cy="5242910"/>
          </a:xfrm>
        </p:spPr>
        <p:txBody>
          <a:bodyPr/>
          <a:lstStyle/>
          <a:p>
            <a:r>
              <a:rPr lang="en-US" altLang="zh-CN" sz="4800" dirty="0"/>
              <a:t>To address the challenge of combining high filtration efficiency with thermal insulation, a 3D nanofibrous sponge with curly fibers, hierarchical porosity, and ultralow density was fabricated via electrospinning. The material exhibits excellent filtration performance, low air resistance, and mechanical stability under repeated airflow, while maintaining higher skin temperatures than conventional counterparts. COMSOL Multiphysics® simulations and thermal analyses demonstrate that its porous, interlocked fiber network effectively suppresses conduction, convection, and radiation, offering a promising route toward breathable, thermally protective materials for extreme environments.</a:t>
            </a:r>
          </a:p>
        </p:txBody>
      </p:sp>
      <p:sp>
        <p:nvSpPr>
          <p:cNvPr id="9" name="Text Placeholder 8"/>
          <p:cNvSpPr>
            <a:spLocks noGrp="1"/>
          </p:cNvSpPr>
          <p:nvPr>
            <p:ph type="body" sz="quarter" idx="27"/>
          </p:nvPr>
        </p:nvSpPr>
        <p:spPr>
          <a:xfrm>
            <a:off x="1649531" y="13265946"/>
            <a:ext cx="29615963" cy="1302499"/>
          </a:xfrm>
        </p:spPr>
        <p:txBody>
          <a:bodyPr/>
          <a:lstStyle/>
          <a:p>
            <a:r>
              <a:rPr lang="en-US" dirty="0"/>
              <a:t>Abstract</a:t>
            </a:r>
          </a:p>
        </p:txBody>
      </p:sp>
      <p:sp>
        <p:nvSpPr>
          <p:cNvPr id="10" name="Text Placeholder 9"/>
          <p:cNvSpPr>
            <a:spLocks noGrp="1"/>
          </p:cNvSpPr>
          <p:nvPr>
            <p:ph type="body" sz="quarter" idx="28"/>
          </p:nvPr>
        </p:nvSpPr>
        <p:spPr>
          <a:xfrm>
            <a:off x="17855880" y="20510956"/>
            <a:ext cx="6879956" cy="1303795"/>
          </a:xfrm>
        </p:spPr>
        <p:txBody>
          <a:bodyPr/>
          <a:lstStyle/>
          <a:p>
            <a:r>
              <a:rPr lang="en-US" dirty="0"/>
              <a:t>Methodology</a:t>
            </a:r>
          </a:p>
        </p:txBody>
      </p:sp>
      <p:sp>
        <p:nvSpPr>
          <p:cNvPr id="50" name="Text Placeholder 49"/>
          <p:cNvSpPr>
            <a:spLocks noGrp="1"/>
          </p:cNvSpPr>
          <p:nvPr>
            <p:ph type="body" sz="quarter" idx="30"/>
          </p:nvPr>
        </p:nvSpPr>
        <p:spPr>
          <a:xfrm>
            <a:off x="1134110" y="26191210"/>
            <a:ext cx="16553180" cy="1666240"/>
          </a:xfrm>
        </p:spPr>
        <p:txBody>
          <a:bodyPr/>
          <a:lstStyle/>
          <a:p>
            <a:r>
              <a:rPr lang="en-US" altLang="zh-CN" dirty="0"/>
              <a:t>FIGURE 1. (a) Schematic representation of the 3D simulation models composed of microfibers and nanofibers, respectively. (b) Simulated 3D temperature distributions in a traditional microfiber assembly and a 3D nanofibrous sponge.</a:t>
            </a:r>
          </a:p>
        </p:txBody>
      </p:sp>
      <p:sp>
        <p:nvSpPr>
          <p:cNvPr id="14" name="Text Placeholder 13"/>
          <p:cNvSpPr>
            <a:spLocks noGrp="1"/>
          </p:cNvSpPr>
          <p:nvPr>
            <p:ph type="body" sz="quarter" idx="32"/>
          </p:nvPr>
        </p:nvSpPr>
        <p:spPr>
          <a:xfrm>
            <a:off x="1196913" y="30943096"/>
            <a:ext cx="15919818" cy="7101577"/>
          </a:xfrm>
        </p:spPr>
        <p:txBody>
          <a:bodyPr/>
          <a:lstStyle/>
          <a:p>
            <a:r>
              <a:rPr lang="en-US" altLang="zh-CN" sz="4895" dirty="0"/>
              <a:t>Figure 1(b) shows the simulated temperature distributions of a microfiber assembly and a 3D nanofibrous sponge, with the sponge exhibiting a lower thermal gradient and better insulation. Figure 2(a) presents the pressure field from high (top) to low (bottom), while Figure 2(b) shows particle trajectories and velocity fields, where nanofibers achieve higher capture efficiency. Simulations agree with experiments and guide the design of fibrous membranes.</a:t>
            </a:r>
          </a:p>
        </p:txBody>
      </p:sp>
      <p:sp>
        <p:nvSpPr>
          <p:cNvPr id="15" name="Text Placeholder 14"/>
          <p:cNvSpPr>
            <a:spLocks noGrp="1"/>
          </p:cNvSpPr>
          <p:nvPr>
            <p:ph type="body" sz="quarter" idx="33"/>
          </p:nvPr>
        </p:nvSpPr>
        <p:spPr/>
        <p:txBody>
          <a:bodyPr/>
          <a:lstStyle/>
          <a:p>
            <a:r>
              <a:rPr lang="en-US" dirty="0"/>
              <a:t>Results</a:t>
            </a:r>
          </a:p>
        </p:txBody>
      </p:sp>
      <p:sp>
        <p:nvSpPr>
          <p:cNvPr id="70" name="Text Placeholder 69"/>
          <p:cNvSpPr>
            <a:spLocks noGrp="1"/>
          </p:cNvSpPr>
          <p:nvPr>
            <p:ph type="body" sz="quarter" idx="35"/>
          </p:nvPr>
        </p:nvSpPr>
        <p:spPr>
          <a:xfrm>
            <a:off x="17750155" y="36955095"/>
            <a:ext cx="13848715" cy="1516380"/>
          </a:xfrm>
        </p:spPr>
        <p:txBody>
          <a:bodyPr/>
          <a:lstStyle/>
          <a:p>
            <a:r>
              <a:rPr lang="en-US" dirty="0"/>
              <a:t>FIGURE 2. </a:t>
            </a:r>
            <a:r>
              <a:rPr lang="en-US" altLang="zh-CN" dirty="0"/>
              <a:t>3D distributions of (a) pressure fields and (b) particle velocity fields in microfiber and nanofiber models.</a:t>
            </a:r>
          </a:p>
        </p:txBody>
      </p:sp>
      <p:sp>
        <p:nvSpPr>
          <p:cNvPr id="19" name="TextBox 1"/>
          <p:cNvSpPr txBox="1"/>
          <p:nvPr/>
        </p:nvSpPr>
        <p:spPr>
          <a:xfrm>
            <a:off x="1196912" y="38648293"/>
            <a:ext cx="15919818" cy="866740"/>
          </a:xfrm>
          <a:prstGeom prst="rect">
            <a:avLst/>
          </a:prstGeom>
          <a:solidFill>
            <a:schemeClr val="bg1"/>
          </a:solidFill>
        </p:spPr>
        <p:txBody>
          <a:bodyPr wrap="square" rtlCol="0">
            <a:spAutoFit/>
          </a:bodyPr>
          <a:lstStyle/>
          <a:p>
            <a:r>
              <a:rPr lang="en-US" sz="4920" b="1" dirty="0">
                <a:solidFill>
                  <a:schemeClr val="bg1">
                    <a:lumMod val="65000"/>
                  </a:schemeClr>
                </a:solidFill>
                <a:latin typeface="Calibri" panose="020F0502020204030204" pitchFamily="34" charset="0"/>
                <a:cs typeface="Calibri" panose="020F0502020204030204" pitchFamily="34" charset="0"/>
              </a:rPr>
              <a:t>REFERENCES</a:t>
            </a:r>
            <a:endParaRPr lang="en-US" sz="4100" b="1" dirty="0">
              <a:solidFill>
                <a:schemeClr val="bg1">
                  <a:lumMod val="65000"/>
                </a:schemeClr>
              </a:solidFill>
              <a:latin typeface="Calibri" panose="020F0502020204030204" pitchFamily="34" charset="0"/>
              <a:cs typeface="Calibri" panose="020F0502020204030204" pitchFamily="34" charset="0"/>
            </a:endParaRPr>
          </a:p>
        </p:txBody>
      </p:sp>
      <p:pic>
        <p:nvPicPr>
          <p:cNvPr id="35" name="图片占位符 34" descr="YuuUWJ_before_pic"/>
          <p:cNvPicPr>
            <a:picLocks noGrp="1" noChangeAspect="1"/>
          </p:cNvPicPr>
          <p:nvPr>
            <p:ph type="pic" sz="quarter" idx="31"/>
          </p:nvPr>
        </p:nvPicPr>
        <p:blipFill>
          <a:blip r:embed="rId2">
            <a:clrChange>
              <a:clrFrom>
                <a:srgbClr val="FCFEFC">
                  <a:alpha val="100000"/>
                </a:srgbClr>
              </a:clrFrom>
              <a:clrTo>
                <a:srgbClr val="FCFEFC">
                  <a:alpha val="100000"/>
                  <a:alpha val="0"/>
                </a:srgbClr>
              </a:clrTo>
            </a:clrChange>
          </a:blip>
          <a:stretch>
            <a:fillRect/>
          </a:stretch>
        </p:blipFill>
        <p:spPr>
          <a:xfrm>
            <a:off x="17326610" y="38786435"/>
            <a:ext cx="14236615" cy="3153600"/>
          </a:xfrm>
          <a:prstGeom prst="rect">
            <a:avLst/>
          </a:prstGeom>
        </p:spPr>
      </p:pic>
      <p:pic>
        <p:nvPicPr>
          <p:cNvPr id="45" name="图片 44" descr="演示文稿1_0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10260" y="21189950"/>
            <a:ext cx="17045480" cy="4392000"/>
          </a:xfrm>
          <a:prstGeom prst="rect">
            <a:avLst/>
          </a:prstGeom>
        </p:spPr>
      </p:pic>
      <p:pic>
        <p:nvPicPr>
          <p:cNvPr id="47" name="图片 46" descr="演示文稿1_01(2)"/>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18571210" y="28905835"/>
            <a:ext cx="11747560" cy="8100000"/>
          </a:xfrm>
          <a:prstGeom prst="rect">
            <a:avLst/>
          </a:prstGeom>
        </p:spPr>
      </p:pic>
      <p:pic>
        <p:nvPicPr>
          <p:cNvPr id="12" name="图片 11" descr="演示文稿1_01"/>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1341120" y="2233930"/>
            <a:ext cx="10264583" cy="79200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TotalTime>
  <Words>474</Words>
  <Application>Microsoft Office PowerPoint</Application>
  <PresentationFormat>自定义</PresentationFormat>
  <Paragraphs>16</Paragraphs>
  <Slides>1</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vt:i4>
      </vt:variant>
    </vt:vector>
  </HeadingPairs>
  <TitlesOfParts>
    <vt:vector size="5" baseType="lpstr">
      <vt:lpstr>Arial</vt:lpstr>
      <vt:lpstr>Calibri</vt:lpstr>
      <vt:lpstr>Calibri Light</vt:lpstr>
      <vt:lpstr>Office Theme</vt:lpstr>
      <vt:lpstr>Thermal Insights into Curly 3D Nanofibrous Sponges for Air Filtration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Huiying (Zoey) Liu</cp:lastModifiedBy>
  <cp:revision>251</cp:revision>
  <cp:lastPrinted>2023-01-06T15:48:00Z</cp:lastPrinted>
  <dcterms:created xsi:type="dcterms:W3CDTF">2023-01-03T14:57:00Z</dcterms:created>
  <dcterms:modified xsi:type="dcterms:W3CDTF">2025-10-28T05:59:53Z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AA7C951A4BC34BD0B5DBE854DA1655BA_13</vt:lpwstr>
  </property>
  <property fmtid="{D5CDD505-2E9C-101B-9397-08002B2CF9AE}" pid="3" name="KSOProductBuildVer">
    <vt:lpwstr>2052-12.1.0.23125</vt:lpwstr>
  </property>
</Properties>
</file>