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6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59" r:id="rId5"/>
    <p:sldId id="1812" r:id="rId6"/>
    <p:sldId id="268" r:id="rId7"/>
    <p:sldId id="1818" r:id="rId8"/>
    <p:sldId id="1813" r:id="rId9"/>
    <p:sldId id="269" r:id="rId10"/>
    <p:sldId id="305" r:id="rId11"/>
    <p:sldId id="1815" r:id="rId12"/>
    <p:sldId id="272" r:id="rId13"/>
    <p:sldId id="1819" r:id="rId14"/>
    <p:sldId id="1823" r:id="rId15"/>
    <p:sldId id="1822" r:id="rId16"/>
    <p:sldId id="1814" r:id="rId17"/>
    <p:sldId id="310" r:id="rId18"/>
    <p:sldId id="307" r:id="rId19"/>
    <p:sldId id="1816" r:id="rId20"/>
    <p:sldId id="313" r:id="rId21"/>
    <p:sldId id="1820" r:id="rId22"/>
    <p:sldId id="285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24A7A"/>
    <a:srgbClr val="3043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45" autoAdjust="0"/>
    <p:restoredTop sz="94660"/>
  </p:normalViewPr>
  <p:slideViewPr>
    <p:cSldViewPr snapToGrid="0">
      <p:cViewPr varScale="1">
        <p:scale>
          <a:sx n="79" d="100"/>
          <a:sy n="79" d="100"/>
        </p:scale>
        <p:origin x="31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6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59.wmf"/><Relationship Id="rId8" Type="http://schemas.openxmlformats.org/officeDocument/2006/relationships/image" Target="../media/image58.wmf"/><Relationship Id="rId7" Type="http://schemas.openxmlformats.org/officeDocument/2006/relationships/image" Target="../media/image57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64.wmf"/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0CB40-7793-41F0-82BD-FCF24EEF42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89F00-E60B-485C-BC63-6A31F703C18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E89F00-E60B-485C-BC63-6A31F703C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E89F00-E60B-485C-BC63-6A31F703C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104858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8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2795" y="365125"/>
            <a:ext cx="2961127" cy="720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  <p:grpSp>
        <p:nvGrpSpPr>
          <p:cNvPr id="78" name="组合 77"/>
          <p:cNvGrpSpPr/>
          <p:nvPr userDrawn="1"/>
        </p:nvGrpSpPr>
        <p:grpSpPr>
          <a:xfrm>
            <a:off x="544118" y="355712"/>
            <a:ext cx="354010" cy="354010"/>
            <a:chOff x="2233218" y="4210450"/>
            <a:chExt cx="354010" cy="354010"/>
          </a:xfrm>
        </p:grpSpPr>
        <p:sp>
          <p:nvSpPr>
            <p:cNvPr id="79" name="矩形: 圆角 78"/>
            <p:cNvSpPr/>
            <p:nvPr/>
          </p:nvSpPr>
          <p:spPr>
            <a:xfrm>
              <a:off x="2233218" y="4210450"/>
              <a:ext cx="330200" cy="3302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: 圆角 79"/>
            <p:cNvSpPr/>
            <p:nvPr/>
          </p:nvSpPr>
          <p:spPr>
            <a:xfrm>
              <a:off x="2257028" y="4234260"/>
              <a:ext cx="330200" cy="330200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2" name="直接连接符 81"/>
          <p:cNvCxnSpPr/>
          <p:nvPr userDrawn="1"/>
        </p:nvCxnSpPr>
        <p:spPr>
          <a:xfrm>
            <a:off x="241300" y="901700"/>
            <a:ext cx="1165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占位符 84"/>
          <p:cNvSpPr>
            <a:spLocks noGrp="1"/>
          </p:cNvSpPr>
          <p:nvPr>
            <p:ph type="body" sz="quarter" idx="13"/>
          </p:nvPr>
        </p:nvSpPr>
        <p:spPr>
          <a:xfrm>
            <a:off x="1029156" y="335402"/>
            <a:ext cx="5295900" cy="469897"/>
          </a:xfrm>
        </p:spPr>
        <p:txBody>
          <a:bodyPr wrap="square"/>
          <a:lstStyle>
            <a:lvl1pPr marL="0" indent="0">
              <a:buNone/>
              <a:defRPr b="1">
                <a:latin typeface="+mj-ea"/>
                <a:ea typeface="+mj-ea"/>
              </a:defRPr>
            </a:lvl1pPr>
            <a:lvl2pPr>
              <a:defRPr b="1">
                <a:latin typeface="+mj-ea"/>
                <a:ea typeface="+mj-ea"/>
              </a:defRPr>
            </a:lvl2pPr>
            <a:lvl3pPr>
              <a:defRPr b="1">
                <a:latin typeface="+mj-ea"/>
                <a:ea typeface="+mj-ea"/>
              </a:defRPr>
            </a:lvl3pPr>
            <a:lvl4pPr>
              <a:defRPr b="1">
                <a:latin typeface="+mj-ea"/>
                <a:ea typeface="+mj-ea"/>
              </a:defRPr>
            </a:lvl4pPr>
            <a:lvl5pPr>
              <a:defRPr b="1">
                <a:latin typeface="+mj-ea"/>
                <a:ea typeface="+mj-ea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pic>
        <p:nvPicPr>
          <p:cNvPr id="81" name="图片 8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57615" y="181610"/>
            <a:ext cx="2961127" cy="720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CD966-4A08-4DBF-BB5B-682841691D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F4C1E-F207-4F82-9245-8984E1189D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image" Target="../media/image29.png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3" Type="http://schemas.openxmlformats.org/officeDocument/2006/relationships/notesSlide" Target="../notesSlides/notesSlide4.xml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117.xml"/><Relationship Id="rId10" Type="http://schemas.openxmlformats.org/officeDocument/2006/relationships/tags" Target="../tags/tag116.xml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22.xml"/><Relationship Id="rId8" Type="http://schemas.openxmlformats.org/officeDocument/2006/relationships/image" Target="../media/image33.png"/><Relationship Id="rId7" Type="http://schemas.openxmlformats.org/officeDocument/2006/relationships/tags" Target="../tags/tag121.xml"/><Relationship Id="rId6" Type="http://schemas.openxmlformats.org/officeDocument/2006/relationships/image" Target="../media/image32.png"/><Relationship Id="rId5" Type="http://schemas.openxmlformats.org/officeDocument/2006/relationships/tags" Target="../tags/tag120.xml"/><Relationship Id="rId4" Type="http://schemas.openxmlformats.org/officeDocument/2006/relationships/image" Target="../media/image31.png"/><Relationship Id="rId3" Type="http://schemas.openxmlformats.org/officeDocument/2006/relationships/tags" Target="../tags/tag119.xml"/><Relationship Id="rId2" Type="http://schemas.openxmlformats.org/officeDocument/2006/relationships/image" Target="../media/image30.png"/><Relationship Id="rId19" Type="http://schemas.openxmlformats.org/officeDocument/2006/relationships/slideLayout" Target="../slideLayouts/slideLayout3.xml"/><Relationship Id="rId18" Type="http://schemas.openxmlformats.org/officeDocument/2006/relationships/tags" Target="../tags/tag131.xml"/><Relationship Id="rId17" Type="http://schemas.openxmlformats.org/officeDocument/2006/relationships/tags" Target="../tags/tag130.xml"/><Relationship Id="rId16" Type="http://schemas.openxmlformats.org/officeDocument/2006/relationships/tags" Target="../tags/tag129.xml"/><Relationship Id="rId15" Type="http://schemas.openxmlformats.org/officeDocument/2006/relationships/tags" Target="../tags/tag128.xml"/><Relationship Id="rId14" Type="http://schemas.openxmlformats.org/officeDocument/2006/relationships/tags" Target="../tags/tag127.xml"/><Relationship Id="rId13" Type="http://schemas.openxmlformats.org/officeDocument/2006/relationships/tags" Target="../tags/tag126.xml"/><Relationship Id="rId12" Type="http://schemas.openxmlformats.org/officeDocument/2006/relationships/tags" Target="../tags/tag125.xml"/><Relationship Id="rId11" Type="http://schemas.openxmlformats.org/officeDocument/2006/relationships/tags" Target="../tags/tag124.xml"/><Relationship Id="rId10" Type="http://schemas.openxmlformats.org/officeDocument/2006/relationships/tags" Target="../tags/tag123.xml"/><Relationship Id="rId1" Type="http://schemas.openxmlformats.org/officeDocument/2006/relationships/tags" Target="../tags/tag11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32.xml"/><Relationship Id="rId8" Type="http://schemas.openxmlformats.org/officeDocument/2006/relationships/image" Target="../media/image41.png"/><Relationship Id="rId7" Type="http://schemas.openxmlformats.org/officeDocument/2006/relationships/image" Target="../media/image40.png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135.xml"/><Relationship Id="rId11" Type="http://schemas.openxmlformats.org/officeDocument/2006/relationships/tags" Target="../tags/tag134.xml"/><Relationship Id="rId10" Type="http://schemas.openxmlformats.org/officeDocument/2006/relationships/tags" Target="../tags/tag133.xml"/><Relationship Id="rId1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image" Target="../media/image45.png"/><Relationship Id="rId7" Type="http://schemas.openxmlformats.org/officeDocument/2006/relationships/image" Target="../media/image44.png"/><Relationship Id="rId6" Type="http://schemas.openxmlformats.org/officeDocument/2006/relationships/image" Target="../media/image43.png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141.xml"/><Relationship Id="rId13" Type="http://schemas.openxmlformats.org/officeDocument/2006/relationships/image" Target="../media/image49.png"/><Relationship Id="rId12" Type="http://schemas.openxmlformats.org/officeDocument/2006/relationships/image" Target="../media/image48.png"/><Relationship Id="rId11" Type="http://schemas.openxmlformats.org/officeDocument/2006/relationships/image" Target="../media/image47.png"/><Relationship Id="rId10" Type="http://schemas.openxmlformats.org/officeDocument/2006/relationships/image" Target="../media/image46.png"/><Relationship Id="rId1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tags" Target="../tags/tag14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.bin"/><Relationship Id="rId8" Type="http://schemas.openxmlformats.org/officeDocument/2006/relationships/image" Target="../media/image53.wmf"/><Relationship Id="rId7" Type="http://schemas.openxmlformats.org/officeDocument/2006/relationships/oleObject" Target="../embeddings/oleObject3.bin"/><Relationship Id="rId6" Type="http://schemas.openxmlformats.org/officeDocument/2006/relationships/image" Target="../media/image5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1.wmf"/><Relationship Id="rId3" Type="http://schemas.openxmlformats.org/officeDocument/2006/relationships/oleObject" Target="../embeddings/oleObject1.bin"/><Relationship Id="rId23" Type="http://schemas.openxmlformats.org/officeDocument/2006/relationships/notesSlide" Target="../notesSlides/notesSlide6.xml"/><Relationship Id="rId22" Type="http://schemas.openxmlformats.org/officeDocument/2006/relationships/vmlDrawing" Target="../drawings/vmlDrawing1.vml"/><Relationship Id="rId21" Type="http://schemas.openxmlformats.org/officeDocument/2006/relationships/slideLayout" Target="../slideLayouts/slideLayout3.xml"/><Relationship Id="rId20" Type="http://schemas.openxmlformats.org/officeDocument/2006/relationships/image" Target="../media/image59.wmf"/><Relationship Id="rId2" Type="http://schemas.openxmlformats.org/officeDocument/2006/relationships/tags" Target="../tags/tag143.xml"/><Relationship Id="rId19" Type="http://schemas.openxmlformats.org/officeDocument/2006/relationships/oleObject" Target="../embeddings/oleObject9.bin"/><Relationship Id="rId18" Type="http://schemas.openxmlformats.org/officeDocument/2006/relationships/image" Target="../media/image58.wmf"/><Relationship Id="rId17" Type="http://schemas.openxmlformats.org/officeDocument/2006/relationships/oleObject" Target="../embeddings/oleObject8.bin"/><Relationship Id="rId16" Type="http://schemas.openxmlformats.org/officeDocument/2006/relationships/image" Target="../media/image57.wmf"/><Relationship Id="rId15" Type="http://schemas.openxmlformats.org/officeDocument/2006/relationships/oleObject" Target="../embeddings/oleObject7.bin"/><Relationship Id="rId14" Type="http://schemas.openxmlformats.org/officeDocument/2006/relationships/image" Target="../media/image56.wmf"/><Relationship Id="rId13" Type="http://schemas.openxmlformats.org/officeDocument/2006/relationships/oleObject" Target="../embeddings/oleObject6.bin"/><Relationship Id="rId12" Type="http://schemas.openxmlformats.org/officeDocument/2006/relationships/image" Target="../media/image55.wmf"/><Relationship Id="rId11" Type="http://schemas.openxmlformats.org/officeDocument/2006/relationships/oleObject" Target="../embeddings/oleObject5.bin"/><Relationship Id="rId10" Type="http://schemas.openxmlformats.org/officeDocument/2006/relationships/image" Target="../media/image54.wmf"/><Relationship Id="rId1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3.bin"/><Relationship Id="rId8" Type="http://schemas.openxmlformats.org/officeDocument/2006/relationships/image" Target="../media/image63.wmf"/><Relationship Id="rId7" Type="http://schemas.openxmlformats.org/officeDocument/2006/relationships/oleObject" Target="../embeddings/oleObject12.bin"/><Relationship Id="rId6" Type="http://schemas.openxmlformats.org/officeDocument/2006/relationships/image" Target="../media/image6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61.wmf"/><Relationship Id="rId3" Type="http://schemas.openxmlformats.org/officeDocument/2006/relationships/oleObject" Target="../embeddings/oleObject10.bin"/><Relationship Id="rId2" Type="http://schemas.openxmlformats.org/officeDocument/2006/relationships/tags" Target="../tags/tag144.xml"/><Relationship Id="rId12" Type="http://schemas.openxmlformats.org/officeDocument/2006/relationships/vmlDrawing" Target="../drawings/vmlDrawing2.vml"/><Relationship Id="rId11" Type="http://schemas.openxmlformats.org/officeDocument/2006/relationships/slideLayout" Target="../slideLayouts/slideLayout3.xml"/><Relationship Id="rId10" Type="http://schemas.openxmlformats.org/officeDocument/2006/relationships/image" Target="../media/image64.wmf"/><Relationship Id="rId1" Type="http://schemas.openxmlformats.org/officeDocument/2006/relationships/image" Target="../media/image6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tags" Target="../tags/tag145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154.xml"/><Relationship Id="rId8" Type="http://schemas.openxmlformats.org/officeDocument/2006/relationships/tags" Target="../tags/tag153.xml"/><Relationship Id="rId7" Type="http://schemas.openxmlformats.org/officeDocument/2006/relationships/tags" Target="../tags/tag152.x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6" Type="http://schemas.openxmlformats.org/officeDocument/2006/relationships/slideLayout" Target="../slideLayouts/slideLayout3.xml"/><Relationship Id="rId15" Type="http://schemas.openxmlformats.org/officeDocument/2006/relationships/tags" Target="../tags/tag160.xml"/><Relationship Id="rId14" Type="http://schemas.openxmlformats.org/officeDocument/2006/relationships/tags" Target="../tags/tag159.xml"/><Relationship Id="rId13" Type="http://schemas.openxmlformats.org/officeDocument/2006/relationships/tags" Target="../tags/tag158.xml"/><Relationship Id="rId12" Type="http://schemas.openxmlformats.org/officeDocument/2006/relationships/tags" Target="../tags/tag157.xml"/><Relationship Id="rId11" Type="http://schemas.openxmlformats.org/officeDocument/2006/relationships/tags" Target="../tags/tag156.xml"/><Relationship Id="rId10" Type="http://schemas.openxmlformats.org/officeDocument/2006/relationships/tags" Target="../tags/tag155.xml"/><Relationship Id="rId1" Type="http://schemas.openxmlformats.org/officeDocument/2006/relationships/tags" Target="../tags/tag146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68.svg"/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1" Type="http://schemas.openxmlformats.org/officeDocument/2006/relationships/slideLayout" Target="../slideLayouts/slideLayout2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tags" Target="../tags/tag2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0" Type="http://schemas.openxmlformats.org/officeDocument/2006/relationships/slideLayout" Target="../slideLayouts/slideLayout3.xml"/><Relationship Id="rId3" Type="http://schemas.openxmlformats.org/officeDocument/2006/relationships/tags" Target="../tags/tag23.xml"/><Relationship Id="rId29" Type="http://schemas.openxmlformats.org/officeDocument/2006/relationships/image" Target="../media/image8.jpeg"/><Relationship Id="rId28" Type="http://schemas.openxmlformats.org/officeDocument/2006/relationships/tags" Target="../tags/tag44.xml"/><Relationship Id="rId27" Type="http://schemas.openxmlformats.org/officeDocument/2006/relationships/image" Target="../media/image7.png"/><Relationship Id="rId26" Type="http://schemas.openxmlformats.org/officeDocument/2006/relationships/tags" Target="../tags/tag43.xml"/><Relationship Id="rId25" Type="http://schemas.openxmlformats.org/officeDocument/2006/relationships/image" Target="../media/image6.png"/><Relationship Id="rId24" Type="http://schemas.openxmlformats.org/officeDocument/2006/relationships/image" Target="../media/image5.png"/><Relationship Id="rId23" Type="http://schemas.openxmlformats.org/officeDocument/2006/relationships/tags" Target="../tags/tag42.xml"/><Relationship Id="rId22" Type="http://schemas.openxmlformats.org/officeDocument/2006/relationships/image" Target="../media/image4.png"/><Relationship Id="rId21" Type="http://schemas.openxmlformats.org/officeDocument/2006/relationships/tags" Target="../tags/tag41.xml"/><Relationship Id="rId20" Type="http://schemas.openxmlformats.org/officeDocument/2006/relationships/tags" Target="../tags/tag40.xml"/><Relationship Id="rId2" Type="http://schemas.openxmlformats.org/officeDocument/2006/relationships/image" Target="../media/image3.png"/><Relationship Id="rId19" Type="http://schemas.openxmlformats.org/officeDocument/2006/relationships/tags" Target="../tags/tag39.xml"/><Relationship Id="rId18" Type="http://schemas.openxmlformats.org/officeDocument/2006/relationships/tags" Target="../tags/tag38.xml"/><Relationship Id="rId17" Type="http://schemas.openxmlformats.org/officeDocument/2006/relationships/tags" Target="../tags/tag37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tags" Target="../tags/tag33.xml"/><Relationship Id="rId12" Type="http://schemas.openxmlformats.org/officeDocument/2006/relationships/tags" Target="../tags/tag32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tags" Target="../tags/tag2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2.xml"/><Relationship Id="rId8" Type="http://schemas.openxmlformats.org/officeDocument/2006/relationships/tags" Target="../tags/tag51.xml"/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4" Type="http://schemas.openxmlformats.org/officeDocument/2006/relationships/slideLayout" Target="../slideLayouts/slideLayout3.xml"/><Relationship Id="rId23" Type="http://schemas.openxmlformats.org/officeDocument/2006/relationships/tags" Target="../tags/tag64.xml"/><Relationship Id="rId22" Type="http://schemas.openxmlformats.org/officeDocument/2006/relationships/tags" Target="../tags/tag63.xml"/><Relationship Id="rId21" Type="http://schemas.openxmlformats.org/officeDocument/2006/relationships/tags" Target="../tags/tag62.xml"/><Relationship Id="rId20" Type="http://schemas.openxmlformats.org/officeDocument/2006/relationships/tags" Target="../tags/tag61.xml"/><Relationship Id="rId2" Type="http://schemas.openxmlformats.org/officeDocument/2006/relationships/image" Target="../media/image9.png"/><Relationship Id="rId19" Type="http://schemas.openxmlformats.org/officeDocument/2006/relationships/image" Target="../media/image11.png"/><Relationship Id="rId18" Type="http://schemas.openxmlformats.org/officeDocument/2006/relationships/tags" Target="../tags/tag60.xml"/><Relationship Id="rId17" Type="http://schemas.openxmlformats.org/officeDocument/2006/relationships/tags" Target="../tags/tag59.xml"/><Relationship Id="rId16" Type="http://schemas.openxmlformats.org/officeDocument/2006/relationships/image" Target="../media/image10.png"/><Relationship Id="rId15" Type="http://schemas.openxmlformats.org/officeDocument/2006/relationships/tags" Target="../tags/tag58.xml"/><Relationship Id="rId14" Type="http://schemas.openxmlformats.org/officeDocument/2006/relationships/tags" Target="../tags/tag57.xml"/><Relationship Id="rId13" Type="http://schemas.openxmlformats.org/officeDocument/2006/relationships/tags" Target="../tags/tag56.xml"/><Relationship Id="rId12" Type="http://schemas.openxmlformats.org/officeDocument/2006/relationships/tags" Target="../tags/tag55.xml"/><Relationship Id="rId11" Type="http://schemas.openxmlformats.org/officeDocument/2006/relationships/tags" Target="../tags/tag54.xml"/><Relationship Id="rId10" Type="http://schemas.openxmlformats.org/officeDocument/2006/relationships/tags" Target="../tags/tag53.xml"/><Relationship Id="rId1" Type="http://schemas.openxmlformats.org/officeDocument/2006/relationships/tags" Target="../tags/tag4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tags" Target="../tags/tag6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3" Type="http://schemas.openxmlformats.org/officeDocument/2006/relationships/notesSlide" Target="../notesSlides/notesSlide2.xml"/><Relationship Id="rId22" Type="http://schemas.openxmlformats.org/officeDocument/2006/relationships/slideLayout" Target="../slideLayouts/slideLayout3.xml"/><Relationship Id="rId21" Type="http://schemas.openxmlformats.org/officeDocument/2006/relationships/tags" Target="../tags/tag80.xml"/><Relationship Id="rId20" Type="http://schemas.openxmlformats.org/officeDocument/2006/relationships/image" Target="../media/image17.png"/><Relationship Id="rId2" Type="http://schemas.openxmlformats.org/officeDocument/2006/relationships/tags" Target="../tags/tag67.xml"/><Relationship Id="rId19" Type="http://schemas.openxmlformats.org/officeDocument/2006/relationships/image" Target="../media/image16.png"/><Relationship Id="rId18" Type="http://schemas.openxmlformats.org/officeDocument/2006/relationships/image" Target="../media/image15.png"/><Relationship Id="rId17" Type="http://schemas.openxmlformats.org/officeDocument/2006/relationships/image" Target="../media/image14.png"/><Relationship Id="rId16" Type="http://schemas.openxmlformats.org/officeDocument/2006/relationships/image" Target="../media/image13.png"/><Relationship Id="rId15" Type="http://schemas.openxmlformats.org/officeDocument/2006/relationships/image" Target="../media/image12.png"/><Relationship Id="rId14" Type="http://schemas.openxmlformats.org/officeDocument/2006/relationships/tags" Target="../tags/tag79.xml"/><Relationship Id="rId13" Type="http://schemas.openxmlformats.org/officeDocument/2006/relationships/tags" Target="../tags/tag78.xml"/><Relationship Id="rId12" Type="http://schemas.openxmlformats.org/officeDocument/2006/relationships/tags" Target="../tags/tag77.xml"/><Relationship Id="rId11" Type="http://schemas.openxmlformats.org/officeDocument/2006/relationships/tags" Target="../tags/tag76.xml"/><Relationship Id="rId10" Type="http://schemas.openxmlformats.org/officeDocument/2006/relationships/tags" Target="../tags/tag75.xml"/><Relationship Id="rId1" Type="http://schemas.openxmlformats.org/officeDocument/2006/relationships/tags" Target="../tags/tag6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88.xml"/><Relationship Id="rId8" Type="http://schemas.openxmlformats.org/officeDocument/2006/relationships/tags" Target="../tags/tag87.xml"/><Relationship Id="rId7" Type="http://schemas.openxmlformats.org/officeDocument/2006/relationships/tags" Target="../tags/tag86.xml"/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tags" Target="../tags/tag83.xml"/><Relationship Id="rId39" Type="http://schemas.openxmlformats.org/officeDocument/2006/relationships/notesSlide" Target="../notesSlides/notesSlide3.xml"/><Relationship Id="rId38" Type="http://schemas.openxmlformats.org/officeDocument/2006/relationships/slideLayout" Target="../slideLayouts/slideLayout3.xml"/><Relationship Id="rId37" Type="http://schemas.openxmlformats.org/officeDocument/2006/relationships/tags" Target="../tags/tag112.xml"/><Relationship Id="rId36" Type="http://schemas.openxmlformats.org/officeDocument/2006/relationships/tags" Target="../tags/tag111.xml"/><Relationship Id="rId35" Type="http://schemas.openxmlformats.org/officeDocument/2006/relationships/tags" Target="../tags/tag110.xml"/><Relationship Id="rId34" Type="http://schemas.openxmlformats.org/officeDocument/2006/relationships/tags" Target="../tags/tag109.xml"/><Relationship Id="rId33" Type="http://schemas.openxmlformats.org/officeDocument/2006/relationships/tags" Target="../tags/tag108.xml"/><Relationship Id="rId32" Type="http://schemas.openxmlformats.org/officeDocument/2006/relationships/tags" Target="../tags/tag107.xml"/><Relationship Id="rId31" Type="http://schemas.openxmlformats.org/officeDocument/2006/relationships/tags" Target="../tags/tag106.xml"/><Relationship Id="rId30" Type="http://schemas.openxmlformats.org/officeDocument/2006/relationships/tags" Target="../tags/tag105.xml"/><Relationship Id="rId3" Type="http://schemas.openxmlformats.org/officeDocument/2006/relationships/tags" Target="../tags/tag82.xml"/><Relationship Id="rId29" Type="http://schemas.openxmlformats.org/officeDocument/2006/relationships/tags" Target="../tags/tag104.xml"/><Relationship Id="rId28" Type="http://schemas.openxmlformats.org/officeDocument/2006/relationships/image" Target="../media/image22.png"/><Relationship Id="rId27" Type="http://schemas.openxmlformats.org/officeDocument/2006/relationships/tags" Target="../tags/tag103.xml"/><Relationship Id="rId26" Type="http://schemas.openxmlformats.org/officeDocument/2006/relationships/image" Target="../media/image21.jpeg"/><Relationship Id="rId25" Type="http://schemas.openxmlformats.org/officeDocument/2006/relationships/tags" Target="../tags/tag102.xml"/><Relationship Id="rId24" Type="http://schemas.openxmlformats.org/officeDocument/2006/relationships/tags" Target="../tags/tag101.xml"/><Relationship Id="rId23" Type="http://schemas.openxmlformats.org/officeDocument/2006/relationships/tags" Target="../tags/tag100.xml"/><Relationship Id="rId22" Type="http://schemas.openxmlformats.org/officeDocument/2006/relationships/tags" Target="../tags/tag99.xml"/><Relationship Id="rId21" Type="http://schemas.openxmlformats.org/officeDocument/2006/relationships/tags" Target="../tags/tag98.xml"/><Relationship Id="rId20" Type="http://schemas.openxmlformats.org/officeDocument/2006/relationships/tags" Target="../tags/tag97.xml"/><Relationship Id="rId2" Type="http://schemas.openxmlformats.org/officeDocument/2006/relationships/tags" Target="../tags/tag81.xml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tags" Target="../tags/tag96.xml"/><Relationship Id="rId16" Type="http://schemas.openxmlformats.org/officeDocument/2006/relationships/tags" Target="../tags/tag95.xml"/><Relationship Id="rId15" Type="http://schemas.openxmlformats.org/officeDocument/2006/relationships/tags" Target="../tags/tag94.xml"/><Relationship Id="rId14" Type="http://schemas.openxmlformats.org/officeDocument/2006/relationships/tags" Target="../tags/tag93.xml"/><Relationship Id="rId13" Type="http://schemas.openxmlformats.org/officeDocument/2006/relationships/tags" Target="../tags/tag92.xml"/><Relationship Id="rId12" Type="http://schemas.openxmlformats.org/officeDocument/2006/relationships/tags" Target="../tags/tag91.xml"/><Relationship Id="rId11" Type="http://schemas.openxmlformats.org/officeDocument/2006/relationships/tags" Target="../tags/tag90.xml"/><Relationship Id="rId10" Type="http://schemas.openxmlformats.org/officeDocument/2006/relationships/tags" Target="../tags/tag89.xml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tags" Target="../tags/tag1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5305425"/>
            <a:ext cx="12192000" cy="15525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338696" y="1811540"/>
            <a:ext cx="9514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5400" b="1" i="0" dirty="0">
                <a:solidFill>
                  <a:srgbClr val="324A7A"/>
                </a:solidFill>
                <a:effectLst/>
                <a:latin typeface="Montserrat" panose="00000500000000000000" pitchFamily="2" charset="0"/>
              </a:rPr>
              <a:t>卷曲型三维纳米纤维海绵</a:t>
            </a:r>
            <a:endParaRPr lang="en-US" altLang="zh-CN" sz="5400" b="1" i="0" dirty="0">
              <a:solidFill>
                <a:srgbClr val="324A7A"/>
              </a:solidFill>
              <a:effectLst/>
              <a:latin typeface="Montserrat" panose="00000500000000000000" pitchFamily="2" charset="0"/>
            </a:endParaRPr>
          </a:p>
          <a:p>
            <a:pPr algn="ctr">
              <a:buNone/>
            </a:pPr>
            <a:r>
              <a:rPr lang="zh-CN" altLang="en-US" sz="5400" b="1" i="0" dirty="0">
                <a:solidFill>
                  <a:srgbClr val="324A7A"/>
                </a:solidFill>
                <a:effectLst/>
                <a:latin typeface="Montserrat" panose="00000500000000000000" pitchFamily="2" charset="0"/>
              </a:rPr>
              <a:t>在空气过滤中的热学特性研究</a:t>
            </a:r>
            <a:endParaRPr lang="zh-CN" altLang="en-US" sz="5400" b="1" i="0" dirty="0">
              <a:solidFill>
                <a:srgbClr val="324A7A"/>
              </a:solidFill>
              <a:effectLst/>
              <a:latin typeface="Montserrat" panose="00000500000000000000" pitchFamily="2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31963" y="3700936"/>
            <a:ext cx="8328075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Thermal Insights into Curly 3D Nanofibrous Sponges </a:t>
            </a:r>
            <a:endParaRPr lang="en-US" altLang="zh-CN" sz="1600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for Air Filtration</a:t>
            </a:r>
            <a:endParaRPr lang="en-US" altLang="zh-CN" sz="1600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585912" y="3625285"/>
            <a:ext cx="9020175" cy="0"/>
          </a:xfrm>
          <a:prstGeom prst="line">
            <a:avLst/>
          </a:prstGeom>
          <a:ln>
            <a:gradFill flip="none" rotWithShape="1">
              <a:gsLst>
                <a:gs pos="50000">
                  <a:schemeClr val="accent1"/>
                </a:gs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组合 92"/>
          <p:cNvGrpSpPr/>
          <p:nvPr/>
        </p:nvGrpSpPr>
        <p:grpSpPr>
          <a:xfrm>
            <a:off x="413053" y="370580"/>
            <a:ext cx="723900" cy="324274"/>
            <a:chOff x="413053" y="312508"/>
            <a:chExt cx="723900" cy="324274"/>
          </a:xfrm>
        </p:grpSpPr>
        <p:sp>
          <p:nvSpPr>
            <p:cNvPr id="82" name="矩形: 圆角 81"/>
            <p:cNvSpPr/>
            <p:nvPr/>
          </p:nvSpPr>
          <p:spPr>
            <a:xfrm>
              <a:off x="413053" y="312508"/>
              <a:ext cx="723900" cy="122321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: 圆角 82"/>
            <p:cNvSpPr/>
            <p:nvPr/>
          </p:nvSpPr>
          <p:spPr>
            <a:xfrm>
              <a:off x="413053" y="514461"/>
              <a:ext cx="477160" cy="122321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54045" y="1338704"/>
            <a:ext cx="5965825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COMSOL 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用户年会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2025 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上海站</a:t>
            </a:r>
            <a:endParaRPr lang="zh-CN" altLang="en-US" sz="1600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student-woman_56914"/>
          <p:cNvSpPr>
            <a:spLocks noChangeAspect="1"/>
          </p:cNvSpPr>
          <p:nvPr/>
        </p:nvSpPr>
        <p:spPr>
          <a:xfrm>
            <a:off x="1086767" y="5985952"/>
            <a:ext cx="373163" cy="216000"/>
          </a:xfrm>
          <a:custGeom>
            <a:avLst/>
            <a:gdLst>
              <a:gd name="connsiteX0" fmla="*/ 122643 w 608203"/>
              <a:gd name="connsiteY0" fmla="*/ 180930 h 352051"/>
              <a:gd name="connsiteX1" fmla="*/ 304144 w 608203"/>
              <a:gd name="connsiteY1" fmla="*/ 236743 h 352051"/>
              <a:gd name="connsiteX2" fmla="*/ 485587 w 608203"/>
              <a:gd name="connsiteY2" fmla="*/ 180930 h 352051"/>
              <a:gd name="connsiteX3" fmla="*/ 485587 w 608203"/>
              <a:gd name="connsiteY3" fmla="*/ 273108 h 352051"/>
              <a:gd name="connsiteX4" fmla="*/ 485702 w 608203"/>
              <a:gd name="connsiteY4" fmla="*/ 274086 h 352051"/>
              <a:gd name="connsiteX5" fmla="*/ 304201 w 608203"/>
              <a:gd name="connsiteY5" fmla="*/ 352051 h 352051"/>
              <a:gd name="connsiteX6" fmla="*/ 122643 w 608203"/>
              <a:gd name="connsiteY6" fmla="*/ 274086 h 352051"/>
              <a:gd name="connsiteX7" fmla="*/ 122643 w 608203"/>
              <a:gd name="connsiteY7" fmla="*/ 235822 h 352051"/>
              <a:gd name="connsiteX8" fmla="*/ 304130 w 608203"/>
              <a:gd name="connsiteY8" fmla="*/ 0 h 352051"/>
              <a:gd name="connsiteX9" fmla="*/ 608203 w 608203"/>
              <a:gd name="connsiteY9" fmla="*/ 116841 h 352051"/>
              <a:gd name="connsiteX10" fmla="*/ 485548 w 608203"/>
              <a:gd name="connsiteY10" fmla="*/ 160621 h 352051"/>
              <a:gd name="connsiteX11" fmla="*/ 304130 w 608203"/>
              <a:gd name="connsiteY11" fmla="*/ 216424 h 352051"/>
              <a:gd name="connsiteX12" fmla="*/ 122655 w 608203"/>
              <a:gd name="connsiteY12" fmla="*/ 160621 h 352051"/>
              <a:gd name="connsiteX13" fmla="*/ 107906 w 608203"/>
              <a:gd name="connsiteY13" fmla="*/ 155386 h 352051"/>
              <a:gd name="connsiteX14" fmla="*/ 139823 w 608203"/>
              <a:gd name="connsiteY14" fmla="*/ 144973 h 352051"/>
              <a:gd name="connsiteX15" fmla="*/ 142876 w 608203"/>
              <a:gd name="connsiteY15" fmla="*/ 137552 h 352051"/>
              <a:gd name="connsiteX16" fmla="*/ 100013 w 608203"/>
              <a:gd name="connsiteY16" fmla="*/ 147216 h 352051"/>
              <a:gd name="connsiteX17" fmla="*/ 100013 w 608203"/>
              <a:gd name="connsiteY17" fmla="*/ 157917 h 352051"/>
              <a:gd name="connsiteX18" fmla="*/ 92351 w 608203"/>
              <a:gd name="connsiteY18" fmla="*/ 286781 h 352051"/>
              <a:gd name="connsiteX19" fmla="*/ 34740 w 608203"/>
              <a:gd name="connsiteY19" fmla="*/ 286781 h 352051"/>
              <a:gd name="connsiteX20" fmla="*/ 74146 w 608203"/>
              <a:gd name="connsiteY20" fmla="*/ 143304 h 352051"/>
              <a:gd name="connsiteX21" fmla="*/ 77142 w 608203"/>
              <a:gd name="connsiteY21" fmla="*/ 134503 h 352051"/>
              <a:gd name="connsiteX22" fmla="*/ 97536 w 608203"/>
              <a:gd name="connsiteY22" fmla="*/ 129670 h 352051"/>
              <a:gd name="connsiteX23" fmla="*/ 94137 w 608203"/>
              <a:gd name="connsiteY23" fmla="*/ 126161 h 352051"/>
              <a:gd name="connsiteX24" fmla="*/ 70343 w 608203"/>
              <a:gd name="connsiteY24" fmla="*/ 128174 h 352051"/>
              <a:gd name="connsiteX25" fmla="*/ 64813 w 608203"/>
              <a:gd name="connsiteY25" fmla="*/ 139968 h 352051"/>
              <a:gd name="connsiteX26" fmla="*/ 0 w 608203"/>
              <a:gd name="connsiteY26" fmla="*/ 116841 h 352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8203" h="352051">
                <a:moveTo>
                  <a:pt x="122643" y="180930"/>
                </a:moveTo>
                <a:lnTo>
                  <a:pt x="304144" y="236743"/>
                </a:lnTo>
                <a:lnTo>
                  <a:pt x="485587" y="180930"/>
                </a:lnTo>
                <a:lnTo>
                  <a:pt x="485587" y="273108"/>
                </a:lnTo>
                <a:cubicBezTo>
                  <a:pt x="485587" y="273395"/>
                  <a:pt x="485702" y="273740"/>
                  <a:pt x="485702" y="274086"/>
                </a:cubicBezTo>
                <a:cubicBezTo>
                  <a:pt x="485702" y="317182"/>
                  <a:pt x="404401" y="352051"/>
                  <a:pt x="304201" y="352051"/>
                </a:cubicBezTo>
                <a:cubicBezTo>
                  <a:pt x="203944" y="352051"/>
                  <a:pt x="122643" y="317182"/>
                  <a:pt x="122643" y="274086"/>
                </a:cubicBezTo>
                <a:lnTo>
                  <a:pt x="122643" y="235822"/>
                </a:lnTo>
                <a:close/>
                <a:moveTo>
                  <a:pt x="304130" y="0"/>
                </a:moveTo>
                <a:lnTo>
                  <a:pt x="608203" y="116841"/>
                </a:lnTo>
                <a:lnTo>
                  <a:pt x="485548" y="160621"/>
                </a:lnTo>
                <a:lnTo>
                  <a:pt x="304130" y="216424"/>
                </a:lnTo>
                <a:lnTo>
                  <a:pt x="122655" y="160621"/>
                </a:lnTo>
                <a:lnTo>
                  <a:pt x="107906" y="155386"/>
                </a:lnTo>
                <a:lnTo>
                  <a:pt x="139823" y="144973"/>
                </a:lnTo>
                <a:lnTo>
                  <a:pt x="142876" y="137552"/>
                </a:lnTo>
                <a:lnTo>
                  <a:pt x="100013" y="147216"/>
                </a:lnTo>
                <a:lnTo>
                  <a:pt x="100013" y="157917"/>
                </a:lnTo>
                <a:lnTo>
                  <a:pt x="92351" y="286781"/>
                </a:lnTo>
                <a:cubicBezTo>
                  <a:pt x="63545" y="303925"/>
                  <a:pt x="34740" y="286781"/>
                  <a:pt x="34740" y="286781"/>
                </a:cubicBezTo>
                <a:cubicBezTo>
                  <a:pt x="27999" y="239665"/>
                  <a:pt x="74146" y="143304"/>
                  <a:pt x="74146" y="143304"/>
                </a:cubicBezTo>
                <a:lnTo>
                  <a:pt x="77142" y="134503"/>
                </a:lnTo>
                <a:lnTo>
                  <a:pt x="97536" y="129670"/>
                </a:lnTo>
                <a:lnTo>
                  <a:pt x="94137" y="126161"/>
                </a:lnTo>
                <a:lnTo>
                  <a:pt x="70343" y="128174"/>
                </a:lnTo>
                <a:lnTo>
                  <a:pt x="64813" y="139968"/>
                </a:lnTo>
                <a:lnTo>
                  <a:pt x="0" y="1168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559875" y="5897046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郑元生教授团队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teacher-reading-a-book-sitting-behind-his-desk_42916"/>
          <p:cNvSpPr>
            <a:spLocks noChangeAspect="1"/>
          </p:cNvSpPr>
          <p:nvPr/>
        </p:nvSpPr>
        <p:spPr>
          <a:xfrm>
            <a:off x="4875558" y="4720724"/>
            <a:ext cx="278640" cy="324000"/>
          </a:xfrm>
          <a:custGeom>
            <a:avLst/>
            <a:gdLst>
              <a:gd name="connsiteX0" fmla="*/ 193784 w 523934"/>
              <a:gd name="connsiteY0" fmla="*/ 190536 h 609225"/>
              <a:gd name="connsiteX1" fmla="*/ 193784 w 523934"/>
              <a:gd name="connsiteY1" fmla="*/ 227817 h 609225"/>
              <a:gd name="connsiteX2" fmla="*/ 205267 w 523934"/>
              <a:gd name="connsiteY2" fmla="*/ 227817 h 609225"/>
              <a:gd name="connsiteX3" fmla="*/ 205267 w 523934"/>
              <a:gd name="connsiteY3" fmla="*/ 273700 h 609225"/>
              <a:gd name="connsiteX4" fmla="*/ 193784 w 523934"/>
              <a:gd name="connsiteY4" fmla="*/ 273700 h 609225"/>
              <a:gd name="connsiteX5" fmla="*/ 193784 w 523934"/>
              <a:gd name="connsiteY5" fmla="*/ 283737 h 609225"/>
              <a:gd name="connsiteX6" fmla="*/ 256943 w 523934"/>
              <a:gd name="connsiteY6" fmla="*/ 295208 h 609225"/>
              <a:gd name="connsiteX7" fmla="*/ 320102 w 523934"/>
              <a:gd name="connsiteY7" fmla="*/ 283737 h 609225"/>
              <a:gd name="connsiteX8" fmla="*/ 320102 w 523934"/>
              <a:gd name="connsiteY8" fmla="*/ 273700 h 609225"/>
              <a:gd name="connsiteX9" fmla="*/ 308619 w 523934"/>
              <a:gd name="connsiteY9" fmla="*/ 273700 h 609225"/>
              <a:gd name="connsiteX10" fmla="*/ 308619 w 523934"/>
              <a:gd name="connsiteY10" fmla="*/ 227817 h 609225"/>
              <a:gd name="connsiteX11" fmla="*/ 320102 w 523934"/>
              <a:gd name="connsiteY11" fmla="*/ 227817 h 609225"/>
              <a:gd name="connsiteX12" fmla="*/ 320102 w 523934"/>
              <a:gd name="connsiteY12" fmla="*/ 190536 h 609225"/>
              <a:gd name="connsiteX13" fmla="*/ 256943 w 523934"/>
              <a:gd name="connsiteY13" fmla="*/ 202007 h 609225"/>
              <a:gd name="connsiteX14" fmla="*/ 175123 w 523934"/>
              <a:gd name="connsiteY14" fmla="*/ 167594 h 609225"/>
              <a:gd name="connsiteX15" fmla="*/ 256943 w 523934"/>
              <a:gd name="connsiteY15" fmla="*/ 181933 h 609225"/>
              <a:gd name="connsiteX16" fmla="*/ 340198 w 523934"/>
              <a:gd name="connsiteY16" fmla="*/ 167594 h 609225"/>
              <a:gd name="connsiteX17" fmla="*/ 340198 w 523934"/>
              <a:gd name="connsiteY17" fmla="*/ 184801 h 609225"/>
              <a:gd name="connsiteX18" fmla="*/ 384697 w 523934"/>
              <a:gd name="connsiteY18" fmla="*/ 190536 h 609225"/>
              <a:gd name="connsiteX19" fmla="*/ 394745 w 523934"/>
              <a:gd name="connsiteY19" fmla="*/ 227817 h 609225"/>
              <a:gd name="connsiteX20" fmla="*/ 409099 w 523934"/>
              <a:gd name="connsiteY20" fmla="*/ 273700 h 609225"/>
              <a:gd name="connsiteX21" fmla="*/ 348811 w 523934"/>
              <a:gd name="connsiteY21" fmla="*/ 273700 h 609225"/>
              <a:gd name="connsiteX22" fmla="*/ 350246 w 523934"/>
              <a:gd name="connsiteY22" fmla="*/ 308113 h 609225"/>
              <a:gd name="connsiteX23" fmla="*/ 523934 w 523934"/>
              <a:gd name="connsiteY23" fmla="*/ 308113 h 609225"/>
              <a:gd name="connsiteX24" fmla="*/ 523934 w 523934"/>
              <a:gd name="connsiteY24" fmla="*/ 376939 h 609225"/>
              <a:gd name="connsiteX25" fmla="*/ 482306 w 523934"/>
              <a:gd name="connsiteY25" fmla="*/ 376939 h 609225"/>
              <a:gd name="connsiteX26" fmla="*/ 482306 w 523934"/>
              <a:gd name="connsiteY26" fmla="*/ 609225 h 609225"/>
              <a:gd name="connsiteX27" fmla="*/ 41628 w 523934"/>
              <a:gd name="connsiteY27" fmla="*/ 609225 h 609225"/>
              <a:gd name="connsiteX28" fmla="*/ 41628 w 523934"/>
              <a:gd name="connsiteY28" fmla="*/ 376939 h 609225"/>
              <a:gd name="connsiteX29" fmla="*/ 0 w 523934"/>
              <a:gd name="connsiteY29" fmla="*/ 376939 h 609225"/>
              <a:gd name="connsiteX30" fmla="*/ 0 w 523934"/>
              <a:gd name="connsiteY30" fmla="*/ 308113 h 609225"/>
              <a:gd name="connsiteX31" fmla="*/ 170817 w 523934"/>
              <a:gd name="connsiteY31" fmla="*/ 308113 h 609225"/>
              <a:gd name="connsiteX32" fmla="*/ 170817 w 523934"/>
              <a:gd name="connsiteY32" fmla="*/ 273700 h 609225"/>
              <a:gd name="connsiteX33" fmla="*/ 99045 w 523934"/>
              <a:gd name="connsiteY33" fmla="*/ 273700 h 609225"/>
              <a:gd name="connsiteX34" fmla="*/ 104787 w 523934"/>
              <a:gd name="connsiteY34" fmla="*/ 262229 h 609225"/>
              <a:gd name="connsiteX35" fmla="*/ 103351 w 523934"/>
              <a:gd name="connsiteY35" fmla="*/ 262229 h 609225"/>
              <a:gd name="connsiteX36" fmla="*/ 139237 w 523934"/>
              <a:gd name="connsiteY36" fmla="*/ 190536 h 609225"/>
              <a:gd name="connsiteX37" fmla="*/ 175123 w 523934"/>
              <a:gd name="connsiteY37" fmla="*/ 186235 h 609225"/>
              <a:gd name="connsiteX38" fmla="*/ 261393 w 523934"/>
              <a:gd name="connsiteY38" fmla="*/ 0 h 609225"/>
              <a:gd name="connsiteX39" fmla="*/ 344616 w 523934"/>
              <a:gd name="connsiteY39" fmla="*/ 83108 h 609225"/>
              <a:gd name="connsiteX40" fmla="*/ 261393 w 523934"/>
              <a:gd name="connsiteY40" fmla="*/ 166216 h 609225"/>
              <a:gd name="connsiteX41" fmla="*/ 178170 w 523934"/>
              <a:gd name="connsiteY41" fmla="*/ 83108 h 609225"/>
              <a:gd name="connsiteX42" fmla="*/ 261393 w 523934"/>
              <a:gd name="connsiteY42" fmla="*/ 0 h 60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523934" h="609225">
                <a:moveTo>
                  <a:pt x="193784" y="190536"/>
                </a:moveTo>
                <a:lnTo>
                  <a:pt x="193784" y="227817"/>
                </a:lnTo>
                <a:lnTo>
                  <a:pt x="205267" y="227817"/>
                </a:lnTo>
                <a:lnTo>
                  <a:pt x="205267" y="273700"/>
                </a:lnTo>
                <a:lnTo>
                  <a:pt x="193784" y="273700"/>
                </a:lnTo>
                <a:lnTo>
                  <a:pt x="193784" y="283737"/>
                </a:lnTo>
                <a:lnTo>
                  <a:pt x="256943" y="295208"/>
                </a:lnTo>
                <a:lnTo>
                  <a:pt x="320102" y="283737"/>
                </a:lnTo>
                <a:lnTo>
                  <a:pt x="320102" y="273700"/>
                </a:lnTo>
                <a:lnTo>
                  <a:pt x="308619" y="273700"/>
                </a:lnTo>
                <a:lnTo>
                  <a:pt x="308619" y="227817"/>
                </a:lnTo>
                <a:lnTo>
                  <a:pt x="320102" y="227817"/>
                </a:lnTo>
                <a:lnTo>
                  <a:pt x="320102" y="190536"/>
                </a:lnTo>
                <a:lnTo>
                  <a:pt x="256943" y="202007"/>
                </a:lnTo>
                <a:close/>
                <a:moveTo>
                  <a:pt x="175123" y="167594"/>
                </a:moveTo>
                <a:lnTo>
                  <a:pt x="256943" y="181933"/>
                </a:lnTo>
                <a:lnTo>
                  <a:pt x="340198" y="167594"/>
                </a:lnTo>
                <a:lnTo>
                  <a:pt x="340198" y="184801"/>
                </a:lnTo>
                <a:lnTo>
                  <a:pt x="384697" y="190536"/>
                </a:lnTo>
                <a:lnTo>
                  <a:pt x="394745" y="227817"/>
                </a:lnTo>
                <a:lnTo>
                  <a:pt x="409099" y="273700"/>
                </a:lnTo>
                <a:lnTo>
                  <a:pt x="348811" y="273700"/>
                </a:lnTo>
                <a:lnTo>
                  <a:pt x="350246" y="308113"/>
                </a:lnTo>
                <a:lnTo>
                  <a:pt x="523934" y="308113"/>
                </a:lnTo>
                <a:lnTo>
                  <a:pt x="523934" y="376939"/>
                </a:lnTo>
                <a:lnTo>
                  <a:pt x="482306" y="376939"/>
                </a:lnTo>
                <a:lnTo>
                  <a:pt x="482306" y="609225"/>
                </a:lnTo>
                <a:lnTo>
                  <a:pt x="41628" y="609225"/>
                </a:lnTo>
                <a:lnTo>
                  <a:pt x="41628" y="376939"/>
                </a:lnTo>
                <a:lnTo>
                  <a:pt x="0" y="376939"/>
                </a:lnTo>
                <a:lnTo>
                  <a:pt x="0" y="308113"/>
                </a:lnTo>
                <a:lnTo>
                  <a:pt x="170817" y="308113"/>
                </a:lnTo>
                <a:lnTo>
                  <a:pt x="170817" y="273700"/>
                </a:lnTo>
                <a:lnTo>
                  <a:pt x="99045" y="273700"/>
                </a:lnTo>
                <a:lnTo>
                  <a:pt x="104787" y="262229"/>
                </a:lnTo>
                <a:lnTo>
                  <a:pt x="103351" y="262229"/>
                </a:lnTo>
                <a:lnTo>
                  <a:pt x="139237" y="190536"/>
                </a:lnTo>
                <a:lnTo>
                  <a:pt x="175123" y="186235"/>
                </a:lnTo>
                <a:close/>
                <a:moveTo>
                  <a:pt x="261393" y="0"/>
                </a:moveTo>
                <a:cubicBezTo>
                  <a:pt x="307356" y="0"/>
                  <a:pt x="344616" y="37209"/>
                  <a:pt x="344616" y="83108"/>
                </a:cubicBezTo>
                <a:cubicBezTo>
                  <a:pt x="344616" y="129007"/>
                  <a:pt x="307356" y="166216"/>
                  <a:pt x="261393" y="166216"/>
                </a:cubicBezTo>
                <a:cubicBezTo>
                  <a:pt x="215430" y="166216"/>
                  <a:pt x="178170" y="129007"/>
                  <a:pt x="178170" y="83108"/>
                </a:cubicBezTo>
                <a:cubicBezTo>
                  <a:pt x="178170" y="37209"/>
                  <a:pt x="215430" y="0"/>
                  <a:pt x="261393" y="0"/>
                </a:cubicBezTo>
                <a:close/>
              </a:path>
            </a:pathLst>
          </a:custGeom>
          <a:solidFill>
            <a:srgbClr val="32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24A7A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262432" y="4714716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汇报人：朱蓓婕</a:t>
            </a:r>
            <a:endParaRPr lang="zh-CN" altLang="en-US" dirty="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0" name="teacher-reading-a-book-sitting-behind-his-desk_42916"/>
          <p:cNvSpPr/>
          <p:nvPr/>
        </p:nvSpPr>
        <p:spPr>
          <a:xfrm>
            <a:off x="8652928" y="5954271"/>
            <a:ext cx="254929" cy="254882"/>
          </a:xfrm>
          <a:custGeom>
            <a:avLst/>
            <a:gdLst>
              <a:gd name="T0" fmla="*/ 5601 w 11203"/>
              <a:gd name="T1" fmla="*/ 0 h 11202"/>
              <a:gd name="T2" fmla="*/ 0 w 11203"/>
              <a:gd name="T3" fmla="*/ 5601 h 11202"/>
              <a:gd name="T4" fmla="*/ 5603 w 11203"/>
              <a:gd name="T5" fmla="*/ 11202 h 11202"/>
              <a:gd name="T6" fmla="*/ 11203 w 11203"/>
              <a:gd name="T7" fmla="*/ 5601 h 11202"/>
              <a:gd name="T8" fmla="*/ 5601 w 11203"/>
              <a:gd name="T9" fmla="*/ 0 h 11202"/>
              <a:gd name="T10" fmla="*/ 8403 w 11203"/>
              <a:gd name="T11" fmla="*/ 6218 h 11202"/>
              <a:gd name="T12" fmla="*/ 5429 w 11203"/>
              <a:gd name="T13" fmla="*/ 6218 h 11202"/>
              <a:gd name="T14" fmla="*/ 5250 w 11203"/>
              <a:gd name="T15" fmla="*/ 6182 h 11202"/>
              <a:gd name="T16" fmla="*/ 4970 w 11203"/>
              <a:gd name="T17" fmla="*/ 5760 h 11202"/>
              <a:gd name="T18" fmla="*/ 4970 w 11203"/>
              <a:gd name="T19" fmla="*/ 2786 h 11202"/>
              <a:gd name="T20" fmla="*/ 5429 w 11203"/>
              <a:gd name="T21" fmla="*/ 2327 h 11202"/>
              <a:gd name="T22" fmla="*/ 5889 w 11203"/>
              <a:gd name="T23" fmla="*/ 2786 h 11202"/>
              <a:gd name="T24" fmla="*/ 5889 w 11203"/>
              <a:gd name="T25" fmla="*/ 5301 h 11202"/>
              <a:gd name="T26" fmla="*/ 8404 w 11203"/>
              <a:gd name="T27" fmla="*/ 5301 h 11202"/>
              <a:gd name="T28" fmla="*/ 8863 w 11203"/>
              <a:gd name="T29" fmla="*/ 5760 h 11202"/>
              <a:gd name="T30" fmla="*/ 8403 w 11203"/>
              <a:gd name="T31" fmla="*/ 6218 h 1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203" h="11202">
                <a:moveTo>
                  <a:pt x="5601" y="0"/>
                </a:moveTo>
                <a:cubicBezTo>
                  <a:pt x="2507" y="0"/>
                  <a:pt x="0" y="2507"/>
                  <a:pt x="0" y="5601"/>
                </a:cubicBezTo>
                <a:cubicBezTo>
                  <a:pt x="0" y="8695"/>
                  <a:pt x="2509" y="11202"/>
                  <a:pt x="5603" y="11202"/>
                </a:cubicBezTo>
                <a:cubicBezTo>
                  <a:pt x="8695" y="11202"/>
                  <a:pt x="11203" y="8695"/>
                  <a:pt x="11203" y="5601"/>
                </a:cubicBezTo>
                <a:cubicBezTo>
                  <a:pt x="11203" y="2507"/>
                  <a:pt x="8695" y="0"/>
                  <a:pt x="5601" y="0"/>
                </a:cubicBezTo>
                <a:close/>
                <a:moveTo>
                  <a:pt x="8403" y="6218"/>
                </a:moveTo>
                <a:lnTo>
                  <a:pt x="5429" y="6218"/>
                </a:lnTo>
                <a:cubicBezTo>
                  <a:pt x="5366" y="6218"/>
                  <a:pt x="5305" y="6206"/>
                  <a:pt x="5250" y="6182"/>
                </a:cubicBezTo>
                <a:cubicBezTo>
                  <a:pt x="5085" y="6112"/>
                  <a:pt x="4970" y="5950"/>
                  <a:pt x="4970" y="5760"/>
                </a:cubicBezTo>
                <a:lnTo>
                  <a:pt x="4970" y="2786"/>
                </a:lnTo>
                <a:cubicBezTo>
                  <a:pt x="4970" y="2532"/>
                  <a:pt x="5175" y="2327"/>
                  <a:pt x="5429" y="2327"/>
                </a:cubicBezTo>
                <a:cubicBezTo>
                  <a:pt x="5683" y="2327"/>
                  <a:pt x="5889" y="2532"/>
                  <a:pt x="5889" y="2786"/>
                </a:cubicBezTo>
                <a:lnTo>
                  <a:pt x="5889" y="5301"/>
                </a:lnTo>
                <a:lnTo>
                  <a:pt x="8404" y="5301"/>
                </a:lnTo>
                <a:cubicBezTo>
                  <a:pt x="8657" y="5301"/>
                  <a:pt x="8863" y="5506"/>
                  <a:pt x="8863" y="5760"/>
                </a:cubicBezTo>
                <a:cubicBezTo>
                  <a:pt x="8863" y="6013"/>
                  <a:pt x="8656" y="6218"/>
                  <a:pt x="8403" y="62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8988199" y="5897046"/>
            <a:ext cx="1693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日期：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2025/11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4623558" y="5954271"/>
            <a:ext cx="252000" cy="252000"/>
            <a:chOff x="20287" y="13140"/>
            <a:chExt cx="1198" cy="988"/>
          </a:xfrm>
          <a:solidFill>
            <a:schemeClr val="bg1"/>
          </a:solidFill>
        </p:grpSpPr>
        <p:sp>
          <p:nvSpPr>
            <p:cNvPr id="5" name="Freeform 28"/>
            <p:cNvSpPr/>
            <p:nvPr/>
          </p:nvSpPr>
          <p:spPr bwMode="auto">
            <a:xfrm>
              <a:off x="20287" y="13440"/>
              <a:ext cx="1198" cy="688"/>
            </a:xfrm>
            <a:custGeom>
              <a:avLst/>
              <a:gdLst>
                <a:gd name="T0" fmla="*/ 420 w 479"/>
                <a:gd name="T1" fmla="*/ 41 h 275"/>
                <a:gd name="T2" fmla="*/ 240 w 479"/>
                <a:gd name="T3" fmla="*/ 169 h 275"/>
                <a:gd name="T4" fmla="*/ 59 w 479"/>
                <a:gd name="T5" fmla="*/ 41 h 275"/>
                <a:gd name="T6" fmla="*/ 0 w 479"/>
                <a:gd name="T7" fmla="*/ 0 h 275"/>
                <a:gd name="T8" fmla="*/ 0 w 479"/>
                <a:gd name="T9" fmla="*/ 275 h 275"/>
                <a:gd name="T10" fmla="*/ 479 w 479"/>
                <a:gd name="T11" fmla="*/ 275 h 275"/>
                <a:gd name="T12" fmla="*/ 479 w 479"/>
                <a:gd name="T13" fmla="*/ 0 h 275"/>
                <a:gd name="T14" fmla="*/ 420 w 479"/>
                <a:gd name="T15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275">
                  <a:moveTo>
                    <a:pt x="420" y="41"/>
                  </a:moveTo>
                  <a:lnTo>
                    <a:pt x="240" y="169"/>
                  </a:lnTo>
                  <a:lnTo>
                    <a:pt x="59" y="41"/>
                  </a:lnTo>
                  <a:lnTo>
                    <a:pt x="0" y="0"/>
                  </a:lnTo>
                  <a:lnTo>
                    <a:pt x="0" y="275"/>
                  </a:lnTo>
                  <a:lnTo>
                    <a:pt x="479" y="275"/>
                  </a:lnTo>
                  <a:lnTo>
                    <a:pt x="479" y="0"/>
                  </a:lnTo>
                  <a:lnTo>
                    <a:pt x="420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29"/>
            <p:cNvSpPr>
              <a:spLocks noEditPoints="1"/>
            </p:cNvSpPr>
            <p:nvPr/>
          </p:nvSpPr>
          <p:spPr bwMode="auto">
            <a:xfrm>
              <a:off x="20400" y="13140"/>
              <a:ext cx="973" cy="690"/>
            </a:xfrm>
            <a:custGeom>
              <a:avLst/>
              <a:gdLst>
                <a:gd name="T0" fmla="*/ 3 w 225"/>
                <a:gd name="T1" fmla="*/ 83 h 159"/>
                <a:gd name="T2" fmla="*/ 108 w 225"/>
                <a:gd name="T3" fmla="*/ 157 h 159"/>
                <a:gd name="T4" fmla="*/ 113 w 225"/>
                <a:gd name="T5" fmla="*/ 159 h 159"/>
                <a:gd name="T6" fmla="*/ 117 w 225"/>
                <a:gd name="T7" fmla="*/ 157 h 159"/>
                <a:gd name="T8" fmla="*/ 222 w 225"/>
                <a:gd name="T9" fmla="*/ 83 h 159"/>
                <a:gd name="T10" fmla="*/ 225 w 225"/>
                <a:gd name="T11" fmla="*/ 76 h 159"/>
                <a:gd name="T12" fmla="*/ 225 w 225"/>
                <a:gd name="T13" fmla="*/ 8 h 159"/>
                <a:gd name="T14" fmla="*/ 217 w 225"/>
                <a:gd name="T15" fmla="*/ 0 h 159"/>
                <a:gd name="T16" fmla="*/ 8 w 225"/>
                <a:gd name="T17" fmla="*/ 0 h 159"/>
                <a:gd name="T18" fmla="*/ 0 w 225"/>
                <a:gd name="T19" fmla="*/ 8 h 159"/>
                <a:gd name="T20" fmla="*/ 0 w 225"/>
                <a:gd name="T21" fmla="*/ 76 h 159"/>
                <a:gd name="T22" fmla="*/ 3 w 225"/>
                <a:gd name="T23" fmla="*/ 83 h 159"/>
                <a:gd name="T24" fmla="*/ 16 w 225"/>
                <a:gd name="T25" fmla="*/ 16 h 159"/>
                <a:gd name="T26" fmla="*/ 209 w 225"/>
                <a:gd name="T27" fmla="*/ 16 h 159"/>
                <a:gd name="T28" fmla="*/ 209 w 225"/>
                <a:gd name="T29" fmla="*/ 72 h 159"/>
                <a:gd name="T30" fmla="*/ 113 w 225"/>
                <a:gd name="T31" fmla="*/ 141 h 159"/>
                <a:gd name="T32" fmla="*/ 16 w 225"/>
                <a:gd name="T33" fmla="*/ 72 h 159"/>
                <a:gd name="T34" fmla="*/ 16 w 225"/>
                <a:gd name="T35" fmla="*/ 1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5" h="159">
                  <a:moveTo>
                    <a:pt x="3" y="83"/>
                  </a:moveTo>
                  <a:cubicBezTo>
                    <a:pt x="108" y="157"/>
                    <a:pt x="108" y="157"/>
                    <a:pt x="108" y="157"/>
                  </a:cubicBezTo>
                  <a:cubicBezTo>
                    <a:pt x="109" y="158"/>
                    <a:pt x="111" y="159"/>
                    <a:pt x="113" y="159"/>
                  </a:cubicBezTo>
                  <a:cubicBezTo>
                    <a:pt x="114" y="159"/>
                    <a:pt x="116" y="158"/>
                    <a:pt x="117" y="157"/>
                  </a:cubicBezTo>
                  <a:cubicBezTo>
                    <a:pt x="222" y="83"/>
                    <a:pt x="222" y="83"/>
                    <a:pt x="222" y="83"/>
                  </a:cubicBezTo>
                  <a:cubicBezTo>
                    <a:pt x="224" y="81"/>
                    <a:pt x="225" y="79"/>
                    <a:pt x="225" y="76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5" y="3"/>
                    <a:pt x="221" y="0"/>
                    <a:pt x="21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1" y="81"/>
                    <a:pt x="3" y="83"/>
                  </a:cubicBezTo>
                  <a:close/>
                  <a:moveTo>
                    <a:pt x="16" y="16"/>
                  </a:moveTo>
                  <a:cubicBezTo>
                    <a:pt x="209" y="16"/>
                    <a:pt x="209" y="16"/>
                    <a:pt x="209" y="16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113" y="141"/>
                    <a:pt x="113" y="141"/>
                    <a:pt x="113" y="141"/>
                  </a:cubicBezTo>
                  <a:cubicBezTo>
                    <a:pt x="16" y="72"/>
                    <a:pt x="16" y="72"/>
                    <a:pt x="16" y="72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30"/>
            <p:cNvSpPr/>
            <p:nvPr/>
          </p:nvSpPr>
          <p:spPr bwMode="auto">
            <a:xfrm>
              <a:off x="20572" y="13283"/>
              <a:ext cx="605" cy="80"/>
            </a:xfrm>
            <a:custGeom>
              <a:avLst/>
              <a:gdLst>
                <a:gd name="T0" fmla="*/ 9 w 140"/>
                <a:gd name="T1" fmla="*/ 18 h 18"/>
                <a:gd name="T2" fmla="*/ 131 w 140"/>
                <a:gd name="T3" fmla="*/ 18 h 18"/>
                <a:gd name="T4" fmla="*/ 140 w 140"/>
                <a:gd name="T5" fmla="*/ 9 h 18"/>
                <a:gd name="T6" fmla="*/ 131 w 140"/>
                <a:gd name="T7" fmla="*/ 0 h 18"/>
                <a:gd name="T8" fmla="*/ 9 w 140"/>
                <a:gd name="T9" fmla="*/ 0 h 18"/>
                <a:gd name="T10" fmla="*/ 0 w 140"/>
                <a:gd name="T11" fmla="*/ 9 h 18"/>
                <a:gd name="T12" fmla="*/ 9 w 14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8">
                  <a:moveTo>
                    <a:pt x="9" y="18"/>
                  </a:moveTo>
                  <a:cubicBezTo>
                    <a:pt x="131" y="18"/>
                    <a:pt x="131" y="18"/>
                    <a:pt x="131" y="18"/>
                  </a:cubicBezTo>
                  <a:cubicBezTo>
                    <a:pt x="136" y="18"/>
                    <a:pt x="140" y="14"/>
                    <a:pt x="140" y="9"/>
                  </a:cubicBezTo>
                  <a:cubicBezTo>
                    <a:pt x="140" y="4"/>
                    <a:pt x="136" y="0"/>
                    <a:pt x="13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31"/>
            <p:cNvSpPr/>
            <p:nvPr/>
          </p:nvSpPr>
          <p:spPr bwMode="auto">
            <a:xfrm>
              <a:off x="20572" y="13418"/>
              <a:ext cx="605" cy="78"/>
            </a:xfrm>
            <a:custGeom>
              <a:avLst/>
              <a:gdLst>
                <a:gd name="T0" fmla="*/ 140 w 140"/>
                <a:gd name="T1" fmla="*/ 9 h 18"/>
                <a:gd name="T2" fmla="*/ 131 w 140"/>
                <a:gd name="T3" fmla="*/ 0 h 18"/>
                <a:gd name="T4" fmla="*/ 9 w 140"/>
                <a:gd name="T5" fmla="*/ 0 h 18"/>
                <a:gd name="T6" fmla="*/ 0 w 140"/>
                <a:gd name="T7" fmla="*/ 9 h 18"/>
                <a:gd name="T8" fmla="*/ 9 w 140"/>
                <a:gd name="T9" fmla="*/ 18 h 18"/>
                <a:gd name="T10" fmla="*/ 131 w 140"/>
                <a:gd name="T11" fmla="*/ 18 h 18"/>
                <a:gd name="T12" fmla="*/ 140 w 140"/>
                <a:gd name="T1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8">
                  <a:moveTo>
                    <a:pt x="140" y="9"/>
                  </a:moveTo>
                  <a:cubicBezTo>
                    <a:pt x="140" y="4"/>
                    <a:pt x="136" y="0"/>
                    <a:pt x="13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6" y="18"/>
                    <a:pt x="140" y="14"/>
                    <a:pt x="14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" name="文本框 31"/>
          <p:cNvSpPr txBox="1"/>
          <p:nvPr/>
        </p:nvSpPr>
        <p:spPr>
          <a:xfrm>
            <a:off x="4956385" y="5854170"/>
            <a:ext cx="4761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yuansheng@sues.edu.cn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>
          <a:xfrm>
            <a:off x="1029156" y="303652"/>
            <a:ext cx="5295900" cy="469897"/>
          </a:xfrm>
        </p:spPr>
        <p:txBody>
          <a:bodyPr>
            <a:noAutofit/>
          </a:bodyPr>
          <a:lstStyle/>
          <a:p>
            <a:r>
              <a:rPr lang="zh-CN" altLang="en-US" sz="2600" dirty="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制备与表征方法</a:t>
            </a:r>
            <a:endParaRPr lang="zh-CN" altLang="en-US" sz="2600" dirty="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Text 11"/>
          <p:cNvSpPr/>
          <p:nvPr/>
        </p:nvSpPr>
        <p:spPr>
          <a:xfrm rot="4020000">
            <a:off x="9440545" y="886460"/>
            <a:ext cx="219075" cy="219075"/>
          </a:xfrm>
          <a:prstGeom prst="rect">
            <a:avLst/>
          </a:prstGeom>
          <a:noFill/>
        </p:spPr>
        <p:txBody>
          <a:bodyPr wrap="square" lIns="45720" tIns="91440" rIns="91440" bIns="45720" rtlCol="0" anchor="ctr"/>
          <a:lstStyle/>
          <a:p>
            <a:pPr marL="0" indent="0">
              <a:lnSpc>
                <a:spcPct val="100000"/>
              </a:lnSpc>
              <a:buNone/>
            </a:pPr>
            <a:endParaRPr lang="en-US" sz="1600" dirty="0"/>
          </a:p>
        </p:txBody>
      </p:sp>
      <p:pic>
        <p:nvPicPr>
          <p:cNvPr id="2" name="图片 1" descr="图片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7903" y="1042422"/>
            <a:ext cx="3414775" cy="270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0767" y="1436310"/>
            <a:ext cx="2821225" cy="216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9094" y="1436065"/>
            <a:ext cx="2916149" cy="2232000"/>
          </a:xfrm>
          <a:prstGeom prst="rect">
            <a:avLst/>
          </a:prstGeom>
        </p:spPr>
      </p:pic>
      <p:grpSp>
        <p:nvGrpSpPr>
          <p:cNvPr id="87" name="组合 86"/>
          <p:cNvGrpSpPr/>
          <p:nvPr/>
        </p:nvGrpSpPr>
        <p:grpSpPr>
          <a:xfrm>
            <a:off x="6471920" y="4401820"/>
            <a:ext cx="3866515" cy="1289685"/>
            <a:chOff x="1405" y="4865"/>
            <a:chExt cx="6089" cy="203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58"/>
            <a:stretch>
              <a:fillRect/>
            </a:stretch>
          </p:blipFill>
          <p:spPr>
            <a:xfrm>
              <a:off x="1405" y="4865"/>
              <a:ext cx="2863" cy="201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58"/>
            <a:stretch>
              <a:fillRect/>
            </a:stretch>
          </p:blipFill>
          <p:spPr>
            <a:xfrm>
              <a:off x="4632" y="4865"/>
              <a:ext cx="2863" cy="2015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5072" y="5488"/>
              <a:ext cx="668" cy="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295" y="5488"/>
              <a:ext cx="668" cy="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072" y="6532"/>
              <a:ext cx="668" cy="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70%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339" y="6532"/>
              <a:ext cx="668" cy="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166" y="5656"/>
              <a:ext cx="1134" cy="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Bare skin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9" name="图片 7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2209" y="4335476"/>
            <a:ext cx="1291198" cy="20698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2568" y="4335764"/>
            <a:ext cx="2705969" cy="2071126"/>
          </a:xfrm>
          <a:prstGeom prst="rect">
            <a:avLst/>
          </a:prstGeom>
        </p:spPr>
      </p:pic>
      <p:sp>
        <p:nvSpPr>
          <p:cNvPr id="1048648" name="箭头: 右 42"/>
          <p:cNvSpPr>
            <a:spLocks noChangeAspect="1"/>
          </p:cNvSpPr>
          <p:nvPr/>
        </p:nvSpPr>
        <p:spPr>
          <a:xfrm>
            <a:off x="4507615" y="2180695"/>
            <a:ext cx="658005" cy="468000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箭头: 右 42"/>
          <p:cNvSpPr>
            <a:spLocks noChangeAspect="1"/>
          </p:cNvSpPr>
          <p:nvPr/>
        </p:nvSpPr>
        <p:spPr>
          <a:xfrm rot="5400000">
            <a:off x="7958205" y="3599285"/>
            <a:ext cx="658005" cy="468000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箭头: 右 42"/>
          <p:cNvSpPr>
            <a:spLocks noChangeAspect="1"/>
          </p:cNvSpPr>
          <p:nvPr/>
        </p:nvSpPr>
        <p:spPr>
          <a:xfrm rot="10800000">
            <a:off x="5585210" y="4985490"/>
            <a:ext cx="658005" cy="468000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文本框 67"/>
          <p:cNvSpPr txBox="1"/>
          <p:nvPr>
            <p:custDataLst>
              <p:tags r:id="rId8"/>
            </p:custDataLst>
          </p:nvPr>
        </p:nvSpPr>
        <p:spPr>
          <a:xfrm>
            <a:off x="1593215" y="3855720"/>
            <a:ext cx="20034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400" dirty="0">
                <a:latin typeface="+mn-ea"/>
                <a:sym typeface="+mn-ea"/>
              </a:rPr>
              <a:t>制备三维纳米纤维海绵</a:t>
            </a:r>
            <a:endParaRPr lang="zh-CN" altLang="en-US" sz="1400" dirty="0">
              <a:latin typeface="+mn-ea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9"/>
            </p:custDataLst>
          </p:nvPr>
        </p:nvSpPr>
        <p:spPr>
          <a:xfrm>
            <a:off x="6857365" y="1139825"/>
            <a:ext cx="29743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400" dirty="0">
                <a:latin typeface="+mn-ea"/>
                <a:sym typeface="+mn-ea"/>
              </a:rPr>
              <a:t>测量纤维膜纤维直径以及堆积密度</a:t>
            </a:r>
            <a:endParaRPr lang="zh-CN" altLang="en-US" sz="1400" dirty="0">
              <a:latin typeface="+mn-ea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10"/>
            </p:custDataLst>
          </p:nvPr>
        </p:nvSpPr>
        <p:spPr>
          <a:xfrm>
            <a:off x="7773035" y="5920740"/>
            <a:ext cx="129095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400" dirty="0">
                <a:latin typeface="+mn-ea"/>
                <a:sym typeface="+mn-ea"/>
              </a:rPr>
              <a:t>测试保暖性能</a:t>
            </a:r>
            <a:endParaRPr lang="zh-CN" altLang="en-US" sz="1400" dirty="0">
              <a:latin typeface="+mn-ea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11"/>
            </p:custDataLst>
          </p:nvPr>
        </p:nvSpPr>
        <p:spPr>
          <a:xfrm>
            <a:off x="2248535" y="6407150"/>
            <a:ext cx="126873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400" dirty="0">
                <a:latin typeface="+mn-ea"/>
                <a:sym typeface="+mn-ea"/>
              </a:rPr>
              <a:t>测试过滤效率</a:t>
            </a:r>
            <a:endParaRPr lang="zh-CN" altLang="en-US" sz="1400" dirty="0">
              <a:latin typeface="+mn-ea"/>
              <a:sym typeface="+mn-ea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zh-CN" altLang="en-US" sz="2600" dirty="0">
                <a:solidFill>
                  <a:srgbClr val="324A7A"/>
                </a:solidFill>
              </a:rPr>
              <a:t>三维模型建立</a:t>
            </a:r>
            <a:endParaRPr lang="zh-CN" altLang="en-US" sz="2600" dirty="0">
              <a:solidFill>
                <a:srgbClr val="324A7A"/>
              </a:solidFill>
            </a:endParaRPr>
          </a:p>
        </p:txBody>
      </p:sp>
      <p:pic>
        <p:nvPicPr>
          <p:cNvPr id="15" name="图片 14" descr="C:/Users/ZBJ/Desktop/图片13.png图片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t="718" b="718"/>
          <a:stretch>
            <a:fillRect/>
          </a:stretch>
        </p:blipFill>
        <p:spPr>
          <a:xfrm>
            <a:off x="3298378" y="1985081"/>
            <a:ext cx="2594422" cy="179287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00" y="1985081"/>
            <a:ext cx="2730970" cy="178005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00" y="4033309"/>
            <a:ext cx="2662696" cy="173555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804" y="3896760"/>
            <a:ext cx="2767444" cy="1803833"/>
          </a:xfrm>
          <a:prstGeom prst="rect">
            <a:avLst/>
          </a:prstGeom>
        </p:spPr>
      </p:pic>
      <p:sp>
        <p:nvSpPr>
          <p:cNvPr id="23" name="文本框 22"/>
          <p:cNvSpPr txBox="1"/>
          <p:nvPr>
            <p:custDataLst>
              <p:tags r:id="rId9"/>
            </p:custDataLst>
          </p:nvPr>
        </p:nvSpPr>
        <p:spPr>
          <a:xfrm>
            <a:off x="1045328" y="2258178"/>
            <a:ext cx="2048228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en-US" altLang="zh-CN" sz="1600" dirty="0">
                <a:latin typeface="+mn-ea"/>
              </a:rPr>
              <a:t>1. </a:t>
            </a:r>
            <a:r>
              <a:rPr lang="zh-CN" altLang="en-US" sz="1600" dirty="0">
                <a:latin typeface="+mn-ea"/>
              </a:rPr>
              <a:t>拍摄</a:t>
            </a:r>
            <a:r>
              <a:rPr lang="en-US" altLang="zh-CN" sz="1600" dirty="0">
                <a:latin typeface="+mn-ea"/>
              </a:rPr>
              <a:t>SEM</a:t>
            </a:r>
            <a:r>
              <a:rPr lang="zh-CN" altLang="en-US" sz="1600" dirty="0">
                <a:latin typeface="+mn-ea"/>
              </a:rPr>
              <a:t>图，测量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纤维直径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纤维厚度</a:t>
            </a:r>
            <a:r>
              <a:rPr lang="zh-CN" altLang="en-US" sz="1600" dirty="0">
                <a:latin typeface="+mn-ea"/>
              </a:rPr>
              <a:t>和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孔隙率</a:t>
            </a:r>
            <a:r>
              <a:rPr lang="zh-CN" altLang="en-US" sz="1600" dirty="0">
                <a:latin typeface="+mn-ea"/>
              </a:rPr>
              <a:t>。</a:t>
            </a:r>
            <a:endParaRPr lang="zh-CN" altLang="en-US" sz="1600" dirty="0">
              <a:latin typeface="+mn-ea"/>
            </a:endParaRPr>
          </a:p>
        </p:txBody>
      </p:sp>
      <p:sp>
        <p:nvSpPr>
          <p:cNvPr id="24" name="文本框 23"/>
          <p:cNvSpPr txBox="1"/>
          <p:nvPr>
            <p:custDataLst>
              <p:tags r:id="rId10"/>
            </p:custDataLst>
          </p:nvPr>
        </p:nvSpPr>
        <p:spPr>
          <a:xfrm>
            <a:off x="9023130" y="2189903"/>
            <a:ext cx="2048228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en-US" altLang="zh-CN" sz="1600" dirty="0">
                <a:latin typeface="+mn-ea"/>
              </a:rPr>
              <a:t>2. </a:t>
            </a:r>
            <a:r>
              <a:rPr lang="zh-CN" altLang="en-US" sz="1600" dirty="0">
                <a:latin typeface="+mn-ea"/>
              </a:rPr>
              <a:t>根据测量的纤维膜参数，建立纤维膜三维模型。</a:t>
            </a:r>
            <a:endParaRPr lang="zh-CN" altLang="en-US" sz="1600" dirty="0">
              <a:latin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11"/>
            </p:custDataLst>
          </p:nvPr>
        </p:nvSpPr>
        <p:spPr>
          <a:xfrm>
            <a:off x="1045328" y="4374680"/>
            <a:ext cx="204822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en-US" altLang="zh-CN" sz="1600" dirty="0">
                <a:latin typeface="+mn-ea"/>
              </a:rPr>
              <a:t>3. </a:t>
            </a:r>
            <a:r>
              <a:rPr lang="zh-CN" altLang="en-US" sz="1600" dirty="0">
                <a:latin typeface="+mn-ea"/>
              </a:rPr>
              <a:t>选择其中一处插入长方体。</a:t>
            </a:r>
            <a:endParaRPr lang="zh-CN" altLang="en-US" sz="1600" dirty="0">
              <a:latin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12"/>
            </p:custDataLst>
          </p:nvPr>
        </p:nvSpPr>
        <p:spPr>
          <a:xfrm>
            <a:off x="9019399" y="4374680"/>
            <a:ext cx="204822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en-US" altLang="zh-CN" sz="1600" dirty="0">
                <a:latin typeface="+mn-ea"/>
              </a:rPr>
              <a:t>4. </a:t>
            </a:r>
            <a:r>
              <a:rPr lang="zh-CN" altLang="en-US" sz="1600" dirty="0">
                <a:latin typeface="+mn-ea"/>
              </a:rPr>
              <a:t>完成模拟用模型建立。</a:t>
            </a:r>
            <a:endParaRPr lang="zh-CN" altLang="en-US" sz="1600" dirty="0">
              <a:latin typeface="+mn-ea"/>
            </a:endParaRPr>
          </a:p>
        </p:txBody>
      </p:sp>
      <p:cxnSp>
        <p:nvCxnSpPr>
          <p:cNvPr id="28" name="直接连接符 27"/>
          <p:cNvCxnSpPr/>
          <p:nvPr>
            <p:custDataLst>
              <p:tags r:id="rId13"/>
            </p:custDataLst>
          </p:nvPr>
        </p:nvCxnSpPr>
        <p:spPr>
          <a:xfrm>
            <a:off x="3230104" y="3828486"/>
            <a:ext cx="5393666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>
            <p:custDataLst>
              <p:tags r:id="rId14"/>
            </p:custDataLst>
          </p:nvPr>
        </p:nvCxnSpPr>
        <p:spPr>
          <a:xfrm>
            <a:off x="5892800" y="1916807"/>
            <a:ext cx="0" cy="3823358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>
            <p:custDataLst>
              <p:tags r:id="rId15"/>
            </p:custDataLst>
          </p:nvPr>
        </p:nvCxnSpPr>
        <p:spPr>
          <a:xfrm>
            <a:off x="3230104" y="1916807"/>
            <a:ext cx="0" cy="3823358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>
            <p:custDataLst>
              <p:tags r:id="rId16"/>
            </p:custDataLst>
          </p:nvPr>
        </p:nvCxnSpPr>
        <p:spPr>
          <a:xfrm>
            <a:off x="8623770" y="1985081"/>
            <a:ext cx="0" cy="3755084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>
            <p:custDataLst>
              <p:tags r:id="rId17"/>
            </p:custDataLst>
          </p:nvPr>
        </p:nvCxnSpPr>
        <p:spPr>
          <a:xfrm>
            <a:off x="3230104" y="5740165"/>
            <a:ext cx="5393666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>
            <p:custDataLst>
              <p:tags r:id="rId18"/>
            </p:custDataLst>
          </p:nvPr>
        </p:nvCxnSpPr>
        <p:spPr>
          <a:xfrm>
            <a:off x="3195967" y="1916806"/>
            <a:ext cx="5393666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5073452" y="1233430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+mj-ea"/>
                <a:ea typeface="+mj-ea"/>
              </a:rPr>
              <a:t>步骤示意图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zh-CN" altLang="zh-CN" sz="2600" dirty="0">
                <a:solidFill>
                  <a:srgbClr val="324A7A"/>
                </a:solidFill>
              </a:rPr>
              <a:t>仿真建模方法</a:t>
            </a:r>
            <a:r>
              <a:rPr lang="en-US" altLang="zh-CN" sz="2600" dirty="0">
                <a:solidFill>
                  <a:srgbClr val="324A7A"/>
                </a:solidFill>
              </a:rPr>
              <a:t>-</a:t>
            </a:r>
            <a:r>
              <a:rPr lang="zh-CN" altLang="en-US" sz="2600" dirty="0">
                <a:solidFill>
                  <a:srgbClr val="324A7A"/>
                </a:solidFill>
              </a:rPr>
              <a:t>传热模拟</a:t>
            </a:r>
            <a:endParaRPr lang="zh-CN" altLang="en-US" sz="2600" dirty="0">
              <a:solidFill>
                <a:srgbClr val="324A7A"/>
              </a:solidFill>
            </a:endParaRPr>
          </a:p>
        </p:txBody>
      </p:sp>
      <p:grpSp>
        <p:nvGrpSpPr>
          <p:cNvPr id="9" name="组合 8"/>
          <p:cNvGrpSpPr>
            <a:grpSpLocks noChangeAspect="1"/>
          </p:cNvGrpSpPr>
          <p:nvPr/>
        </p:nvGrpSpPr>
        <p:grpSpPr>
          <a:xfrm>
            <a:off x="3485515" y="1303241"/>
            <a:ext cx="3711195" cy="1715026"/>
            <a:chOff x="2165" y="6992"/>
            <a:chExt cx="7643" cy="353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rcRect l="24395" t="5777" r="20238"/>
            <a:stretch>
              <a:fillRect/>
            </a:stretch>
          </p:blipFill>
          <p:spPr>
            <a:xfrm>
              <a:off x="2165" y="6992"/>
              <a:ext cx="3655" cy="288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rcRect l="26594" t="5585" r="21625"/>
            <a:stretch>
              <a:fillRect/>
            </a:stretch>
          </p:blipFill>
          <p:spPr>
            <a:xfrm>
              <a:off x="6444" y="7154"/>
              <a:ext cx="3364" cy="2786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2948" y="10108"/>
              <a:ext cx="2160" cy="41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CN" sz="1115"/>
                <a:t>Microfibers</a:t>
              </a:r>
              <a:endParaRPr lang="en-US" altLang="zh-CN" sz="1115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19" y="9356"/>
              <a:ext cx="1688" cy="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90"/>
                <a:t>Simulated skin</a:t>
              </a:r>
              <a:endParaRPr lang="en-US" altLang="zh-CN" sz="99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281" y="10108"/>
              <a:ext cx="2095" cy="41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CN" sz="1115"/>
                <a:t>Nanofibers</a:t>
              </a:r>
              <a:endParaRPr lang="en-US" altLang="zh-CN" sz="1115"/>
            </a:p>
          </p:txBody>
        </p:sp>
        <p:cxnSp>
          <p:nvCxnSpPr>
            <p:cNvPr id="8" name="直接箭头连接符 7"/>
            <p:cNvCxnSpPr/>
            <p:nvPr/>
          </p:nvCxnSpPr>
          <p:spPr>
            <a:xfrm flipH="1" flipV="1">
              <a:off x="5019" y="9106"/>
              <a:ext cx="255" cy="25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V="1">
              <a:off x="6654" y="9185"/>
              <a:ext cx="251" cy="2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1048648" name="箭头: 右 42"/>
          <p:cNvSpPr>
            <a:spLocks noChangeAspect="1"/>
          </p:cNvSpPr>
          <p:nvPr/>
        </p:nvSpPr>
        <p:spPr>
          <a:xfrm rot="5400000">
            <a:off x="1242060" y="2486025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: 圆角 50"/>
          <p:cNvSpPr/>
          <p:nvPr/>
        </p:nvSpPr>
        <p:spPr>
          <a:xfrm>
            <a:off x="210185" y="1859915"/>
            <a:ext cx="820420" cy="57594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: 圆角 50"/>
          <p:cNvSpPr/>
          <p:nvPr/>
        </p:nvSpPr>
        <p:spPr>
          <a:xfrm>
            <a:off x="3855720" y="6043295"/>
            <a:ext cx="1522095" cy="57594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: 圆角 50"/>
          <p:cNvSpPr/>
          <p:nvPr/>
        </p:nvSpPr>
        <p:spPr>
          <a:xfrm>
            <a:off x="9483189" y="4900970"/>
            <a:ext cx="1727200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: 圆角 50"/>
          <p:cNvSpPr/>
          <p:nvPr/>
        </p:nvSpPr>
        <p:spPr>
          <a:xfrm>
            <a:off x="1146175" y="1859915"/>
            <a:ext cx="1788160" cy="57594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: 圆角 50"/>
          <p:cNvSpPr/>
          <p:nvPr/>
        </p:nvSpPr>
        <p:spPr>
          <a:xfrm>
            <a:off x="2030194" y="6052225"/>
            <a:ext cx="1727200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altLang="zh-C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: 圆角 50"/>
          <p:cNvSpPr/>
          <p:nvPr/>
        </p:nvSpPr>
        <p:spPr>
          <a:xfrm>
            <a:off x="9483189" y="5734725"/>
            <a:ext cx="1727200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7975" y="1958975"/>
            <a:ext cx="635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solidFill>
                  <a:srgbClr val="324A7A"/>
                </a:solidFill>
              </a:rPr>
              <a:t>层流</a:t>
            </a:r>
            <a:endParaRPr lang="zh-CN" altLang="en-US" sz="1600">
              <a:solidFill>
                <a:srgbClr val="324A7A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18565" y="1961515"/>
            <a:ext cx="17157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solidFill>
                  <a:srgbClr val="324A7A"/>
                </a:solidFill>
              </a:rPr>
              <a:t>固体和流体传热</a:t>
            </a:r>
            <a:endParaRPr lang="en-US" altLang="zh-CN" sz="1600">
              <a:solidFill>
                <a:srgbClr val="324A7A"/>
              </a:solidFill>
            </a:endParaRPr>
          </a:p>
        </p:txBody>
      </p:sp>
      <p:sp>
        <p:nvSpPr>
          <p:cNvPr id="19" name="矩形: 圆角 123"/>
          <p:cNvSpPr/>
          <p:nvPr/>
        </p:nvSpPr>
        <p:spPr>
          <a:xfrm>
            <a:off x="630132" y="1150620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29920" y="1282065"/>
            <a:ext cx="16789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物理场选择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22" name="矩形: 圆角 123"/>
          <p:cNvSpPr/>
          <p:nvPr/>
        </p:nvSpPr>
        <p:spPr>
          <a:xfrm>
            <a:off x="630132" y="3004820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29920" y="3141980"/>
            <a:ext cx="167957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全局参数</a:t>
            </a:r>
            <a:r>
              <a:rPr lang="zh-CN" altLang="en-US" sz="1600" b="1">
                <a:solidFill>
                  <a:schemeClr val="bg1"/>
                </a:solidFill>
              </a:rPr>
              <a:t>设定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25" name="箭头: 右 42"/>
          <p:cNvSpPr>
            <a:spLocks noChangeAspect="1"/>
          </p:cNvSpPr>
          <p:nvPr/>
        </p:nvSpPr>
        <p:spPr>
          <a:xfrm rot="5400000">
            <a:off x="1242060" y="3652520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: 圆角 123"/>
          <p:cNvSpPr/>
          <p:nvPr/>
        </p:nvSpPr>
        <p:spPr>
          <a:xfrm>
            <a:off x="630132" y="4171315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29920" y="4308475"/>
            <a:ext cx="167957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模型</a:t>
            </a:r>
            <a:r>
              <a:rPr lang="zh-CN" altLang="en-US" sz="1600" b="1">
                <a:solidFill>
                  <a:schemeClr val="bg1"/>
                </a:solidFill>
              </a:rPr>
              <a:t>导入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28" name="箭头: 右 42"/>
          <p:cNvSpPr>
            <a:spLocks noChangeAspect="1"/>
          </p:cNvSpPr>
          <p:nvPr/>
        </p:nvSpPr>
        <p:spPr>
          <a:xfrm rot="5400000">
            <a:off x="1242060" y="4817745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: 圆角 123"/>
          <p:cNvSpPr/>
          <p:nvPr/>
        </p:nvSpPr>
        <p:spPr>
          <a:xfrm>
            <a:off x="630132" y="5336540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9920" y="5473700"/>
            <a:ext cx="16808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chemeClr val="bg1"/>
                </a:solidFill>
              </a:rPr>
              <a:t>材料属性</a:t>
            </a:r>
            <a:r>
              <a:rPr lang="en-US" altLang="zh-CN" sz="1600" b="1">
                <a:solidFill>
                  <a:schemeClr val="bg1"/>
                </a:solidFill>
              </a:rPr>
              <a:t>-</a:t>
            </a:r>
            <a:r>
              <a:rPr lang="zh-CN" altLang="en-US" sz="1600" b="1">
                <a:solidFill>
                  <a:schemeClr val="bg1"/>
                </a:solidFill>
              </a:rPr>
              <a:t>空气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31" name="箭头: 右 42"/>
          <p:cNvSpPr>
            <a:spLocks noChangeAspect="1"/>
          </p:cNvSpPr>
          <p:nvPr/>
        </p:nvSpPr>
        <p:spPr>
          <a:xfrm>
            <a:off x="2418080" y="5413375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: 圆角 123"/>
          <p:cNvSpPr/>
          <p:nvPr/>
        </p:nvSpPr>
        <p:spPr>
          <a:xfrm>
            <a:off x="2941532" y="5339715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947035" y="5476875"/>
            <a:ext cx="16649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边界条件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988185" y="6177915"/>
            <a:ext cx="17799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40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入口速度：</a:t>
            </a:r>
            <a:r>
              <a:rPr lang="en-US" altLang="zh-CN" sz="140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0.03 m/s</a:t>
            </a:r>
            <a:endParaRPr lang="en-US" altLang="zh-CN" sz="140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55085" y="6177915"/>
            <a:ext cx="152209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40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出口压力：</a:t>
            </a:r>
            <a:r>
              <a:rPr lang="en-US" altLang="zh-CN" sz="140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 P</a:t>
            </a:r>
            <a:r>
              <a:rPr lang="en-US" altLang="zh-CN" sz="140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en-US" altLang="zh-CN" sz="140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箭头: 右 42"/>
          <p:cNvSpPr>
            <a:spLocks noChangeAspect="1"/>
          </p:cNvSpPr>
          <p:nvPr/>
        </p:nvSpPr>
        <p:spPr>
          <a:xfrm>
            <a:off x="4719320" y="5413375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: 圆角 123"/>
          <p:cNvSpPr/>
          <p:nvPr/>
        </p:nvSpPr>
        <p:spPr>
          <a:xfrm>
            <a:off x="5248487" y="5339715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248275" y="5476875"/>
            <a:ext cx="16808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网格划分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41" name="箭头: 右 42"/>
          <p:cNvSpPr>
            <a:spLocks noChangeAspect="1"/>
          </p:cNvSpPr>
          <p:nvPr/>
        </p:nvSpPr>
        <p:spPr>
          <a:xfrm>
            <a:off x="7020560" y="5413375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: 圆角 123"/>
          <p:cNvSpPr/>
          <p:nvPr/>
        </p:nvSpPr>
        <p:spPr>
          <a:xfrm>
            <a:off x="7533852" y="5339715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533640" y="5476875"/>
            <a:ext cx="16808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运算结果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pic>
        <p:nvPicPr>
          <p:cNvPr id="45" name="图片 44" descr="Untitl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8370" y="2842895"/>
            <a:ext cx="1817275" cy="1800000"/>
          </a:xfrm>
          <a:prstGeom prst="rect">
            <a:avLst/>
          </a:prstGeom>
        </p:spPr>
      </p:pic>
      <p:pic>
        <p:nvPicPr>
          <p:cNvPr id="46" name="图片 45" descr="Untitled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2490" y="1042670"/>
            <a:ext cx="1817275" cy="1800000"/>
          </a:xfrm>
          <a:prstGeom prst="rect">
            <a:avLst/>
          </a:prstGeom>
        </p:spPr>
      </p:pic>
      <p:pic>
        <p:nvPicPr>
          <p:cNvPr id="50" name="图片 49" descr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9235" y="3248660"/>
            <a:ext cx="1524024" cy="1440000"/>
          </a:xfrm>
          <a:prstGeom prst="rect">
            <a:avLst/>
          </a:prstGeom>
        </p:spPr>
      </p:pic>
      <p:pic>
        <p:nvPicPr>
          <p:cNvPr id="51" name="图片 50" descr="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5635" y="3248660"/>
            <a:ext cx="1524024" cy="1440000"/>
          </a:xfrm>
          <a:prstGeom prst="rect">
            <a:avLst/>
          </a:prstGeom>
        </p:spPr>
      </p:pic>
      <p:pic>
        <p:nvPicPr>
          <p:cNvPr id="52" name="图片 51" descr="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84265" y="3248660"/>
            <a:ext cx="1524024" cy="1440000"/>
          </a:xfrm>
          <a:prstGeom prst="rect">
            <a:avLst/>
          </a:prstGeom>
        </p:spPr>
      </p:pic>
      <p:pic>
        <p:nvPicPr>
          <p:cNvPr id="53" name="图片 52" descr="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47990" y="2298700"/>
            <a:ext cx="1524024" cy="1440000"/>
          </a:xfrm>
          <a:prstGeom prst="rect">
            <a:avLst/>
          </a:prstGeom>
        </p:spPr>
      </p:pic>
      <p:sp>
        <p:nvSpPr>
          <p:cNvPr id="54" name="箭头: 右 42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7708521" y="2846019"/>
            <a:ext cx="303695" cy="216000"/>
          </a:xfrm>
          <a:prstGeom prst="rightArrow">
            <a:avLst>
              <a:gd name="adj1" fmla="val 50000"/>
              <a:gd name="adj2" fmla="val 3016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箭头: 右 42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 rot="5400000">
            <a:off x="5204716" y="2993339"/>
            <a:ext cx="303695" cy="216000"/>
          </a:xfrm>
          <a:prstGeom prst="rightArrow">
            <a:avLst>
              <a:gd name="adj1" fmla="val 50000"/>
              <a:gd name="adj2" fmla="val 3016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箭头: 右 42"/>
          <p:cNvSpPr>
            <a:spLocks noChangeAspect="1"/>
          </p:cNvSpPr>
          <p:nvPr>
            <p:custDataLst>
              <p:tags r:id="rId11"/>
            </p:custDataLst>
          </p:nvPr>
        </p:nvSpPr>
        <p:spPr>
          <a:xfrm rot="19620000">
            <a:off x="9480171" y="2151329"/>
            <a:ext cx="303695" cy="216000"/>
          </a:xfrm>
          <a:prstGeom prst="rightArrow">
            <a:avLst>
              <a:gd name="adj1" fmla="val 50000"/>
              <a:gd name="adj2" fmla="val 3016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箭头: 右 42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 rot="2100000">
            <a:off x="9480171" y="3546424"/>
            <a:ext cx="303695" cy="216000"/>
          </a:xfrm>
          <a:prstGeom prst="rightArrow">
            <a:avLst>
              <a:gd name="adj1" fmla="val 50000"/>
              <a:gd name="adj2" fmla="val 3016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483090" y="5022850"/>
            <a:ext cx="17272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rgbClr val="324A7A"/>
                </a:solidFill>
              </a:rPr>
              <a:t>温度场图</a:t>
            </a:r>
            <a:endParaRPr lang="zh-CN" altLang="en-US" sz="1600" b="1">
              <a:solidFill>
                <a:srgbClr val="324A7A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483090" y="5850890"/>
            <a:ext cx="17272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rgbClr val="324A7A"/>
                </a:solidFill>
              </a:rPr>
              <a:t>压力场图</a:t>
            </a:r>
            <a:endParaRPr lang="zh-CN" altLang="en-US" sz="1600" b="1">
              <a:solidFill>
                <a:srgbClr val="324A7A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图片 74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455670"/>
            <a:ext cx="1905030" cy="1800000"/>
          </a:xfrm>
          <a:prstGeom prst="rect">
            <a:avLst/>
          </a:prstGeom>
        </p:spPr>
      </p:pic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zh-CN" altLang="zh-CN" sz="2600" dirty="0">
                <a:solidFill>
                  <a:srgbClr val="324A7A"/>
                </a:solidFill>
              </a:rPr>
              <a:t>仿真建模方法</a:t>
            </a:r>
            <a:r>
              <a:rPr lang="en-US" altLang="zh-CN" sz="2600" dirty="0">
                <a:solidFill>
                  <a:srgbClr val="324A7A"/>
                </a:solidFill>
              </a:rPr>
              <a:t>-</a:t>
            </a:r>
            <a:r>
              <a:rPr lang="zh-CN" altLang="en-US" sz="2600" dirty="0">
                <a:solidFill>
                  <a:srgbClr val="324A7A"/>
                </a:solidFill>
              </a:rPr>
              <a:t>过滤模拟</a:t>
            </a:r>
            <a:endParaRPr lang="zh-CN" altLang="en-US" sz="2600" dirty="0">
              <a:solidFill>
                <a:srgbClr val="324A7A"/>
              </a:solidFill>
            </a:endParaRPr>
          </a:p>
        </p:txBody>
      </p:sp>
      <p:sp>
        <p:nvSpPr>
          <p:cNvPr id="1048648" name="箭头: 右 42"/>
          <p:cNvSpPr>
            <a:spLocks noChangeAspect="1"/>
          </p:cNvSpPr>
          <p:nvPr/>
        </p:nvSpPr>
        <p:spPr>
          <a:xfrm rot="5400000">
            <a:off x="10704195" y="2424430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: 圆角 50"/>
          <p:cNvSpPr/>
          <p:nvPr/>
        </p:nvSpPr>
        <p:spPr>
          <a:xfrm>
            <a:off x="210185" y="1859915"/>
            <a:ext cx="820420" cy="57594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: 圆角 50"/>
          <p:cNvSpPr/>
          <p:nvPr/>
        </p:nvSpPr>
        <p:spPr>
          <a:xfrm>
            <a:off x="10151110" y="1781175"/>
            <a:ext cx="1522095" cy="57594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: 圆角 50"/>
          <p:cNvSpPr/>
          <p:nvPr/>
        </p:nvSpPr>
        <p:spPr>
          <a:xfrm>
            <a:off x="8083649" y="4537115"/>
            <a:ext cx="1727200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: 圆角 50"/>
          <p:cNvSpPr/>
          <p:nvPr/>
        </p:nvSpPr>
        <p:spPr>
          <a:xfrm>
            <a:off x="1146175" y="1859915"/>
            <a:ext cx="1883410" cy="57594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: 圆角 50"/>
          <p:cNvSpPr/>
          <p:nvPr/>
        </p:nvSpPr>
        <p:spPr>
          <a:xfrm>
            <a:off x="9983470" y="1110615"/>
            <a:ext cx="1899920" cy="57594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altLang="zh-C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: 圆角 50"/>
          <p:cNvSpPr/>
          <p:nvPr/>
        </p:nvSpPr>
        <p:spPr>
          <a:xfrm>
            <a:off x="8083649" y="5218470"/>
            <a:ext cx="1727200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7975" y="1958975"/>
            <a:ext cx="635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solidFill>
                  <a:srgbClr val="324A7A"/>
                </a:solidFill>
              </a:rPr>
              <a:t>层流</a:t>
            </a:r>
            <a:endParaRPr lang="zh-CN" altLang="en-US" sz="1600">
              <a:solidFill>
                <a:srgbClr val="324A7A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46810" y="1961515"/>
            <a:ext cx="18821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solidFill>
                  <a:srgbClr val="324A7A"/>
                </a:solidFill>
              </a:rPr>
              <a:t>流体流动</a:t>
            </a:r>
            <a:r>
              <a:rPr lang="zh-CN" altLang="en-US" sz="1600">
                <a:solidFill>
                  <a:srgbClr val="324A7A"/>
                </a:solidFill>
              </a:rPr>
              <a:t>颗粒追踪</a:t>
            </a:r>
            <a:endParaRPr lang="zh-CN" altLang="en-US" sz="1600">
              <a:solidFill>
                <a:srgbClr val="324A7A"/>
              </a:solidFill>
            </a:endParaRPr>
          </a:p>
        </p:txBody>
      </p:sp>
      <p:sp>
        <p:nvSpPr>
          <p:cNvPr id="19" name="矩形: 圆角 123"/>
          <p:cNvSpPr/>
          <p:nvPr/>
        </p:nvSpPr>
        <p:spPr>
          <a:xfrm>
            <a:off x="630132" y="1150620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9920" y="1282065"/>
            <a:ext cx="16789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物理场选择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28" name="矩形: 圆角 123"/>
          <p:cNvSpPr/>
          <p:nvPr/>
        </p:nvSpPr>
        <p:spPr>
          <a:xfrm>
            <a:off x="10092267" y="2943225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092055" y="3080385"/>
            <a:ext cx="167957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边界条件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30" name="箭头: 右 42"/>
          <p:cNvSpPr>
            <a:spLocks noChangeAspect="1"/>
          </p:cNvSpPr>
          <p:nvPr/>
        </p:nvSpPr>
        <p:spPr>
          <a:xfrm rot="5400000">
            <a:off x="10704195" y="3611245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: 圆角 123"/>
          <p:cNvSpPr/>
          <p:nvPr/>
        </p:nvSpPr>
        <p:spPr>
          <a:xfrm>
            <a:off x="10092055" y="4130040"/>
            <a:ext cx="1680210" cy="79502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092055" y="4246880"/>
            <a:ext cx="16795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网格划分</a:t>
            </a:r>
            <a:r>
              <a:rPr lang="en-US" altLang="zh-CN" sz="1600" b="1">
                <a:solidFill>
                  <a:schemeClr val="bg1"/>
                </a:solidFill>
              </a:rPr>
              <a:t>-</a:t>
            </a:r>
            <a:endParaRPr lang="en-US" altLang="zh-CN" sz="1600" b="1">
              <a:solidFill>
                <a:schemeClr val="bg1"/>
              </a:solidFill>
            </a:endParaRPr>
          </a:p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流体动力学</a:t>
            </a:r>
            <a:endParaRPr lang="zh-CN" altLang="en-US" sz="1600" b="1">
              <a:solidFill>
                <a:schemeClr val="bg1"/>
              </a:solidFill>
            </a:endParaRPr>
          </a:p>
          <a:p>
            <a:pPr algn="ctr"/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34" name="箭头: 右 42"/>
          <p:cNvSpPr>
            <a:spLocks noChangeAspect="1"/>
          </p:cNvSpPr>
          <p:nvPr/>
        </p:nvSpPr>
        <p:spPr>
          <a:xfrm>
            <a:off x="9324340" y="1218565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: 圆角 123"/>
          <p:cNvSpPr/>
          <p:nvPr/>
        </p:nvSpPr>
        <p:spPr>
          <a:xfrm>
            <a:off x="10092267" y="5508625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092055" y="5645785"/>
            <a:ext cx="16808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运算结果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37" name="箭头: 右 42"/>
          <p:cNvSpPr>
            <a:spLocks noChangeAspect="1"/>
          </p:cNvSpPr>
          <p:nvPr/>
        </p:nvSpPr>
        <p:spPr>
          <a:xfrm>
            <a:off x="2418080" y="1151255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: 圆角 123"/>
          <p:cNvSpPr/>
          <p:nvPr/>
        </p:nvSpPr>
        <p:spPr>
          <a:xfrm>
            <a:off x="2980902" y="1144905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986405" y="1282065"/>
            <a:ext cx="16649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  <a:sym typeface="+mn-ea"/>
              </a:rPr>
              <a:t>全局参数设定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941560" y="1236345"/>
            <a:ext cx="194183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40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入口速度：</a:t>
            </a:r>
            <a:r>
              <a:rPr lang="en-US" altLang="zh-CN" sz="140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0.053 m/s</a:t>
            </a:r>
            <a:endParaRPr lang="en-US" altLang="zh-CN" sz="140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150475" y="1915795"/>
            <a:ext cx="152209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40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出口压力：</a:t>
            </a:r>
            <a:r>
              <a:rPr lang="en-US" altLang="zh-CN" sz="140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 P</a:t>
            </a:r>
            <a:r>
              <a:rPr lang="en-US" altLang="zh-CN" sz="140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en-US" altLang="zh-CN" sz="140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箭头: 右 42"/>
          <p:cNvSpPr>
            <a:spLocks noChangeAspect="1"/>
          </p:cNvSpPr>
          <p:nvPr/>
        </p:nvSpPr>
        <p:spPr>
          <a:xfrm>
            <a:off x="4758690" y="1218565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: 圆角 123"/>
          <p:cNvSpPr/>
          <p:nvPr/>
        </p:nvSpPr>
        <p:spPr>
          <a:xfrm>
            <a:off x="5287857" y="1144905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287645" y="1282065"/>
            <a:ext cx="16808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  <a:sym typeface="+mn-ea"/>
              </a:rPr>
              <a:t>模型导入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45" name="箭头: 右 42"/>
          <p:cNvSpPr>
            <a:spLocks noChangeAspect="1"/>
          </p:cNvSpPr>
          <p:nvPr/>
        </p:nvSpPr>
        <p:spPr>
          <a:xfrm>
            <a:off x="7059930" y="1218565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: 圆角 123"/>
          <p:cNvSpPr/>
          <p:nvPr/>
        </p:nvSpPr>
        <p:spPr>
          <a:xfrm>
            <a:off x="7573222" y="1144905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573010" y="1282065"/>
            <a:ext cx="16808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chemeClr val="bg1"/>
                </a:solidFill>
                <a:sym typeface="+mn-ea"/>
              </a:rPr>
              <a:t>材料属性</a:t>
            </a:r>
            <a:r>
              <a:rPr lang="en-US" altLang="zh-CN" sz="1600" b="1">
                <a:solidFill>
                  <a:schemeClr val="bg1"/>
                </a:solidFill>
                <a:sym typeface="+mn-ea"/>
              </a:rPr>
              <a:t>-</a:t>
            </a:r>
            <a:r>
              <a:rPr lang="zh-CN" altLang="en-US" sz="1600" b="1">
                <a:solidFill>
                  <a:schemeClr val="bg1"/>
                </a:solidFill>
                <a:sym typeface="+mn-ea"/>
              </a:rPr>
              <a:t>空气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54" name="箭头: 右 42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3495931" y="4117924"/>
            <a:ext cx="303695" cy="216000"/>
          </a:xfrm>
          <a:prstGeom prst="rightArrow">
            <a:avLst>
              <a:gd name="adj1" fmla="val 50000"/>
              <a:gd name="adj2" fmla="val 3016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箭头: 右 42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5180586" y="4117924"/>
            <a:ext cx="303695" cy="216000"/>
          </a:xfrm>
          <a:prstGeom prst="rightArrow">
            <a:avLst>
              <a:gd name="adj1" fmla="val 50000"/>
              <a:gd name="adj2" fmla="val 3016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箭头: 右 42"/>
          <p:cNvSpPr>
            <a:spLocks noChangeAspect="1"/>
          </p:cNvSpPr>
          <p:nvPr>
            <p:custDataLst>
              <p:tags r:id="rId4"/>
            </p:custDataLst>
          </p:nvPr>
        </p:nvSpPr>
        <p:spPr>
          <a:xfrm rot="16200000">
            <a:off x="8770876" y="4149039"/>
            <a:ext cx="303695" cy="216000"/>
          </a:xfrm>
          <a:prstGeom prst="rightArrow">
            <a:avLst>
              <a:gd name="adj1" fmla="val 50000"/>
              <a:gd name="adj2" fmla="val 3016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箭头: 右 42"/>
          <p:cNvSpPr/>
          <p:nvPr>
            <p:custDataLst>
              <p:tags r:id="rId5"/>
            </p:custDataLst>
          </p:nvPr>
        </p:nvSpPr>
        <p:spPr>
          <a:xfrm rot="3660000" flipH="1">
            <a:off x="7109400" y="4745124"/>
            <a:ext cx="1080000" cy="188595"/>
          </a:xfrm>
          <a:prstGeom prst="rightArrow">
            <a:avLst>
              <a:gd name="adj1" fmla="val 50000"/>
              <a:gd name="adj2" fmla="val 3016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083550" y="4658995"/>
            <a:ext cx="17272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rgbClr val="324A7A"/>
                </a:solidFill>
              </a:rPr>
              <a:t>速度场图</a:t>
            </a:r>
            <a:endParaRPr lang="zh-CN" altLang="en-US" sz="1600" b="1">
              <a:solidFill>
                <a:srgbClr val="324A7A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083550" y="5334635"/>
            <a:ext cx="17272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rgbClr val="324A7A"/>
                </a:solidFill>
              </a:rPr>
              <a:t>压力场图</a:t>
            </a:r>
            <a:endParaRPr lang="zh-CN" altLang="en-US" sz="1600" b="1">
              <a:solidFill>
                <a:srgbClr val="324A7A"/>
              </a:solidFill>
            </a:endParaRPr>
          </a:p>
        </p:txBody>
      </p:sp>
      <p:pic>
        <p:nvPicPr>
          <p:cNvPr id="60" name="图片 59" descr="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3380" y="2239010"/>
            <a:ext cx="1817275" cy="1800000"/>
          </a:xfrm>
          <a:prstGeom prst="rect">
            <a:avLst/>
          </a:prstGeom>
        </p:spPr>
      </p:pic>
      <p:pic>
        <p:nvPicPr>
          <p:cNvPr id="63" name="图片 62" descr="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9735" y="2284730"/>
            <a:ext cx="1817275" cy="1800000"/>
          </a:xfrm>
          <a:prstGeom prst="rect">
            <a:avLst/>
          </a:prstGeom>
        </p:spPr>
      </p:pic>
      <p:pic>
        <p:nvPicPr>
          <p:cNvPr id="64" name="图片 63" descr="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9735" y="4658995"/>
            <a:ext cx="1817275" cy="1800000"/>
          </a:xfrm>
          <a:prstGeom prst="rect">
            <a:avLst/>
          </a:prstGeom>
        </p:spPr>
      </p:pic>
      <p:sp>
        <p:nvSpPr>
          <p:cNvPr id="66" name="箭头: 右 42"/>
          <p:cNvSpPr>
            <a:spLocks noChangeAspect="1"/>
          </p:cNvSpPr>
          <p:nvPr/>
        </p:nvSpPr>
        <p:spPr>
          <a:xfrm rot="5400000">
            <a:off x="10704195" y="4990465"/>
            <a:ext cx="421640" cy="467995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箭头: 右 42"/>
          <p:cNvSpPr>
            <a:spLocks noChangeAspect="1"/>
          </p:cNvSpPr>
          <p:nvPr>
            <p:custDataLst>
              <p:tags r:id="rId9"/>
            </p:custDataLst>
          </p:nvPr>
        </p:nvSpPr>
        <p:spPr>
          <a:xfrm flipH="1">
            <a:off x="7573010" y="6094730"/>
            <a:ext cx="265430" cy="188595"/>
          </a:xfrm>
          <a:prstGeom prst="rightArrow">
            <a:avLst>
              <a:gd name="adj1" fmla="val 50000"/>
              <a:gd name="adj2" fmla="val 3016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矩形: 圆角 50"/>
          <p:cNvSpPr/>
          <p:nvPr/>
        </p:nvSpPr>
        <p:spPr>
          <a:xfrm>
            <a:off x="8083649" y="5906175"/>
            <a:ext cx="1727200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083550" y="6022340"/>
            <a:ext cx="17272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 b="1">
                <a:solidFill>
                  <a:srgbClr val="324A7A"/>
                </a:solidFill>
              </a:rPr>
              <a:t>过滤场图</a:t>
            </a:r>
            <a:endParaRPr lang="zh-CN" altLang="en-US" sz="1600" b="1">
              <a:solidFill>
                <a:srgbClr val="324A7A"/>
              </a:solidFill>
            </a:endParaRPr>
          </a:p>
        </p:txBody>
      </p:sp>
      <p:pic>
        <p:nvPicPr>
          <p:cNvPr id="70" name="图片 69" descr="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26485" y="3503295"/>
            <a:ext cx="1524024" cy="1440000"/>
          </a:xfrm>
          <a:prstGeom prst="rect">
            <a:avLst/>
          </a:prstGeom>
        </p:spPr>
      </p:pic>
      <p:pic>
        <p:nvPicPr>
          <p:cNvPr id="71" name="图片 70" descr="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71675" y="2407920"/>
            <a:ext cx="1524024" cy="1440000"/>
          </a:xfrm>
          <a:prstGeom prst="rect">
            <a:avLst/>
          </a:prstGeom>
        </p:spPr>
      </p:pic>
      <p:pic>
        <p:nvPicPr>
          <p:cNvPr id="72" name="图片 71" descr="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71675" y="3848100"/>
            <a:ext cx="1524024" cy="1440000"/>
          </a:xfrm>
          <a:prstGeom prst="rect">
            <a:avLst/>
          </a:prstGeom>
        </p:spPr>
      </p:pic>
      <p:pic>
        <p:nvPicPr>
          <p:cNvPr id="73" name="图片 72" descr="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71675" y="5318760"/>
            <a:ext cx="1524024" cy="1440000"/>
          </a:xfrm>
          <a:prstGeom prst="rect">
            <a:avLst/>
          </a:prstGeom>
        </p:spPr>
      </p:pic>
      <p:sp>
        <p:nvSpPr>
          <p:cNvPr id="74" name="箭头: 右 42"/>
          <p:cNvSpPr>
            <a:spLocks noChangeAspect="1"/>
          </p:cNvSpPr>
          <p:nvPr>
            <p:custDataLst>
              <p:tags r:id="rId14"/>
            </p:custDataLst>
          </p:nvPr>
        </p:nvSpPr>
        <p:spPr>
          <a:xfrm>
            <a:off x="1812546" y="4084904"/>
            <a:ext cx="303695" cy="216000"/>
          </a:xfrm>
          <a:prstGeom prst="rightArrow">
            <a:avLst>
              <a:gd name="adj1" fmla="val 50000"/>
              <a:gd name="adj2" fmla="val 3016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443910" y="5255940"/>
            <a:ext cx="1017265" cy="20199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1115"/>
              <a:t>Nanofibers</a:t>
            </a:r>
            <a:endParaRPr lang="en-US" altLang="zh-CN" sz="1115"/>
          </a:p>
        </p:txBody>
      </p:sp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187700" cy="6858000"/>
          </a:xfrm>
          <a:prstGeom prst="rect">
            <a:avLst/>
          </a:prstGeom>
          <a:solidFill>
            <a:srgbClr val="3043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2095500" y="2336800"/>
            <a:ext cx="2184400" cy="2184400"/>
          </a:xfrm>
          <a:prstGeom prst="ellipse">
            <a:avLst/>
          </a:prstGeom>
          <a:solidFill>
            <a:srgbClr val="4F80B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252302" y="2493602"/>
            <a:ext cx="1870798" cy="1870798"/>
          </a:xfrm>
          <a:prstGeom prst="ellipse">
            <a:avLst/>
          </a:prstGeom>
          <a:solidFill>
            <a:srgbClr val="3043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4371"/>
              </a:solidFill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2466990" y="2705725"/>
            <a:ext cx="14414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8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482861" y="830214"/>
            <a:ext cx="1200329" cy="51975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6600" b="1" spc="200" dirty="0">
                <a:ln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PART FOUR</a:t>
            </a:r>
            <a:endParaRPr lang="zh-CN" altLang="en-US" sz="6600" b="1" spc="200" dirty="0">
              <a:ln>
                <a:solidFill>
                  <a:schemeClr val="bg1"/>
                </a:solidFill>
              </a:ln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5928490" y="2243596"/>
            <a:ext cx="431400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l">
              <a:buSzPct val="100000"/>
              <a:defRPr/>
            </a:pPr>
            <a:r>
              <a:rPr lang="zh-CN" altLang="en-US" sz="4400" b="1" spc="200" noProof="1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仿真与实验结果</a:t>
            </a:r>
            <a:endParaRPr lang="zh-CN" altLang="en-US" sz="4400" b="1" spc="200" noProof="1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5928490" y="2989410"/>
            <a:ext cx="473719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en-US" altLang="zh-CN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Simulation and experimental results</a:t>
            </a:r>
            <a:endParaRPr lang="en-US" altLang="zh-CN" spc="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5950760" y="3424015"/>
            <a:ext cx="4632000" cy="0"/>
          </a:xfrm>
          <a:prstGeom prst="line">
            <a:avLst/>
          </a:prstGeom>
          <a:ln>
            <a:solidFill>
              <a:srgbClr val="3043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" name="组合 125"/>
          <p:cNvGrpSpPr/>
          <p:nvPr/>
        </p:nvGrpSpPr>
        <p:grpSpPr>
          <a:xfrm>
            <a:off x="11093753" y="6274833"/>
            <a:ext cx="723900" cy="326768"/>
            <a:chOff x="11093753" y="6274833"/>
            <a:chExt cx="723900" cy="326768"/>
          </a:xfrm>
          <a:solidFill>
            <a:srgbClr val="304371"/>
          </a:solidFill>
        </p:grpSpPr>
        <p:sp>
          <p:nvSpPr>
            <p:cNvPr id="123" name="矩形: 圆角 122"/>
            <p:cNvSpPr/>
            <p:nvPr/>
          </p:nvSpPr>
          <p:spPr>
            <a:xfrm>
              <a:off x="11093753" y="6479280"/>
              <a:ext cx="723900" cy="12232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矩形: 圆角 123"/>
            <p:cNvSpPr/>
            <p:nvPr/>
          </p:nvSpPr>
          <p:spPr>
            <a:xfrm>
              <a:off x="11340493" y="6274833"/>
              <a:ext cx="477160" cy="12232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r="43188"/>
          <a:stretch>
            <a:fillRect/>
          </a:stretch>
        </p:blipFill>
        <p:spPr>
          <a:xfrm>
            <a:off x="8534400" y="247227"/>
            <a:ext cx="2965109" cy="720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380811" y="3758851"/>
            <a:ext cx="1459865" cy="891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90500" indent="-190500">
              <a:lnSpc>
                <a:spcPct val="130000"/>
              </a:lnSpc>
              <a:buClr>
                <a:srgbClr val="304371"/>
              </a:buClr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传热模拟</a:t>
            </a:r>
            <a:endParaRPr lang="zh-CN" altLang="en-US" sz="20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190500" indent="-190500">
              <a:lnSpc>
                <a:spcPct val="130000"/>
              </a:lnSpc>
              <a:buClr>
                <a:srgbClr val="304371"/>
              </a:buClr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过滤模拟</a:t>
            </a:r>
            <a:endParaRPr lang="zh-CN" altLang="en-US" sz="20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zh-CN" altLang="en-US" sz="26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传热模拟结果</a:t>
            </a:r>
            <a:endParaRPr lang="zh-CN" altLang="en-US" sz="26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6" name="图片 5" descr="演示文稿1_01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190" y="1066800"/>
            <a:ext cx="5220000" cy="2469441"/>
          </a:xfrm>
          <a:prstGeom prst="rect">
            <a:avLst/>
          </a:prstGeom>
        </p:spPr>
      </p:pic>
      <p:sp>
        <p:nvSpPr>
          <p:cNvPr id="2" name="矩形: 圆角 4"/>
          <p:cNvSpPr/>
          <p:nvPr/>
        </p:nvSpPr>
        <p:spPr>
          <a:xfrm>
            <a:off x="5607685" y="1066800"/>
            <a:ext cx="6270625" cy="5474335"/>
          </a:xfrm>
          <a:prstGeom prst="roundRect">
            <a:avLst>
              <a:gd name="adj" fmla="val 0"/>
            </a:avLst>
          </a:prstGeom>
          <a:gradFill>
            <a:gsLst>
              <a:gs pos="80000">
                <a:srgbClr val="C6D6EA"/>
              </a:gs>
              <a:gs pos="12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: 圆角 103"/>
          <p:cNvSpPr/>
          <p:nvPr>
            <p:custDataLst>
              <p:tags r:id="rId2"/>
            </p:custDataLst>
          </p:nvPr>
        </p:nvSpPr>
        <p:spPr>
          <a:xfrm>
            <a:off x="250190" y="3582670"/>
            <a:ext cx="5219700" cy="295846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8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: 圆角 123"/>
          <p:cNvSpPr/>
          <p:nvPr/>
        </p:nvSpPr>
        <p:spPr>
          <a:xfrm>
            <a:off x="5908675" y="1215390"/>
            <a:ext cx="5674995" cy="600075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231063" y="2520950"/>
          <a:ext cx="2770958" cy="3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" r:id="rId3" imgW="1688465" imgH="241300" progId="Equation.KSEE3">
                  <p:embed/>
                </p:oleObj>
              </mc:Choice>
              <mc:Fallback>
                <p:oleObj name="" r:id="rId3" imgW="1688465" imgH="2413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31063" y="2520950"/>
                        <a:ext cx="2770958" cy="39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353300" y="4175125"/>
          <a:ext cx="1147500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" r:id="rId5" imgW="647700" imgH="203200" progId="Equation.KSEE3">
                  <p:embed/>
                </p:oleObj>
              </mc:Choice>
              <mc:Fallback>
                <p:oleObj name="" r:id="rId5" imgW="647700" imgH="203200" progId="Equation.KSEE3">
                  <p:embed/>
                  <p:pic>
                    <p:nvPicPr>
                      <p:cNvPr id="0" name="图片 204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53300" y="4175125"/>
                        <a:ext cx="1147500" cy="3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7836535" y="1339850"/>
            <a:ext cx="18192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</a:rPr>
              <a:t>对流与传导耦合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08675" y="1979295"/>
            <a:ext cx="48063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1600"/>
              <a:t>热传递通过</a:t>
            </a:r>
            <a:r>
              <a:rPr lang="zh-CN" altLang="en-US" sz="1600" b="1"/>
              <a:t>能量守恒与傅里叶定律</a:t>
            </a:r>
            <a:r>
              <a:rPr lang="zh-CN" altLang="en-US" sz="1600"/>
              <a:t>结合描述：</a:t>
            </a:r>
            <a:endParaRPr lang="zh-CN" altLang="en-US" sz="1600"/>
          </a:p>
        </p:txBody>
      </p:sp>
      <p:sp>
        <p:nvSpPr>
          <p:cNvPr id="10" name="文本框 9"/>
          <p:cNvSpPr txBox="1"/>
          <p:nvPr/>
        </p:nvSpPr>
        <p:spPr>
          <a:xfrm>
            <a:off x="5745480" y="2520950"/>
            <a:ext cx="58381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/>
              <a:t>能量方程：</a:t>
            </a:r>
            <a:r>
              <a:rPr lang="en-US" altLang="zh-CN" sz="1600"/>
              <a:t>                                                     </a:t>
            </a:r>
            <a:r>
              <a:rPr lang="zh-CN" altLang="en-US" sz="1600"/>
              <a:t>，整合了流体</a:t>
            </a:r>
            <a:endParaRPr lang="zh-CN" altLang="en-US" sz="1600"/>
          </a:p>
        </p:txBody>
      </p:sp>
      <p:sp>
        <p:nvSpPr>
          <p:cNvPr id="11" name="文本框 10"/>
          <p:cNvSpPr txBox="1"/>
          <p:nvPr/>
        </p:nvSpPr>
        <p:spPr>
          <a:xfrm>
            <a:off x="5770245" y="3561080"/>
            <a:ext cx="58134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zh-CN" altLang="en-US" sz="1600"/>
              <a:t>以及内热源（</a:t>
            </a:r>
            <a:r>
              <a:rPr lang="en-US" altLang="zh-CN" sz="1600"/>
              <a:t>     </a:t>
            </a:r>
            <a:r>
              <a:rPr lang="zh-CN" altLang="en-US" sz="1600"/>
              <a:t>）或专属热源（</a:t>
            </a:r>
            <a:r>
              <a:rPr lang="en-US" altLang="zh-CN" sz="1600"/>
              <a:t>         </a:t>
            </a:r>
            <a:r>
              <a:rPr lang="zh-CN" altLang="en-US" sz="1600"/>
              <a:t>）的热平衡；</a:t>
            </a:r>
            <a:endParaRPr lang="zh-CN" altLang="en-US" sz="1600"/>
          </a:p>
        </p:txBody>
      </p:sp>
      <p:sp>
        <p:nvSpPr>
          <p:cNvPr id="12" name="文本框 11"/>
          <p:cNvSpPr txBox="1"/>
          <p:nvPr/>
        </p:nvSpPr>
        <p:spPr>
          <a:xfrm>
            <a:off x="5872480" y="3052445"/>
            <a:ext cx="58381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zh-CN" altLang="en-US" sz="1600"/>
              <a:t>对流输运热量（</a:t>
            </a:r>
            <a:r>
              <a:rPr lang="en-US" altLang="zh-CN" sz="1600"/>
              <a:t>                    </a:t>
            </a:r>
            <a:r>
              <a:rPr lang="zh-CN" altLang="en-US" sz="1600"/>
              <a:t>）、热通量的空间传递（</a:t>
            </a:r>
            <a:r>
              <a:rPr lang="en-US" altLang="zh-CN" sz="1600"/>
              <a:t>          </a:t>
            </a:r>
            <a:r>
              <a:rPr lang="zh-CN" altLang="en-US" sz="1600"/>
              <a:t>），</a:t>
            </a:r>
            <a:endParaRPr lang="zh-CN" altLang="en-US" sz="1600"/>
          </a:p>
        </p:txBody>
      </p:sp>
      <p:graphicFrame>
        <p:nvGraphicFramePr>
          <p:cNvPr id="13" name="对象 1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395845" y="3052445"/>
          <a:ext cx="1104632" cy="3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" r:id="rId7" imgW="673100" imgH="241300" progId="Equation.KSEE3">
                  <p:embed/>
                </p:oleObj>
              </mc:Choice>
              <mc:Fallback>
                <p:oleObj name="" r:id="rId7" imgW="673100" imgH="241300" progId="Equation.KSEE3">
                  <p:embed/>
                  <p:pic>
                    <p:nvPicPr>
                      <p:cNvPr id="0" name="图片 205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395845" y="3052445"/>
                        <a:ext cx="1104632" cy="39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0756265" y="3029585"/>
          <a:ext cx="540000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" r:id="rId9" imgW="304800" imgH="203200" progId="Equation.KSEE3">
                  <p:embed/>
                </p:oleObj>
              </mc:Choice>
              <mc:Fallback>
                <p:oleObj name="" r:id="rId9" imgW="304800" imgH="203200" progId="Equation.KSEE3">
                  <p:embed/>
                  <p:pic>
                    <p:nvPicPr>
                      <p:cNvPr id="0" name="图片 205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756265" y="3029585"/>
                        <a:ext cx="540000" cy="3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098665" y="3555365"/>
          <a:ext cx="270000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" r:id="rId11" imgW="152400" imgH="203200" progId="Equation.KSEE3">
                  <p:embed/>
                </p:oleObj>
              </mc:Choice>
              <mc:Fallback>
                <p:oleObj name="" r:id="rId11" imgW="152400" imgH="203200" progId="Equation.KSEE3">
                  <p:embed/>
                  <p:pic>
                    <p:nvPicPr>
                      <p:cNvPr id="0" name="图片 2052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098665" y="3555365"/>
                        <a:ext cx="270000" cy="3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8823325" y="3510915"/>
          <a:ext cx="462000" cy="3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" r:id="rId13" imgW="266700" imgH="228600" progId="Equation.KSEE3">
                  <p:embed/>
                </p:oleObj>
              </mc:Choice>
              <mc:Fallback>
                <p:oleObj name="" r:id="rId13" imgW="266700" imgH="228600" progId="Equation.KSEE3">
                  <p:embed/>
                  <p:pic>
                    <p:nvPicPr>
                      <p:cNvPr id="0" name="图片 2053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823325" y="3510915"/>
                        <a:ext cx="462000" cy="39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5745480" y="4192905"/>
            <a:ext cx="58381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/>
              <a:t>傅里叶定律：</a:t>
            </a:r>
            <a:r>
              <a:rPr lang="en-US" altLang="zh-CN" sz="1600"/>
              <a:t>                     </a:t>
            </a:r>
            <a:r>
              <a:rPr lang="zh-CN" altLang="en-US" sz="1600"/>
              <a:t>，说明热通量</a:t>
            </a:r>
            <a:r>
              <a:rPr lang="en-US" altLang="zh-CN" sz="1600"/>
              <a:t>     </a:t>
            </a:r>
            <a:r>
              <a:rPr lang="zh-CN" altLang="en-US" sz="1600"/>
              <a:t>与温度梯度</a:t>
            </a:r>
            <a:endParaRPr lang="zh-CN" altLang="en-US" sz="1600"/>
          </a:p>
        </p:txBody>
      </p:sp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9784080" y="4217035"/>
          <a:ext cx="216000" cy="28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" r:id="rId15" imgW="127000" imgH="165100" progId="Equation.KSEE3">
                  <p:embed/>
                </p:oleObj>
              </mc:Choice>
              <mc:Fallback>
                <p:oleObj name="" r:id="rId15" imgW="127000" imgH="165100" progId="Equation.KSEE3">
                  <p:embed/>
                  <p:pic>
                    <p:nvPicPr>
                      <p:cNvPr id="0" name="图片 2054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784080" y="4217035"/>
                        <a:ext cx="216000" cy="28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1057890" y="4181158"/>
          <a:ext cx="438710" cy="30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" r:id="rId17" imgW="254000" imgH="177165" progId="Equation.KSEE3">
                  <p:embed/>
                </p:oleObj>
              </mc:Choice>
              <mc:Fallback>
                <p:oleObj name="" r:id="rId17" imgW="254000" imgH="177165" progId="Equation.KSEE3">
                  <p:embed/>
                  <p:pic>
                    <p:nvPicPr>
                      <p:cNvPr id="0" name="图片 2055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1057890" y="4181158"/>
                        <a:ext cx="438710" cy="30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文本框 21"/>
          <p:cNvSpPr txBox="1"/>
          <p:nvPr/>
        </p:nvSpPr>
        <p:spPr>
          <a:xfrm>
            <a:off x="5745480" y="4693920"/>
            <a:ext cx="58381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方向相反，热导率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，说明热通量表征材料导热能力，将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“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热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530465" y="4682173"/>
          <a:ext cx="245161" cy="34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" r:id="rId19" imgW="127000" imgH="177165" progId="Equation.KSEE3">
                  <p:embed/>
                </p:oleObj>
              </mc:Choice>
              <mc:Fallback>
                <p:oleObj name="" r:id="rId19" imgW="127000" imgH="177165" progId="Equation.KSEE3">
                  <p:embed/>
                  <p:pic>
                    <p:nvPicPr>
                      <p:cNvPr id="0" name="图片 2056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530465" y="4682173"/>
                        <a:ext cx="245161" cy="34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文本框 24"/>
          <p:cNvSpPr txBox="1"/>
          <p:nvPr/>
        </p:nvSpPr>
        <p:spPr>
          <a:xfrm>
            <a:off x="5770245" y="5222240"/>
            <a:ext cx="58381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传导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 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的微观机制与宏观温度场关联。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21640" y="4031615"/>
            <a:ext cx="4876800" cy="89916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25000"/>
              </a:lnSpc>
            </a:pPr>
            <a:r>
              <a:rPr lang="zh-CN" altLang="en-US" sz="1400"/>
              <a:t>稳态能量方程计算表明，卷曲多孔结构显著</a:t>
            </a:r>
            <a:r>
              <a:rPr lang="zh-CN" altLang="en-US" sz="1400" b="1"/>
              <a:t>降低热通量与温度梯度</a:t>
            </a:r>
            <a:r>
              <a:rPr lang="zh-CN" altLang="en-US" sz="1400"/>
              <a:t>；仿真提取的等效热导率（</a:t>
            </a:r>
            <a:r>
              <a:rPr lang="en-US" altLang="zh-CN" sz="1400"/>
              <a:t>~ 0.032 W·m</a:t>
            </a:r>
            <a:r>
              <a:rPr lang="en-US" altLang="zh-CN" sz="1400" baseline="30000"/>
              <a:t>-1</a:t>
            </a:r>
            <a:r>
              <a:rPr lang="en-US" altLang="zh-CN" sz="1400"/>
              <a:t>·K</a:t>
            </a:r>
            <a:r>
              <a:rPr lang="en-US" altLang="zh-CN" sz="1400" baseline="30000"/>
              <a:t>-1</a:t>
            </a:r>
            <a:r>
              <a:rPr lang="zh-CN" altLang="en-US" sz="1400"/>
              <a:t>）与实验热像结果吻合良好。</a:t>
            </a:r>
            <a:endParaRPr lang="zh-CN" altLang="en-US" sz="1400"/>
          </a:p>
        </p:txBody>
      </p:sp>
      <p:sp>
        <p:nvSpPr>
          <p:cNvPr id="27" name="文本框 26"/>
          <p:cNvSpPr txBox="1"/>
          <p:nvPr/>
        </p:nvSpPr>
        <p:spPr>
          <a:xfrm>
            <a:off x="421005" y="5425440"/>
            <a:ext cx="4877435" cy="899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5000"/>
              </a:lnSpc>
            </a:pPr>
            <a:r>
              <a:rPr lang="zh-CN" altLang="en-US" sz="1400"/>
              <a:t>高孔隙率与多界面接触引入界面热阻，抑制导热与对流，实现优异的热绝缘性能；在湿态或低温条件下，</a:t>
            </a:r>
            <a:r>
              <a:rPr lang="zh-CN" altLang="en-US" sz="1400" b="1"/>
              <a:t>结构稳定性</a:t>
            </a:r>
            <a:r>
              <a:rPr lang="zh-CN" altLang="en-US" sz="1400"/>
              <a:t>对保温性能保持尤为关键。</a:t>
            </a:r>
            <a:endParaRPr lang="zh-CN" altLang="en-US" sz="1400"/>
          </a:p>
        </p:txBody>
      </p:sp>
      <p:sp>
        <p:nvSpPr>
          <p:cNvPr id="28" name="文本框 27"/>
          <p:cNvSpPr txBox="1"/>
          <p:nvPr/>
        </p:nvSpPr>
        <p:spPr>
          <a:xfrm>
            <a:off x="421640" y="3723640"/>
            <a:ext cx="23679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/>
              <a:t>仿真与实验对应</a:t>
            </a:r>
            <a:endParaRPr lang="zh-CN" altLang="en-US" sz="1400" b="1"/>
          </a:p>
        </p:txBody>
      </p:sp>
      <p:sp>
        <p:nvSpPr>
          <p:cNvPr id="29" name="文本框 28"/>
          <p:cNvSpPr txBox="1"/>
          <p:nvPr/>
        </p:nvSpPr>
        <p:spPr>
          <a:xfrm>
            <a:off x="421640" y="5118735"/>
            <a:ext cx="23679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zh-CN" altLang="en-US" sz="1400" b="1"/>
              <a:t>结论与注意</a:t>
            </a:r>
            <a:endParaRPr lang="zh-CN" altLang="en-US" sz="1400" b="1"/>
          </a:p>
        </p:txBody>
      </p:sp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zh-CN" altLang="en-US" sz="26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过滤模拟结果</a:t>
            </a:r>
            <a:endParaRPr lang="zh-CN" altLang="en-US" sz="26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5" name="图片 44" descr="演示文稿1_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6070" y="1031240"/>
            <a:ext cx="5707533" cy="3960000"/>
          </a:xfrm>
          <a:prstGeom prst="rect">
            <a:avLst/>
          </a:prstGeom>
        </p:spPr>
      </p:pic>
      <p:sp>
        <p:nvSpPr>
          <p:cNvPr id="2" name="矩形: 圆角 4"/>
          <p:cNvSpPr/>
          <p:nvPr/>
        </p:nvSpPr>
        <p:spPr>
          <a:xfrm rot="16200000">
            <a:off x="2455545" y="3020695"/>
            <a:ext cx="1469390" cy="5647055"/>
          </a:xfrm>
          <a:prstGeom prst="roundRect">
            <a:avLst>
              <a:gd name="adj" fmla="val 0"/>
            </a:avLst>
          </a:prstGeom>
          <a:gradFill>
            <a:gsLst>
              <a:gs pos="80000">
                <a:srgbClr val="C6D6EA"/>
              </a:gs>
              <a:gs pos="12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: 圆角 103"/>
          <p:cNvSpPr/>
          <p:nvPr>
            <p:custDataLst>
              <p:tags r:id="rId2"/>
            </p:custDataLst>
          </p:nvPr>
        </p:nvSpPr>
        <p:spPr>
          <a:xfrm>
            <a:off x="6059170" y="1031240"/>
            <a:ext cx="5876290" cy="554799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8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: 圆角 123"/>
          <p:cNvSpPr/>
          <p:nvPr/>
        </p:nvSpPr>
        <p:spPr>
          <a:xfrm>
            <a:off x="6260465" y="1215390"/>
            <a:ext cx="5490210" cy="600075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612459" y="2498067"/>
          <a:ext cx="2647315" cy="360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3" imgW="1587500" imgH="215900" progId="Equation.KSEE3">
                  <p:embed/>
                </p:oleObj>
              </mc:Choice>
              <mc:Fallback>
                <p:oleObj name="" r:id="rId3" imgW="1587500" imgH="2159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12459" y="2498067"/>
                        <a:ext cx="2647315" cy="3600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9411882" y="3969490"/>
          <a:ext cx="177927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r:id="rId5" imgW="1016000" imgH="431800" progId="Equation.KSEE3">
                  <p:embed/>
                </p:oleObj>
              </mc:Choice>
              <mc:Fallback>
                <p:oleObj name="" r:id="rId5" imgW="1016000" imgH="4318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411882" y="3969490"/>
                        <a:ext cx="1779270" cy="75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7889240" y="1331595"/>
            <a:ext cx="22148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</a:rPr>
              <a:t>气流</a:t>
            </a:r>
            <a:r>
              <a:rPr lang="en-US" altLang="zh-CN" b="1">
                <a:solidFill>
                  <a:schemeClr val="bg1"/>
                </a:solidFill>
              </a:rPr>
              <a:t> - </a:t>
            </a:r>
            <a:r>
              <a:rPr lang="zh-CN" altLang="en-US" b="1">
                <a:solidFill>
                  <a:schemeClr val="bg1"/>
                </a:solidFill>
              </a:rPr>
              <a:t>粒子双向耦合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60465" y="2019935"/>
            <a:ext cx="48063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1600"/>
              <a:t>气流场通过</a:t>
            </a:r>
            <a:r>
              <a:rPr lang="zh-CN" altLang="en-US" sz="1600" b="1"/>
              <a:t>不可压缩</a:t>
            </a:r>
            <a:r>
              <a:rPr lang="en-US" altLang="zh-CN" sz="1600" b="1"/>
              <a:t> Navier - Stokes</a:t>
            </a:r>
            <a:r>
              <a:rPr lang="en-US" altLang="zh-CN" sz="1600"/>
              <a:t> </a:t>
            </a:r>
            <a:r>
              <a:rPr lang="zh-CN" altLang="en-US" sz="1600"/>
              <a:t>方程描述：</a:t>
            </a:r>
            <a:endParaRPr lang="zh-CN" altLang="en-US" sz="1600"/>
          </a:p>
        </p:txBody>
      </p:sp>
      <p:sp>
        <p:nvSpPr>
          <p:cNvPr id="13" name="文本框 12"/>
          <p:cNvSpPr txBox="1"/>
          <p:nvPr/>
        </p:nvSpPr>
        <p:spPr>
          <a:xfrm>
            <a:off x="6097270" y="2508250"/>
            <a:ext cx="16256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/>
              <a:t>动量方程：</a:t>
            </a:r>
            <a:endParaRPr lang="zh-CN" altLang="en-US" sz="1600"/>
          </a:p>
        </p:txBody>
      </p:sp>
      <p:sp>
        <p:nvSpPr>
          <p:cNvPr id="14" name="文本框 13"/>
          <p:cNvSpPr txBox="1"/>
          <p:nvPr/>
        </p:nvSpPr>
        <p:spPr>
          <a:xfrm>
            <a:off x="6097270" y="3037205"/>
            <a:ext cx="56527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/>
              <a:t>连续性方程：</a:t>
            </a:r>
            <a:r>
              <a:rPr lang="en-US" altLang="zh-CN" sz="1600"/>
              <a:t>                       </a:t>
            </a:r>
            <a:r>
              <a:rPr lang="zh-CN" altLang="en-US" sz="1600">
                <a:sym typeface="+mn-ea"/>
              </a:rPr>
              <a:t>，体现流体惯性、压力、粘性</a:t>
            </a:r>
            <a:endParaRPr lang="en-US" altLang="zh-CN" sz="1600"/>
          </a:p>
        </p:txBody>
      </p:sp>
      <p:sp>
        <p:nvSpPr>
          <p:cNvPr id="18" name="文本框 17"/>
          <p:cNvSpPr txBox="1"/>
          <p:nvPr/>
        </p:nvSpPr>
        <p:spPr>
          <a:xfrm>
            <a:off x="6160135" y="3497580"/>
            <a:ext cx="55905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zh-CN" altLang="en-US" sz="1600"/>
              <a:t>力，以及粒子对气流的反作用力（双向耦合时的反馈）；</a:t>
            </a:r>
            <a:endParaRPr lang="zh-CN" altLang="en-US" sz="1600"/>
          </a:p>
        </p:txBody>
      </p:sp>
      <p:graphicFrame>
        <p:nvGraphicFramePr>
          <p:cNvPr id="19" name="对象 1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796213" y="3002915"/>
          <a:ext cx="1123875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7" imgW="634365" imgH="203200" progId="Equation.KSEE3">
                  <p:embed/>
                </p:oleObj>
              </mc:Choice>
              <mc:Fallback>
                <p:oleObj name="" r:id="rId7" imgW="634365" imgH="2032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96213" y="3002915"/>
                        <a:ext cx="1123875" cy="3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6160135" y="4158615"/>
            <a:ext cx="55899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1600"/>
              <a:t>粒子运动则遵循</a:t>
            </a:r>
            <a:r>
              <a:rPr lang="zh-CN" altLang="en-US" sz="1600" b="1"/>
              <a:t>牛顿第二定律</a:t>
            </a:r>
            <a:r>
              <a:rPr lang="zh-CN" altLang="en-US" sz="1600"/>
              <a:t>：</a:t>
            </a:r>
            <a:r>
              <a:rPr lang="en-US" altLang="zh-CN" sz="1600"/>
              <a:t>                                  </a:t>
            </a:r>
            <a:r>
              <a:rPr lang="zh-CN" altLang="en-US" sz="1600"/>
              <a:t>，</a:t>
            </a:r>
            <a:endParaRPr lang="zh-CN" altLang="en-US" sz="1600"/>
          </a:p>
        </p:txBody>
      </p:sp>
      <p:sp>
        <p:nvSpPr>
          <p:cNvPr id="22" name="文本框 21"/>
          <p:cNvSpPr txBox="1"/>
          <p:nvPr/>
        </p:nvSpPr>
        <p:spPr>
          <a:xfrm>
            <a:off x="6260465" y="4879975"/>
            <a:ext cx="5490210" cy="3530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>
              <a:buFont typeface="Arial" panose="020B0604020202020204" pitchFamily="34" charset="0"/>
              <a:buNone/>
            </a:pPr>
            <a:r>
              <a:rPr lang="zh-CN" altLang="en-US" sz="1600"/>
              <a:t>其中</a:t>
            </a:r>
            <a:r>
              <a:rPr lang="en-US" altLang="zh-CN" sz="1600"/>
              <a:t>        </a:t>
            </a:r>
            <a:r>
              <a:rPr lang="zh-CN" altLang="en-US" sz="1600"/>
              <a:t>包含气流曳力、重力等，描述粒子动量变化与受</a:t>
            </a:r>
            <a:endParaRPr lang="zh-CN" altLang="en-US" sz="1600"/>
          </a:p>
        </p:txBody>
      </p:sp>
      <p:sp>
        <p:nvSpPr>
          <p:cNvPr id="23" name="文本框 22"/>
          <p:cNvSpPr txBox="1"/>
          <p:nvPr/>
        </p:nvSpPr>
        <p:spPr>
          <a:xfrm>
            <a:off x="6259830" y="5342255"/>
            <a:ext cx="5490210" cy="3530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>
              <a:buFont typeface="Arial" panose="020B0604020202020204" pitchFamily="34" charset="0"/>
              <a:buNone/>
            </a:pPr>
            <a:r>
              <a:rPr lang="zh-CN" altLang="en-US" sz="1600">
                <a:sym typeface="+mn-ea"/>
              </a:rPr>
              <a:t>力的关系，</a:t>
            </a:r>
            <a:r>
              <a:rPr lang="zh-CN" altLang="en-US" sz="1600"/>
              <a:t>实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现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“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气流带动粒子，粒子扰动气流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 </a:t>
            </a:r>
            <a:r>
              <a:rPr lang="zh-CN" altLang="en-US" sz="1600"/>
              <a:t>的双向</a:t>
            </a:r>
            <a:endParaRPr lang="zh-CN" altLang="en-US" sz="1600"/>
          </a:p>
        </p:txBody>
      </p:sp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833235" y="4839970"/>
          <a:ext cx="286000" cy="3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9" imgW="165100" imgH="228600" progId="Equation.KSEE3">
                  <p:embed/>
                </p:oleObj>
              </mc:Choice>
              <mc:Fallback>
                <p:oleObj name="" r:id="rId9" imgW="1651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833235" y="4839970"/>
                        <a:ext cx="286000" cy="39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文本框 24"/>
          <p:cNvSpPr txBox="1"/>
          <p:nvPr/>
        </p:nvSpPr>
        <p:spPr>
          <a:xfrm>
            <a:off x="6260465" y="5781040"/>
            <a:ext cx="120904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zh-CN" altLang="en-US" sz="1600">
                <a:sym typeface="+mn-ea"/>
              </a:rPr>
              <a:t>作用。</a:t>
            </a:r>
            <a:endParaRPr lang="zh-CN" altLang="en-US" sz="1600"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79120" y="5503545"/>
            <a:ext cx="5220335" cy="899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5000"/>
              </a:lnSpc>
            </a:pPr>
            <a:r>
              <a:rPr lang="en-US" altLang="zh-CN" sz="1400"/>
              <a:t>CFD</a:t>
            </a:r>
            <a:r>
              <a:rPr lang="zh-CN" altLang="en-US" sz="1400"/>
              <a:t>与粒子轨迹结果表明，卷曲多孔结构使</a:t>
            </a:r>
            <a:r>
              <a:rPr lang="zh-CN" altLang="en-US" sz="1400" b="1"/>
              <a:t>气流分布均匀、压降降低</a:t>
            </a:r>
            <a:r>
              <a:rPr lang="zh-CN" altLang="en-US" sz="1400"/>
              <a:t>，并强化布朗扩散与机械捕集；模拟过滤效率（</a:t>
            </a:r>
            <a:r>
              <a:rPr lang="en-US" altLang="zh-CN" sz="1400"/>
              <a:t>PM</a:t>
            </a:r>
            <a:r>
              <a:rPr lang="en-US" altLang="en-US" sz="1400" baseline="-25000"/>
              <a:t>0.3</a:t>
            </a:r>
            <a:r>
              <a:rPr lang="en-US" altLang="zh-CN" sz="1400"/>
              <a:t> &gt;98%</a:t>
            </a:r>
            <a:r>
              <a:rPr lang="zh-CN" altLang="en-US" sz="1400"/>
              <a:t>）与实验一致，验证其低阻高效特性。</a:t>
            </a:r>
            <a:endParaRPr lang="zh-CN" altLang="en-US" sz="1400"/>
          </a:p>
        </p:txBody>
      </p:sp>
      <p:sp>
        <p:nvSpPr>
          <p:cNvPr id="27" name="文本框 26"/>
          <p:cNvSpPr txBox="1"/>
          <p:nvPr/>
        </p:nvSpPr>
        <p:spPr>
          <a:xfrm>
            <a:off x="579120" y="5196840"/>
            <a:ext cx="23679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u"/>
            </a:pPr>
            <a:r>
              <a:rPr lang="en-US" altLang="zh-CN" sz="1400" b="1"/>
              <a:t>CFD</a:t>
            </a:r>
            <a:r>
              <a:rPr lang="zh-CN" altLang="en-US" sz="1400" b="1"/>
              <a:t>与粒子轨迹分析</a:t>
            </a:r>
            <a:endParaRPr lang="zh-CN" altLang="en-US" sz="1400" b="1"/>
          </a:p>
        </p:txBody>
      </p:sp>
    </p:spTree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187700" cy="6858000"/>
          </a:xfrm>
          <a:prstGeom prst="rect">
            <a:avLst/>
          </a:prstGeom>
          <a:solidFill>
            <a:srgbClr val="3043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2095500" y="2336800"/>
            <a:ext cx="2184400" cy="2184400"/>
          </a:xfrm>
          <a:prstGeom prst="ellipse">
            <a:avLst/>
          </a:prstGeom>
          <a:solidFill>
            <a:srgbClr val="4F80B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252302" y="2493602"/>
            <a:ext cx="1870798" cy="1870798"/>
          </a:xfrm>
          <a:prstGeom prst="ellipse">
            <a:avLst/>
          </a:prstGeom>
          <a:solidFill>
            <a:srgbClr val="3043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4371"/>
              </a:solidFill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2466990" y="2705725"/>
            <a:ext cx="14414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05</a:t>
            </a:r>
            <a:endParaRPr lang="zh-CN" altLang="en-US" sz="8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482861" y="1088296"/>
            <a:ext cx="1200329" cy="46814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6600" b="1" spc="200" dirty="0">
                <a:ln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PART FIVE</a:t>
            </a:r>
            <a:endParaRPr lang="zh-CN" altLang="en-US" sz="6600" b="1" spc="200" dirty="0">
              <a:ln>
                <a:solidFill>
                  <a:schemeClr val="bg1"/>
                </a:solidFill>
              </a:ln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5928490" y="2243596"/>
            <a:ext cx="313419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l">
              <a:buSzPct val="100000"/>
              <a:defRPr/>
            </a:pPr>
            <a:r>
              <a:rPr lang="zh-CN" altLang="en-US" sz="4400" b="1" spc="200" noProof="1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结论与展望</a:t>
            </a:r>
            <a:endParaRPr lang="zh-CN" altLang="en-US" sz="4400" b="1" spc="200" noProof="1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5928490" y="2989410"/>
            <a:ext cx="328808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en-US" altLang="zh-CN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Conclusions and outlook</a:t>
            </a:r>
            <a:endParaRPr lang="en-US" altLang="zh-CN" spc="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5950760" y="3424015"/>
            <a:ext cx="3168000" cy="0"/>
          </a:xfrm>
          <a:prstGeom prst="line">
            <a:avLst/>
          </a:prstGeom>
          <a:ln>
            <a:solidFill>
              <a:srgbClr val="3043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文本框 120"/>
          <p:cNvSpPr txBox="1"/>
          <p:nvPr/>
        </p:nvSpPr>
        <p:spPr>
          <a:xfrm>
            <a:off x="7380811" y="3758851"/>
            <a:ext cx="1986441" cy="853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90500" indent="-190500">
              <a:lnSpc>
                <a:spcPct val="130000"/>
              </a:lnSpc>
              <a:buClr>
                <a:srgbClr val="304371"/>
              </a:buClr>
              <a:buFont typeface="Wingdings" panose="05000000000000000000" pitchFamily="2" charset="2"/>
              <a:buChar char="n"/>
            </a:pPr>
            <a:r>
              <a:rPr 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主要结论</a:t>
            </a:r>
            <a:endParaRPr lang="zh-CN" altLang="en-US" sz="20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190500" indent="-190500">
              <a:lnSpc>
                <a:spcPct val="130000"/>
              </a:lnSpc>
              <a:buClr>
                <a:srgbClr val="304371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应用前景分析</a:t>
            </a:r>
            <a:endParaRPr lang="zh-CN" altLang="en-US" sz="20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11093753" y="6274833"/>
            <a:ext cx="723900" cy="326768"/>
            <a:chOff x="11093753" y="6274833"/>
            <a:chExt cx="723900" cy="326768"/>
          </a:xfrm>
          <a:solidFill>
            <a:srgbClr val="304371"/>
          </a:solidFill>
        </p:grpSpPr>
        <p:sp>
          <p:nvSpPr>
            <p:cNvPr id="123" name="矩形: 圆角 122"/>
            <p:cNvSpPr/>
            <p:nvPr/>
          </p:nvSpPr>
          <p:spPr>
            <a:xfrm>
              <a:off x="11093753" y="6479280"/>
              <a:ext cx="723900" cy="12232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矩形: 圆角 123"/>
            <p:cNvSpPr/>
            <p:nvPr/>
          </p:nvSpPr>
          <p:spPr>
            <a:xfrm>
              <a:off x="11340493" y="6274833"/>
              <a:ext cx="477160" cy="12232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r="43188"/>
          <a:stretch>
            <a:fillRect/>
          </a:stretch>
        </p:blipFill>
        <p:spPr>
          <a:xfrm>
            <a:off x="8534400" y="247227"/>
            <a:ext cx="2965109" cy="720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zh-CN" altLang="en-US" sz="26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主要结论</a:t>
            </a:r>
            <a:endParaRPr lang="zh-CN" altLang="en-US" sz="26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矩形: 圆角 2"/>
          <p:cNvSpPr/>
          <p:nvPr>
            <p:custDataLst>
              <p:tags r:id="rId1"/>
            </p:custDataLst>
          </p:nvPr>
        </p:nvSpPr>
        <p:spPr>
          <a:xfrm>
            <a:off x="731520" y="1861185"/>
            <a:ext cx="3234055" cy="403098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schemeClr val="accent1">
                <a:alpha val="12000"/>
              </a:schemeClr>
            </a:outerShdw>
          </a:effectLst>
          <a:scene3d>
            <a:camera prst="orthographicFront"/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5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CA865F">
                      <a:alpha val="44000"/>
                    </a:srgbClr>
                  </a:gs>
                  <a:gs pos="100000">
                    <a:srgbClr val="CA865F">
                      <a:lumMod val="20000"/>
                      <a:lumOff val="80000"/>
                      <a:alpha val="0"/>
                    </a:srgbClr>
                  </a:gs>
                </a:gsLst>
                <a:lin ang="5400000" scaled="1"/>
              </a:gradFill>
              <a:effectLst/>
              <a:uLnTx/>
              <a:uFillTx/>
              <a:latin typeface="Roboto Bold"/>
              <a:ea typeface="思源黑体 CN Regular"/>
              <a:cs typeface="+mn-cs"/>
            </a:endParaRPr>
          </a:p>
        </p:txBody>
      </p:sp>
      <p:sp>
        <p:nvSpPr>
          <p:cNvPr id="4" name="矩形: 圆顶角 3"/>
          <p:cNvSpPr/>
          <p:nvPr>
            <p:custDataLst>
              <p:tags r:id="rId2"/>
            </p:custDataLst>
          </p:nvPr>
        </p:nvSpPr>
        <p:spPr>
          <a:xfrm>
            <a:off x="731495" y="1696980"/>
            <a:ext cx="3234150" cy="24007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  <a:scene3d>
            <a:camera prst="orthographicFront"/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/>
              <a:ea typeface="思源黑体 CN Regular"/>
              <a:cs typeface="+mn-cs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495081" y="2228060"/>
            <a:ext cx="157988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气流场模拟</a:t>
            </a:r>
            <a:endParaRPr lang="zh-CN" altLang="en-US" sz="2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927100" y="2804160"/>
            <a:ext cx="2715895" cy="2327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Clr>
                <a:schemeClr val="accent1"/>
              </a:buClr>
              <a:buFont typeface="Wingdings" panose="05000000000000000000" charset="0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模拟显示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3D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卷曲纤维海绵内部气流分布均匀，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压降显著低于传统微纤维膜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>
              <a:lnSpc>
                <a:spcPct val="130000"/>
              </a:lnSpc>
              <a:buClr>
                <a:schemeClr val="accent1"/>
              </a:buClr>
              <a:buFont typeface="Wingdings" panose="05000000000000000000" charset="0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大孔隙通道减少气流滞留与局部高压区，体现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高孔隙率带来的低阻特性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>
              <a:lnSpc>
                <a:spcPct val="130000"/>
              </a:lnSpc>
              <a:buClr>
                <a:schemeClr val="accent1"/>
              </a:buClr>
              <a:buFont typeface="Wingdings" panose="05000000000000000000" charset="0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模拟压降与实验结果一致，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验证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CFD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模型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预测精度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3249635" y="5245834"/>
            <a:ext cx="7553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 dirty="0">
                <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16200000" scaled="1"/>
                    <a:tileRect/>
                  </a:gradFill>
                </a:ln>
                <a:noFill/>
                <a:latin typeface="+mj-ea"/>
                <a:ea typeface="+mj-ea"/>
              </a:rPr>
              <a:t>01</a:t>
            </a:r>
            <a:endParaRPr lang="zh-CN" altLang="en-US" sz="3600" b="1" dirty="0"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1"/>
                    </a:gs>
                  </a:gsLst>
                  <a:lin ang="16200000" scaled="1"/>
                  <a:tileRect/>
                </a:gradFill>
              </a:ln>
              <a:noFill/>
              <a:latin typeface="+mj-ea"/>
              <a:ea typeface="+mj-ea"/>
            </a:endParaRPr>
          </a:p>
        </p:txBody>
      </p:sp>
      <p:sp>
        <p:nvSpPr>
          <p:cNvPr id="11" name="矩形: 圆角 10"/>
          <p:cNvSpPr/>
          <p:nvPr>
            <p:custDataLst>
              <p:tags r:id="rId6"/>
            </p:custDataLst>
          </p:nvPr>
        </p:nvSpPr>
        <p:spPr>
          <a:xfrm>
            <a:off x="4516120" y="1861185"/>
            <a:ext cx="3234055" cy="403161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schemeClr val="accent1">
                <a:alpha val="12000"/>
              </a:schemeClr>
            </a:outerShdw>
          </a:effectLst>
          <a:scene3d>
            <a:camera prst="orthographicFront"/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5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CA865F">
                      <a:alpha val="44000"/>
                    </a:srgbClr>
                  </a:gs>
                  <a:gs pos="100000">
                    <a:srgbClr val="CA865F">
                      <a:lumMod val="20000"/>
                      <a:lumOff val="80000"/>
                      <a:alpha val="0"/>
                    </a:srgbClr>
                  </a:gs>
                </a:gsLst>
                <a:lin ang="5400000" scaled="1"/>
              </a:gradFill>
              <a:effectLst/>
              <a:uLnTx/>
              <a:uFillTx/>
              <a:latin typeface="Roboto Bold"/>
              <a:ea typeface="思源黑体 CN Regular"/>
              <a:cs typeface="+mn-cs"/>
            </a:endParaRPr>
          </a:p>
        </p:txBody>
      </p:sp>
      <p:sp>
        <p:nvSpPr>
          <p:cNvPr id="12" name="矩形: 圆顶角 11"/>
          <p:cNvSpPr/>
          <p:nvPr>
            <p:custDataLst>
              <p:tags r:id="rId7"/>
            </p:custDataLst>
          </p:nvPr>
        </p:nvSpPr>
        <p:spPr>
          <a:xfrm>
            <a:off x="4516095" y="1696980"/>
            <a:ext cx="3234150" cy="24007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/>
              <a:ea typeface="思源黑体 CN Regular"/>
              <a:cs typeface="+mn-cs"/>
            </a:endParaRPr>
          </a:p>
        </p:txBody>
      </p:sp>
      <p:sp>
        <p:nvSpPr>
          <p:cNvPr id="13" name="文本框 12"/>
          <p:cNvSpPr txBox="1"/>
          <p:nvPr>
            <p:custDataLst>
              <p:tags r:id="rId8"/>
            </p:custDataLst>
          </p:nvPr>
        </p:nvSpPr>
        <p:spPr>
          <a:xfrm>
            <a:off x="5456846" y="2224885"/>
            <a:ext cx="130048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传热模拟</a:t>
            </a:r>
            <a:endParaRPr lang="zh-CN" altLang="en-US" sz="2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9"/>
            </p:custDataLst>
          </p:nvPr>
        </p:nvSpPr>
        <p:spPr>
          <a:xfrm>
            <a:off x="7034235" y="5247104"/>
            <a:ext cx="7553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 dirty="0">
                <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16200000" scaled="1"/>
                    <a:tileRect/>
                  </a:gradFill>
                </a:ln>
                <a:noFill/>
                <a:latin typeface="+mj-ea"/>
                <a:ea typeface="+mj-ea"/>
              </a:rPr>
              <a:t>02</a:t>
            </a:r>
            <a:endParaRPr lang="zh-CN" altLang="en-US" sz="3600" b="1" dirty="0"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1"/>
                    </a:gs>
                  </a:gsLst>
                  <a:lin ang="16200000" scaled="1"/>
                  <a:tileRect/>
                </a:gradFill>
              </a:ln>
              <a:noFill/>
              <a:latin typeface="+mj-ea"/>
              <a:ea typeface="+mj-ea"/>
            </a:endParaRPr>
          </a:p>
        </p:txBody>
      </p:sp>
      <p:sp>
        <p:nvSpPr>
          <p:cNvPr id="19" name="矩形: 圆角 18"/>
          <p:cNvSpPr/>
          <p:nvPr>
            <p:custDataLst>
              <p:tags r:id="rId10"/>
            </p:custDataLst>
          </p:nvPr>
        </p:nvSpPr>
        <p:spPr>
          <a:xfrm>
            <a:off x="8300720" y="1861185"/>
            <a:ext cx="3234055" cy="403225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schemeClr val="accent1">
                <a:alpha val="12000"/>
              </a:schemeClr>
            </a:outerShdw>
          </a:effectLst>
          <a:scene3d>
            <a:camera prst="orthographicFront"/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5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CA865F">
                      <a:alpha val="44000"/>
                    </a:srgbClr>
                  </a:gs>
                  <a:gs pos="100000">
                    <a:srgbClr val="CA865F">
                      <a:lumMod val="20000"/>
                      <a:lumOff val="80000"/>
                      <a:alpha val="0"/>
                    </a:srgbClr>
                  </a:gs>
                </a:gsLst>
                <a:lin ang="5400000" scaled="1"/>
              </a:gradFill>
              <a:effectLst/>
              <a:uLnTx/>
              <a:uFillTx/>
              <a:latin typeface="Roboto Bold"/>
              <a:ea typeface="思源黑体 CN Regular"/>
              <a:cs typeface="+mn-cs"/>
            </a:endParaRPr>
          </a:p>
        </p:txBody>
      </p:sp>
      <p:sp>
        <p:nvSpPr>
          <p:cNvPr id="20" name="矩形: 圆顶角 19"/>
          <p:cNvSpPr/>
          <p:nvPr>
            <p:custDataLst>
              <p:tags r:id="rId11"/>
            </p:custDataLst>
          </p:nvPr>
        </p:nvSpPr>
        <p:spPr>
          <a:xfrm>
            <a:off x="8300695" y="1696980"/>
            <a:ext cx="3234150" cy="24007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/>
              <a:ea typeface="思源黑体 CN Regular"/>
              <a:cs typeface="+mn-cs"/>
            </a:endParaRPr>
          </a:p>
        </p:txBody>
      </p:sp>
      <p:sp>
        <p:nvSpPr>
          <p:cNvPr id="21" name="文本框 20"/>
          <p:cNvSpPr txBox="1"/>
          <p:nvPr>
            <p:custDataLst>
              <p:tags r:id="rId12"/>
            </p:custDataLst>
          </p:nvPr>
        </p:nvSpPr>
        <p:spPr>
          <a:xfrm>
            <a:off x="8912516" y="2228060"/>
            <a:ext cx="185928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粒子轨迹模拟</a:t>
            </a:r>
            <a:endParaRPr lang="zh-CN" altLang="en-US" sz="2200" b="1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13"/>
            </p:custDataLst>
          </p:nvPr>
        </p:nvSpPr>
        <p:spPr>
          <a:xfrm>
            <a:off x="10818835" y="5247104"/>
            <a:ext cx="7553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 dirty="0">
                <a:ln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16200000" scaled="1"/>
                    <a:tileRect/>
                  </a:gradFill>
                </a:ln>
                <a:noFill/>
                <a:latin typeface="+mj-ea"/>
                <a:ea typeface="+mj-ea"/>
              </a:rPr>
              <a:t>03</a:t>
            </a:r>
            <a:endParaRPr lang="zh-CN" altLang="en-US" sz="3600" b="1" dirty="0"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1"/>
                    </a:gs>
                  </a:gsLst>
                  <a:lin ang="16200000" scaled="1"/>
                  <a:tileRect/>
                </a:gradFill>
              </a:ln>
              <a:noFill/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775200" y="2804160"/>
            <a:ext cx="2715895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3D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海绵温度梯度低、导热受限，展现优异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隔热性能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卷曲结构与多界面热阻有效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降低固体与气相导热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仿真结果与红外热成像一致，说明可同时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抑制传导、对流与辐射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5"/>
            </p:custDataLst>
          </p:nvPr>
        </p:nvSpPr>
        <p:spPr>
          <a:xfrm>
            <a:off x="8559165" y="2804160"/>
            <a:ext cx="2716530" cy="204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Clr>
                <a:schemeClr val="accent1"/>
              </a:buClr>
              <a:buFont typeface="Wingdings" panose="05000000000000000000" charset="0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纳米纤维层形成扰动区，增强粒子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布朗扩散与惯性碰撞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>
              <a:lnSpc>
                <a:spcPct val="130000"/>
              </a:lnSpc>
              <a:buClr>
                <a:schemeClr val="accent1"/>
              </a:buClr>
              <a:buFont typeface="Wingdings" panose="05000000000000000000" charset="0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粒子捕获率高，模拟过滤效率与实验（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PM</a:t>
            </a:r>
            <a:r>
              <a:rPr lang="en-US" altLang="zh-CN" sz="14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0.3</a:t>
            </a:r>
            <a:r>
              <a:rPr lang="en-US" altLang="en-US" sz="140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&gt;98%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）吻合；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>
              <a:lnSpc>
                <a:spcPct val="130000"/>
              </a:lnSpc>
              <a:buClr>
                <a:schemeClr val="accent1"/>
              </a:buClr>
              <a:buFont typeface="Wingdings" panose="05000000000000000000" charset="0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过滤以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机械拦截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为主，湿态与循环使用后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性能稳定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zh-CN" altLang="en-US" sz="26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应用前景分析</a:t>
            </a:r>
            <a:endParaRPr lang="zh-CN" altLang="en-US" sz="26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582483" y="1171467"/>
            <a:ext cx="11027035" cy="524315"/>
          </a:xfrm>
          <a:prstGeom prst="roundRect">
            <a:avLst>
              <a:gd name="adj" fmla="val 0"/>
            </a:avLst>
          </a:prstGeom>
          <a:gradFill>
            <a:gsLst>
              <a:gs pos="77000">
                <a:srgbClr val="C6D6EA"/>
              </a:gs>
              <a:gs pos="15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1"/>
          </a:gradFill>
          <a:ln w="6055" cap="flat">
            <a:solidFill>
              <a:schemeClr val="accent1"/>
            </a:solidFill>
            <a:prstDash val="solid"/>
            <a:miter/>
          </a:ln>
          <a:effectLst/>
        </p:spPr>
        <p:txBody>
          <a:bodyPr rtlCol="0" anchor="ctr"/>
          <a:lstStyle/>
          <a:p>
            <a:endParaRPr lang="zh-CN" altLang="en-US" sz="1200" dirty="0">
              <a:latin typeface="+mn-ea"/>
              <a:sym typeface="Arial" panose="020B0604020202020204" pitchFamily="34" charset="0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1102286" y="1808559"/>
            <a:ext cx="10007600" cy="385885"/>
          </a:xfrm>
          <a:prstGeom prst="roundRect">
            <a:avLst>
              <a:gd name="adj" fmla="val 0"/>
            </a:avLst>
          </a:prstGeom>
          <a:gradFill flip="none" rotWithShape="1">
            <a:gsLst>
              <a:gs pos="62000">
                <a:srgbClr val="304371"/>
              </a:gs>
              <a:gs pos="37000">
                <a:srgbClr val="304371"/>
              </a:gs>
              <a:gs pos="12000">
                <a:schemeClr val="accent1">
                  <a:lumMod val="20000"/>
                  <a:lumOff val="80000"/>
                  <a:alpha val="0"/>
                </a:schemeClr>
              </a:gs>
              <a:gs pos="87000">
                <a:schemeClr val="accent1">
                  <a:lumMod val="20000"/>
                  <a:lumOff val="80000"/>
                  <a:alpha val="0"/>
                </a:schemeClr>
              </a:gs>
            </a:gsLst>
            <a:lin ang="0" scaled="1"/>
            <a:tileRect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 dirty="0">
              <a:latin typeface="+mn-ea"/>
              <a:sym typeface="Arial" panose="020B0604020202020204" pitchFamily="34" charset="0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1414545" y="2433450"/>
            <a:ext cx="9387667" cy="1920505"/>
          </a:xfrm>
          <a:prstGeom prst="roundRect">
            <a:avLst>
              <a:gd name="adj" fmla="val 5081"/>
            </a:avLst>
          </a:prstGeom>
          <a:solidFill>
            <a:schemeClr val="bg1"/>
          </a:solidFill>
          <a:ln>
            <a:noFill/>
          </a:ln>
          <a:effectLst>
            <a:outerShdw blurRad="177800" dist="101600" dir="16200000" rotWithShape="0">
              <a:schemeClr val="tx2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1414545" y="4604774"/>
            <a:ext cx="9387667" cy="1920505"/>
          </a:xfrm>
          <a:prstGeom prst="roundRect">
            <a:avLst>
              <a:gd name="adj" fmla="val 5081"/>
            </a:avLst>
          </a:prstGeom>
          <a:solidFill>
            <a:schemeClr val="bg1"/>
          </a:solidFill>
          <a:ln>
            <a:noFill/>
          </a:ln>
          <a:effectLst>
            <a:outerShdw blurRad="177800" dist="101600" dir="16200000" rotWithShape="0">
              <a:schemeClr val="tx2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流程图: 手动输入 9"/>
          <p:cNvSpPr/>
          <p:nvPr/>
        </p:nvSpPr>
        <p:spPr>
          <a:xfrm rot="16200000" flipV="1">
            <a:off x="2225170" y="1388136"/>
            <a:ext cx="415054" cy="2253221"/>
          </a:xfrm>
          <a:prstGeom prst="flowChartManualInput">
            <a:avLst/>
          </a:prstGeom>
          <a:gradFill>
            <a:gsLst>
              <a:gs pos="0">
                <a:srgbClr val="30437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zh-CN" altLang="en-US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1" name="直角三角形 10"/>
          <p:cNvSpPr/>
          <p:nvPr/>
        </p:nvSpPr>
        <p:spPr>
          <a:xfrm rot="16200000" flipH="1">
            <a:off x="1304687" y="2723674"/>
            <a:ext cx="108215" cy="105413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zh-CN" altLang="en-US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86201" y="2365801"/>
            <a:ext cx="1778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产 业 应 用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flipH="1">
            <a:off x="8652865" y="4471812"/>
            <a:ext cx="2253221" cy="523267"/>
            <a:chOff x="465761" y="3612950"/>
            <a:chExt cx="2646774" cy="614662"/>
          </a:xfrm>
        </p:grpSpPr>
        <p:sp>
          <p:nvSpPr>
            <p:cNvPr id="19" name="流程图: 手动输入 18"/>
            <p:cNvSpPr/>
            <p:nvPr/>
          </p:nvSpPr>
          <p:spPr>
            <a:xfrm rot="16200000" flipV="1">
              <a:off x="1545374" y="2533337"/>
              <a:ext cx="487548" cy="2646774"/>
            </a:xfrm>
            <a:prstGeom prst="flowChartManualInput">
              <a:avLst/>
            </a:prstGeom>
            <a:gradFill>
              <a:gsLst>
                <a:gs pos="0">
                  <a:srgbClr val="30437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r="100000" b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zh-CN" altLang="en-US" dirty="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16200000" flipH="1">
              <a:off x="464116" y="4102142"/>
              <a:ext cx="127115" cy="12382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zh-CN" altLang="en-US" dirty="0">
                <a:solidFill>
                  <a:prstClr val="white"/>
                </a:solidFill>
                <a:latin typeface="+mn-ea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77334" y="3687447"/>
              <a:ext cx="2089507" cy="397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Aft>
                  <a:spcPts val="300"/>
                </a:spcAft>
              </a:pPr>
              <a:r>
                <a:rPr lang="zh-CN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</a:rPr>
                <a:t>应 用 推 广</a:t>
              </a:r>
              <a:endPara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pic>
        <p:nvPicPr>
          <p:cNvPr id="26" name="图片 25" descr="图片包含 图示&#10;&#10;AI 生成的内容可能不正确。"/>
          <p:cNvPicPr>
            <a:picLocks noChangeAspect="1"/>
          </p:cNvPicPr>
          <p:nvPr/>
        </p:nvPicPr>
        <p:blipFill>
          <a:blip r:embed="rId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71816" y="4816972"/>
            <a:ext cx="1619940" cy="1561247"/>
          </a:xfrm>
          <a:prstGeom prst="rect">
            <a:avLst/>
          </a:prstGeom>
        </p:spPr>
      </p:pic>
      <p:pic>
        <p:nvPicPr>
          <p:cNvPr id="28" name="图片 27" descr="图标&#10;&#10;AI 生成的内容可能不正确。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656" y="2459070"/>
            <a:ext cx="2110431" cy="2110431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1713629" y="3425047"/>
            <a:ext cx="1845679" cy="405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defRPr kumimoji="1" sz="1600">
                <a:solidFill>
                  <a:schemeClr val="tx1">
                    <a:lumMod val="95000"/>
                    <a:lumOff val="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>
              <a:lnSpc>
                <a:spcPct val="130000"/>
              </a:lnSpc>
              <a:buClr>
                <a:schemeClr val="tx1">
                  <a:lumMod val="95000"/>
                  <a:lumOff val="5000"/>
                </a:schemeClr>
              </a:buClr>
            </a:pPr>
            <a:r>
              <a:rPr lang="zh-CN" altLang="en-US" sz="1065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当前产业化仍受限于结构优化不足与湿热稳定性差。</a:t>
            </a:r>
            <a:endParaRPr lang="zh-CN" altLang="en-US" sz="10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713631" y="2925295"/>
            <a:ext cx="1248115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defRPr kumimoji="1" sz="1600">
                <a:solidFill>
                  <a:schemeClr val="tx1">
                    <a:lumMod val="95000"/>
                    <a:lumOff val="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>
              <a:lnSpc>
                <a:spcPct val="120000"/>
              </a:lnSpc>
              <a:buClr>
                <a:schemeClr val="bg1"/>
              </a:buClr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问题分析</a:t>
            </a:r>
            <a:endParaRPr lang="zh-CN" altLang="en-US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84571" y="2925295"/>
            <a:ext cx="1646323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defRPr kumimoji="1" sz="1600">
                <a:solidFill>
                  <a:schemeClr val="tx1">
                    <a:lumMod val="95000"/>
                    <a:lumOff val="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>
              <a:lnSpc>
                <a:spcPct val="120000"/>
              </a:lnSpc>
              <a:buClr>
                <a:schemeClr val="bg1"/>
              </a:buClr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问题总结提炼</a:t>
            </a:r>
            <a:endParaRPr lang="zh-CN" altLang="en-US" sz="11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3948378" y="3451995"/>
            <a:ext cx="600944" cy="600944"/>
          </a:xfrm>
          <a:prstGeom prst="ellipse">
            <a:avLst/>
          </a:prstGeom>
          <a:solidFill>
            <a:schemeClr val="accent1">
              <a:lumMod val="20000"/>
              <a:lumOff val="80000"/>
              <a:alpha val="24000"/>
            </a:schemeClr>
          </a:solidFill>
          <a:ln w="63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800">
              <a:latin typeface="+mn-ea"/>
            </a:endParaRPr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4459097" y="3451995"/>
            <a:ext cx="600944" cy="600944"/>
          </a:xfrm>
          <a:prstGeom prst="ellipse">
            <a:avLst/>
          </a:prstGeom>
          <a:solidFill>
            <a:schemeClr val="accent1">
              <a:lumMod val="20000"/>
              <a:lumOff val="80000"/>
              <a:alpha val="24000"/>
            </a:schemeClr>
          </a:solidFill>
          <a:ln w="63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800">
              <a:latin typeface="+mn-ea"/>
            </a:endParaRPr>
          </a:p>
        </p:txBody>
      </p:sp>
      <p:sp>
        <p:nvSpPr>
          <p:cNvPr id="34" name="椭圆 33"/>
          <p:cNvSpPr>
            <a:spLocks noChangeAspect="1"/>
          </p:cNvSpPr>
          <p:nvPr/>
        </p:nvSpPr>
        <p:spPr>
          <a:xfrm>
            <a:off x="4969816" y="3451995"/>
            <a:ext cx="600944" cy="600944"/>
          </a:xfrm>
          <a:prstGeom prst="ellipse">
            <a:avLst/>
          </a:prstGeom>
          <a:solidFill>
            <a:schemeClr val="accent1">
              <a:lumMod val="20000"/>
              <a:lumOff val="80000"/>
              <a:alpha val="24000"/>
            </a:schemeClr>
          </a:solidFill>
          <a:ln w="63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800">
              <a:latin typeface="+mn-ea"/>
            </a:endParaRPr>
          </a:p>
        </p:txBody>
      </p:sp>
      <p:sp>
        <p:nvSpPr>
          <p:cNvPr id="35" name="椭圆 34"/>
          <p:cNvSpPr>
            <a:spLocks noChangeAspect="1"/>
          </p:cNvSpPr>
          <p:nvPr/>
        </p:nvSpPr>
        <p:spPr>
          <a:xfrm>
            <a:off x="5480536" y="3451995"/>
            <a:ext cx="600944" cy="600944"/>
          </a:xfrm>
          <a:prstGeom prst="ellipse">
            <a:avLst/>
          </a:prstGeom>
          <a:solidFill>
            <a:schemeClr val="accent1">
              <a:lumMod val="20000"/>
              <a:lumOff val="80000"/>
              <a:alpha val="24000"/>
            </a:schemeClr>
          </a:solidFill>
          <a:ln w="63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800">
              <a:latin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02718" y="3615463"/>
            <a:ext cx="29226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defRPr kumimoji="1" sz="1600">
                <a:solidFill>
                  <a:schemeClr val="tx1">
                    <a:lumMod val="95000"/>
                    <a:lumOff val="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 algn="ctr">
              <a:buClr>
                <a:schemeClr val="tx1">
                  <a:lumMod val="95000"/>
                  <a:lumOff val="5000"/>
                </a:schemeClr>
              </a:buClr>
            </a:pPr>
            <a:r>
              <a:rPr lang="zh-CN" altLang="en-US" sz="1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机理不清</a:t>
            </a:r>
            <a:endParaRPr lang="zh-CN" altLang="en-US" sz="1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613438" y="3615463"/>
            <a:ext cx="29226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defRPr kumimoji="1" sz="1600">
                <a:solidFill>
                  <a:schemeClr val="tx1">
                    <a:lumMod val="95000"/>
                    <a:lumOff val="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 algn="ctr">
              <a:buClr>
                <a:schemeClr val="tx1">
                  <a:lumMod val="95000"/>
                  <a:lumOff val="5000"/>
                </a:schemeClr>
              </a:buClr>
            </a:pPr>
            <a:r>
              <a:rPr lang="zh-CN" altLang="en-US" sz="1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设计无准</a:t>
            </a:r>
            <a:endParaRPr lang="zh-CN" altLang="en-US" sz="1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124158" y="3615463"/>
            <a:ext cx="29226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defRPr kumimoji="1" sz="1600">
                <a:solidFill>
                  <a:schemeClr val="tx1">
                    <a:lumMod val="95000"/>
                    <a:lumOff val="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 algn="ctr">
              <a:buClr>
                <a:schemeClr val="tx1">
                  <a:lumMod val="95000"/>
                  <a:lumOff val="5000"/>
                </a:schemeClr>
              </a:buClr>
            </a:pP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验证不足</a:t>
            </a:r>
            <a:endParaRPr lang="zh-CN" altLang="en-US" sz="105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634876" y="3615463"/>
            <a:ext cx="29226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defRPr kumimoji="1" sz="1600">
                <a:solidFill>
                  <a:schemeClr val="tx1">
                    <a:lumMod val="95000"/>
                    <a:lumOff val="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 algn="ctr">
              <a:buClr>
                <a:schemeClr val="tx1">
                  <a:lumMod val="95000"/>
                  <a:lumOff val="5000"/>
                </a:schemeClr>
              </a:buClr>
            </a:pPr>
            <a:r>
              <a:rPr lang="zh-CN" altLang="en-US" sz="1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推广受限</a:t>
            </a:r>
            <a:endParaRPr lang="zh-CN" altLang="en-US" sz="1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1713629" y="3260878"/>
            <a:ext cx="2012318" cy="0"/>
          </a:xfrm>
          <a:prstGeom prst="line">
            <a:avLst/>
          </a:prstGeom>
          <a:ln w="53975">
            <a:gradFill>
              <a:gsLst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</a:gsLst>
              <a:lin ang="9000000" scaled="0"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3957427" y="3260878"/>
            <a:ext cx="2012318" cy="0"/>
          </a:xfrm>
          <a:prstGeom prst="line">
            <a:avLst/>
          </a:prstGeom>
          <a:ln w="53975">
            <a:gradFill>
              <a:gsLst>
                <a:gs pos="0">
                  <a:schemeClr val="bg1"/>
                </a:gs>
                <a:gs pos="100000">
                  <a:schemeClr val="accent1">
                    <a:lumMod val="75000"/>
                  </a:schemeClr>
                </a:gs>
              </a:gsLst>
              <a:lin ang="9000000" scaled="0"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411115" y="2733918"/>
            <a:ext cx="0" cy="138225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33000">
                  <a:schemeClr val="accent1">
                    <a:lumMod val="45000"/>
                    <a:lumOff val="55000"/>
                  </a:schemeClr>
                </a:gs>
                <a:gs pos="57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6099157" y="4871581"/>
            <a:ext cx="0" cy="138225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33000">
                  <a:schemeClr val="accent1">
                    <a:lumMod val="45000"/>
                    <a:lumOff val="55000"/>
                  </a:schemeClr>
                </a:gs>
                <a:gs pos="57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 flipV="1">
            <a:off x="1713629" y="4107181"/>
            <a:ext cx="2243799" cy="78719"/>
            <a:chOff x="944485" y="3143580"/>
            <a:chExt cx="2635705" cy="92468"/>
          </a:xfrm>
        </p:grpSpPr>
        <p:cxnSp>
          <p:nvCxnSpPr>
            <p:cNvPr id="45" name="直接连接符 44"/>
            <p:cNvCxnSpPr/>
            <p:nvPr/>
          </p:nvCxnSpPr>
          <p:spPr>
            <a:xfrm flipH="1">
              <a:off x="1216396" y="3143580"/>
              <a:ext cx="2363794" cy="0"/>
            </a:xfrm>
            <a:prstGeom prst="line">
              <a:avLst/>
            </a:prstGeom>
            <a:ln w="53975">
              <a:gradFill>
                <a:gsLst>
                  <a:gs pos="0">
                    <a:schemeClr val="bg1"/>
                  </a:gs>
                  <a:gs pos="100000">
                    <a:schemeClr val="accent1">
                      <a:lumMod val="75000"/>
                    </a:schemeClr>
                  </a:gs>
                </a:gsLst>
                <a:lin ang="9000000" scaled="0"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944485" y="3236048"/>
              <a:ext cx="1607465" cy="0"/>
            </a:xfrm>
            <a:prstGeom prst="line">
              <a:avLst/>
            </a:prstGeom>
            <a:ln w="44450">
              <a:gradFill>
                <a:gsLst>
                  <a:gs pos="0">
                    <a:schemeClr val="bg1"/>
                  </a:gs>
                  <a:gs pos="100000">
                    <a:schemeClr val="accent1">
                      <a:lumMod val="75000"/>
                    </a:schemeClr>
                  </a:gs>
                </a:gsLst>
                <a:lin ang="9000000" scaled="0"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文本框 46"/>
          <p:cNvSpPr txBox="1"/>
          <p:nvPr/>
        </p:nvSpPr>
        <p:spPr>
          <a:xfrm>
            <a:off x="6948170" y="2840144"/>
            <a:ext cx="1865630" cy="244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kumimoji="1" sz="16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空气过滤与防护材料领域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48" name="箭头: V 形 47"/>
          <p:cNvSpPr/>
          <p:nvPr/>
        </p:nvSpPr>
        <p:spPr>
          <a:xfrm>
            <a:off x="6721730" y="2912438"/>
            <a:ext cx="111133" cy="111133"/>
          </a:xfrm>
          <a:prstGeom prst="chevron">
            <a:avLst/>
          </a:prstGeom>
          <a:solidFill>
            <a:srgbClr val="304371"/>
          </a:solidFill>
          <a:ln>
            <a:noFill/>
          </a:ln>
          <a:effectLst>
            <a:outerShdw blurRad="381000" dist="190500" dir="5400000" sx="90000" sy="90000" algn="ctr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 dirty="0">
              <a:latin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948171" y="3124624"/>
            <a:ext cx="1958763" cy="244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kumimoji="1" sz="16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功能性纺织与智能防护织物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50" name="箭头: V 形 49"/>
          <p:cNvSpPr/>
          <p:nvPr/>
        </p:nvSpPr>
        <p:spPr>
          <a:xfrm>
            <a:off x="6721730" y="3196908"/>
            <a:ext cx="111133" cy="111133"/>
          </a:xfrm>
          <a:prstGeom prst="chevron">
            <a:avLst/>
          </a:prstGeom>
          <a:solidFill>
            <a:srgbClr val="304371"/>
          </a:solidFill>
          <a:ln>
            <a:noFill/>
          </a:ln>
          <a:effectLst>
            <a:outerShdw blurRad="381000" dist="190500" dir="5400000" sx="90000" sy="90000" algn="ctr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kumimoji="1" lang="zh-CN" altLang="en-US" sz="2000" dirty="0">
              <a:latin typeface="+mn-ea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948170" y="3407834"/>
            <a:ext cx="2167467" cy="244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kumimoji="1" sz="16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油水分离与节能分离系统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52" name="箭头: V 形 51"/>
          <p:cNvSpPr/>
          <p:nvPr/>
        </p:nvSpPr>
        <p:spPr>
          <a:xfrm>
            <a:off x="6721730" y="3480148"/>
            <a:ext cx="111133" cy="111133"/>
          </a:xfrm>
          <a:prstGeom prst="chevron">
            <a:avLst/>
          </a:prstGeom>
          <a:solidFill>
            <a:srgbClr val="304371"/>
          </a:solidFill>
          <a:ln>
            <a:noFill/>
          </a:ln>
          <a:effectLst>
            <a:outerShdw blurRad="381000" dist="190500" dir="5400000" sx="90000" sy="90000" algn="ctr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kumimoji="1" lang="zh-CN" altLang="en-US" sz="2000" dirty="0">
              <a:latin typeface="+mn-ea"/>
              <a:sym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948171" y="3717714"/>
            <a:ext cx="1704763" cy="244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kumimoji="1" sz="160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热湿管理与节能建筑领域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54" name="箭头: V 形 53"/>
          <p:cNvSpPr/>
          <p:nvPr/>
        </p:nvSpPr>
        <p:spPr>
          <a:xfrm>
            <a:off x="6721730" y="3789851"/>
            <a:ext cx="111133" cy="111133"/>
          </a:xfrm>
          <a:prstGeom prst="chevron">
            <a:avLst/>
          </a:prstGeom>
          <a:solidFill>
            <a:srgbClr val="304371"/>
          </a:solidFill>
          <a:ln>
            <a:noFill/>
          </a:ln>
          <a:effectLst>
            <a:outerShdw blurRad="381000" dist="190500" dir="5400000" sx="90000" sy="90000" algn="ctr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kumimoji="1" lang="zh-CN" altLang="en-US" sz="2000" dirty="0">
              <a:latin typeface="+mn-ea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921970" y="4749794"/>
            <a:ext cx="1940185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buClr>
                <a:schemeClr val="bg1"/>
              </a:buClr>
              <a:defRPr kumimoji="1" sz="160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OPPOSans M" panose="00020600040101010101" pitchFamily="18" charset="-122"/>
              </a:defRPr>
            </a:lvl1pPr>
          </a:lstStyle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科研推广与标准制定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642734" y="5083596"/>
            <a:ext cx="1992854" cy="380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buClr>
                <a:schemeClr val="tx1">
                  <a:lumMod val="95000"/>
                  <a:lumOff val="5000"/>
                </a:schemeClr>
              </a:buClr>
              <a:defRPr kumimoji="1" sz="1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OPPOSans R" panose="00020600040101010101" pitchFamily="18" charset="-122"/>
              </a:defRPr>
            </a:lvl1pPr>
          </a:lstStyle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建立多场耦合模型与性能数据库，推动行业标准制定。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57" name="椭圆 56"/>
          <p:cNvSpPr>
            <a:spLocks noChangeAspect="1"/>
          </p:cNvSpPr>
          <p:nvPr/>
        </p:nvSpPr>
        <p:spPr>
          <a:xfrm>
            <a:off x="3669117" y="4827007"/>
            <a:ext cx="196707" cy="19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" dirty="0"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1</a:t>
            </a:r>
            <a:endParaRPr kumimoji="1" lang="zh-CN" altLang="en-US" sz="900" dirty="0"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939327" y="5715075"/>
            <a:ext cx="1856192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buClr>
                <a:schemeClr val="bg1"/>
              </a:buClr>
              <a:defRPr kumimoji="1" sz="160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OPPOSans M" panose="00020600040101010101" pitchFamily="18" charset="-122"/>
              </a:defRPr>
            </a:lvl1pPr>
          </a:lstStyle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产业化与工程转化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642734" y="6029405"/>
            <a:ext cx="1992854" cy="380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buClr>
                <a:schemeClr val="tx1">
                  <a:lumMod val="95000"/>
                  <a:lumOff val="5000"/>
                </a:schemeClr>
              </a:buClr>
              <a:defRPr kumimoji="1" sz="1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OPPOSans R" panose="00020600040101010101" pitchFamily="18" charset="-122"/>
              </a:defRPr>
            </a:lvl1pPr>
          </a:lstStyle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可嵌入企业研发流程，提升滤材设计与生产效率。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60" name="椭圆 59"/>
          <p:cNvSpPr>
            <a:spLocks noChangeAspect="1"/>
          </p:cNvSpPr>
          <p:nvPr/>
        </p:nvSpPr>
        <p:spPr>
          <a:xfrm>
            <a:off x="3669117" y="5793559"/>
            <a:ext cx="196707" cy="19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" dirty="0"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2</a:t>
            </a:r>
            <a:endParaRPr kumimoji="1" lang="zh-CN" altLang="en-US" sz="900" dirty="0"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3669117" y="5603944"/>
            <a:ext cx="2192893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6654686" y="474976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经济效益</a:t>
            </a:r>
            <a:endParaRPr kumimoji="1" lang="zh-CN" alt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601460" y="5054600"/>
            <a:ext cx="1739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推动功能纤维材料国产化，促进节能产业发展。</a:t>
            </a:r>
            <a:endParaRPr kumimoji="1"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grpSp>
        <p:nvGrpSpPr>
          <p:cNvPr id="64" name="组合 63"/>
          <p:cNvGrpSpPr>
            <a:grpSpLocks noChangeAspect="1"/>
          </p:cNvGrpSpPr>
          <p:nvPr/>
        </p:nvGrpSpPr>
        <p:grpSpPr>
          <a:xfrm>
            <a:off x="6370087" y="4799117"/>
            <a:ext cx="168256" cy="216000"/>
            <a:chOff x="9887799" y="2256097"/>
            <a:chExt cx="228054" cy="292766"/>
          </a:xfrm>
        </p:grpSpPr>
        <p:sp>
          <p:nvSpPr>
            <p:cNvPr id="65" name="流程图: 离页连接符 64"/>
            <p:cNvSpPr/>
            <p:nvPr/>
          </p:nvSpPr>
          <p:spPr>
            <a:xfrm>
              <a:off x="9887799" y="2256097"/>
              <a:ext cx="228054" cy="292766"/>
            </a:xfrm>
            <a:prstGeom prst="flowChartOffpageConnector">
              <a:avLst/>
            </a:prstGeom>
            <a:solidFill>
              <a:srgbClr val="304371"/>
            </a:solidFill>
            <a:ln>
              <a:noFill/>
            </a:ln>
            <a:effectLst>
              <a:outerShdw blurRad="381000" dist="190500" dir="5400000" sx="90000" sy="90000" algn="ctr" rotWithShape="0">
                <a:schemeClr val="accent1">
                  <a:alpha val="3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kumimoji="1" lang="zh-CN" altLang="en-US" sz="2000" dirty="0">
                <a:latin typeface="+mn-ea"/>
                <a:sym typeface="+mn-ea"/>
              </a:endParaRPr>
            </a:p>
          </p:txBody>
        </p:sp>
        <p:pic>
          <p:nvPicPr>
            <p:cNvPr id="66" name="图形 65"/>
            <p:cNvPicPr>
              <a:picLocks noChangeAspect="1"/>
            </p:cNvPicPr>
            <p:nvPr/>
          </p:nvPicPr>
          <p:blipFill>
            <a:blip r:embed="rId3" cstate="screen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931332" y="2348894"/>
              <a:ext cx="144980" cy="106245"/>
            </a:xfrm>
            <a:prstGeom prst="rect">
              <a:avLst/>
            </a:prstGeom>
            <a:solidFill>
              <a:srgbClr val="304371"/>
            </a:solidFill>
            <a:effectLst>
              <a:outerShdw blurRad="381000" dist="190500" dir="5400000" sx="90000" sy="90000" algn="ctr" rotWithShape="0">
                <a:schemeClr val="accent1">
                  <a:alpha val="30000"/>
                </a:schemeClr>
              </a:outerShdw>
            </a:effectLst>
          </p:spPr>
        </p:pic>
      </p:grpSp>
      <p:sp>
        <p:nvSpPr>
          <p:cNvPr id="67" name="文本框 66"/>
          <p:cNvSpPr txBox="1"/>
          <p:nvPr/>
        </p:nvSpPr>
        <p:spPr>
          <a:xfrm>
            <a:off x="6629286" y="560410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社会效益</a:t>
            </a:r>
            <a:endParaRPr kumimoji="1" lang="zh-CN" altLang="en-US" sz="1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629400" y="5985510"/>
            <a:ext cx="171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提升防护与节能水平，助力绿色低碳转型。</a:t>
            </a:r>
            <a:endParaRPr kumimoji="1"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grpSp>
        <p:nvGrpSpPr>
          <p:cNvPr id="69" name="组合 68"/>
          <p:cNvGrpSpPr>
            <a:grpSpLocks noChangeAspect="1"/>
          </p:cNvGrpSpPr>
          <p:nvPr/>
        </p:nvGrpSpPr>
        <p:grpSpPr>
          <a:xfrm>
            <a:off x="6363737" y="5664040"/>
            <a:ext cx="168256" cy="216000"/>
            <a:chOff x="9887799" y="2256097"/>
            <a:chExt cx="228054" cy="292766"/>
          </a:xfrm>
        </p:grpSpPr>
        <p:sp>
          <p:nvSpPr>
            <p:cNvPr id="70" name="流程图: 离页连接符 69"/>
            <p:cNvSpPr/>
            <p:nvPr/>
          </p:nvSpPr>
          <p:spPr>
            <a:xfrm>
              <a:off x="9887799" y="2256097"/>
              <a:ext cx="228054" cy="292766"/>
            </a:xfrm>
            <a:prstGeom prst="flowChartOffpageConnector">
              <a:avLst/>
            </a:prstGeom>
            <a:solidFill>
              <a:srgbClr val="304371"/>
            </a:solidFill>
            <a:ln>
              <a:noFill/>
            </a:ln>
            <a:effectLst>
              <a:outerShdw blurRad="381000" dist="190500" dir="5400000" sx="90000" sy="90000" algn="ctr" rotWithShape="0">
                <a:schemeClr val="accent1">
                  <a:alpha val="3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kumimoji="1" lang="zh-CN" altLang="en-US" sz="2000" dirty="0">
                <a:latin typeface="+mn-ea"/>
                <a:sym typeface="+mn-ea"/>
              </a:endParaRPr>
            </a:p>
          </p:txBody>
        </p:sp>
        <p:pic>
          <p:nvPicPr>
            <p:cNvPr id="71" name="图形 70"/>
            <p:cNvPicPr>
              <a:picLocks noChangeAspect="1"/>
            </p:cNvPicPr>
            <p:nvPr/>
          </p:nvPicPr>
          <p:blipFill>
            <a:blip r:embed="rId3" cstate="screen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931332" y="2348894"/>
              <a:ext cx="144980" cy="106245"/>
            </a:xfrm>
            <a:prstGeom prst="rect">
              <a:avLst/>
            </a:prstGeom>
            <a:solidFill>
              <a:srgbClr val="304371"/>
            </a:solidFill>
            <a:effectLst>
              <a:outerShdw blurRad="381000" dist="190500" dir="5400000" sx="90000" sy="90000" algn="ctr" rotWithShape="0">
                <a:schemeClr val="accent1">
                  <a:alpha val="30000"/>
                </a:schemeClr>
              </a:outerShdw>
            </a:effectLst>
          </p:spPr>
        </p:pic>
      </p:grpSp>
      <p:cxnSp>
        <p:nvCxnSpPr>
          <p:cNvPr id="72" name="直接连接符 71"/>
          <p:cNvCxnSpPr/>
          <p:nvPr/>
        </p:nvCxnSpPr>
        <p:spPr>
          <a:xfrm>
            <a:off x="8340861" y="4871581"/>
            <a:ext cx="0" cy="138225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33000">
                  <a:schemeClr val="accent1">
                    <a:lumMod val="45000"/>
                    <a:lumOff val="55000"/>
                  </a:schemeClr>
                </a:gs>
                <a:gs pos="57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矩形: 圆角 72"/>
          <p:cNvSpPr/>
          <p:nvPr/>
        </p:nvSpPr>
        <p:spPr>
          <a:xfrm>
            <a:off x="8952491" y="5201974"/>
            <a:ext cx="1174772" cy="319038"/>
          </a:xfrm>
          <a:prstGeom prst="roundRect">
            <a:avLst>
              <a:gd name="adj" fmla="val 50000"/>
            </a:avLst>
          </a:prstGeom>
          <a:solidFill>
            <a:srgbClr val="304371"/>
          </a:solidFill>
          <a:ln w="9525">
            <a:noFill/>
            <a:prstDash val="dash"/>
          </a:ln>
          <a:effectLst>
            <a:outerShdw blurRad="317500" dist="165100" dir="5400000" sx="1000" sy="1000" algn="ctr" rotWithShape="0">
              <a:schemeClr val="accent2">
                <a:lumMod val="5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价值</a:t>
            </a:r>
            <a:endParaRPr kumimoji="1"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74" name="矩形: 圆角 73"/>
          <p:cNvSpPr/>
          <p:nvPr/>
        </p:nvSpPr>
        <p:spPr>
          <a:xfrm>
            <a:off x="8457342" y="5845076"/>
            <a:ext cx="658087" cy="219107"/>
          </a:xfrm>
          <a:prstGeom prst="roundRect">
            <a:avLst>
              <a:gd name="adj" fmla="val 50000"/>
            </a:avLst>
          </a:prstGeom>
          <a:solidFill>
            <a:srgbClr val="304371"/>
          </a:solidFill>
          <a:ln w="9525">
            <a:noFill/>
            <a:prstDash val="dash"/>
          </a:ln>
          <a:effectLst>
            <a:outerShdw blurRad="317500" dist="165100" dir="5400000" sx="1000" sy="1000" algn="ctr" rotWithShape="0">
              <a:schemeClr val="accent2">
                <a:lumMod val="5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标准</a:t>
            </a:r>
            <a:endParaRPr kumimoji="1"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75" name="矩形: 圆角 74"/>
          <p:cNvSpPr/>
          <p:nvPr/>
        </p:nvSpPr>
        <p:spPr>
          <a:xfrm>
            <a:off x="9210833" y="5847003"/>
            <a:ext cx="658087" cy="219107"/>
          </a:xfrm>
          <a:prstGeom prst="roundRect">
            <a:avLst>
              <a:gd name="adj" fmla="val 50000"/>
            </a:avLst>
          </a:prstGeom>
          <a:solidFill>
            <a:srgbClr val="304371"/>
          </a:solidFill>
          <a:ln w="9525">
            <a:noFill/>
            <a:prstDash val="dash"/>
          </a:ln>
          <a:effectLst>
            <a:outerShdw blurRad="317500" dist="165100" dir="5400000" sx="1000" sy="1000" algn="ctr" rotWithShape="0">
              <a:schemeClr val="accent2">
                <a:lumMod val="5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转化</a:t>
            </a:r>
            <a:endParaRPr kumimoji="1"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sp>
        <p:nvSpPr>
          <p:cNvPr id="76" name="矩形: 圆角 75"/>
          <p:cNvSpPr/>
          <p:nvPr/>
        </p:nvSpPr>
        <p:spPr>
          <a:xfrm>
            <a:off x="10000200" y="5843666"/>
            <a:ext cx="658087" cy="219107"/>
          </a:xfrm>
          <a:prstGeom prst="roundRect">
            <a:avLst>
              <a:gd name="adj" fmla="val 50000"/>
            </a:avLst>
          </a:prstGeom>
          <a:solidFill>
            <a:srgbClr val="304371"/>
          </a:solidFill>
          <a:ln w="9525">
            <a:noFill/>
            <a:prstDash val="dash"/>
          </a:ln>
          <a:effectLst>
            <a:outerShdw blurRad="317500" dist="165100" dir="5400000" sx="1000" sy="1000" algn="ctr" rotWithShape="0">
              <a:schemeClr val="accent2">
                <a:lumMod val="5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思源黑体 CN Medium" panose="02010600030101010101" charset="-122"/>
              </a:rPr>
              <a:t>效益</a:t>
            </a:r>
            <a:endParaRPr kumimoji="1"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思源黑体 CN Medium" panose="02010600030101010101" charset="-122"/>
            </a:endParaRPr>
          </a:p>
        </p:txBody>
      </p:sp>
      <p:cxnSp>
        <p:nvCxnSpPr>
          <p:cNvPr id="77" name="直接连接符 76"/>
          <p:cNvCxnSpPr/>
          <p:nvPr/>
        </p:nvCxnSpPr>
        <p:spPr>
          <a:xfrm>
            <a:off x="8772222" y="5638914"/>
            <a:ext cx="1572312" cy="0"/>
          </a:xfrm>
          <a:prstGeom prst="lin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>
            <a:outerShdw blurRad="381000" dist="190500" dir="5400000" sx="90000" sy="90000" algn="ctr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8772221" y="5638914"/>
            <a:ext cx="0" cy="151761"/>
          </a:xfrm>
          <a:prstGeom prst="lin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dash"/>
            <a:headEnd type="none"/>
            <a:tailEnd type="triangle"/>
          </a:ln>
          <a:effectLst>
            <a:outerShdw blurRad="381000" dist="190500" dir="5400000" sx="90000" sy="90000" algn="ctr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10344533" y="5638914"/>
            <a:ext cx="0" cy="151761"/>
          </a:xfrm>
          <a:prstGeom prst="lin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dash"/>
            <a:headEnd type="none"/>
            <a:tailEnd type="triangle"/>
          </a:ln>
          <a:effectLst>
            <a:outerShdw blurRad="381000" dist="190500" dir="5400000" sx="90000" sy="90000" algn="ctr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9539877" y="5521012"/>
            <a:ext cx="3754" cy="269663"/>
          </a:xfrm>
          <a:prstGeom prst="line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dash"/>
            <a:headEnd type="none"/>
            <a:tailEnd type="triangle"/>
          </a:ln>
          <a:effectLst>
            <a:outerShdw blurRad="381000" dist="190500" dir="5400000" sx="90000" sy="90000" algn="ctr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文本框 80"/>
          <p:cNvSpPr txBox="1"/>
          <p:nvPr/>
        </p:nvSpPr>
        <p:spPr>
          <a:xfrm>
            <a:off x="4876800" y="1854200"/>
            <a:ext cx="2743200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335" b="1">
                <a:solidFill>
                  <a:schemeClr val="bg1"/>
                </a:solidFill>
              </a:rPr>
              <a:t>可实现材料性能提升与产业化推广</a:t>
            </a:r>
            <a:endParaRPr lang="zh-CN" altLang="en-US" sz="1335" b="1">
              <a:solidFill>
                <a:schemeClr val="bg1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2641666" y="1286996"/>
            <a:ext cx="6955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00295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本研究成果在</a:t>
            </a:r>
            <a:r>
              <a:rPr lang="zh-CN" altLang="en-US" sz="1600" b="1" dirty="0">
                <a:solidFill>
                  <a:srgbClr val="00295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防护过滤、节能分离及智能纺织</a:t>
            </a:r>
            <a:r>
              <a:rPr lang="zh-CN" altLang="en-US" sz="1600" dirty="0">
                <a:solidFill>
                  <a:srgbClr val="00295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等领域具有广阔的</a:t>
            </a:r>
            <a:r>
              <a:rPr lang="zh-CN" altLang="en-US" sz="16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应用前景</a:t>
            </a:r>
            <a:r>
              <a:rPr lang="zh-CN" altLang="en-US" sz="1600" dirty="0">
                <a:solidFill>
                  <a:srgbClr val="00295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002954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1877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52781" y="2704941"/>
            <a:ext cx="16466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目录</a:t>
            </a:r>
            <a:endParaRPr lang="zh-CN" altLang="en-US" sz="5400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8963" y="3636109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922034" y="2457450"/>
            <a:ext cx="1308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22034" y="4400550"/>
            <a:ext cx="1308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>
            <p:custDataLst>
              <p:tags r:id="rId1"/>
            </p:custDataLst>
          </p:nvPr>
        </p:nvSpPr>
        <p:spPr>
          <a:xfrm>
            <a:off x="5890697" y="1485112"/>
            <a:ext cx="26084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研究背景介绍</a:t>
            </a:r>
            <a:endParaRPr lang="zh-CN" altLang="en-US" sz="2800" b="1" dirty="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>
            <p:custDataLst>
              <p:tags r:id="rId2"/>
            </p:custDataLst>
          </p:nvPr>
        </p:nvCxnSpPr>
        <p:spPr>
          <a:xfrm>
            <a:off x="4687023" y="2021183"/>
            <a:ext cx="3960000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>
            <p:custDataLst>
              <p:tags r:id="rId3"/>
            </p:custDataLst>
          </p:nvPr>
        </p:nvSpPr>
        <p:spPr>
          <a:xfrm>
            <a:off x="4672138" y="1451052"/>
            <a:ext cx="6912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0" name="椭圆 39"/>
          <p:cNvSpPr/>
          <p:nvPr>
            <p:custDataLst>
              <p:tags r:id="rId4"/>
            </p:custDataLst>
          </p:nvPr>
        </p:nvSpPr>
        <p:spPr>
          <a:xfrm>
            <a:off x="5365447" y="1825300"/>
            <a:ext cx="56371" cy="563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1" name="文本框 40"/>
          <p:cNvSpPr txBox="1"/>
          <p:nvPr>
            <p:custDataLst>
              <p:tags r:id="rId5"/>
            </p:custDataLst>
          </p:nvPr>
        </p:nvSpPr>
        <p:spPr>
          <a:xfrm>
            <a:off x="5571205" y="2315114"/>
            <a:ext cx="32804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研究目的与路线</a:t>
            </a:r>
            <a:endParaRPr lang="zh-CN" altLang="en-US" sz="2800" b="1" dirty="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42" name="直接连接符 41"/>
          <p:cNvCxnSpPr/>
          <p:nvPr>
            <p:custDataLst>
              <p:tags r:id="rId6"/>
            </p:custDataLst>
          </p:nvPr>
        </p:nvCxnSpPr>
        <p:spPr>
          <a:xfrm>
            <a:off x="4687023" y="2851767"/>
            <a:ext cx="3960000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>
            <p:custDataLst>
              <p:tags r:id="rId7"/>
            </p:custDataLst>
          </p:nvPr>
        </p:nvSpPr>
        <p:spPr>
          <a:xfrm>
            <a:off x="4672138" y="2281635"/>
            <a:ext cx="6912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4" name="椭圆 43"/>
          <p:cNvSpPr/>
          <p:nvPr>
            <p:custDataLst>
              <p:tags r:id="rId8"/>
            </p:custDataLst>
          </p:nvPr>
        </p:nvSpPr>
        <p:spPr>
          <a:xfrm>
            <a:off x="5365447" y="2651682"/>
            <a:ext cx="56371" cy="563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5" name="文本框 44"/>
          <p:cNvSpPr txBox="1"/>
          <p:nvPr>
            <p:custDataLst>
              <p:tags r:id="rId9"/>
            </p:custDataLst>
          </p:nvPr>
        </p:nvSpPr>
        <p:spPr>
          <a:xfrm>
            <a:off x="5360160" y="3131838"/>
            <a:ext cx="37025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研究方法与设计</a:t>
            </a:r>
            <a:endParaRPr lang="zh-CN" altLang="en-US" sz="2800" b="1" dirty="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>
            <p:custDataLst>
              <p:tags r:id="rId10"/>
            </p:custDataLst>
          </p:nvPr>
        </p:nvCxnSpPr>
        <p:spPr>
          <a:xfrm>
            <a:off x="4687023" y="3678318"/>
            <a:ext cx="3960000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>
            <p:custDataLst>
              <p:tags r:id="rId11"/>
            </p:custDataLst>
          </p:nvPr>
        </p:nvSpPr>
        <p:spPr>
          <a:xfrm>
            <a:off x="4672138" y="3137371"/>
            <a:ext cx="6912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8" name="椭圆 47"/>
          <p:cNvSpPr/>
          <p:nvPr>
            <p:custDataLst>
              <p:tags r:id="rId12"/>
            </p:custDataLst>
          </p:nvPr>
        </p:nvSpPr>
        <p:spPr>
          <a:xfrm>
            <a:off x="5365447" y="3500596"/>
            <a:ext cx="56371" cy="563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9" name="文本框 48"/>
          <p:cNvSpPr txBox="1"/>
          <p:nvPr>
            <p:custDataLst>
              <p:tags r:id="rId13"/>
            </p:custDataLst>
          </p:nvPr>
        </p:nvSpPr>
        <p:spPr>
          <a:xfrm>
            <a:off x="5487799" y="3987976"/>
            <a:ext cx="344722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仿真与实验结果</a:t>
            </a:r>
            <a:endParaRPr lang="zh-CN" altLang="en-US" sz="2800" b="1" dirty="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50" name="直接连接符 49"/>
          <p:cNvCxnSpPr/>
          <p:nvPr>
            <p:custDataLst>
              <p:tags r:id="rId14"/>
            </p:custDataLst>
          </p:nvPr>
        </p:nvCxnSpPr>
        <p:spPr>
          <a:xfrm>
            <a:off x="4687023" y="4534054"/>
            <a:ext cx="3960000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>
            <p:custDataLst>
              <p:tags r:id="rId15"/>
            </p:custDataLst>
          </p:nvPr>
        </p:nvSpPr>
        <p:spPr>
          <a:xfrm>
            <a:off x="4672138" y="3985132"/>
            <a:ext cx="6912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2" name="椭圆 51"/>
          <p:cNvSpPr/>
          <p:nvPr>
            <p:custDataLst>
              <p:tags r:id="rId16"/>
            </p:custDataLst>
          </p:nvPr>
        </p:nvSpPr>
        <p:spPr>
          <a:xfrm>
            <a:off x="5365447" y="4352130"/>
            <a:ext cx="56371" cy="563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3" name="文本框 52"/>
          <p:cNvSpPr txBox="1"/>
          <p:nvPr>
            <p:custDataLst>
              <p:tags r:id="rId17"/>
            </p:custDataLst>
          </p:nvPr>
        </p:nvSpPr>
        <p:spPr>
          <a:xfrm>
            <a:off x="5915375" y="4858578"/>
            <a:ext cx="25920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结论与展望</a:t>
            </a:r>
            <a:endParaRPr lang="zh-CN" altLang="en-US" sz="2800" b="1" dirty="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54" name="直接连接符 53"/>
          <p:cNvCxnSpPr/>
          <p:nvPr>
            <p:custDataLst>
              <p:tags r:id="rId18"/>
            </p:custDataLst>
          </p:nvPr>
        </p:nvCxnSpPr>
        <p:spPr>
          <a:xfrm>
            <a:off x="4687023" y="5387475"/>
            <a:ext cx="3960000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>
            <p:custDataLst>
              <p:tags r:id="rId19"/>
            </p:custDataLst>
          </p:nvPr>
        </p:nvSpPr>
        <p:spPr>
          <a:xfrm>
            <a:off x="4672138" y="4832893"/>
            <a:ext cx="6912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05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6" name="椭圆 55"/>
          <p:cNvSpPr/>
          <p:nvPr>
            <p:custDataLst>
              <p:tags r:id="rId20"/>
            </p:custDataLst>
          </p:nvPr>
        </p:nvSpPr>
        <p:spPr>
          <a:xfrm>
            <a:off x="5365447" y="5199891"/>
            <a:ext cx="56371" cy="5637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305425"/>
            <a:ext cx="12192000" cy="15525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694203" y="2242581"/>
            <a:ext cx="30911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spc="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感谢观看</a:t>
            </a:r>
            <a:endParaRPr lang="zh-CN" altLang="en-US" sz="5400" b="1" spc="3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21204" y="3146457"/>
            <a:ext cx="2837180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Thanks for watching</a:t>
            </a:r>
            <a:endParaRPr lang="en-US" altLang="zh-CN" sz="1600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585912" y="3619446"/>
            <a:ext cx="9020175" cy="0"/>
          </a:xfrm>
          <a:prstGeom prst="line">
            <a:avLst/>
          </a:prstGeom>
          <a:ln>
            <a:gradFill flip="none" rotWithShape="1">
              <a:gsLst>
                <a:gs pos="50000">
                  <a:schemeClr val="accent1"/>
                </a:gs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组合 92"/>
          <p:cNvGrpSpPr/>
          <p:nvPr/>
        </p:nvGrpSpPr>
        <p:grpSpPr>
          <a:xfrm>
            <a:off x="413053" y="370580"/>
            <a:ext cx="723900" cy="324274"/>
            <a:chOff x="413053" y="312508"/>
            <a:chExt cx="723900" cy="324274"/>
          </a:xfrm>
        </p:grpSpPr>
        <p:sp>
          <p:nvSpPr>
            <p:cNvPr id="82" name="矩形: 圆角 81"/>
            <p:cNvSpPr/>
            <p:nvPr/>
          </p:nvSpPr>
          <p:spPr>
            <a:xfrm>
              <a:off x="413053" y="312508"/>
              <a:ext cx="723900" cy="122321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: 圆角 82"/>
            <p:cNvSpPr/>
            <p:nvPr/>
          </p:nvSpPr>
          <p:spPr>
            <a:xfrm>
              <a:off x="413053" y="514461"/>
              <a:ext cx="477160" cy="122321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2685415" y="3754120"/>
            <a:ext cx="71081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Thermal Insights into Curly 3D Nanofibrous Sponges </a:t>
            </a:r>
            <a:endParaRPr lang="en-US" altLang="zh-CN" sz="1600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for Air Filtration</a:t>
            </a:r>
            <a:endParaRPr lang="en-US" altLang="zh-CN" sz="1600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54045" y="1698625"/>
            <a:ext cx="5965825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COMSOL 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用户年会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2025 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上海站</a:t>
            </a:r>
            <a:endParaRPr lang="zh-CN" altLang="en-US" sz="1600" spc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student-woman_56914"/>
          <p:cNvSpPr>
            <a:spLocks noChangeAspect="1"/>
          </p:cNvSpPr>
          <p:nvPr/>
        </p:nvSpPr>
        <p:spPr>
          <a:xfrm>
            <a:off x="1086767" y="5985952"/>
            <a:ext cx="373163" cy="216000"/>
          </a:xfrm>
          <a:custGeom>
            <a:avLst/>
            <a:gdLst>
              <a:gd name="connsiteX0" fmla="*/ 122643 w 608203"/>
              <a:gd name="connsiteY0" fmla="*/ 180930 h 352051"/>
              <a:gd name="connsiteX1" fmla="*/ 304144 w 608203"/>
              <a:gd name="connsiteY1" fmla="*/ 236743 h 352051"/>
              <a:gd name="connsiteX2" fmla="*/ 485587 w 608203"/>
              <a:gd name="connsiteY2" fmla="*/ 180930 h 352051"/>
              <a:gd name="connsiteX3" fmla="*/ 485587 w 608203"/>
              <a:gd name="connsiteY3" fmla="*/ 273108 h 352051"/>
              <a:gd name="connsiteX4" fmla="*/ 485702 w 608203"/>
              <a:gd name="connsiteY4" fmla="*/ 274086 h 352051"/>
              <a:gd name="connsiteX5" fmla="*/ 304201 w 608203"/>
              <a:gd name="connsiteY5" fmla="*/ 352051 h 352051"/>
              <a:gd name="connsiteX6" fmla="*/ 122643 w 608203"/>
              <a:gd name="connsiteY6" fmla="*/ 274086 h 352051"/>
              <a:gd name="connsiteX7" fmla="*/ 122643 w 608203"/>
              <a:gd name="connsiteY7" fmla="*/ 235822 h 352051"/>
              <a:gd name="connsiteX8" fmla="*/ 304130 w 608203"/>
              <a:gd name="connsiteY8" fmla="*/ 0 h 352051"/>
              <a:gd name="connsiteX9" fmla="*/ 608203 w 608203"/>
              <a:gd name="connsiteY9" fmla="*/ 116841 h 352051"/>
              <a:gd name="connsiteX10" fmla="*/ 485548 w 608203"/>
              <a:gd name="connsiteY10" fmla="*/ 160621 h 352051"/>
              <a:gd name="connsiteX11" fmla="*/ 304130 w 608203"/>
              <a:gd name="connsiteY11" fmla="*/ 216424 h 352051"/>
              <a:gd name="connsiteX12" fmla="*/ 122655 w 608203"/>
              <a:gd name="connsiteY12" fmla="*/ 160621 h 352051"/>
              <a:gd name="connsiteX13" fmla="*/ 107906 w 608203"/>
              <a:gd name="connsiteY13" fmla="*/ 155386 h 352051"/>
              <a:gd name="connsiteX14" fmla="*/ 139823 w 608203"/>
              <a:gd name="connsiteY14" fmla="*/ 144973 h 352051"/>
              <a:gd name="connsiteX15" fmla="*/ 142876 w 608203"/>
              <a:gd name="connsiteY15" fmla="*/ 137552 h 352051"/>
              <a:gd name="connsiteX16" fmla="*/ 100013 w 608203"/>
              <a:gd name="connsiteY16" fmla="*/ 147216 h 352051"/>
              <a:gd name="connsiteX17" fmla="*/ 100013 w 608203"/>
              <a:gd name="connsiteY17" fmla="*/ 157917 h 352051"/>
              <a:gd name="connsiteX18" fmla="*/ 92351 w 608203"/>
              <a:gd name="connsiteY18" fmla="*/ 286781 h 352051"/>
              <a:gd name="connsiteX19" fmla="*/ 34740 w 608203"/>
              <a:gd name="connsiteY19" fmla="*/ 286781 h 352051"/>
              <a:gd name="connsiteX20" fmla="*/ 74146 w 608203"/>
              <a:gd name="connsiteY20" fmla="*/ 143304 h 352051"/>
              <a:gd name="connsiteX21" fmla="*/ 77142 w 608203"/>
              <a:gd name="connsiteY21" fmla="*/ 134503 h 352051"/>
              <a:gd name="connsiteX22" fmla="*/ 97536 w 608203"/>
              <a:gd name="connsiteY22" fmla="*/ 129670 h 352051"/>
              <a:gd name="connsiteX23" fmla="*/ 94137 w 608203"/>
              <a:gd name="connsiteY23" fmla="*/ 126161 h 352051"/>
              <a:gd name="connsiteX24" fmla="*/ 70343 w 608203"/>
              <a:gd name="connsiteY24" fmla="*/ 128174 h 352051"/>
              <a:gd name="connsiteX25" fmla="*/ 64813 w 608203"/>
              <a:gd name="connsiteY25" fmla="*/ 139968 h 352051"/>
              <a:gd name="connsiteX26" fmla="*/ 0 w 608203"/>
              <a:gd name="connsiteY26" fmla="*/ 116841 h 352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8203" h="352051">
                <a:moveTo>
                  <a:pt x="122643" y="180930"/>
                </a:moveTo>
                <a:lnTo>
                  <a:pt x="304144" y="236743"/>
                </a:lnTo>
                <a:lnTo>
                  <a:pt x="485587" y="180930"/>
                </a:lnTo>
                <a:lnTo>
                  <a:pt x="485587" y="273108"/>
                </a:lnTo>
                <a:cubicBezTo>
                  <a:pt x="485587" y="273395"/>
                  <a:pt x="485702" y="273740"/>
                  <a:pt x="485702" y="274086"/>
                </a:cubicBezTo>
                <a:cubicBezTo>
                  <a:pt x="485702" y="317182"/>
                  <a:pt x="404401" y="352051"/>
                  <a:pt x="304201" y="352051"/>
                </a:cubicBezTo>
                <a:cubicBezTo>
                  <a:pt x="203944" y="352051"/>
                  <a:pt x="122643" y="317182"/>
                  <a:pt x="122643" y="274086"/>
                </a:cubicBezTo>
                <a:lnTo>
                  <a:pt x="122643" y="235822"/>
                </a:lnTo>
                <a:close/>
                <a:moveTo>
                  <a:pt x="304130" y="0"/>
                </a:moveTo>
                <a:lnTo>
                  <a:pt x="608203" y="116841"/>
                </a:lnTo>
                <a:lnTo>
                  <a:pt x="485548" y="160621"/>
                </a:lnTo>
                <a:lnTo>
                  <a:pt x="304130" y="216424"/>
                </a:lnTo>
                <a:lnTo>
                  <a:pt x="122655" y="160621"/>
                </a:lnTo>
                <a:lnTo>
                  <a:pt x="107906" y="155386"/>
                </a:lnTo>
                <a:lnTo>
                  <a:pt x="139823" y="144973"/>
                </a:lnTo>
                <a:lnTo>
                  <a:pt x="142876" y="137552"/>
                </a:lnTo>
                <a:lnTo>
                  <a:pt x="100013" y="147216"/>
                </a:lnTo>
                <a:lnTo>
                  <a:pt x="100013" y="157917"/>
                </a:lnTo>
                <a:lnTo>
                  <a:pt x="92351" y="286781"/>
                </a:lnTo>
                <a:cubicBezTo>
                  <a:pt x="63545" y="303925"/>
                  <a:pt x="34740" y="286781"/>
                  <a:pt x="34740" y="286781"/>
                </a:cubicBezTo>
                <a:cubicBezTo>
                  <a:pt x="27999" y="239665"/>
                  <a:pt x="74146" y="143304"/>
                  <a:pt x="74146" y="143304"/>
                </a:cubicBezTo>
                <a:lnTo>
                  <a:pt x="77142" y="134503"/>
                </a:lnTo>
                <a:lnTo>
                  <a:pt x="97536" y="129670"/>
                </a:lnTo>
                <a:lnTo>
                  <a:pt x="94137" y="126161"/>
                </a:lnTo>
                <a:lnTo>
                  <a:pt x="70343" y="128174"/>
                </a:lnTo>
                <a:lnTo>
                  <a:pt x="64813" y="139968"/>
                </a:lnTo>
                <a:lnTo>
                  <a:pt x="0" y="1168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59875" y="5897046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郑元生教授团队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teacher-reading-a-book-sitting-behind-his-desk_42916"/>
          <p:cNvSpPr/>
          <p:nvPr/>
        </p:nvSpPr>
        <p:spPr>
          <a:xfrm>
            <a:off x="8652928" y="5954271"/>
            <a:ext cx="254929" cy="254882"/>
          </a:xfrm>
          <a:custGeom>
            <a:avLst/>
            <a:gdLst>
              <a:gd name="T0" fmla="*/ 5601 w 11203"/>
              <a:gd name="T1" fmla="*/ 0 h 11202"/>
              <a:gd name="T2" fmla="*/ 0 w 11203"/>
              <a:gd name="T3" fmla="*/ 5601 h 11202"/>
              <a:gd name="T4" fmla="*/ 5603 w 11203"/>
              <a:gd name="T5" fmla="*/ 11202 h 11202"/>
              <a:gd name="T6" fmla="*/ 11203 w 11203"/>
              <a:gd name="T7" fmla="*/ 5601 h 11202"/>
              <a:gd name="T8" fmla="*/ 5601 w 11203"/>
              <a:gd name="T9" fmla="*/ 0 h 11202"/>
              <a:gd name="T10" fmla="*/ 8403 w 11203"/>
              <a:gd name="T11" fmla="*/ 6218 h 11202"/>
              <a:gd name="T12" fmla="*/ 5429 w 11203"/>
              <a:gd name="T13" fmla="*/ 6218 h 11202"/>
              <a:gd name="T14" fmla="*/ 5250 w 11203"/>
              <a:gd name="T15" fmla="*/ 6182 h 11202"/>
              <a:gd name="T16" fmla="*/ 4970 w 11203"/>
              <a:gd name="T17" fmla="*/ 5760 h 11202"/>
              <a:gd name="T18" fmla="*/ 4970 w 11203"/>
              <a:gd name="T19" fmla="*/ 2786 h 11202"/>
              <a:gd name="T20" fmla="*/ 5429 w 11203"/>
              <a:gd name="T21" fmla="*/ 2327 h 11202"/>
              <a:gd name="T22" fmla="*/ 5889 w 11203"/>
              <a:gd name="T23" fmla="*/ 2786 h 11202"/>
              <a:gd name="T24" fmla="*/ 5889 w 11203"/>
              <a:gd name="T25" fmla="*/ 5301 h 11202"/>
              <a:gd name="T26" fmla="*/ 8404 w 11203"/>
              <a:gd name="T27" fmla="*/ 5301 h 11202"/>
              <a:gd name="T28" fmla="*/ 8863 w 11203"/>
              <a:gd name="T29" fmla="*/ 5760 h 11202"/>
              <a:gd name="T30" fmla="*/ 8403 w 11203"/>
              <a:gd name="T31" fmla="*/ 6218 h 1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203" h="11202">
                <a:moveTo>
                  <a:pt x="5601" y="0"/>
                </a:moveTo>
                <a:cubicBezTo>
                  <a:pt x="2507" y="0"/>
                  <a:pt x="0" y="2507"/>
                  <a:pt x="0" y="5601"/>
                </a:cubicBezTo>
                <a:cubicBezTo>
                  <a:pt x="0" y="8695"/>
                  <a:pt x="2509" y="11202"/>
                  <a:pt x="5603" y="11202"/>
                </a:cubicBezTo>
                <a:cubicBezTo>
                  <a:pt x="8695" y="11202"/>
                  <a:pt x="11203" y="8695"/>
                  <a:pt x="11203" y="5601"/>
                </a:cubicBezTo>
                <a:cubicBezTo>
                  <a:pt x="11203" y="2507"/>
                  <a:pt x="8695" y="0"/>
                  <a:pt x="5601" y="0"/>
                </a:cubicBezTo>
                <a:close/>
                <a:moveTo>
                  <a:pt x="8403" y="6218"/>
                </a:moveTo>
                <a:lnTo>
                  <a:pt x="5429" y="6218"/>
                </a:lnTo>
                <a:cubicBezTo>
                  <a:pt x="5366" y="6218"/>
                  <a:pt x="5305" y="6206"/>
                  <a:pt x="5250" y="6182"/>
                </a:cubicBezTo>
                <a:cubicBezTo>
                  <a:pt x="5085" y="6112"/>
                  <a:pt x="4970" y="5950"/>
                  <a:pt x="4970" y="5760"/>
                </a:cubicBezTo>
                <a:lnTo>
                  <a:pt x="4970" y="2786"/>
                </a:lnTo>
                <a:cubicBezTo>
                  <a:pt x="4970" y="2532"/>
                  <a:pt x="5175" y="2327"/>
                  <a:pt x="5429" y="2327"/>
                </a:cubicBezTo>
                <a:cubicBezTo>
                  <a:pt x="5683" y="2327"/>
                  <a:pt x="5889" y="2532"/>
                  <a:pt x="5889" y="2786"/>
                </a:cubicBezTo>
                <a:lnTo>
                  <a:pt x="5889" y="5301"/>
                </a:lnTo>
                <a:lnTo>
                  <a:pt x="8404" y="5301"/>
                </a:lnTo>
                <a:cubicBezTo>
                  <a:pt x="8657" y="5301"/>
                  <a:pt x="8863" y="5506"/>
                  <a:pt x="8863" y="5760"/>
                </a:cubicBezTo>
                <a:cubicBezTo>
                  <a:pt x="8863" y="6013"/>
                  <a:pt x="8656" y="6218"/>
                  <a:pt x="8403" y="62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988199" y="5897046"/>
            <a:ext cx="1693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日期：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2025/11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>
            <a:grpSpLocks noChangeAspect="1"/>
          </p:cNvGrpSpPr>
          <p:nvPr/>
        </p:nvGrpSpPr>
        <p:grpSpPr>
          <a:xfrm>
            <a:off x="4623558" y="5954271"/>
            <a:ext cx="252000" cy="252000"/>
            <a:chOff x="20287" y="13140"/>
            <a:chExt cx="1198" cy="988"/>
          </a:xfrm>
          <a:solidFill>
            <a:schemeClr val="bg1"/>
          </a:solidFill>
        </p:grpSpPr>
        <p:sp>
          <p:nvSpPr>
            <p:cNvPr id="18" name="Freeform 28"/>
            <p:cNvSpPr/>
            <p:nvPr/>
          </p:nvSpPr>
          <p:spPr bwMode="auto">
            <a:xfrm>
              <a:off x="20287" y="13440"/>
              <a:ext cx="1198" cy="688"/>
            </a:xfrm>
            <a:custGeom>
              <a:avLst/>
              <a:gdLst>
                <a:gd name="T0" fmla="*/ 420 w 479"/>
                <a:gd name="T1" fmla="*/ 41 h 275"/>
                <a:gd name="T2" fmla="*/ 240 w 479"/>
                <a:gd name="T3" fmla="*/ 169 h 275"/>
                <a:gd name="T4" fmla="*/ 59 w 479"/>
                <a:gd name="T5" fmla="*/ 41 h 275"/>
                <a:gd name="T6" fmla="*/ 0 w 479"/>
                <a:gd name="T7" fmla="*/ 0 h 275"/>
                <a:gd name="T8" fmla="*/ 0 w 479"/>
                <a:gd name="T9" fmla="*/ 275 h 275"/>
                <a:gd name="T10" fmla="*/ 479 w 479"/>
                <a:gd name="T11" fmla="*/ 275 h 275"/>
                <a:gd name="T12" fmla="*/ 479 w 479"/>
                <a:gd name="T13" fmla="*/ 0 h 275"/>
                <a:gd name="T14" fmla="*/ 420 w 479"/>
                <a:gd name="T15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275">
                  <a:moveTo>
                    <a:pt x="420" y="41"/>
                  </a:moveTo>
                  <a:lnTo>
                    <a:pt x="240" y="169"/>
                  </a:lnTo>
                  <a:lnTo>
                    <a:pt x="59" y="41"/>
                  </a:lnTo>
                  <a:lnTo>
                    <a:pt x="0" y="0"/>
                  </a:lnTo>
                  <a:lnTo>
                    <a:pt x="0" y="275"/>
                  </a:lnTo>
                  <a:lnTo>
                    <a:pt x="479" y="275"/>
                  </a:lnTo>
                  <a:lnTo>
                    <a:pt x="479" y="0"/>
                  </a:lnTo>
                  <a:lnTo>
                    <a:pt x="420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29"/>
            <p:cNvSpPr>
              <a:spLocks noEditPoints="1"/>
            </p:cNvSpPr>
            <p:nvPr/>
          </p:nvSpPr>
          <p:spPr bwMode="auto">
            <a:xfrm>
              <a:off x="20400" y="13140"/>
              <a:ext cx="973" cy="690"/>
            </a:xfrm>
            <a:custGeom>
              <a:avLst/>
              <a:gdLst>
                <a:gd name="T0" fmla="*/ 3 w 225"/>
                <a:gd name="T1" fmla="*/ 83 h 159"/>
                <a:gd name="T2" fmla="*/ 108 w 225"/>
                <a:gd name="T3" fmla="*/ 157 h 159"/>
                <a:gd name="T4" fmla="*/ 113 w 225"/>
                <a:gd name="T5" fmla="*/ 159 h 159"/>
                <a:gd name="T6" fmla="*/ 117 w 225"/>
                <a:gd name="T7" fmla="*/ 157 h 159"/>
                <a:gd name="T8" fmla="*/ 222 w 225"/>
                <a:gd name="T9" fmla="*/ 83 h 159"/>
                <a:gd name="T10" fmla="*/ 225 w 225"/>
                <a:gd name="T11" fmla="*/ 76 h 159"/>
                <a:gd name="T12" fmla="*/ 225 w 225"/>
                <a:gd name="T13" fmla="*/ 8 h 159"/>
                <a:gd name="T14" fmla="*/ 217 w 225"/>
                <a:gd name="T15" fmla="*/ 0 h 159"/>
                <a:gd name="T16" fmla="*/ 8 w 225"/>
                <a:gd name="T17" fmla="*/ 0 h 159"/>
                <a:gd name="T18" fmla="*/ 0 w 225"/>
                <a:gd name="T19" fmla="*/ 8 h 159"/>
                <a:gd name="T20" fmla="*/ 0 w 225"/>
                <a:gd name="T21" fmla="*/ 76 h 159"/>
                <a:gd name="T22" fmla="*/ 3 w 225"/>
                <a:gd name="T23" fmla="*/ 83 h 159"/>
                <a:gd name="T24" fmla="*/ 16 w 225"/>
                <a:gd name="T25" fmla="*/ 16 h 159"/>
                <a:gd name="T26" fmla="*/ 209 w 225"/>
                <a:gd name="T27" fmla="*/ 16 h 159"/>
                <a:gd name="T28" fmla="*/ 209 w 225"/>
                <a:gd name="T29" fmla="*/ 72 h 159"/>
                <a:gd name="T30" fmla="*/ 113 w 225"/>
                <a:gd name="T31" fmla="*/ 141 h 159"/>
                <a:gd name="T32" fmla="*/ 16 w 225"/>
                <a:gd name="T33" fmla="*/ 72 h 159"/>
                <a:gd name="T34" fmla="*/ 16 w 225"/>
                <a:gd name="T35" fmla="*/ 1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5" h="159">
                  <a:moveTo>
                    <a:pt x="3" y="83"/>
                  </a:moveTo>
                  <a:cubicBezTo>
                    <a:pt x="108" y="157"/>
                    <a:pt x="108" y="157"/>
                    <a:pt x="108" y="157"/>
                  </a:cubicBezTo>
                  <a:cubicBezTo>
                    <a:pt x="109" y="158"/>
                    <a:pt x="111" y="159"/>
                    <a:pt x="113" y="159"/>
                  </a:cubicBezTo>
                  <a:cubicBezTo>
                    <a:pt x="114" y="159"/>
                    <a:pt x="116" y="158"/>
                    <a:pt x="117" y="157"/>
                  </a:cubicBezTo>
                  <a:cubicBezTo>
                    <a:pt x="222" y="83"/>
                    <a:pt x="222" y="83"/>
                    <a:pt x="222" y="83"/>
                  </a:cubicBezTo>
                  <a:cubicBezTo>
                    <a:pt x="224" y="81"/>
                    <a:pt x="225" y="79"/>
                    <a:pt x="225" y="76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5" y="3"/>
                    <a:pt x="221" y="0"/>
                    <a:pt x="21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1" y="81"/>
                    <a:pt x="3" y="83"/>
                  </a:cubicBezTo>
                  <a:close/>
                  <a:moveTo>
                    <a:pt x="16" y="16"/>
                  </a:moveTo>
                  <a:cubicBezTo>
                    <a:pt x="209" y="16"/>
                    <a:pt x="209" y="16"/>
                    <a:pt x="209" y="16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113" y="141"/>
                    <a:pt x="113" y="141"/>
                    <a:pt x="113" y="141"/>
                  </a:cubicBezTo>
                  <a:cubicBezTo>
                    <a:pt x="16" y="72"/>
                    <a:pt x="16" y="72"/>
                    <a:pt x="16" y="72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30"/>
            <p:cNvSpPr/>
            <p:nvPr/>
          </p:nvSpPr>
          <p:spPr bwMode="auto">
            <a:xfrm>
              <a:off x="20572" y="13283"/>
              <a:ext cx="605" cy="80"/>
            </a:xfrm>
            <a:custGeom>
              <a:avLst/>
              <a:gdLst>
                <a:gd name="T0" fmla="*/ 9 w 140"/>
                <a:gd name="T1" fmla="*/ 18 h 18"/>
                <a:gd name="T2" fmla="*/ 131 w 140"/>
                <a:gd name="T3" fmla="*/ 18 h 18"/>
                <a:gd name="T4" fmla="*/ 140 w 140"/>
                <a:gd name="T5" fmla="*/ 9 h 18"/>
                <a:gd name="T6" fmla="*/ 131 w 140"/>
                <a:gd name="T7" fmla="*/ 0 h 18"/>
                <a:gd name="T8" fmla="*/ 9 w 140"/>
                <a:gd name="T9" fmla="*/ 0 h 18"/>
                <a:gd name="T10" fmla="*/ 0 w 140"/>
                <a:gd name="T11" fmla="*/ 9 h 18"/>
                <a:gd name="T12" fmla="*/ 9 w 14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8">
                  <a:moveTo>
                    <a:pt x="9" y="18"/>
                  </a:moveTo>
                  <a:cubicBezTo>
                    <a:pt x="131" y="18"/>
                    <a:pt x="131" y="18"/>
                    <a:pt x="131" y="18"/>
                  </a:cubicBezTo>
                  <a:cubicBezTo>
                    <a:pt x="136" y="18"/>
                    <a:pt x="140" y="14"/>
                    <a:pt x="140" y="9"/>
                  </a:cubicBezTo>
                  <a:cubicBezTo>
                    <a:pt x="140" y="4"/>
                    <a:pt x="136" y="0"/>
                    <a:pt x="13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31"/>
            <p:cNvSpPr/>
            <p:nvPr/>
          </p:nvSpPr>
          <p:spPr bwMode="auto">
            <a:xfrm>
              <a:off x="20572" y="13418"/>
              <a:ext cx="605" cy="78"/>
            </a:xfrm>
            <a:custGeom>
              <a:avLst/>
              <a:gdLst>
                <a:gd name="T0" fmla="*/ 140 w 140"/>
                <a:gd name="T1" fmla="*/ 9 h 18"/>
                <a:gd name="T2" fmla="*/ 131 w 140"/>
                <a:gd name="T3" fmla="*/ 0 h 18"/>
                <a:gd name="T4" fmla="*/ 9 w 140"/>
                <a:gd name="T5" fmla="*/ 0 h 18"/>
                <a:gd name="T6" fmla="*/ 0 w 140"/>
                <a:gd name="T7" fmla="*/ 9 h 18"/>
                <a:gd name="T8" fmla="*/ 9 w 140"/>
                <a:gd name="T9" fmla="*/ 18 h 18"/>
                <a:gd name="T10" fmla="*/ 131 w 140"/>
                <a:gd name="T11" fmla="*/ 18 h 18"/>
                <a:gd name="T12" fmla="*/ 140 w 140"/>
                <a:gd name="T1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8">
                  <a:moveTo>
                    <a:pt x="140" y="9"/>
                  </a:moveTo>
                  <a:cubicBezTo>
                    <a:pt x="140" y="4"/>
                    <a:pt x="136" y="0"/>
                    <a:pt x="13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6" y="18"/>
                    <a:pt x="140" y="14"/>
                    <a:pt x="14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2" name="文本框 31"/>
          <p:cNvSpPr txBox="1"/>
          <p:nvPr/>
        </p:nvSpPr>
        <p:spPr>
          <a:xfrm>
            <a:off x="4956385" y="5854170"/>
            <a:ext cx="4761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yuansheng@sues.edu.cn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187700" cy="6858000"/>
          </a:xfrm>
          <a:prstGeom prst="rect">
            <a:avLst/>
          </a:prstGeom>
          <a:solidFill>
            <a:srgbClr val="3043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2095500" y="2336800"/>
            <a:ext cx="2184400" cy="2184400"/>
          </a:xfrm>
          <a:prstGeom prst="ellipse">
            <a:avLst/>
          </a:prstGeom>
          <a:solidFill>
            <a:srgbClr val="4F80B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252302" y="2493602"/>
            <a:ext cx="1870798" cy="1870798"/>
          </a:xfrm>
          <a:prstGeom prst="ellipse">
            <a:avLst/>
          </a:prstGeom>
          <a:solidFill>
            <a:srgbClr val="3043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4371"/>
              </a:solidFill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2466990" y="2705725"/>
            <a:ext cx="14414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8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482861" y="1125164"/>
            <a:ext cx="1200329" cy="460767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6600" b="1" spc="200" dirty="0">
                <a:ln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PART ONE</a:t>
            </a:r>
            <a:endParaRPr lang="zh-CN" altLang="en-US" sz="6600" b="1" spc="200" dirty="0">
              <a:ln>
                <a:solidFill>
                  <a:schemeClr val="bg1"/>
                </a:solidFill>
              </a:ln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5928490" y="2243596"/>
            <a:ext cx="372409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l">
              <a:buSzPct val="100000"/>
              <a:defRPr/>
            </a:pPr>
            <a:r>
              <a:rPr lang="zh-CN" altLang="en-US" sz="4400" b="1" spc="200" noProof="1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研究背景介绍</a:t>
            </a:r>
            <a:endParaRPr lang="zh-CN" altLang="en-US" sz="4400" b="1" spc="200" noProof="1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5928490" y="2989411"/>
            <a:ext cx="566052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en-US" altLang="zh-CN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Introduction to the background of the study</a:t>
            </a:r>
            <a:endParaRPr lang="en-US" altLang="zh-CN" spc="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en-US" altLang="zh-CN" spc="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5950760" y="3424015"/>
            <a:ext cx="5496000" cy="0"/>
          </a:xfrm>
          <a:prstGeom prst="line">
            <a:avLst/>
          </a:prstGeom>
          <a:ln>
            <a:solidFill>
              <a:srgbClr val="3043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文本框 120"/>
          <p:cNvSpPr txBox="1"/>
          <p:nvPr/>
        </p:nvSpPr>
        <p:spPr>
          <a:xfrm>
            <a:off x="7380812" y="3758851"/>
            <a:ext cx="2755883" cy="853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90500" indent="-190500">
              <a:lnSpc>
                <a:spcPct val="130000"/>
              </a:lnSpc>
              <a:buClr>
                <a:srgbClr val="304371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研究背景与问题提出</a:t>
            </a:r>
            <a:endParaRPr lang="zh-CN" altLang="en-US" sz="20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190500" indent="-190500">
              <a:lnSpc>
                <a:spcPct val="130000"/>
              </a:lnSpc>
              <a:buClr>
                <a:srgbClr val="304371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研究意义与发展方向</a:t>
            </a:r>
            <a:endParaRPr lang="zh-CN" altLang="en-US" sz="20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11093753" y="6274833"/>
            <a:ext cx="723900" cy="326768"/>
            <a:chOff x="11093753" y="6274833"/>
            <a:chExt cx="723900" cy="326768"/>
          </a:xfrm>
          <a:solidFill>
            <a:srgbClr val="304371"/>
          </a:solidFill>
        </p:grpSpPr>
        <p:sp>
          <p:nvSpPr>
            <p:cNvPr id="123" name="矩形: 圆角 122"/>
            <p:cNvSpPr/>
            <p:nvPr/>
          </p:nvSpPr>
          <p:spPr>
            <a:xfrm>
              <a:off x="11093753" y="6479280"/>
              <a:ext cx="723900" cy="12232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矩形: 圆角 123"/>
            <p:cNvSpPr/>
            <p:nvPr/>
          </p:nvSpPr>
          <p:spPr>
            <a:xfrm>
              <a:off x="11340493" y="6274833"/>
              <a:ext cx="477160" cy="12232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r="43188"/>
          <a:stretch>
            <a:fillRect/>
          </a:stretch>
        </p:blipFill>
        <p:spPr>
          <a:xfrm>
            <a:off x="8534400" y="247227"/>
            <a:ext cx="2965109" cy="720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zh-CN" altLang="en-US" sz="2600" kern="100" spc="67" dirty="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Libra Std Regular" panose="02010600010101010101" charset="-122"/>
              </a:rPr>
              <a:t>研究背景与问题提出</a:t>
            </a:r>
            <a:endParaRPr lang="zh-CN" altLang="en-US" sz="2600" kern="100" spc="67" dirty="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Libra Std Regular" panose="02010600010101010101" charset="-122"/>
            </a:endParaRPr>
          </a:p>
        </p:txBody>
      </p:sp>
      <p:pic>
        <p:nvPicPr>
          <p:cNvPr id="404" name="图片 40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698654" y="5156200"/>
            <a:ext cx="2930749" cy="1440000"/>
          </a:xfrm>
          <a:prstGeom prst="rect">
            <a:avLst/>
          </a:prstGeom>
        </p:spPr>
      </p:pic>
      <p:sp>
        <p:nvSpPr>
          <p:cNvPr id="175" name="梯形 174"/>
          <p:cNvSpPr/>
          <p:nvPr/>
        </p:nvSpPr>
        <p:spPr>
          <a:xfrm rot="10800000">
            <a:off x="595157" y="1651000"/>
            <a:ext cx="11027036" cy="534842"/>
          </a:xfrm>
          <a:prstGeom prst="trapezoid">
            <a:avLst>
              <a:gd name="adj" fmla="val 135753"/>
            </a:avLst>
          </a:prstGeom>
          <a:gradFill>
            <a:gsLst>
              <a:gs pos="35000">
                <a:srgbClr val="DDECF4">
                  <a:alpha val="30000"/>
                </a:srgbClr>
              </a:gs>
              <a:gs pos="80000">
                <a:srgbClr val="4F80BD">
                  <a:alpha val="6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76" name="矩形: 圆角 68"/>
          <p:cNvSpPr/>
          <p:nvPr/>
        </p:nvSpPr>
        <p:spPr>
          <a:xfrm>
            <a:off x="1432049" y="1939596"/>
            <a:ext cx="10119503" cy="7924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 cap="flat">
            <a:solidFill>
              <a:srgbClr val="304371">
                <a:alpha val="70000"/>
              </a:srgb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4839971" y="2974028"/>
            <a:ext cx="6782223" cy="3574093"/>
          </a:xfrm>
          <a:prstGeom prst="rect">
            <a:avLst/>
          </a:prstGeom>
          <a:noFill/>
          <a:ln w="38100" cmpd="sng">
            <a:solidFill>
              <a:schemeClr val="accent1">
                <a:shade val="50000"/>
                <a:alpha val="6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sp>
        <p:nvSpPr>
          <p:cNvPr id="178" name="文本框 177"/>
          <p:cNvSpPr txBox="1"/>
          <p:nvPr/>
        </p:nvSpPr>
        <p:spPr>
          <a:xfrm>
            <a:off x="2393201" y="2025737"/>
            <a:ext cx="8598151" cy="62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38455">
              <a:lnSpc>
                <a:spcPct val="125000"/>
              </a:lnSpc>
            </a:pPr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传统滤材在高湿或高温环境下易失效；同时，口罩、纺织防护服等在</a:t>
            </a:r>
            <a:r>
              <a:rPr lang="zh-CN" altLang="en-US" sz="1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低温环境</a:t>
            </a:r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中保温性能有限。</a:t>
            </a:r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Arial" panose="020B0604020202020204" pitchFamily="34" charset="0"/>
                <a:ea typeface="微软雅黑" panose="020B0503020204020204" pitchFamily="34" charset="-122"/>
              </a:rPr>
              <a:t>纳米纤维海绵</a:t>
            </a:r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因其高孔隙率、低热导率、有利于气体透过，成为兼具过滤与保温的</a:t>
            </a:r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Arial" panose="020B0604020202020204" pitchFamily="34" charset="0"/>
                <a:ea typeface="微软雅黑" panose="020B0503020204020204" pitchFamily="34" charset="-122"/>
              </a:rPr>
              <a:t>新型材料方向</a:t>
            </a:r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zh-CN" altLang="en-US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9" name="矩形: 圆角 50"/>
          <p:cNvSpPr/>
          <p:nvPr/>
        </p:nvSpPr>
        <p:spPr>
          <a:xfrm flipV="1">
            <a:off x="595157" y="1185559"/>
            <a:ext cx="11027036" cy="512093"/>
          </a:xfrm>
          <a:prstGeom prst="roundRect">
            <a:avLst/>
          </a:prstGeom>
          <a:solidFill>
            <a:schemeClr val="bg1"/>
          </a:solidFill>
          <a:ln w="6055" cap="flat">
            <a:noFill/>
            <a:prstDash val="solid"/>
            <a:miter/>
          </a:ln>
          <a:effectLst>
            <a:outerShdw blurRad="50800" dist="38100" dir="16200000" rotWithShape="0">
              <a:schemeClr val="tx2">
                <a:lumMod val="75000"/>
                <a:alpha val="40000"/>
              </a:schemeClr>
            </a:outerShdw>
            <a:softEdge rad="0"/>
          </a:effectLst>
        </p:spPr>
        <p:txBody>
          <a:bodyPr rtlCol="0" anchor="ctr"/>
          <a:lstStyle/>
          <a:p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0" name="任意多边形: 形状 63"/>
          <p:cNvSpPr/>
          <p:nvPr/>
        </p:nvSpPr>
        <p:spPr>
          <a:xfrm>
            <a:off x="631613" y="2118882"/>
            <a:ext cx="1298787" cy="43391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304371"/>
          </a:solidFill>
          <a:ln w="6055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1" name="等腰三角形 76"/>
          <p:cNvSpPr>
            <a:spLocks noChangeAspect="1"/>
          </p:cNvSpPr>
          <p:nvPr/>
        </p:nvSpPr>
        <p:spPr>
          <a:xfrm rot="5400000">
            <a:off x="2034251" y="2222277"/>
            <a:ext cx="264000" cy="228643"/>
          </a:xfrm>
          <a:prstGeom prst="triangle">
            <a:avLst/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65000"/>
                  <a:lumOff val="35000"/>
                </a:schemeClr>
              </a:gs>
              <a:gs pos="100000">
                <a:srgbClr val="4F80BD"/>
              </a:gs>
            </a:gsLst>
            <a:lin ang="5400000" scaled="1"/>
          </a:gradFill>
          <a:ln w="6055" cap="flat">
            <a:noFill/>
            <a:prstDash val="solid"/>
            <a:miter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2" name="文本占位符 1"/>
          <p:cNvSpPr txBox="1"/>
          <p:nvPr/>
        </p:nvSpPr>
        <p:spPr>
          <a:xfrm>
            <a:off x="742950" y="2086610"/>
            <a:ext cx="1308979" cy="381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65" b="1" spc="0" dirty="0">
                <a:solidFill>
                  <a:schemeClr val="bg1"/>
                </a:solidFill>
              </a:rPr>
              <a:t>核心矛盾</a:t>
            </a:r>
            <a:endParaRPr lang="zh-CN" altLang="en-US" sz="1865" b="1" spc="0" dirty="0">
              <a:solidFill>
                <a:schemeClr val="bg1"/>
              </a:solidFill>
            </a:endParaRPr>
          </a:p>
        </p:txBody>
      </p:sp>
      <p:sp>
        <p:nvSpPr>
          <p:cNvPr id="183" name="圆: 空心 517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4978400" y="3354821"/>
            <a:ext cx="240000" cy="240000"/>
          </a:xfrm>
          <a:prstGeom prst="donut">
            <a:avLst>
              <a:gd name="adj" fmla="val 15000"/>
            </a:avLst>
          </a:prstGeom>
          <a:solidFill>
            <a:schemeClr val="tx2"/>
          </a:solidFill>
          <a:ln w="6055" cap="flat">
            <a:noFill/>
            <a:prstDash val="solid"/>
            <a:miter/>
          </a:ln>
        </p:spPr>
        <p:txBody>
          <a:bodyPr lIns="72000" tIns="72000" rIns="72000" bIns="72000" rtlCol="0" anchor="ctr"/>
          <a:lstStyle/>
          <a:p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" name="圆: 空心 517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4978400" y="4207021"/>
            <a:ext cx="240000" cy="240000"/>
          </a:xfrm>
          <a:prstGeom prst="donut">
            <a:avLst>
              <a:gd name="adj" fmla="val 15000"/>
            </a:avLst>
          </a:prstGeom>
          <a:solidFill>
            <a:schemeClr val="tx2"/>
          </a:solidFill>
          <a:ln w="6055" cap="flat">
            <a:noFill/>
            <a:prstDash val="solid"/>
            <a:miter/>
          </a:ln>
        </p:spPr>
        <p:txBody>
          <a:bodyPr lIns="72000" tIns="72000" rIns="72000" bIns="72000" rtlCol="0" anchor="ctr"/>
          <a:lstStyle/>
          <a:p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5" name="圆: 空心 517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4978400" y="5059731"/>
            <a:ext cx="240000" cy="240000"/>
          </a:xfrm>
          <a:prstGeom prst="donut">
            <a:avLst>
              <a:gd name="adj" fmla="val 15000"/>
            </a:avLst>
          </a:prstGeom>
          <a:solidFill>
            <a:schemeClr val="tx2"/>
          </a:solidFill>
          <a:ln w="6055" cap="flat">
            <a:noFill/>
            <a:prstDash val="solid"/>
            <a:miter/>
          </a:ln>
        </p:spPr>
        <p:txBody>
          <a:bodyPr lIns="72000" tIns="72000" rIns="72000" bIns="72000" rtlCol="0" anchor="ctr"/>
          <a:lstStyle/>
          <a:p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6" name="圆: 空心 517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4978400" y="5912441"/>
            <a:ext cx="240000" cy="240000"/>
          </a:xfrm>
          <a:prstGeom prst="donut">
            <a:avLst>
              <a:gd name="adj" fmla="val 15000"/>
            </a:avLst>
          </a:prstGeom>
          <a:solidFill>
            <a:schemeClr val="tx2"/>
          </a:solidFill>
          <a:ln w="6055" cap="flat">
            <a:noFill/>
            <a:prstDash val="solid"/>
            <a:miter/>
          </a:ln>
        </p:spPr>
        <p:txBody>
          <a:bodyPr lIns="72000" tIns="72000" rIns="72000" bIns="72000" rtlCol="0" anchor="ctr"/>
          <a:lstStyle/>
          <a:p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7" name="矩形: 圆角 186"/>
          <p:cNvSpPr/>
          <p:nvPr>
            <p:custDataLst>
              <p:tags r:id="rId7"/>
            </p:custDataLst>
          </p:nvPr>
        </p:nvSpPr>
        <p:spPr>
          <a:xfrm>
            <a:off x="5338417" y="3115400"/>
            <a:ext cx="3120000" cy="72000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8" name="矩形: 圆角 187"/>
          <p:cNvSpPr/>
          <p:nvPr>
            <p:custDataLst>
              <p:tags r:id="rId8"/>
            </p:custDataLst>
          </p:nvPr>
        </p:nvSpPr>
        <p:spPr>
          <a:xfrm>
            <a:off x="5338417" y="4819811"/>
            <a:ext cx="3120000" cy="72000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9" name="矩形: 圆角 188"/>
          <p:cNvSpPr/>
          <p:nvPr>
            <p:custDataLst>
              <p:tags r:id="rId9"/>
            </p:custDataLst>
          </p:nvPr>
        </p:nvSpPr>
        <p:spPr>
          <a:xfrm>
            <a:off x="5338417" y="3966358"/>
            <a:ext cx="3120000" cy="72000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0" name="矩形: 圆角 189"/>
          <p:cNvSpPr/>
          <p:nvPr>
            <p:custDataLst>
              <p:tags r:id="rId10"/>
            </p:custDataLst>
          </p:nvPr>
        </p:nvSpPr>
        <p:spPr>
          <a:xfrm>
            <a:off x="5334000" y="5672441"/>
            <a:ext cx="3120000" cy="720000"/>
          </a:xfrm>
          <a:prstGeom prst="roundRect">
            <a:avLst>
              <a:gd name="adj" fmla="val 0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1" name="等腰三角形 76"/>
          <p:cNvSpPr>
            <a:spLocks noChangeAspect="1"/>
          </p:cNvSpPr>
          <p:nvPr>
            <p:custDataLst>
              <p:tags r:id="rId11"/>
            </p:custDataLst>
          </p:nvPr>
        </p:nvSpPr>
        <p:spPr>
          <a:xfrm rot="5400000">
            <a:off x="5327283" y="3405699"/>
            <a:ext cx="166269" cy="144000"/>
          </a:xfrm>
          <a:prstGeom prst="triangle">
            <a:avLst/>
          </a:prstGeom>
          <a:solidFill>
            <a:schemeClr val="tx2">
              <a:alpha val="8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8640" name="等腰三角形 76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 rot="5400000">
            <a:off x="5327283" y="5104690"/>
            <a:ext cx="166269" cy="144000"/>
          </a:xfrm>
          <a:prstGeom prst="triangle">
            <a:avLst/>
          </a:prstGeom>
          <a:solidFill>
            <a:schemeClr val="tx2">
              <a:alpha val="8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8641" name="等腰三角形 76"/>
          <p:cNvSpPr>
            <a:spLocks noChangeAspect="1"/>
          </p:cNvSpPr>
          <p:nvPr>
            <p:custDataLst>
              <p:tags r:id="rId13"/>
            </p:custDataLst>
          </p:nvPr>
        </p:nvSpPr>
        <p:spPr>
          <a:xfrm rot="5400000">
            <a:off x="5327283" y="4259151"/>
            <a:ext cx="166269" cy="144000"/>
          </a:xfrm>
          <a:prstGeom prst="triangle">
            <a:avLst/>
          </a:prstGeom>
          <a:solidFill>
            <a:schemeClr val="tx2">
              <a:alpha val="8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8642" name="等腰三角形 76"/>
          <p:cNvSpPr>
            <a:spLocks noChangeAspect="1"/>
          </p:cNvSpPr>
          <p:nvPr>
            <p:custDataLst>
              <p:tags r:id="rId14"/>
            </p:custDataLst>
          </p:nvPr>
        </p:nvSpPr>
        <p:spPr>
          <a:xfrm rot="5400000">
            <a:off x="5322862" y="5962473"/>
            <a:ext cx="166269" cy="144000"/>
          </a:xfrm>
          <a:prstGeom prst="triangle">
            <a:avLst/>
          </a:prstGeom>
          <a:solidFill>
            <a:schemeClr val="tx2">
              <a:alpha val="8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048643" name="直接连接符 1048642"/>
          <p:cNvCxnSpPr>
            <a:stCxn id="183" idx="4"/>
            <a:endCxn id="184" idx="0"/>
          </p:cNvCxnSpPr>
          <p:nvPr>
            <p:custDataLst>
              <p:tags r:id="rId15"/>
            </p:custDataLst>
          </p:nvPr>
        </p:nvCxnSpPr>
        <p:spPr>
          <a:xfrm>
            <a:off x="5098400" y="3594821"/>
            <a:ext cx="0" cy="612200"/>
          </a:xfrm>
          <a:prstGeom prst="line">
            <a:avLst/>
          </a:prstGeom>
          <a:ln w="19050">
            <a:solidFill>
              <a:schemeClr val="accent1">
                <a:shade val="95000"/>
                <a:satMod val="105000"/>
                <a:alpha val="9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8644" name="直接连接符 1048643"/>
          <p:cNvCxnSpPr>
            <a:stCxn id="185" idx="4"/>
            <a:endCxn id="186" idx="0"/>
          </p:cNvCxnSpPr>
          <p:nvPr>
            <p:custDataLst>
              <p:tags r:id="rId16"/>
            </p:custDataLst>
          </p:nvPr>
        </p:nvCxnSpPr>
        <p:spPr>
          <a:xfrm>
            <a:off x="5098400" y="5299732"/>
            <a:ext cx="0" cy="612710"/>
          </a:xfrm>
          <a:prstGeom prst="line">
            <a:avLst/>
          </a:prstGeom>
          <a:ln w="19050">
            <a:solidFill>
              <a:schemeClr val="accent1">
                <a:shade val="95000"/>
                <a:satMod val="105000"/>
                <a:alpha val="9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8645" name="直接连接符 1048644"/>
          <p:cNvCxnSpPr>
            <a:stCxn id="184" idx="4"/>
            <a:endCxn id="185" idx="0"/>
          </p:cNvCxnSpPr>
          <p:nvPr>
            <p:custDataLst>
              <p:tags r:id="rId17"/>
            </p:custDataLst>
          </p:nvPr>
        </p:nvCxnSpPr>
        <p:spPr>
          <a:xfrm>
            <a:off x="5098400" y="4447022"/>
            <a:ext cx="0" cy="612710"/>
          </a:xfrm>
          <a:prstGeom prst="line">
            <a:avLst/>
          </a:prstGeom>
          <a:ln w="19050">
            <a:solidFill>
              <a:schemeClr val="accent1">
                <a:shade val="95000"/>
                <a:satMod val="105000"/>
                <a:alpha val="9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46" name="矩形: 圆角 1048645"/>
          <p:cNvSpPr/>
          <p:nvPr/>
        </p:nvSpPr>
        <p:spPr>
          <a:xfrm>
            <a:off x="631613" y="5552440"/>
            <a:ext cx="3991187" cy="1129877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  <a:alpha val="4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8657" name="文本框 1048656"/>
          <p:cNvSpPr txBox="1"/>
          <p:nvPr/>
        </p:nvSpPr>
        <p:spPr>
          <a:xfrm>
            <a:off x="787116" y="5562545"/>
            <a:ext cx="3680997" cy="1094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25000"/>
              </a:lnSpc>
              <a:buFont typeface="Wingdings" panose="05000000000000000000" charset="0"/>
              <a:buChar char="Ø"/>
            </a:pPr>
            <a:r>
              <a:rPr lang="zh-CN" altLang="en-US" sz="1335" dirty="0">
                <a:latin typeface="Times New Roman" panose="02020603050405020304" pitchFamily="18" charset="0"/>
                <a:ea typeface="微软雅黑" panose="020B0503020204020204" pitchFamily="34" charset="-122"/>
              </a:rPr>
              <a:t>电纺纳米纤维海绵的制备原理、结构特征及在多种功能材料领域的典型</a:t>
            </a:r>
            <a:r>
              <a:rPr lang="zh-CN" altLang="en-US" sz="1335" b="1" dirty="0">
                <a:latin typeface="Times New Roman" panose="02020603050405020304" pitchFamily="18" charset="0"/>
                <a:ea typeface="微软雅黑" panose="020B0503020204020204" pitchFamily="34" charset="-122"/>
              </a:rPr>
              <a:t>应用</a:t>
            </a:r>
            <a:r>
              <a:rPr lang="zh-CN" altLang="en-US" sz="1335" dirty="0"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  <a:endParaRPr lang="zh-CN" altLang="en-US" sz="1335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 marL="228600" indent="-228600">
              <a:lnSpc>
                <a:spcPct val="125000"/>
              </a:lnSpc>
              <a:buFont typeface="Wingdings" panose="05000000000000000000" charset="0"/>
              <a:buChar char="Ø"/>
            </a:pPr>
            <a:r>
              <a:rPr lang="zh-CN" altLang="en-US" sz="1335" dirty="0">
                <a:latin typeface="Times New Roman" panose="02020603050405020304" pitchFamily="18" charset="0"/>
                <a:ea typeface="微软雅黑" panose="020B0503020204020204" pitchFamily="34" charset="-122"/>
              </a:rPr>
              <a:t>包括</a:t>
            </a:r>
            <a:r>
              <a:rPr lang="zh-CN" altLang="en-US" sz="1335" b="1" dirty="0">
                <a:latin typeface="Times New Roman" panose="02020603050405020304" pitchFamily="18" charset="0"/>
                <a:ea typeface="微软雅黑" panose="020B0503020204020204" pitchFamily="34" charset="-122"/>
              </a:rPr>
              <a:t>空气过滤、隔热保温</a:t>
            </a:r>
            <a:r>
              <a:rPr lang="zh-CN" altLang="en-US" sz="1335" dirty="0">
                <a:latin typeface="Times New Roman" panose="02020603050405020304" pitchFamily="18" charset="0"/>
                <a:ea typeface="微软雅黑" panose="020B0503020204020204" pitchFamily="34" charset="-122"/>
              </a:rPr>
              <a:t>、吸附分离、生物组织工程与柔性传感等方向。</a:t>
            </a:r>
            <a:endParaRPr lang="zh-CN" altLang="en-US" sz="1335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048658" name="文本框 1048657"/>
          <p:cNvSpPr txBox="1"/>
          <p:nvPr>
            <p:custDataLst>
              <p:tags r:id="rId18"/>
            </p:custDataLst>
          </p:nvPr>
        </p:nvSpPr>
        <p:spPr>
          <a:xfrm>
            <a:off x="5665293" y="3226776"/>
            <a:ext cx="2490519" cy="59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300" b="1" dirty="0">
                <a:latin typeface="Arial" panose="020B0604020202020204" pitchFamily="34" charset="0"/>
                <a:ea typeface="微软雅黑" panose="020B0503020204020204" pitchFamily="34" charset="-122"/>
              </a:rPr>
              <a:t>需求驱动层：</a:t>
            </a:r>
            <a:endParaRPr lang="en-US" altLang="zh-CN" sz="13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3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流</a:t>
            </a:r>
            <a:r>
              <a:rPr lang="en-US" altLang="zh-CN" sz="13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–</a:t>
            </a:r>
            <a:r>
              <a:rPr lang="zh-CN" altLang="en-US" sz="13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热</a:t>
            </a:r>
            <a:r>
              <a:rPr lang="en-US" altLang="zh-CN" sz="13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–</a:t>
            </a:r>
            <a:r>
              <a:rPr lang="zh-CN" altLang="en-US" sz="13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湿</a:t>
            </a:r>
            <a:r>
              <a:rPr lang="zh-CN" altLang="en-US" sz="1300" b="1" dirty="0">
                <a:latin typeface="Arial" panose="020B0604020202020204" pitchFamily="34" charset="0"/>
                <a:ea typeface="微软雅黑" panose="020B0503020204020204" pitchFamily="34" charset="-122"/>
              </a:rPr>
              <a:t>耦合性能优化需求</a:t>
            </a:r>
            <a:endParaRPr lang="zh-CN" altLang="en-US" sz="13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48659" name="文本框 1048658"/>
          <p:cNvSpPr txBox="1"/>
          <p:nvPr>
            <p:custDataLst>
              <p:tags r:id="rId19"/>
            </p:custDataLst>
          </p:nvPr>
        </p:nvSpPr>
        <p:spPr>
          <a:xfrm>
            <a:off x="5665293" y="4928303"/>
            <a:ext cx="2490519" cy="59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300" b="1" dirty="0">
                <a:latin typeface="Arial" panose="020B0604020202020204" pitchFamily="34" charset="0"/>
                <a:ea typeface="微软雅黑" panose="020B0503020204020204" pitchFamily="34" charset="-122"/>
              </a:rPr>
              <a:t>理论突破层：</a:t>
            </a:r>
            <a:endParaRPr lang="en-US" altLang="zh-CN" sz="13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3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多尺度</a:t>
            </a:r>
            <a:r>
              <a:rPr lang="zh-CN" altLang="en-US" sz="1300" b="1" dirty="0">
                <a:latin typeface="Arial" panose="020B0604020202020204" pitchFamily="34" charset="0"/>
                <a:ea typeface="微软雅黑" panose="020B0503020204020204" pitchFamily="34" charset="-122"/>
              </a:rPr>
              <a:t>结构化算法兴起</a:t>
            </a:r>
            <a:endParaRPr lang="zh-CN" altLang="en-US" sz="13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48660" name="文本框 1048659"/>
          <p:cNvSpPr txBox="1"/>
          <p:nvPr>
            <p:custDataLst>
              <p:tags r:id="rId20"/>
            </p:custDataLst>
          </p:nvPr>
        </p:nvSpPr>
        <p:spPr>
          <a:xfrm>
            <a:off x="5665293" y="4075846"/>
            <a:ext cx="2490519" cy="59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300" b="1" dirty="0">
                <a:latin typeface="Arial" panose="020B0604020202020204" pitchFamily="34" charset="0"/>
                <a:ea typeface="微软雅黑" panose="020B0503020204020204" pitchFamily="34" charset="-122"/>
              </a:rPr>
              <a:t>问题暴露层：</a:t>
            </a:r>
            <a:endParaRPr lang="en-US" altLang="zh-CN" sz="13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300" b="1" dirty="0">
                <a:latin typeface="Arial" panose="020B0604020202020204" pitchFamily="34" charset="0"/>
                <a:ea typeface="微软雅黑" panose="020B0503020204020204" pitchFamily="34" charset="-122"/>
              </a:rPr>
              <a:t>传统模拟精度与一致性受限</a:t>
            </a:r>
            <a:endParaRPr lang="zh-CN" altLang="en-US" sz="13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48662" name="文本框 1048661"/>
          <p:cNvSpPr txBox="1"/>
          <p:nvPr>
            <p:custDataLst>
              <p:tags r:id="rId21"/>
            </p:custDataLst>
          </p:nvPr>
        </p:nvSpPr>
        <p:spPr>
          <a:xfrm>
            <a:off x="5653405" y="5787390"/>
            <a:ext cx="2599055" cy="59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300" b="1" dirty="0">
                <a:latin typeface="Arial" panose="020B0604020202020204" pitchFamily="34" charset="0"/>
                <a:ea typeface="微软雅黑" panose="020B0503020204020204" pitchFamily="34" charset="-122"/>
              </a:rPr>
              <a:t>仿真对象的复杂化：</a:t>
            </a:r>
            <a:endParaRPr lang="en-US" altLang="zh-CN" sz="13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300" b="1" dirty="0">
                <a:latin typeface="Arial" panose="020B0604020202020204" pitchFamily="34" charset="0"/>
                <a:ea typeface="微软雅黑" panose="020B0503020204020204" pitchFamily="34" charset="-122"/>
              </a:rPr>
              <a:t>从单一物理场到强耦合</a:t>
            </a:r>
            <a:r>
              <a:rPr lang="zh-CN" altLang="en-US" sz="13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多物理场</a:t>
            </a:r>
            <a:endParaRPr lang="en-US" altLang="zh-CN" sz="1300" b="1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48652" name="文本框 1048651"/>
          <p:cNvSpPr txBox="1"/>
          <p:nvPr/>
        </p:nvSpPr>
        <p:spPr>
          <a:xfrm>
            <a:off x="1294408" y="1263501"/>
            <a:ext cx="9784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295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随着计算机算力的飞速提升，</a:t>
            </a:r>
            <a:r>
              <a:rPr lang="zh-CN" altLang="en-US" b="1" dirty="0">
                <a:solidFill>
                  <a:srgbClr val="00295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仿真</a:t>
            </a:r>
            <a:r>
              <a:rPr lang="zh-CN" altLang="en-US" dirty="0">
                <a:solidFill>
                  <a:srgbClr val="00295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已成为研究微纳米纤维</a:t>
            </a:r>
            <a:r>
              <a:rPr lang="zh-CN" altLang="en-US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空气过滤</a:t>
            </a:r>
            <a:r>
              <a:rPr lang="zh-CN" altLang="en-US" dirty="0">
                <a:solidFill>
                  <a:srgbClr val="00295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与</a:t>
            </a:r>
            <a:r>
              <a:rPr lang="zh-CN" altLang="en-US" b="1" dirty="0">
                <a:solidFill>
                  <a:srgbClr val="00295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多场耦合</a:t>
            </a:r>
            <a:r>
              <a:rPr lang="zh-CN" altLang="en-US" dirty="0">
                <a:solidFill>
                  <a:srgbClr val="00295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机理的重要手段。</a:t>
            </a:r>
            <a:endParaRPr lang="zh-CN" altLang="en-US" dirty="0">
              <a:solidFill>
                <a:srgbClr val="002954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03" name="图片 402" descr="1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294130" y="2857500"/>
            <a:ext cx="2667257" cy="2640000"/>
          </a:xfrm>
          <a:prstGeom prst="rect">
            <a:avLst/>
          </a:prstGeom>
        </p:spPr>
      </p:pic>
      <p:grpSp>
        <p:nvGrpSpPr>
          <p:cNvPr id="405" name="组合 404"/>
          <p:cNvGrpSpPr>
            <a:grpSpLocks noChangeAspect="1"/>
          </p:cNvGrpSpPr>
          <p:nvPr/>
        </p:nvGrpSpPr>
        <p:grpSpPr>
          <a:xfrm>
            <a:off x="8624993" y="3108537"/>
            <a:ext cx="2958876" cy="1920000"/>
            <a:chOff x="15480" y="3966"/>
            <a:chExt cx="12942" cy="8398"/>
          </a:xfrm>
        </p:grpSpPr>
        <p:grpSp>
          <p:nvGrpSpPr>
            <p:cNvPr id="406" name="组合 405"/>
            <p:cNvGrpSpPr/>
            <p:nvPr/>
          </p:nvGrpSpPr>
          <p:grpSpPr>
            <a:xfrm>
              <a:off x="17016" y="3966"/>
              <a:ext cx="6030" cy="4364"/>
              <a:chOff x="13083" y="4860"/>
              <a:chExt cx="6597" cy="4775"/>
            </a:xfrm>
          </p:grpSpPr>
          <p:pic>
            <p:nvPicPr>
              <p:cNvPr id="407" name="图片 406"/>
              <p:cNvPicPr>
                <a:picLocks noChangeAspect="1"/>
              </p:cNvPicPr>
              <p:nvPr>
                <p:custDataLst>
                  <p:tags r:id="rId23"/>
                </p:custDataLst>
              </p:nvPr>
            </p:nvPicPr>
            <p:blipFill>
              <a:blip r:embed="rId24">
                <a:lum contrast="6000"/>
              </a:blip>
              <a:stretch>
                <a:fillRect/>
              </a:stretch>
            </p:blipFill>
            <p:spPr>
              <a:xfrm>
                <a:off x="13083" y="4860"/>
                <a:ext cx="6439" cy="4535"/>
              </a:xfrm>
              <a:prstGeom prst="snip1Rect">
                <a:avLst/>
              </a:prstGeom>
            </p:spPr>
          </p:pic>
          <p:sp>
            <p:nvSpPr>
              <p:cNvPr id="408" name="矩形 407"/>
              <p:cNvSpPr/>
              <p:nvPr/>
            </p:nvSpPr>
            <p:spPr>
              <a:xfrm>
                <a:off x="18480" y="7313"/>
                <a:ext cx="1200" cy="23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pic>
          <p:nvPicPr>
            <p:cNvPr id="409" name="图片 408"/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15480" y="8220"/>
              <a:ext cx="4872" cy="4145"/>
            </a:xfrm>
            <a:prstGeom prst="rect">
              <a:avLst/>
            </a:prstGeom>
          </p:spPr>
        </p:pic>
        <p:pic>
          <p:nvPicPr>
            <p:cNvPr id="410" name="图片 409"/>
            <p:cNvPicPr>
              <a:picLocks noChangeAspect="1"/>
            </p:cNvPicPr>
            <p:nvPr>
              <p:custDataLst>
                <p:tags r:id="rId26"/>
              </p:custDataLst>
            </p:nvPr>
          </p:nvPicPr>
          <p:blipFill>
            <a:blip r:embed="rId27"/>
            <a:stretch>
              <a:fillRect/>
            </a:stretch>
          </p:blipFill>
          <p:spPr>
            <a:xfrm>
              <a:off x="20416" y="7146"/>
              <a:ext cx="8006" cy="4145"/>
            </a:xfrm>
            <a:prstGeom prst="rect">
              <a:avLst/>
            </a:prstGeom>
          </p:spPr>
        </p:pic>
        <p:pic>
          <p:nvPicPr>
            <p:cNvPr id="411" name="https://docer-ks3.wpscdn.cn/picture/90275854/8bfac80200257067a93e0afc70ab8871_612.jpg" descr="蓝色外科口罩隔离"/>
            <p:cNvPicPr>
              <a:picLocks noChangeAspect="1"/>
            </p:cNvPicPr>
            <p:nvPr>
              <p:custDataLst>
                <p:tags r:id="rId28"/>
              </p:custDataLst>
            </p:nvPr>
          </p:nvPicPr>
          <p:blipFill>
            <a:blip r:embed="rId29"/>
            <a:srcRect l="4118" t="22640" r="65956" b="24008"/>
            <a:stretch>
              <a:fillRect/>
            </a:stretch>
          </p:blipFill>
          <p:spPr>
            <a:xfrm>
              <a:off x="23135" y="4221"/>
              <a:ext cx="3223" cy="2470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3289300" y="5299710"/>
            <a:ext cx="30480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/>
              <a:t>[1]</a:t>
            </a:r>
            <a:endParaRPr lang="en-US" altLang="zh-CN" sz="800"/>
          </a:p>
        </p:txBody>
      </p:sp>
      <p:sp>
        <p:nvSpPr>
          <p:cNvPr id="3" name="文本框 2"/>
          <p:cNvSpPr txBox="1"/>
          <p:nvPr/>
        </p:nvSpPr>
        <p:spPr>
          <a:xfrm>
            <a:off x="10050145" y="3108325"/>
            <a:ext cx="30480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/>
              <a:t>[2]</a:t>
            </a:r>
            <a:endParaRPr lang="en-US" altLang="zh-CN" sz="800"/>
          </a:p>
        </p:txBody>
      </p:sp>
      <p:sp>
        <p:nvSpPr>
          <p:cNvPr id="4" name="文本框 3"/>
          <p:cNvSpPr txBox="1"/>
          <p:nvPr/>
        </p:nvSpPr>
        <p:spPr>
          <a:xfrm>
            <a:off x="8779510" y="5093335"/>
            <a:ext cx="30480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/>
              <a:t>[3]</a:t>
            </a:r>
            <a:endParaRPr lang="en-US" altLang="zh-CN" sz="800"/>
          </a:p>
        </p:txBody>
      </p:sp>
      <p:sp>
        <p:nvSpPr>
          <p:cNvPr id="5" name="文本框 4"/>
          <p:cNvSpPr txBox="1"/>
          <p:nvPr/>
        </p:nvSpPr>
        <p:spPr>
          <a:xfrm>
            <a:off x="4610100" y="6596380"/>
            <a:ext cx="75819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/>
              <a:t>[1] https://doi.org/10.1007/s42765-022-00202-2</a:t>
            </a:r>
            <a:r>
              <a:rPr lang="zh-CN" altLang="en-US" sz="900"/>
              <a:t>；</a:t>
            </a:r>
            <a:r>
              <a:rPr lang="en-US" altLang="zh-CN" sz="900"/>
              <a:t>[2] https://doi.org/10.1016/j.mser.2020.100594</a:t>
            </a:r>
            <a:r>
              <a:rPr lang="zh-CN" altLang="en-US" sz="900"/>
              <a:t>；</a:t>
            </a:r>
            <a:r>
              <a:rPr lang="en-US" altLang="zh-CN" sz="900"/>
              <a:t>[3] https://doi.org/10.1016/j.oneear.2020.10.014</a:t>
            </a:r>
            <a:endParaRPr lang="en-US" altLang="zh-CN" sz="900"/>
          </a:p>
        </p:txBody>
      </p: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649" name="图片 104864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EDF4FA">
                  <a:alpha val="100000"/>
                </a:srgbClr>
              </a:clrFrom>
              <a:clrTo>
                <a:srgbClr val="EDF4FA">
                  <a:alpha val="100000"/>
                  <a:alpha val="0"/>
                </a:srgbClr>
              </a:clrTo>
            </a:clrChange>
          </a:blip>
          <a:srcRect l="19721" r="4454" b="6852"/>
          <a:stretch>
            <a:fillRect/>
          </a:stretch>
        </p:blipFill>
        <p:spPr>
          <a:xfrm>
            <a:off x="9077960" y="1920240"/>
            <a:ext cx="2053224" cy="1728000"/>
          </a:xfrm>
          <a:prstGeom prst="rect">
            <a:avLst/>
          </a:prstGeom>
        </p:spPr>
      </p:pic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algn="l">
              <a:buClrTx/>
              <a:buSzTx/>
            </a:pPr>
            <a:r>
              <a:rPr lang="zh-CN" altLang="en-US" sz="2600" kern="100" spc="67" dirty="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研究意义与发展方向</a:t>
            </a:r>
            <a:endParaRPr lang="zh-CN" altLang="en-US" sz="2600" kern="100" spc="67" dirty="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矩形: 圆角 3"/>
          <p:cNvSpPr/>
          <p:nvPr/>
        </p:nvSpPr>
        <p:spPr>
          <a:xfrm>
            <a:off x="582483" y="1171467"/>
            <a:ext cx="11027035" cy="524315"/>
          </a:xfrm>
          <a:prstGeom prst="roundRect">
            <a:avLst>
              <a:gd name="adj" fmla="val 0"/>
            </a:avLst>
          </a:prstGeom>
          <a:gradFill>
            <a:gsLst>
              <a:gs pos="77000">
                <a:srgbClr val="C6D6EA"/>
              </a:gs>
              <a:gs pos="15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1"/>
          </a:gradFill>
          <a:ln w="6055" cap="flat">
            <a:solidFill>
              <a:schemeClr val="accent1"/>
            </a:solidFill>
            <a:prstDash val="solid"/>
            <a:miter/>
          </a:ln>
          <a:effectLst/>
        </p:spPr>
        <p:txBody>
          <a:bodyPr rtlCol="0" anchor="ctr"/>
          <a:lstStyle/>
          <a:p>
            <a:endParaRPr lang="zh-CN" altLang="en-US" sz="1200" dirty="0">
              <a:latin typeface="+mn-ea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2590800" y="1923203"/>
            <a:ext cx="2879937" cy="3000000"/>
          </a:xfrm>
          <a:prstGeom prst="rect">
            <a:avLst/>
          </a:prstGeom>
          <a:noFill/>
          <a:ln w="38100" cmpd="sng">
            <a:solidFill>
              <a:schemeClr val="accent1">
                <a:shade val="50000"/>
                <a:alpha val="6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sp>
        <p:nvSpPr>
          <p:cNvPr id="4" name="矩形: 圆角 3"/>
          <p:cNvSpPr/>
          <p:nvPr/>
        </p:nvSpPr>
        <p:spPr>
          <a:xfrm>
            <a:off x="2590800" y="5047827"/>
            <a:ext cx="9018270" cy="1505797"/>
          </a:xfrm>
          <a:prstGeom prst="roundRect">
            <a:avLst>
              <a:gd name="adj" fmla="val 0"/>
            </a:avLst>
          </a:prstGeom>
          <a:gradFill>
            <a:gsLst>
              <a:gs pos="80000">
                <a:srgbClr val="C6D6EA"/>
              </a:gs>
              <a:gs pos="12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605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558800" y="1922780"/>
            <a:ext cx="1894840" cy="4631690"/>
          </a:xfrm>
          <a:prstGeom prst="roundRect">
            <a:avLst>
              <a:gd name="adj" fmla="val 0"/>
            </a:avLst>
          </a:prstGeom>
          <a:gradFill>
            <a:gsLst>
              <a:gs pos="80000">
                <a:srgbClr val="C6D6EA"/>
              </a:gs>
              <a:gs pos="12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: 圆角 5"/>
          <p:cNvSpPr/>
          <p:nvPr>
            <p:custDataLst>
              <p:tags r:id="rId4"/>
            </p:custDataLst>
          </p:nvPr>
        </p:nvSpPr>
        <p:spPr>
          <a:xfrm>
            <a:off x="2641600" y="3632200"/>
            <a:ext cx="2766060" cy="49149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2846743" y="4135370"/>
            <a:ext cx="2327063" cy="738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1200" b="1" dirty="0"/>
              <a:t>优化微纳米纤维结构与湿冷环境适应性，提升过滤与保温协同性能，推动绿色制造与循环利用。</a:t>
            </a:r>
            <a:endParaRPr lang="zh-CN" altLang="en-US" sz="1200" b="1" dirty="0">
              <a:solidFill>
                <a:srgbClr val="00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62869" y="4138122"/>
            <a:ext cx="97875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zh-CN" altLang="en-US" sz="1200" b="1" dirty="0">
              <a:solidFill>
                <a:srgbClr val="000000"/>
              </a:solidFill>
            </a:endParaRPr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5657004" y="1923203"/>
            <a:ext cx="2879937" cy="3000000"/>
          </a:xfrm>
          <a:prstGeom prst="rect">
            <a:avLst/>
          </a:prstGeom>
          <a:noFill/>
          <a:ln w="38100" cmpd="sng">
            <a:solidFill>
              <a:schemeClr val="accent1">
                <a:shade val="50000"/>
                <a:alpha val="6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sp>
        <p:nvSpPr>
          <p:cNvPr id="10" name="矩形 9"/>
          <p:cNvSpPr/>
          <p:nvPr>
            <p:custDataLst>
              <p:tags r:id="rId7"/>
            </p:custDataLst>
          </p:nvPr>
        </p:nvSpPr>
        <p:spPr>
          <a:xfrm>
            <a:off x="8723207" y="1905000"/>
            <a:ext cx="2880000" cy="3000000"/>
          </a:xfrm>
          <a:prstGeom prst="rect">
            <a:avLst/>
          </a:prstGeom>
          <a:noFill/>
          <a:ln w="38100" cmpd="sng">
            <a:solidFill>
              <a:schemeClr val="accent1">
                <a:shade val="50000"/>
                <a:alpha val="60000"/>
              </a:schemeClr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sp>
        <p:nvSpPr>
          <p:cNvPr id="11" name="矩形: 圆角 123"/>
          <p:cNvSpPr/>
          <p:nvPr/>
        </p:nvSpPr>
        <p:spPr>
          <a:xfrm>
            <a:off x="2692400" y="6019800"/>
            <a:ext cx="8742257" cy="423757"/>
          </a:xfrm>
          <a:prstGeom prst="roundRect">
            <a:avLst>
              <a:gd name="adj" fmla="val 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2692400" y="5638881"/>
            <a:ext cx="3360000" cy="240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25000">
                <a:srgbClr val="1F497D"/>
              </a:gs>
              <a:gs pos="100000">
                <a:schemeClr val="bg1">
                  <a:lumMod val="95000"/>
                  <a:alpha val="0"/>
                </a:schemeClr>
              </a:gs>
            </a:gsLst>
            <a:lin ang="10800000" scaled="1"/>
            <a:tileRect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: 圆角 118"/>
          <p:cNvSpPr/>
          <p:nvPr/>
        </p:nvSpPr>
        <p:spPr>
          <a:xfrm rot="10800000">
            <a:off x="8074630" y="5638881"/>
            <a:ext cx="3360000" cy="240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25000">
                <a:srgbClr val="1F497D"/>
              </a:gs>
              <a:gs pos="100000">
                <a:schemeClr val="bg1">
                  <a:lumMod val="95000"/>
                  <a:alpha val="0"/>
                </a:schemeClr>
              </a:gs>
            </a:gsLst>
            <a:lin ang="10800000" scaled="1"/>
            <a:tileRect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: 圆角 123"/>
          <p:cNvSpPr/>
          <p:nvPr>
            <p:custDataLst>
              <p:tags r:id="rId8"/>
            </p:custDataLst>
          </p:nvPr>
        </p:nvSpPr>
        <p:spPr>
          <a:xfrm>
            <a:off x="5713730" y="3624580"/>
            <a:ext cx="2766060" cy="49149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: 圆角 123"/>
          <p:cNvSpPr/>
          <p:nvPr>
            <p:custDataLst>
              <p:tags r:id="rId9"/>
            </p:custDataLst>
          </p:nvPr>
        </p:nvSpPr>
        <p:spPr>
          <a:xfrm>
            <a:off x="8785860" y="3624580"/>
            <a:ext cx="2766060" cy="49149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: 圆角 123"/>
          <p:cNvSpPr/>
          <p:nvPr/>
        </p:nvSpPr>
        <p:spPr>
          <a:xfrm>
            <a:off x="667597" y="2174240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: 圆角 123"/>
          <p:cNvSpPr/>
          <p:nvPr/>
        </p:nvSpPr>
        <p:spPr>
          <a:xfrm>
            <a:off x="683260" y="3775710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: 圆角 123"/>
          <p:cNvSpPr/>
          <p:nvPr/>
        </p:nvSpPr>
        <p:spPr>
          <a:xfrm>
            <a:off x="687917" y="5378424"/>
            <a:ext cx="1680000" cy="600000"/>
          </a:xfrm>
          <a:prstGeom prst="roundRect">
            <a:avLst>
              <a:gd name="adj" fmla="val 0"/>
            </a:avLst>
          </a:prstGeom>
          <a:solidFill>
            <a:srgbClr val="324A7A">
              <a:alpha val="8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任意多边形: 形状 19"/>
          <p:cNvSpPr>
            <a:spLocks noChangeAspect="1"/>
          </p:cNvSpPr>
          <p:nvPr/>
        </p:nvSpPr>
        <p:spPr>
          <a:xfrm rot="10800000">
            <a:off x="1217504" y="3170403"/>
            <a:ext cx="577433" cy="480000"/>
          </a:xfrm>
          <a:custGeom>
            <a:avLst/>
            <a:gdLst>
              <a:gd name="connsiteX0" fmla="*/ 202633 w 416172"/>
              <a:gd name="connsiteY0" fmla="*/ 0 h 485927"/>
              <a:gd name="connsiteX1" fmla="*/ 374083 w 416172"/>
              <a:gd name="connsiteY1" fmla="*/ 157551 h 485927"/>
              <a:gd name="connsiteX2" fmla="*/ 294275 w 416172"/>
              <a:gd name="connsiteY2" fmla="*/ 157551 h 485927"/>
              <a:gd name="connsiteX3" fmla="*/ 306015 w 416172"/>
              <a:gd name="connsiteY3" fmla="*/ 222549 h 485927"/>
              <a:gd name="connsiteX4" fmla="*/ 416172 w 416172"/>
              <a:gd name="connsiteY4" fmla="*/ 485927 h 485927"/>
              <a:gd name="connsiteX5" fmla="*/ 0 w 416172"/>
              <a:gd name="connsiteY5" fmla="*/ 485927 h 485927"/>
              <a:gd name="connsiteX6" fmla="*/ 112166 w 416172"/>
              <a:gd name="connsiteY6" fmla="*/ 219870 h 485927"/>
              <a:gd name="connsiteX7" fmla="*/ 122329 w 416172"/>
              <a:gd name="connsiteY7" fmla="*/ 157551 h 485927"/>
              <a:gd name="connsiteX8" fmla="*/ 31183 w 416172"/>
              <a:gd name="connsiteY8" fmla="*/ 157551 h 485927"/>
              <a:gd name="connsiteX9" fmla="*/ 202633 w 416172"/>
              <a:gd name="connsiteY9" fmla="*/ 0 h 485927"/>
              <a:gd name="connsiteX0-1" fmla="*/ 202633 w 416172"/>
              <a:gd name="connsiteY0-2" fmla="*/ 0 h 485927"/>
              <a:gd name="connsiteX1-3" fmla="*/ 374083 w 416172"/>
              <a:gd name="connsiteY1-4" fmla="*/ 157551 h 485927"/>
              <a:gd name="connsiteX2-5" fmla="*/ 294275 w 416172"/>
              <a:gd name="connsiteY2-6" fmla="*/ 157551 h 485927"/>
              <a:gd name="connsiteX3-7" fmla="*/ 306015 w 416172"/>
              <a:gd name="connsiteY3-8" fmla="*/ 222549 h 485927"/>
              <a:gd name="connsiteX4-9" fmla="*/ 416172 w 416172"/>
              <a:gd name="connsiteY4-10" fmla="*/ 485927 h 485927"/>
              <a:gd name="connsiteX5-11" fmla="*/ 0 w 416172"/>
              <a:gd name="connsiteY5-12" fmla="*/ 485927 h 485927"/>
              <a:gd name="connsiteX6-13" fmla="*/ 112166 w 416172"/>
              <a:gd name="connsiteY6-14" fmla="*/ 219870 h 485927"/>
              <a:gd name="connsiteX7-15" fmla="*/ 122329 w 416172"/>
              <a:gd name="connsiteY7-16" fmla="*/ 157551 h 485927"/>
              <a:gd name="connsiteX8-17" fmla="*/ 58023 w 416172"/>
              <a:gd name="connsiteY8-18" fmla="*/ 160421 h 485927"/>
              <a:gd name="connsiteX9-19" fmla="*/ 202633 w 416172"/>
              <a:gd name="connsiteY9-20" fmla="*/ 0 h 485927"/>
              <a:gd name="connsiteX0-21" fmla="*/ 202633 w 416172"/>
              <a:gd name="connsiteY0-22" fmla="*/ 0 h 485927"/>
              <a:gd name="connsiteX1-23" fmla="*/ 374083 w 416172"/>
              <a:gd name="connsiteY1-24" fmla="*/ 157551 h 485927"/>
              <a:gd name="connsiteX2-25" fmla="*/ 294275 w 416172"/>
              <a:gd name="connsiteY2-26" fmla="*/ 157551 h 485927"/>
              <a:gd name="connsiteX3-27" fmla="*/ 306015 w 416172"/>
              <a:gd name="connsiteY3-28" fmla="*/ 222549 h 485927"/>
              <a:gd name="connsiteX4-29" fmla="*/ 416172 w 416172"/>
              <a:gd name="connsiteY4-30" fmla="*/ 485927 h 485927"/>
              <a:gd name="connsiteX5-31" fmla="*/ 0 w 416172"/>
              <a:gd name="connsiteY5-32" fmla="*/ 485927 h 485927"/>
              <a:gd name="connsiteX6-33" fmla="*/ 112166 w 416172"/>
              <a:gd name="connsiteY6-34" fmla="*/ 219870 h 485927"/>
              <a:gd name="connsiteX7-35" fmla="*/ 122329 w 416172"/>
              <a:gd name="connsiteY7-36" fmla="*/ 157551 h 485927"/>
              <a:gd name="connsiteX8-37" fmla="*/ 58023 w 416172"/>
              <a:gd name="connsiteY8-38" fmla="*/ 160421 h 485927"/>
              <a:gd name="connsiteX9-39" fmla="*/ 202633 w 416172"/>
              <a:gd name="connsiteY9-40" fmla="*/ 0 h 485927"/>
              <a:gd name="connsiteX0-41" fmla="*/ 202633 w 416172"/>
              <a:gd name="connsiteY0-42" fmla="*/ 0 h 485927"/>
              <a:gd name="connsiteX1-43" fmla="*/ 348858 w 416172"/>
              <a:gd name="connsiteY1-44" fmla="*/ 157551 h 485927"/>
              <a:gd name="connsiteX2-45" fmla="*/ 294275 w 416172"/>
              <a:gd name="connsiteY2-46" fmla="*/ 157551 h 485927"/>
              <a:gd name="connsiteX3-47" fmla="*/ 306015 w 416172"/>
              <a:gd name="connsiteY3-48" fmla="*/ 222549 h 485927"/>
              <a:gd name="connsiteX4-49" fmla="*/ 416172 w 416172"/>
              <a:gd name="connsiteY4-50" fmla="*/ 485927 h 485927"/>
              <a:gd name="connsiteX5-51" fmla="*/ 0 w 416172"/>
              <a:gd name="connsiteY5-52" fmla="*/ 485927 h 485927"/>
              <a:gd name="connsiteX6-53" fmla="*/ 112166 w 416172"/>
              <a:gd name="connsiteY6-54" fmla="*/ 219870 h 485927"/>
              <a:gd name="connsiteX7-55" fmla="*/ 122329 w 416172"/>
              <a:gd name="connsiteY7-56" fmla="*/ 157551 h 485927"/>
              <a:gd name="connsiteX8-57" fmla="*/ 58023 w 416172"/>
              <a:gd name="connsiteY8-58" fmla="*/ 160421 h 485927"/>
              <a:gd name="connsiteX9-59" fmla="*/ 202633 w 416172"/>
              <a:gd name="connsiteY9-60" fmla="*/ 0 h 485927"/>
              <a:gd name="connsiteX0-61" fmla="*/ 202633 w 416172"/>
              <a:gd name="connsiteY0-62" fmla="*/ 0 h 485927"/>
              <a:gd name="connsiteX1-63" fmla="*/ 348858 w 416172"/>
              <a:gd name="connsiteY1-64" fmla="*/ 157551 h 485927"/>
              <a:gd name="connsiteX2-65" fmla="*/ 294275 w 416172"/>
              <a:gd name="connsiteY2-66" fmla="*/ 157551 h 485927"/>
              <a:gd name="connsiteX3-67" fmla="*/ 306015 w 416172"/>
              <a:gd name="connsiteY3-68" fmla="*/ 222549 h 485927"/>
              <a:gd name="connsiteX4-69" fmla="*/ 416172 w 416172"/>
              <a:gd name="connsiteY4-70" fmla="*/ 485927 h 485927"/>
              <a:gd name="connsiteX5-71" fmla="*/ 0 w 416172"/>
              <a:gd name="connsiteY5-72" fmla="*/ 485927 h 485927"/>
              <a:gd name="connsiteX6-73" fmla="*/ 112166 w 416172"/>
              <a:gd name="connsiteY6-74" fmla="*/ 219870 h 485927"/>
              <a:gd name="connsiteX7-75" fmla="*/ 122329 w 416172"/>
              <a:gd name="connsiteY7-76" fmla="*/ 157551 h 485927"/>
              <a:gd name="connsiteX8-77" fmla="*/ 58023 w 416172"/>
              <a:gd name="connsiteY8-78" fmla="*/ 160421 h 485927"/>
              <a:gd name="connsiteX9-79" fmla="*/ 202633 w 416172"/>
              <a:gd name="connsiteY9-80" fmla="*/ 0 h 485927"/>
              <a:gd name="connsiteX0-81" fmla="*/ 202633 w 416172"/>
              <a:gd name="connsiteY0-82" fmla="*/ 0 h 485927"/>
              <a:gd name="connsiteX1-83" fmla="*/ 348858 w 416172"/>
              <a:gd name="connsiteY1-84" fmla="*/ 157551 h 485927"/>
              <a:gd name="connsiteX2-85" fmla="*/ 294275 w 416172"/>
              <a:gd name="connsiteY2-86" fmla="*/ 157551 h 485927"/>
              <a:gd name="connsiteX3-87" fmla="*/ 306015 w 416172"/>
              <a:gd name="connsiteY3-88" fmla="*/ 222549 h 485927"/>
              <a:gd name="connsiteX4-89" fmla="*/ 416172 w 416172"/>
              <a:gd name="connsiteY4-90" fmla="*/ 485927 h 485927"/>
              <a:gd name="connsiteX5-91" fmla="*/ 0 w 416172"/>
              <a:gd name="connsiteY5-92" fmla="*/ 485927 h 485927"/>
              <a:gd name="connsiteX6-93" fmla="*/ 112166 w 416172"/>
              <a:gd name="connsiteY6-94" fmla="*/ 219870 h 485927"/>
              <a:gd name="connsiteX7-95" fmla="*/ 122329 w 416172"/>
              <a:gd name="connsiteY7-96" fmla="*/ 157551 h 485927"/>
              <a:gd name="connsiteX8-97" fmla="*/ 71717 w 416172"/>
              <a:gd name="connsiteY8-98" fmla="*/ 159265 h 485927"/>
              <a:gd name="connsiteX9-99" fmla="*/ 202633 w 416172"/>
              <a:gd name="connsiteY9-100" fmla="*/ 0 h 485927"/>
              <a:gd name="connsiteX0-101" fmla="*/ 202633 w 416172"/>
              <a:gd name="connsiteY0-102" fmla="*/ 0 h 485927"/>
              <a:gd name="connsiteX1-103" fmla="*/ 348858 w 416172"/>
              <a:gd name="connsiteY1-104" fmla="*/ 157551 h 485927"/>
              <a:gd name="connsiteX2-105" fmla="*/ 294275 w 416172"/>
              <a:gd name="connsiteY2-106" fmla="*/ 157551 h 485927"/>
              <a:gd name="connsiteX3-107" fmla="*/ 306015 w 416172"/>
              <a:gd name="connsiteY3-108" fmla="*/ 222549 h 485927"/>
              <a:gd name="connsiteX4-109" fmla="*/ 416172 w 416172"/>
              <a:gd name="connsiteY4-110" fmla="*/ 485927 h 485927"/>
              <a:gd name="connsiteX5-111" fmla="*/ 0 w 416172"/>
              <a:gd name="connsiteY5-112" fmla="*/ 485927 h 485927"/>
              <a:gd name="connsiteX6-113" fmla="*/ 112166 w 416172"/>
              <a:gd name="connsiteY6-114" fmla="*/ 219870 h 485927"/>
              <a:gd name="connsiteX7-115" fmla="*/ 122329 w 416172"/>
              <a:gd name="connsiteY7-116" fmla="*/ 157551 h 485927"/>
              <a:gd name="connsiteX8-117" fmla="*/ 71717 w 416172"/>
              <a:gd name="connsiteY8-118" fmla="*/ 159265 h 485927"/>
              <a:gd name="connsiteX9-119" fmla="*/ 202633 w 416172"/>
              <a:gd name="connsiteY9-120" fmla="*/ 0 h 485927"/>
              <a:gd name="connsiteX0-121" fmla="*/ 202633 w 416172"/>
              <a:gd name="connsiteY0-122" fmla="*/ 0 h 485927"/>
              <a:gd name="connsiteX1-123" fmla="*/ 348858 w 416172"/>
              <a:gd name="connsiteY1-124" fmla="*/ 157551 h 485927"/>
              <a:gd name="connsiteX2-125" fmla="*/ 294275 w 416172"/>
              <a:gd name="connsiteY2-126" fmla="*/ 157551 h 485927"/>
              <a:gd name="connsiteX3-127" fmla="*/ 306015 w 416172"/>
              <a:gd name="connsiteY3-128" fmla="*/ 222549 h 485927"/>
              <a:gd name="connsiteX4-129" fmla="*/ 416172 w 416172"/>
              <a:gd name="connsiteY4-130" fmla="*/ 485927 h 485927"/>
              <a:gd name="connsiteX5-131" fmla="*/ 0 w 416172"/>
              <a:gd name="connsiteY5-132" fmla="*/ 485927 h 485927"/>
              <a:gd name="connsiteX6-133" fmla="*/ 112166 w 416172"/>
              <a:gd name="connsiteY6-134" fmla="*/ 219870 h 485927"/>
              <a:gd name="connsiteX7-135" fmla="*/ 122329 w 416172"/>
              <a:gd name="connsiteY7-136" fmla="*/ 157551 h 485927"/>
              <a:gd name="connsiteX8-137" fmla="*/ 71717 w 416172"/>
              <a:gd name="connsiteY8-138" fmla="*/ 159265 h 485927"/>
              <a:gd name="connsiteX9-139" fmla="*/ 202633 w 416172"/>
              <a:gd name="connsiteY9-140" fmla="*/ 0 h 485927"/>
              <a:gd name="connsiteX0-141" fmla="*/ 202633 w 416172"/>
              <a:gd name="connsiteY0-142" fmla="*/ 0 h 485927"/>
              <a:gd name="connsiteX1-143" fmla="*/ 348858 w 416172"/>
              <a:gd name="connsiteY1-144" fmla="*/ 157551 h 485927"/>
              <a:gd name="connsiteX2-145" fmla="*/ 294275 w 416172"/>
              <a:gd name="connsiteY2-146" fmla="*/ 157551 h 485927"/>
              <a:gd name="connsiteX3-147" fmla="*/ 306015 w 416172"/>
              <a:gd name="connsiteY3-148" fmla="*/ 222549 h 485927"/>
              <a:gd name="connsiteX4-149" fmla="*/ 416172 w 416172"/>
              <a:gd name="connsiteY4-150" fmla="*/ 485927 h 485927"/>
              <a:gd name="connsiteX5-151" fmla="*/ 0 w 416172"/>
              <a:gd name="connsiteY5-152" fmla="*/ 485927 h 485927"/>
              <a:gd name="connsiteX6-153" fmla="*/ 112166 w 416172"/>
              <a:gd name="connsiteY6-154" fmla="*/ 219870 h 485927"/>
              <a:gd name="connsiteX7-155" fmla="*/ 122329 w 416172"/>
              <a:gd name="connsiteY7-156" fmla="*/ 157551 h 485927"/>
              <a:gd name="connsiteX8-157" fmla="*/ 71717 w 416172"/>
              <a:gd name="connsiteY8-158" fmla="*/ 159265 h 485927"/>
              <a:gd name="connsiteX9-159" fmla="*/ 202633 w 416172"/>
              <a:gd name="connsiteY9-160" fmla="*/ 0 h 485927"/>
              <a:gd name="connsiteX0-161" fmla="*/ 202633 w 416172"/>
              <a:gd name="connsiteY0-162" fmla="*/ 0 h 485927"/>
              <a:gd name="connsiteX1-163" fmla="*/ 348858 w 416172"/>
              <a:gd name="connsiteY1-164" fmla="*/ 157551 h 485927"/>
              <a:gd name="connsiteX2-165" fmla="*/ 294275 w 416172"/>
              <a:gd name="connsiteY2-166" fmla="*/ 157551 h 485927"/>
              <a:gd name="connsiteX3-167" fmla="*/ 306015 w 416172"/>
              <a:gd name="connsiteY3-168" fmla="*/ 222549 h 485927"/>
              <a:gd name="connsiteX4-169" fmla="*/ 416172 w 416172"/>
              <a:gd name="connsiteY4-170" fmla="*/ 485927 h 485927"/>
              <a:gd name="connsiteX5-171" fmla="*/ 0 w 416172"/>
              <a:gd name="connsiteY5-172" fmla="*/ 485927 h 485927"/>
              <a:gd name="connsiteX6-173" fmla="*/ 112166 w 416172"/>
              <a:gd name="connsiteY6-174" fmla="*/ 219870 h 485927"/>
              <a:gd name="connsiteX7-175" fmla="*/ 122329 w 416172"/>
              <a:gd name="connsiteY7-176" fmla="*/ 157551 h 485927"/>
              <a:gd name="connsiteX8-177" fmla="*/ 71717 w 416172"/>
              <a:gd name="connsiteY8-178" fmla="*/ 159265 h 485927"/>
              <a:gd name="connsiteX9-179" fmla="*/ 202633 w 416172"/>
              <a:gd name="connsiteY9-180" fmla="*/ 0 h 485927"/>
              <a:gd name="connsiteX0-181" fmla="*/ 202633 w 416172"/>
              <a:gd name="connsiteY0-182" fmla="*/ 0 h 485927"/>
              <a:gd name="connsiteX1-183" fmla="*/ 348858 w 416172"/>
              <a:gd name="connsiteY1-184" fmla="*/ 157551 h 485927"/>
              <a:gd name="connsiteX2-185" fmla="*/ 294275 w 416172"/>
              <a:gd name="connsiteY2-186" fmla="*/ 157551 h 485927"/>
              <a:gd name="connsiteX3-187" fmla="*/ 306015 w 416172"/>
              <a:gd name="connsiteY3-188" fmla="*/ 222549 h 485927"/>
              <a:gd name="connsiteX4-189" fmla="*/ 416172 w 416172"/>
              <a:gd name="connsiteY4-190" fmla="*/ 485927 h 485927"/>
              <a:gd name="connsiteX5-191" fmla="*/ 0 w 416172"/>
              <a:gd name="connsiteY5-192" fmla="*/ 485927 h 485927"/>
              <a:gd name="connsiteX6-193" fmla="*/ 112166 w 416172"/>
              <a:gd name="connsiteY6-194" fmla="*/ 219870 h 485927"/>
              <a:gd name="connsiteX7-195" fmla="*/ 122329 w 416172"/>
              <a:gd name="connsiteY7-196" fmla="*/ 157551 h 485927"/>
              <a:gd name="connsiteX8-197" fmla="*/ 71717 w 416172"/>
              <a:gd name="connsiteY8-198" fmla="*/ 159265 h 485927"/>
              <a:gd name="connsiteX9-199" fmla="*/ 202633 w 416172"/>
              <a:gd name="connsiteY9-200" fmla="*/ 0 h 485927"/>
              <a:gd name="connsiteX0-201" fmla="*/ 202633 w 416172"/>
              <a:gd name="connsiteY0-202" fmla="*/ 0 h 485927"/>
              <a:gd name="connsiteX1-203" fmla="*/ 348858 w 416172"/>
              <a:gd name="connsiteY1-204" fmla="*/ 157551 h 485927"/>
              <a:gd name="connsiteX2-205" fmla="*/ 294275 w 416172"/>
              <a:gd name="connsiteY2-206" fmla="*/ 157551 h 485927"/>
              <a:gd name="connsiteX3-207" fmla="*/ 306015 w 416172"/>
              <a:gd name="connsiteY3-208" fmla="*/ 222549 h 485927"/>
              <a:gd name="connsiteX4-209" fmla="*/ 416172 w 416172"/>
              <a:gd name="connsiteY4-210" fmla="*/ 485927 h 485927"/>
              <a:gd name="connsiteX5-211" fmla="*/ 0 w 416172"/>
              <a:gd name="connsiteY5-212" fmla="*/ 485927 h 485927"/>
              <a:gd name="connsiteX6-213" fmla="*/ 112166 w 416172"/>
              <a:gd name="connsiteY6-214" fmla="*/ 219870 h 485927"/>
              <a:gd name="connsiteX7-215" fmla="*/ 122329 w 416172"/>
              <a:gd name="connsiteY7-216" fmla="*/ 157551 h 485927"/>
              <a:gd name="connsiteX8-217" fmla="*/ 71717 w 416172"/>
              <a:gd name="connsiteY8-218" fmla="*/ 159265 h 485927"/>
              <a:gd name="connsiteX9-219" fmla="*/ 202633 w 416172"/>
              <a:gd name="connsiteY9-220" fmla="*/ 0 h 4859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416172" h="485927">
                <a:moveTo>
                  <a:pt x="202633" y="0"/>
                </a:moveTo>
                <a:cubicBezTo>
                  <a:pt x="241235" y="53881"/>
                  <a:pt x="270029" y="90006"/>
                  <a:pt x="348858" y="157551"/>
                </a:cubicBezTo>
                <a:lnTo>
                  <a:pt x="294275" y="157551"/>
                </a:lnTo>
                <a:lnTo>
                  <a:pt x="306015" y="222549"/>
                </a:lnTo>
                <a:cubicBezTo>
                  <a:pt x="326661" y="313020"/>
                  <a:pt x="361370" y="404832"/>
                  <a:pt x="416172" y="485927"/>
                </a:cubicBezTo>
                <a:lnTo>
                  <a:pt x="0" y="485927"/>
                </a:lnTo>
                <a:cubicBezTo>
                  <a:pt x="54801" y="401260"/>
                  <a:pt x="92191" y="308555"/>
                  <a:pt x="112166" y="219870"/>
                </a:cubicBezTo>
                <a:lnTo>
                  <a:pt x="122329" y="157551"/>
                </a:lnTo>
                <a:cubicBezTo>
                  <a:pt x="91947" y="157551"/>
                  <a:pt x="102099" y="159265"/>
                  <a:pt x="71717" y="159265"/>
                </a:cubicBezTo>
                <a:cubicBezTo>
                  <a:pt x="137955" y="88401"/>
                  <a:pt x="173995" y="43061"/>
                  <a:pt x="202633" y="0"/>
                </a:cubicBezTo>
                <a:close/>
              </a:path>
            </a:pathLst>
          </a:custGeom>
          <a:gradFill>
            <a:gsLst>
              <a:gs pos="50000">
                <a:schemeClr val="accent1">
                  <a:lumMod val="100000"/>
                </a:schemeClr>
              </a:gs>
              <a:gs pos="4000">
                <a:schemeClr val="accent1">
                  <a:alpha val="0"/>
                </a:schemeClr>
              </a:gs>
            </a:gsLst>
            <a:lin ang="16200000" scaled="0"/>
          </a:gra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>
              <a:latin typeface="思源宋体 CN Medium" panose="02020500000000000000" pitchFamily="18" charset="-122"/>
              <a:cs typeface="思源宋体 CN Medium" panose="02020500000000000000" pitchFamily="18" charset="-122"/>
            </a:endParaRPr>
          </a:p>
        </p:txBody>
      </p:sp>
      <p:sp>
        <p:nvSpPr>
          <p:cNvPr id="21" name="任意多边形: 形状 20"/>
          <p:cNvSpPr>
            <a:spLocks noChangeAspect="1"/>
          </p:cNvSpPr>
          <p:nvPr/>
        </p:nvSpPr>
        <p:spPr>
          <a:xfrm rot="10800000">
            <a:off x="1217503" y="4773117"/>
            <a:ext cx="577433" cy="480000"/>
          </a:xfrm>
          <a:custGeom>
            <a:avLst/>
            <a:gdLst>
              <a:gd name="connsiteX0" fmla="*/ 202633 w 416172"/>
              <a:gd name="connsiteY0" fmla="*/ 0 h 485927"/>
              <a:gd name="connsiteX1" fmla="*/ 374083 w 416172"/>
              <a:gd name="connsiteY1" fmla="*/ 157551 h 485927"/>
              <a:gd name="connsiteX2" fmla="*/ 294275 w 416172"/>
              <a:gd name="connsiteY2" fmla="*/ 157551 h 485927"/>
              <a:gd name="connsiteX3" fmla="*/ 306015 w 416172"/>
              <a:gd name="connsiteY3" fmla="*/ 222549 h 485927"/>
              <a:gd name="connsiteX4" fmla="*/ 416172 w 416172"/>
              <a:gd name="connsiteY4" fmla="*/ 485927 h 485927"/>
              <a:gd name="connsiteX5" fmla="*/ 0 w 416172"/>
              <a:gd name="connsiteY5" fmla="*/ 485927 h 485927"/>
              <a:gd name="connsiteX6" fmla="*/ 112166 w 416172"/>
              <a:gd name="connsiteY6" fmla="*/ 219870 h 485927"/>
              <a:gd name="connsiteX7" fmla="*/ 122329 w 416172"/>
              <a:gd name="connsiteY7" fmla="*/ 157551 h 485927"/>
              <a:gd name="connsiteX8" fmla="*/ 31183 w 416172"/>
              <a:gd name="connsiteY8" fmla="*/ 157551 h 485927"/>
              <a:gd name="connsiteX9" fmla="*/ 202633 w 416172"/>
              <a:gd name="connsiteY9" fmla="*/ 0 h 485927"/>
              <a:gd name="connsiteX0-1" fmla="*/ 202633 w 416172"/>
              <a:gd name="connsiteY0-2" fmla="*/ 0 h 485927"/>
              <a:gd name="connsiteX1-3" fmla="*/ 374083 w 416172"/>
              <a:gd name="connsiteY1-4" fmla="*/ 157551 h 485927"/>
              <a:gd name="connsiteX2-5" fmla="*/ 294275 w 416172"/>
              <a:gd name="connsiteY2-6" fmla="*/ 157551 h 485927"/>
              <a:gd name="connsiteX3-7" fmla="*/ 306015 w 416172"/>
              <a:gd name="connsiteY3-8" fmla="*/ 222549 h 485927"/>
              <a:gd name="connsiteX4-9" fmla="*/ 416172 w 416172"/>
              <a:gd name="connsiteY4-10" fmla="*/ 485927 h 485927"/>
              <a:gd name="connsiteX5-11" fmla="*/ 0 w 416172"/>
              <a:gd name="connsiteY5-12" fmla="*/ 485927 h 485927"/>
              <a:gd name="connsiteX6-13" fmla="*/ 112166 w 416172"/>
              <a:gd name="connsiteY6-14" fmla="*/ 219870 h 485927"/>
              <a:gd name="connsiteX7-15" fmla="*/ 122329 w 416172"/>
              <a:gd name="connsiteY7-16" fmla="*/ 157551 h 485927"/>
              <a:gd name="connsiteX8-17" fmla="*/ 58023 w 416172"/>
              <a:gd name="connsiteY8-18" fmla="*/ 160421 h 485927"/>
              <a:gd name="connsiteX9-19" fmla="*/ 202633 w 416172"/>
              <a:gd name="connsiteY9-20" fmla="*/ 0 h 485927"/>
              <a:gd name="connsiteX0-21" fmla="*/ 202633 w 416172"/>
              <a:gd name="connsiteY0-22" fmla="*/ 0 h 485927"/>
              <a:gd name="connsiteX1-23" fmla="*/ 374083 w 416172"/>
              <a:gd name="connsiteY1-24" fmla="*/ 157551 h 485927"/>
              <a:gd name="connsiteX2-25" fmla="*/ 294275 w 416172"/>
              <a:gd name="connsiteY2-26" fmla="*/ 157551 h 485927"/>
              <a:gd name="connsiteX3-27" fmla="*/ 306015 w 416172"/>
              <a:gd name="connsiteY3-28" fmla="*/ 222549 h 485927"/>
              <a:gd name="connsiteX4-29" fmla="*/ 416172 w 416172"/>
              <a:gd name="connsiteY4-30" fmla="*/ 485927 h 485927"/>
              <a:gd name="connsiteX5-31" fmla="*/ 0 w 416172"/>
              <a:gd name="connsiteY5-32" fmla="*/ 485927 h 485927"/>
              <a:gd name="connsiteX6-33" fmla="*/ 112166 w 416172"/>
              <a:gd name="connsiteY6-34" fmla="*/ 219870 h 485927"/>
              <a:gd name="connsiteX7-35" fmla="*/ 122329 w 416172"/>
              <a:gd name="connsiteY7-36" fmla="*/ 157551 h 485927"/>
              <a:gd name="connsiteX8-37" fmla="*/ 58023 w 416172"/>
              <a:gd name="connsiteY8-38" fmla="*/ 160421 h 485927"/>
              <a:gd name="connsiteX9-39" fmla="*/ 202633 w 416172"/>
              <a:gd name="connsiteY9-40" fmla="*/ 0 h 485927"/>
              <a:gd name="connsiteX0-41" fmla="*/ 202633 w 416172"/>
              <a:gd name="connsiteY0-42" fmla="*/ 0 h 485927"/>
              <a:gd name="connsiteX1-43" fmla="*/ 348858 w 416172"/>
              <a:gd name="connsiteY1-44" fmla="*/ 157551 h 485927"/>
              <a:gd name="connsiteX2-45" fmla="*/ 294275 w 416172"/>
              <a:gd name="connsiteY2-46" fmla="*/ 157551 h 485927"/>
              <a:gd name="connsiteX3-47" fmla="*/ 306015 w 416172"/>
              <a:gd name="connsiteY3-48" fmla="*/ 222549 h 485927"/>
              <a:gd name="connsiteX4-49" fmla="*/ 416172 w 416172"/>
              <a:gd name="connsiteY4-50" fmla="*/ 485927 h 485927"/>
              <a:gd name="connsiteX5-51" fmla="*/ 0 w 416172"/>
              <a:gd name="connsiteY5-52" fmla="*/ 485927 h 485927"/>
              <a:gd name="connsiteX6-53" fmla="*/ 112166 w 416172"/>
              <a:gd name="connsiteY6-54" fmla="*/ 219870 h 485927"/>
              <a:gd name="connsiteX7-55" fmla="*/ 122329 w 416172"/>
              <a:gd name="connsiteY7-56" fmla="*/ 157551 h 485927"/>
              <a:gd name="connsiteX8-57" fmla="*/ 58023 w 416172"/>
              <a:gd name="connsiteY8-58" fmla="*/ 160421 h 485927"/>
              <a:gd name="connsiteX9-59" fmla="*/ 202633 w 416172"/>
              <a:gd name="connsiteY9-60" fmla="*/ 0 h 485927"/>
              <a:gd name="connsiteX0-61" fmla="*/ 202633 w 416172"/>
              <a:gd name="connsiteY0-62" fmla="*/ 0 h 485927"/>
              <a:gd name="connsiteX1-63" fmla="*/ 348858 w 416172"/>
              <a:gd name="connsiteY1-64" fmla="*/ 157551 h 485927"/>
              <a:gd name="connsiteX2-65" fmla="*/ 294275 w 416172"/>
              <a:gd name="connsiteY2-66" fmla="*/ 157551 h 485927"/>
              <a:gd name="connsiteX3-67" fmla="*/ 306015 w 416172"/>
              <a:gd name="connsiteY3-68" fmla="*/ 222549 h 485927"/>
              <a:gd name="connsiteX4-69" fmla="*/ 416172 w 416172"/>
              <a:gd name="connsiteY4-70" fmla="*/ 485927 h 485927"/>
              <a:gd name="connsiteX5-71" fmla="*/ 0 w 416172"/>
              <a:gd name="connsiteY5-72" fmla="*/ 485927 h 485927"/>
              <a:gd name="connsiteX6-73" fmla="*/ 112166 w 416172"/>
              <a:gd name="connsiteY6-74" fmla="*/ 219870 h 485927"/>
              <a:gd name="connsiteX7-75" fmla="*/ 122329 w 416172"/>
              <a:gd name="connsiteY7-76" fmla="*/ 157551 h 485927"/>
              <a:gd name="connsiteX8-77" fmla="*/ 58023 w 416172"/>
              <a:gd name="connsiteY8-78" fmla="*/ 160421 h 485927"/>
              <a:gd name="connsiteX9-79" fmla="*/ 202633 w 416172"/>
              <a:gd name="connsiteY9-80" fmla="*/ 0 h 485927"/>
              <a:gd name="connsiteX0-81" fmla="*/ 202633 w 416172"/>
              <a:gd name="connsiteY0-82" fmla="*/ 0 h 485927"/>
              <a:gd name="connsiteX1-83" fmla="*/ 348858 w 416172"/>
              <a:gd name="connsiteY1-84" fmla="*/ 157551 h 485927"/>
              <a:gd name="connsiteX2-85" fmla="*/ 294275 w 416172"/>
              <a:gd name="connsiteY2-86" fmla="*/ 157551 h 485927"/>
              <a:gd name="connsiteX3-87" fmla="*/ 306015 w 416172"/>
              <a:gd name="connsiteY3-88" fmla="*/ 222549 h 485927"/>
              <a:gd name="connsiteX4-89" fmla="*/ 416172 w 416172"/>
              <a:gd name="connsiteY4-90" fmla="*/ 485927 h 485927"/>
              <a:gd name="connsiteX5-91" fmla="*/ 0 w 416172"/>
              <a:gd name="connsiteY5-92" fmla="*/ 485927 h 485927"/>
              <a:gd name="connsiteX6-93" fmla="*/ 112166 w 416172"/>
              <a:gd name="connsiteY6-94" fmla="*/ 219870 h 485927"/>
              <a:gd name="connsiteX7-95" fmla="*/ 122329 w 416172"/>
              <a:gd name="connsiteY7-96" fmla="*/ 157551 h 485927"/>
              <a:gd name="connsiteX8-97" fmla="*/ 71717 w 416172"/>
              <a:gd name="connsiteY8-98" fmla="*/ 159265 h 485927"/>
              <a:gd name="connsiteX9-99" fmla="*/ 202633 w 416172"/>
              <a:gd name="connsiteY9-100" fmla="*/ 0 h 485927"/>
              <a:gd name="connsiteX0-101" fmla="*/ 202633 w 416172"/>
              <a:gd name="connsiteY0-102" fmla="*/ 0 h 485927"/>
              <a:gd name="connsiteX1-103" fmla="*/ 348858 w 416172"/>
              <a:gd name="connsiteY1-104" fmla="*/ 157551 h 485927"/>
              <a:gd name="connsiteX2-105" fmla="*/ 294275 w 416172"/>
              <a:gd name="connsiteY2-106" fmla="*/ 157551 h 485927"/>
              <a:gd name="connsiteX3-107" fmla="*/ 306015 w 416172"/>
              <a:gd name="connsiteY3-108" fmla="*/ 222549 h 485927"/>
              <a:gd name="connsiteX4-109" fmla="*/ 416172 w 416172"/>
              <a:gd name="connsiteY4-110" fmla="*/ 485927 h 485927"/>
              <a:gd name="connsiteX5-111" fmla="*/ 0 w 416172"/>
              <a:gd name="connsiteY5-112" fmla="*/ 485927 h 485927"/>
              <a:gd name="connsiteX6-113" fmla="*/ 112166 w 416172"/>
              <a:gd name="connsiteY6-114" fmla="*/ 219870 h 485927"/>
              <a:gd name="connsiteX7-115" fmla="*/ 122329 w 416172"/>
              <a:gd name="connsiteY7-116" fmla="*/ 157551 h 485927"/>
              <a:gd name="connsiteX8-117" fmla="*/ 71717 w 416172"/>
              <a:gd name="connsiteY8-118" fmla="*/ 159265 h 485927"/>
              <a:gd name="connsiteX9-119" fmla="*/ 202633 w 416172"/>
              <a:gd name="connsiteY9-120" fmla="*/ 0 h 485927"/>
              <a:gd name="connsiteX0-121" fmla="*/ 202633 w 416172"/>
              <a:gd name="connsiteY0-122" fmla="*/ 0 h 485927"/>
              <a:gd name="connsiteX1-123" fmla="*/ 348858 w 416172"/>
              <a:gd name="connsiteY1-124" fmla="*/ 157551 h 485927"/>
              <a:gd name="connsiteX2-125" fmla="*/ 294275 w 416172"/>
              <a:gd name="connsiteY2-126" fmla="*/ 157551 h 485927"/>
              <a:gd name="connsiteX3-127" fmla="*/ 306015 w 416172"/>
              <a:gd name="connsiteY3-128" fmla="*/ 222549 h 485927"/>
              <a:gd name="connsiteX4-129" fmla="*/ 416172 w 416172"/>
              <a:gd name="connsiteY4-130" fmla="*/ 485927 h 485927"/>
              <a:gd name="connsiteX5-131" fmla="*/ 0 w 416172"/>
              <a:gd name="connsiteY5-132" fmla="*/ 485927 h 485927"/>
              <a:gd name="connsiteX6-133" fmla="*/ 112166 w 416172"/>
              <a:gd name="connsiteY6-134" fmla="*/ 219870 h 485927"/>
              <a:gd name="connsiteX7-135" fmla="*/ 122329 w 416172"/>
              <a:gd name="connsiteY7-136" fmla="*/ 157551 h 485927"/>
              <a:gd name="connsiteX8-137" fmla="*/ 71717 w 416172"/>
              <a:gd name="connsiteY8-138" fmla="*/ 159265 h 485927"/>
              <a:gd name="connsiteX9-139" fmla="*/ 202633 w 416172"/>
              <a:gd name="connsiteY9-140" fmla="*/ 0 h 485927"/>
              <a:gd name="connsiteX0-141" fmla="*/ 202633 w 416172"/>
              <a:gd name="connsiteY0-142" fmla="*/ 0 h 485927"/>
              <a:gd name="connsiteX1-143" fmla="*/ 348858 w 416172"/>
              <a:gd name="connsiteY1-144" fmla="*/ 157551 h 485927"/>
              <a:gd name="connsiteX2-145" fmla="*/ 294275 w 416172"/>
              <a:gd name="connsiteY2-146" fmla="*/ 157551 h 485927"/>
              <a:gd name="connsiteX3-147" fmla="*/ 306015 w 416172"/>
              <a:gd name="connsiteY3-148" fmla="*/ 222549 h 485927"/>
              <a:gd name="connsiteX4-149" fmla="*/ 416172 w 416172"/>
              <a:gd name="connsiteY4-150" fmla="*/ 485927 h 485927"/>
              <a:gd name="connsiteX5-151" fmla="*/ 0 w 416172"/>
              <a:gd name="connsiteY5-152" fmla="*/ 485927 h 485927"/>
              <a:gd name="connsiteX6-153" fmla="*/ 112166 w 416172"/>
              <a:gd name="connsiteY6-154" fmla="*/ 219870 h 485927"/>
              <a:gd name="connsiteX7-155" fmla="*/ 122329 w 416172"/>
              <a:gd name="connsiteY7-156" fmla="*/ 157551 h 485927"/>
              <a:gd name="connsiteX8-157" fmla="*/ 71717 w 416172"/>
              <a:gd name="connsiteY8-158" fmla="*/ 159265 h 485927"/>
              <a:gd name="connsiteX9-159" fmla="*/ 202633 w 416172"/>
              <a:gd name="connsiteY9-160" fmla="*/ 0 h 485927"/>
              <a:gd name="connsiteX0-161" fmla="*/ 202633 w 416172"/>
              <a:gd name="connsiteY0-162" fmla="*/ 0 h 485927"/>
              <a:gd name="connsiteX1-163" fmla="*/ 348858 w 416172"/>
              <a:gd name="connsiteY1-164" fmla="*/ 157551 h 485927"/>
              <a:gd name="connsiteX2-165" fmla="*/ 294275 w 416172"/>
              <a:gd name="connsiteY2-166" fmla="*/ 157551 h 485927"/>
              <a:gd name="connsiteX3-167" fmla="*/ 306015 w 416172"/>
              <a:gd name="connsiteY3-168" fmla="*/ 222549 h 485927"/>
              <a:gd name="connsiteX4-169" fmla="*/ 416172 w 416172"/>
              <a:gd name="connsiteY4-170" fmla="*/ 485927 h 485927"/>
              <a:gd name="connsiteX5-171" fmla="*/ 0 w 416172"/>
              <a:gd name="connsiteY5-172" fmla="*/ 485927 h 485927"/>
              <a:gd name="connsiteX6-173" fmla="*/ 112166 w 416172"/>
              <a:gd name="connsiteY6-174" fmla="*/ 219870 h 485927"/>
              <a:gd name="connsiteX7-175" fmla="*/ 122329 w 416172"/>
              <a:gd name="connsiteY7-176" fmla="*/ 157551 h 485927"/>
              <a:gd name="connsiteX8-177" fmla="*/ 71717 w 416172"/>
              <a:gd name="connsiteY8-178" fmla="*/ 159265 h 485927"/>
              <a:gd name="connsiteX9-179" fmla="*/ 202633 w 416172"/>
              <a:gd name="connsiteY9-180" fmla="*/ 0 h 485927"/>
              <a:gd name="connsiteX0-181" fmla="*/ 202633 w 416172"/>
              <a:gd name="connsiteY0-182" fmla="*/ 0 h 485927"/>
              <a:gd name="connsiteX1-183" fmla="*/ 348858 w 416172"/>
              <a:gd name="connsiteY1-184" fmla="*/ 157551 h 485927"/>
              <a:gd name="connsiteX2-185" fmla="*/ 294275 w 416172"/>
              <a:gd name="connsiteY2-186" fmla="*/ 157551 h 485927"/>
              <a:gd name="connsiteX3-187" fmla="*/ 306015 w 416172"/>
              <a:gd name="connsiteY3-188" fmla="*/ 222549 h 485927"/>
              <a:gd name="connsiteX4-189" fmla="*/ 416172 w 416172"/>
              <a:gd name="connsiteY4-190" fmla="*/ 485927 h 485927"/>
              <a:gd name="connsiteX5-191" fmla="*/ 0 w 416172"/>
              <a:gd name="connsiteY5-192" fmla="*/ 485927 h 485927"/>
              <a:gd name="connsiteX6-193" fmla="*/ 112166 w 416172"/>
              <a:gd name="connsiteY6-194" fmla="*/ 219870 h 485927"/>
              <a:gd name="connsiteX7-195" fmla="*/ 122329 w 416172"/>
              <a:gd name="connsiteY7-196" fmla="*/ 157551 h 485927"/>
              <a:gd name="connsiteX8-197" fmla="*/ 71717 w 416172"/>
              <a:gd name="connsiteY8-198" fmla="*/ 159265 h 485927"/>
              <a:gd name="connsiteX9-199" fmla="*/ 202633 w 416172"/>
              <a:gd name="connsiteY9-200" fmla="*/ 0 h 485927"/>
              <a:gd name="connsiteX0-201" fmla="*/ 202633 w 416172"/>
              <a:gd name="connsiteY0-202" fmla="*/ 0 h 485927"/>
              <a:gd name="connsiteX1-203" fmla="*/ 348858 w 416172"/>
              <a:gd name="connsiteY1-204" fmla="*/ 157551 h 485927"/>
              <a:gd name="connsiteX2-205" fmla="*/ 294275 w 416172"/>
              <a:gd name="connsiteY2-206" fmla="*/ 157551 h 485927"/>
              <a:gd name="connsiteX3-207" fmla="*/ 306015 w 416172"/>
              <a:gd name="connsiteY3-208" fmla="*/ 222549 h 485927"/>
              <a:gd name="connsiteX4-209" fmla="*/ 416172 w 416172"/>
              <a:gd name="connsiteY4-210" fmla="*/ 485927 h 485927"/>
              <a:gd name="connsiteX5-211" fmla="*/ 0 w 416172"/>
              <a:gd name="connsiteY5-212" fmla="*/ 485927 h 485927"/>
              <a:gd name="connsiteX6-213" fmla="*/ 112166 w 416172"/>
              <a:gd name="connsiteY6-214" fmla="*/ 219870 h 485927"/>
              <a:gd name="connsiteX7-215" fmla="*/ 122329 w 416172"/>
              <a:gd name="connsiteY7-216" fmla="*/ 157551 h 485927"/>
              <a:gd name="connsiteX8-217" fmla="*/ 71717 w 416172"/>
              <a:gd name="connsiteY8-218" fmla="*/ 159265 h 485927"/>
              <a:gd name="connsiteX9-219" fmla="*/ 202633 w 416172"/>
              <a:gd name="connsiteY9-220" fmla="*/ 0 h 4859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416172" h="485927">
                <a:moveTo>
                  <a:pt x="202633" y="0"/>
                </a:moveTo>
                <a:cubicBezTo>
                  <a:pt x="241235" y="53881"/>
                  <a:pt x="270029" y="90006"/>
                  <a:pt x="348858" y="157551"/>
                </a:cubicBezTo>
                <a:lnTo>
                  <a:pt x="294275" y="157551"/>
                </a:lnTo>
                <a:lnTo>
                  <a:pt x="306015" y="222549"/>
                </a:lnTo>
                <a:cubicBezTo>
                  <a:pt x="326661" y="313020"/>
                  <a:pt x="361370" y="404832"/>
                  <a:pt x="416172" y="485927"/>
                </a:cubicBezTo>
                <a:lnTo>
                  <a:pt x="0" y="485927"/>
                </a:lnTo>
                <a:cubicBezTo>
                  <a:pt x="54801" y="401260"/>
                  <a:pt x="92191" y="308555"/>
                  <a:pt x="112166" y="219870"/>
                </a:cubicBezTo>
                <a:lnTo>
                  <a:pt x="122329" y="157551"/>
                </a:lnTo>
                <a:cubicBezTo>
                  <a:pt x="91947" y="157551"/>
                  <a:pt x="102099" y="159265"/>
                  <a:pt x="71717" y="159265"/>
                </a:cubicBezTo>
                <a:cubicBezTo>
                  <a:pt x="137955" y="88401"/>
                  <a:pt x="173995" y="43061"/>
                  <a:pt x="202633" y="0"/>
                </a:cubicBezTo>
                <a:close/>
              </a:path>
            </a:pathLst>
          </a:custGeom>
          <a:gradFill>
            <a:gsLst>
              <a:gs pos="50000">
                <a:schemeClr val="accent1">
                  <a:lumMod val="100000"/>
                </a:schemeClr>
              </a:gs>
              <a:gs pos="4000">
                <a:schemeClr val="accent1">
                  <a:alpha val="0"/>
                </a:schemeClr>
              </a:gs>
            </a:gsLst>
            <a:lin ang="16200000" scaled="0"/>
          </a:gra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>
              <a:latin typeface="思源宋体 CN Medium" panose="02020500000000000000" pitchFamily="18" charset="-122"/>
              <a:cs typeface="思源宋体 CN Medium" panose="02020500000000000000" pitchFamily="18" charset="-122"/>
            </a:endParaRPr>
          </a:p>
        </p:txBody>
      </p:sp>
      <p:sp>
        <p:nvSpPr>
          <p:cNvPr id="22" name="文本占位符 1"/>
          <p:cNvSpPr txBox="1"/>
          <p:nvPr/>
        </p:nvSpPr>
        <p:spPr>
          <a:xfrm>
            <a:off x="952924" y="2209800"/>
            <a:ext cx="1252233" cy="381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65" b="1" spc="0" dirty="0">
                <a:solidFill>
                  <a:schemeClr val="bg1"/>
                </a:solidFill>
              </a:rPr>
              <a:t>实验要求</a:t>
            </a:r>
            <a:endParaRPr lang="zh-CN" altLang="en-US" sz="1865" b="1" spc="0" dirty="0">
              <a:solidFill>
                <a:schemeClr val="bg1"/>
              </a:solidFill>
            </a:endParaRPr>
          </a:p>
        </p:txBody>
      </p:sp>
      <p:sp>
        <p:nvSpPr>
          <p:cNvPr id="23" name="文本占位符 1"/>
          <p:cNvSpPr txBox="1"/>
          <p:nvPr/>
        </p:nvSpPr>
        <p:spPr>
          <a:xfrm>
            <a:off x="965200" y="3835400"/>
            <a:ext cx="1265347" cy="381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65" b="1" spc="0" dirty="0">
                <a:solidFill>
                  <a:schemeClr val="bg1"/>
                </a:solidFill>
              </a:rPr>
              <a:t>政策支持</a:t>
            </a:r>
            <a:endParaRPr lang="zh-CN" altLang="en-US" sz="1865" b="1" spc="0" dirty="0">
              <a:solidFill>
                <a:schemeClr val="bg1"/>
              </a:solidFill>
            </a:endParaRPr>
          </a:p>
        </p:txBody>
      </p:sp>
      <p:sp>
        <p:nvSpPr>
          <p:cNvPr id="24" name="文本占位符 1"/>
          <p:cNvSpPr txBox="1"/>
          <p:nvPr/>
        </p:nvSpPr>
        <p:spPr>
          <a:xfrm>
            <a:off x="863600" y="5410200"/>
            <a:ext cx="1483997" cy="381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65" b="1" spc="0" dirty="0">
                <a:solidFill>
                  <a:schemeClr val="bg1"/>
                </a:solidFill>
              </a:rPr>
              <a:t>可持续发展</a:t>
            </a:r>
            <a:endParaRPr lang="zh-CN" altLang="en-US" sz="1865" b="1" spc="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2625" y="1257935"/>
            <a:ext cx="10869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鼓励向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高端化、智能化、绿色低碳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方向转型，支持先进材料与制造业升级，与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碳达峰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碳中和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目标耦合。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6" name="文本占位符 1"/>
          <p:cNvSpPr txBox="1"/>
          <p:nvPr>
            <p:custDataLst>
              <p:tags r:id="rId10"/>
            </p:custDataLst>
          </p:nvPr>
        </p:nvSpPr>
        <p:spPr>
          <a:xfrm>
            <a:off x="3149600" y="3628813"/>
            <a:ext cx="1897807" cy="381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zh-CN" altLang="en-US" sz="1865" b="1" spc="0" dirty="0">
                <a:solidFill>
                  <a:schemeClr val="bg1"/>
                </a:solidFill>
              </a:rPr>
              <a:t>资源可持续利用</a:t>
            </a:r>
            <a:endParaRPr lang="zh-CN" altLang="en-US" sz="1865" b="1" spc="0" dirty="0">
              <a:solidFill>
                <a:schemeClr val="bg1"/>
              </a:solidFill>
            </a:endParaRPr>
          </a:p>
        </p:txBody>
      </p:sp>
      <p:sp>
        <p:nvSpPr>
          <p:cNvPr id="27" name="文本占位符 1"/>
          <p:cNvSpPr txBox="1"/>
          <p:nvPr>
            <p:custDataLst>
              <p:tags r:id="rId11"/>
            </p:custDataLst>
          </p:nvPr>
        </p:nvSpPr>
        <p:spPr>
          <a:xfrm>
            <a:off x="6087109" y="3628813"/>
            <a:ext cx="2212767" cy="381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65" b="1" spc="0" dirty="0">
                <a:solidFill>
                  <a:schemeClr val="bg1"/>
                </a:solidFill>
              </a:rPr>
              <a:t>提升能源系统性能</a:t>
            </a:r>
            <a:endParaRPr lang="zh-CN" altLang="en-US" sz="1865" b="1" spc="0" dirty="0">
              <a:solidFill>
                <a:schemeClr val="bg1"/>
              </a:solidFill>
            </a:endParaRPr>
          </a:p>
        </p:txBody>
      </p:sp>
      <p:sp>
        <p:nvSpPr>
          <p:cNvPr id="28" name="文本占位符 1"/>
          <p:cNvSpPr txBox="1"/>
          <p:nvPr>
            <p:custDataLst>
              <p:tags r:id="rId12"/>
            </p:custDataLst>
          </p:nvPr>
        </p:nvSpPr>
        <p:spPr>
          <a:xfrm>
            <a:off x="8991600" y="3628813"/>
            <a:ext cx="2367280" cy="381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65" b="1" spc="0" dirty="0">
                <a:solidFill>
                  <a:schemeClr val="bg1"/>
                </a:solidFill>
              </a:rPr>
              <a:t>经济与企业发展需求</a:t>
            </a:r>
            <a:endParaRPr lang="zh-CN" altLang="en-US" sz="1865" b="1" spc="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>
            <p:custDataLst>
              <p:tags r:id="rId13"/>
            </p:custDataLst>
          </p:nvPr>
        </p:nvSpPr>
        <p:spPr>
          <a:xfrm>
            <a:off x="6021705" y="4125210"/>
            <a:ext cx="2067983" cy="738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1200" b="1" dirty="0"/>
              <a:t>揭示流</a:t>
            </a:r>
            <a:r>
              <a:rPr lang="en-US" altLang="zh-CN" sz="1200" b="1" dirty="0"/>
              <a:t>–</a:t>
            </a:r>
            <a:r>
              <a:rPr lang="zh-CN" altLang="en-US" sz="1200" b="1" dirty="0"/>
              <a:t>热</a:t>
            </a:r>
            <a:r>
              <a:rPr lang="en-US" altLang="zh-CN" sz="1200" b="1" dirty="0"/>
              <a:t>–</a:t>
            </a:r>
            <a:r>
              <a:rPr lang="zh-CN" altLang="en-US" sz="1200" b="1" dirty="0"/>
              <a:t>湿多场耦合机理，降低运行能耗，提升低温环境下系统能效。</a:t>
            </a:r>
            <a:endParaRPr lang="zh-CN" altLang="en-US" sz="1200" b="1" dirty="0">
              <a:solidFill>
                <a:srgbClr val="000000"/>
              </a:solidFill>
            </a:endParaRPr>
          </a:p>
        </p:txBody>
      </p:sp>
      <p:sp>
        <p:nvSpPr>
          <p:cNvPr id="30" name="文本框 29"/>
          <p:cNvSpPr txBox="1"/>
          <p:nvPr>
            <p:custDataLst>
              <p:tags r:id="rId14"/>
            </p:custDataLst>
          </p:nvPr>
        </p:nvSpPr>
        <p:spPr>
          <a:xfrm>
            <a:off x="9077961" y="4116070"/>
            <a:ext cx="2067983" cy="738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1200" b="1" dirty="0"/>
              <a:t>建立结构</a:t>
            </a:r>
            <a:r>
              <a:rPr lang="en-US" altLang="zh-CN" sz="1200" b="1" dirty="0"/>
              <a:t>–</a:t>
            </a:r>
            <a:r>
              <a:rPr lang="zh-CN" altLang="en-US" sz="1200" b="1" dirty="0"/>
              <a:t>性能协同设计方法，推动功能纤维材料国产化与产业升级。</a:t>
            </a:r>
            <a:endParaRPr lang="zh-CN" altLang="en-US" sz="1200" b="1" dirty="0">
              <a:solidFill>
                <a:srgbClr val="00000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07765" y="6075680"/>
            <a:ext cx="697992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FFFFCB"/>
                </a:solidFill>
              </a:rPr>
              <a:t>符合国家重大战略要求，是推动高性能微纳米纤维材料产业升级与绿色发展的</a:t>
            </a:r>
            <a:r>
              <a:rPr lang="zh-CN" altLang="en-US" sz="1400" b="1" dirty="0">
                <a:solidFill>
                  <a:srgbClr val="C00000"/>
                </a:solidFill>
              </a:rPr>
              <a:t>重要支撑</a:t>
            </a:r>
            <a:r>
              <a:rPr lang="zh-CN" altLang="en-US" sz="1400" b="1" dirty="0">
                <a:solidFill>
                  <a:srgbClr val="FFFFCB"/>
                </a:solidFill>
              </a:rPr>
              <a:t>。</a:t>
            </a:r>
            <a:endParaRPr lang="zh-CN" altLang="en-US" sz="1400" b="1" dirty="0">
              <a:solidFill>
                <a:srgbClr val="FFFFCB"/>
              </a:solidFill>
            </a:endParaRPr>
          </a:p>
        </p:txBody>
      </p:sp>
      <p:sp>
        <p:nvSpPr>
          <p:cNvPr id="1048647" name="文本占位符 1"/>
          <p:cNvSpPr txBox="1"/>
          <p:nvPr/>
        </p:nvSpPr>
        <p:spPr>
          <a:xfrm>
            <a:off x="6502400" y="5461000"/>
            <a:ext cx="1349347" cy="381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65" b="1" spc="0" dirty="0">
                <a:solidFill>
                  <a:schemeClr val="tx1"/>
                </a:solidFill>
              </a:rPr>
              <a:t>战略要求</a:t>
            </a:r>
            <a:endParaRPr lang="zh-CN" altLang="en-US" sz="1865" b="1" spc="0" dirty="0">
              <a:solidFill>
                <a:schemeClr val="tx1"/>
              </a:solidFill>
            </a:endParaRPr>
          </a:p>
        </p:txBody>
      </p:sp>
      <p:sp>
        <p:nvSpPr>
          <p:cNvPr id="1048648" name="文本框 1048647"/>
          <p:cNvSpPr txBox="1"/>
          <p:nvPr/>
        </p:nvSpPr>
        <p:spPr>
          <a:xfrm>
            <a:off x="5181600" y="5148157"/>
            <a:ext cx="4031848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35" b="1" dirty="0">
                <a:solidFill>
                  <a:schemeClr val="accent1"/>
                </a:solidFill>
              </a:rPr>
              <a:t>优化微纳米纤维空气过滤材料在低温环境下的性能</a:t>
            </a:r>
            <a:endParaRPr lang="zh-CN" altLang="en-US" sz="1335" b="1" dirty="0">
              <a:solidFill>
                <a:schemeClr val="accent1"/>
              </a:solidFill>
            </a:endParaRPr>
          </a:p>
        </p:txBody>
      </p:sp>
      <p:pic>
        <p:nvPicPr>
          <p:cNvPr id="1048650" name="图片 1048649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rcRect l="8043" t="48934"/>
          <a:stretch>
            <a:fillRect/>
          </a:stretch>
        </p:blipFill>
        <p:spPr>
          <a:xfrm>
            <a:off x="5740400" y="2055707"/>
            <a:ext cx="2700867" cy="1470660"/>
          </a:xfrm>
          <a:prstGeom prst="rect">
            <a:avLst/>
          </a:prstGeom>
        </p:spPr>
      </p:pic>
      <p:grpSp>
        <p:nvGrpSpPr>
          <p:cNvPr id="1048651" name="组合 1048650"/>
          <p:cNvGrpSpPr/>
          <p:nvPr>
            <p:custDataLst>
              <p:tags r:id="rId17"/>
            </p:custDataLst>
          </p:nvPr>
        </p:nvGrpSpPr>
        <p:grpSpPr>
          <a:xfrm>
            <a:off x="2593340" y="2225887"/>
            <a:ext cx="2678007" cy="1243330"/>
            <a:chOff x="13803" y="3952"/>
            <a:chExt cx="5218" cy="2574"/>
          </a:xfrm>
        </p:grpSpPr>
        <p:pic>
          <p:nvPicPr>
            <p:cNvPr id="1048654" name="图片 1048653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19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077" y="4234"/>
              <a:ext cx="4944" cy="2292"/>
            </a:xfrm>
            <a:prstGeom prst="rect">
              <a:avLst/>
            </a:prstGeom>
          </p:spPr>
        </p:pic>
        <p:sp>
          <p:nvSpPr>
            <p:cNvPr id="1048655" name="矩形 1048654"/>
            <p:cNvSpPr/>
            <p:nvPr>
              <p:custDataLst>
                <p:tags r:id="rId20"/>
              </p:custDataLst>
            </p:nvPr>
          </p:nvSpPr>
          <p:spPr>
            <a:xfrm>
              <a:off x="13803" y="3952"/>
              <a:ext cx="764" cy="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32" name="文本框 31"/>
          <p:cNvSpPr txBox="1"/>
          <p:nvPr>
            <p:custDataLst>
              <p:tags r:id="rId21"/>
            </p:custDataLst>
          </p:nvPr>
        </p:nvSpPr>
        <p:spPr>
          <a:xfrm>
            <a:off x="5026660" y="3362960"/>
            <a:ext cx="30480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/>
              <a:t>[4]</a:t>
            </a:r>
            <a:endParaRPr lang="en-US" altLang="zh-CN" sz="800"/>
          </a:p>
        </p:txBody>
      </p:sp>
      <p:sp>
        <p:nvSpPr>
          <p:cNvPr id="33" name="文本框 32"/>
          <p:cNvSpPr txBox="1"/>
          <p:nvPr>
            <p:custDataLst>
              <p:tags r:id="rId22"/>
            </p:custDataLst>
          </p:nvPr>
        </p:nvSpPr>
        <p:spPr>
          <a:xfrm>
            <a:off x="8174990" y="3358515"/>
            <a:ext cx="30480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/>
              <a:t>[5]</a:t>
            </a:r>
            <a:endParaRPr lang="zh-CN" altLang="en-US" sz="800"/>
          </a:p>
        </p:txBody>
      </p:sp>
      <p:sp>
        <p:nvSpPr>
          <p:cNvPr id="34" name="文本框 33"/>
          <p:cNvSpPr txBox="1"/>
          <p:nvPr>
            <p:custDataLst>
              <p:tags r:id="rId23"/>
            </p:custDataLst>
          </p:nvPr>
        </p:nvSpPr>
        <p:spPr>
          <a:xfrm>
            <a:off x="11163935" y="3354070"/>
            <a:ext cx="30480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/>
              <a:t>[6]</a:t>
            </a:r>
            <a:endParaRPr lang="en-US" altLang="zh-CN" sz="800"/>
          </a:p>
        </p:txBody>
      </p:sp>
      <p:sp>
        <p:nvSpPr>
          <p:cNvPr id="35" name="文本框 34"/>
          <p:cNvSpPr txBox="1"/>
          <p:nvPr/>
        </p:nvSpPr>
        <p:spPr>
          <a:xfrm>
            <a:off x="4980940" y="6594475"/>
            <a:ext cx="7211060" cy="2305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900"/>
              <a:t>[4] http://dx.doi.org/10.2139/ssrn.4805149</a:t>
            </a:r>
            <a:r>
              <a:rPr lang="zh-CN" altLang="en-US" sz="900"/>
              <a:t>；</a:t>
            </a:r>
            <a:r>
              <a:rPr lang="en-US" altLang="zh-CN" sz="900"/>
              <a:t>[5] https://doi.org/10.1016/j.jiec.2024.12.053</a:t>
            </a:r>
            <a:r>
              <a:rPr lang="zh-CN" altLang="en-US" sz="900"/>
              <a:t>；</a:t>
            </a:r>
            <a:r>
              <a:rPr lang="en-US" altLang="zh-CN" sz="900"/>
              <a:t>[6] https://doi.org/10.1007/s42765-024-00427-3 </a:t>
            </a:r>
            <a:endParaRPr lang="en-US" altLang="zh-CN" sz="900"/>
          </a:p>
        </p:txBody>
      </p:sp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187700" cy="6858000"/>
          </a:xfrm>
          <a:prstGeom prst="rect">
            <a:avLst/>
          </a:prstGeom>
          <a:solidFill>
            <a:srgbClr val="3043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2095500" y="2336800"/>
            <a:ext cx="2184400" cy="2184400"/>
          </a:xfrm>
          <a:prstGeom prst="ellipse">
            <a:avLst/>
          </a:prstGeom>
          <a:solidFill>
            <a:srgbClr val="4F80B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252302" y="2493602"/>
            <a:ext cx="1870798" cy="1870798"/>
          </a:xfrm>
          <a:prstGeom prst="ellipse">
            <a:avLst/>
          </a:prstGeom>
          <a:solidFill>
            <a:srgbClr val="3043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4371"/>
              </a:solidFill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2466990" y="2705725"/>
            <a:ext cx="14414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8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482861" y="1054633"/>
            <a:ext cx="1200329" cy="474873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6600" b="1" spc="200" dirty="0">
                <a:ln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PART TWO</a:t>
            </a:r>
            <a:endParaRPr lang="zh-CN" altLang="en-US" sz="6600" b="1" spc="200" dirty="0">
              <a:ln>
                <a:solidFill>
                  <a:schemeClr val="bg1"/>
                </a:solidFill>
              </a:ln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5928490" y="2243596"/>
            <a:ext cx="431400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l">
              <a:buSzPct val="100000"/>
              <a:defRPr/>
            </a:pPr>
            <a:r>
              <a:rPr lang="zh-CN" altLang="en-US" sz="4400" b="1" spc="200" noProof="1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研究目的与路线</a:t>
            </a:r>
            <a:endParaRPr lang="zh-CN" altLang="en-US" sz="4400" b="1" spc="200" noProof="1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5928491" y="2989410"/>
            <a:ext cx="410881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en-US" altLang="zh-CN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Purpose and route of the study</a:t>
            </a:r>
            <a:endParaRPr lang="en-US" altLang="zh-CN" spc="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5950760" y="3424015"/>
            <a:ext cx="3984000" cy="0"/>
          </a:xfrm>
          <a:prstGeom prst="line">
            <a:avLst/>
          </a:prstGeom>
          <a:ln>
            <a:solidFill>
              <a:srgbClr val="3043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文本框 120"/>
          <p:cNvSpPr txBox="1"/>
          <p:nvPr/>
        </p:nvSpPr>
        <p:spPr>
          <a:xfrm>
            <a:off x="7380812" y="3758851"/>
            <a:ext cx="1986441" cy="853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90500" indent="-190500">
              <a:lnSpc>
                <a:spcPct val="130000"/>
              </a:lnSpc>
              <a:buClr>
                <a:srgbClr val="304371"/>
              </a:buClr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研究目的</a:t>
            </a:r>
            <a:endParaRPr lang="en-US" altLang="zh-CN" sz="20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190500" indent="-190500">
              <a:lnSpc>
                <a:spcPct val="130000"/>
              </a:lnSpc>
              <a:buClr>
                <a:srgbClr val="304371"/>
              </a:buClr>
              <a:buFont typeface="Wingdings" panose="05000000000000000000" pitchFamily="2" charset="2"/>
              <a:buChar char="n"/>
            </a:pPr>
            <a:r>
              <a:rPr lang="en-US" altLang="zh-CN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总体技术路线</a:t>
            </a:r>
            <a:endParaRPr lang="zh-CN" altLang="en-US" sz="20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11093753" y="6274833"/>
            <a:ext cx="723900" cy="326768"/>
            <a:chOff x="11093753" y="6274833"/>
            <a:chExt cx="723900" cy="326768"/>
          </a:xfrm>
          <a:solidFill>
            <a:srgbClr val="304371"/>
          </a:solidFill>
        </p:grpSpPr>
        <p:sp>
          <p:nvSpPr>
            <p:cNvPr id="123" name="矩形: 圆角 122"/>
            <p:cNvSpPr/>
            <p:nvPr/>
          </p:nvSpPr>
          <p:spPr>
            <a:xfrm>
              <a:off x="11093753" y="6479280"/>
              <a:ext cx="723900" cy="12232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矩形: 圆角 123"/>
            <p:cNvSpPr/>
            <p:nvPr/>
          </p:nvSpPr>
          <p:spPr>
            <a:xfrm>
              <a:off x="11340493" y="6274833"/>
              <a:ext cx="477160" cy="12232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r="43188"/>
          <a:stretch>
            <a:fillRect/>
          </a:stretch>
        </p:blipFill>
        <p:spPr>
          <a:xfrm>
            <a:off x="8534400" y="247227"/>
            <a:ext cx="2965109" cy="720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582295" y="1072515"/>
            <a:ext cx="11026775" cy="725170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8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: 圆角 103"/>
          <p:cNvSpPr/>
          <p:nvPr>
            <p:custDataLst>
              <p:tags r:id="rId1"/>
            </p:custDataLst>
          </p:nvPr>
        </p:nvSpPr>
        <p:spPr>
          <a:xfrm>
            <a:off x="715222" y="1903095"/>
            <a:ext cx="4654973" cy="4575810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8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: 圆角 103"/>
          <p:cNvSpPr/>
          <p:nvPr/>
        </p:nvSpPr>
        <p:spPr>
          <a:xfrm>
            <a:off x="5486400" y="1957917"/>
            <a:ext cx="6123093" cy="4575810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8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: 圆角 14"/>
          <p:cNvSpPr/>
          <p:nvPr>
            <p:custDataLst>
              <p:tags r:id="rId2"/>
            </p:custDataLst>
          </p:nvPr>
        </p:nvSpPr>
        <p:spPr>
          <a:xfrm>
            <a:off x="725158" y="2081413"/>
            <a:ext cx="2200681" cy="423781"/>
          </a:xfrm>
          <a:prstGeom prst="roundRect">
            <a:avLst>
              <a:gd name="adj" fmla="val 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: 圆角 14"/>
          <p:cNvSpPr/>
          <p:nvPr>
            <p:custDataLst>
              <p:tags r:id="rId3"/>
            </p:custDataLst>
          </p:nvPr>
        </p:nvSpPr>
        <p:spPr>
          <a:xfrm>
            <a:off x="714998" y="4671524"/>
            <a:ext cx="2200681" cy="423781"/>
          </a:xfrm>
          <a:prstGeom prst="roundRect">
            <a:avLst>
              <a:gd name="adj" fmla="val 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: 圆角 14"/>
          <p:cNvSpPr/>
          <p:nvPr>
            <p:custDataLst>
              <p:tags r:id="rId4"/>
            </p:custDataLst>
          </p:nvPr>
        </p:nvSpPr>
        <p:spPr>
          <a:xfrm>
            <a:off x="2895588" y="3086207"/>
            <a:ext cx="2200681" cy="423781"/>
          </a:xfrm>
          <a:prstGeom prst="roundRect">
            <a:avLst>
              <a:gd name="adj" fmla="val 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5638800" y="5867400"/>
            <a:ext cx="5760000" cy="502920"/>
          </a:xfrm>
          <a:prstGeom prst="roundRect">
            <a:avLst>
              <a:gd name="adj" fmla="val 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50800" y="2678007"/>
            <a:ext cx="5736000" cy="3025987"/>
          </a:xfrm>
          <a:prstGeom prst="rect">
            <a:avLst/>
          </a:prstGeom>
          <a:noFill/>
          <a:ln w="38100" cmpd="sng">
            <a:solidFill>
              <a:schemeClr val="accent1">
                <a:shade val="50000"/>
                <a:alpha val="60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sp>
        <p:nvSpPr>
          <p:cNvPr id="21" name="矩形: 圆角 20"/>
          <p:cNvSpPr/>
          <p:nvPr/>
        </p:nvSpPr>
        <p:spPr>
          <a:xfrm>
            <a:off x="5639223" y="2209881"/>
            <a:ext cx="2040000" cy="240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25000">
                <a:srgbClr val="1F497D"/>
              </a:gs>
              <a:gs pos="100000">
                <a:schemeClr val="bg1">
                  <a:lumMod val="95000"/>
                  <a:alpha val="0"/>
                </a:schemeClr>
              </a:gs>
            </a:gsLst>
            <a:lin ang="10800000" scaled="1"/>
            <a:tileRect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: 圆角 118"/>
          <p:cNvSpPr/>
          <p:nvPr/>
        </p:nvSpPr>
        <p:spPr>
          <a:xfrm rot="10800000">
            <a:off x="9358647" y="2209881"/>
            <a:ext cx="2040000" cy="240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25000">
                <a:srgbClr val="1F497D"/>
              </a:gs>
              <a:gs pos="100000">
                <a:schemeClr val="bg1">
                  <a:lumMod val="95000"/>
                  <a:alpha val="0"/>
                </a:schemeClr>
              </a:gs>
            </a:gsLst>
            <a:lin ang="10800000" scaled="1"/>
            <a:tileRect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半闭框 29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582507" y="1957917"/>
            <a:ext cx="264000" cy="264000"/>
          </a:xfrm>
          <a:prstGeom prst="halfFrame">
            <a:avLst>
              <a:gd name="adj1" fmla="val 18142"/>
              <a:gd name="adj2" fmla="val 21040"/>
            </a:avLst>
          </a:prstGeom>
          <a:ln w="1905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31" name="半闭框 30"/>
          <p:cNvSpPr/>
          <p:nvPr>
            <p:custDataLst>
              <p:tags r:id="rId6"/>
            </p:custDataLst>
          </p:nvPr>
        </p:nvSpPr>
        <p:spPr>
          <a:xfrm rot="16200000">
            <a:off x="582507" y="6293600"/>
            <a:ext cx="240000" cy="240000"/>
          </a:xfrm>
          <a:prstGeom prst="halfFrame">
            <a:avLst>
              <a:gd name="adj1" fmla="val 18142"/>
              <a:gd name="adj2" fmla="val 21040"/>
            </a:avLst>
          </a:prstGeom>
          <a:ln w="1905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32" name="箭头: 右 42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870958" y="5664200"/>
            <a:ext cx="4078070" cy="863600"/>
          </a:xfrm>
          <a:prstGeom prst="rightArrow">
            <a:avLst>
              <a:gd name="adj1" fmla="val 50000"/>
              <a:gd name="adj2" fmla="val 46471"/>
            </a:avLst>
          </a:prstGeom>
          <a:solidFill>
            <a:srgbClr val="324A7A">
              <a:alpha val="30000"/>
            </a:srgb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8"/>
            </p:custDataLst>
          </p:nvPr>
        </p:nvSpPr>
        <p:spPr>
          <a:xfrm>
            <a:off x="993140" y="4707890"/>
            <a:ext cx="16452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</a:rPr>
              <a:t>粒子轨迹模拟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9"/>
            </p:custDataLst>
          </p:nvPr>
        </p:nvSpPr>
        <p:spPr>
          <a:xfrm>
            <a:off x="3419475" y="3131185"/>
            <a:ext cx="11525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b="1" dirty="0">
                <a:solidFill>
                  <a:schemeClr val="bg1"/>
                </a:solidFill>
                <a:sym typeface="+mn-ea"/>
              </a:rPr>
              <a:t>传热模拟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>
            <a:off x="1151255" y="2103120"/>
            <a:ext cx="1348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zh-CN" altLang="en-US" b="1" dirty="0">
                <a:solidFill>
                  <a:schemeClr val="bg1"/>
                </a:solidFill>
                <a:sym typeface="+mn-ea"/>
              </a:rPr>
              <a:t>气流场模拟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>
            <p:custDataLst>
              <p:tags r:id="rId11"/>
            </p:custDataLst>
          </p:nvPr>
        </p:nvSpPr>
        <p:spPr>
          <a:xfrm>
            <a:off x="822325" y="2518410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/>
              <a:t>采用</a:t>
            </a:r>
            <a:r>
              <a:rPr lang="en-US" altLang="zh-CN" sz="1400"/>
              <a:t>CFD</a:t>
            </a:r>
            <a:r>
              <a:rPr lang="zh-CN" altLang="en-US" sz="1400"/>
              <a:t>模拟多级卷曲纤维结构的</a:t>
            </a:r>
            <a:r>
              <a:rPr lang="zh-CN" altLang="en-US" sz="1400" b="1"/>
              <a:t>气流分布与压降</a:t>
            </a:r>
            <a:r>
              <a:rPr lang="zh-CN" altLang="en-US" sz="1400"/>
              <a:t>，并与实验对比以验证模型的预测精度。</a:t>
            </a:r>
            <a:endParaRPr lang="zh-CN" altLang="en-US" sz="1400"/>
          </a:p>
        </p:txBody>
      </p:sp>
      <p:sp>
        <p:nvSpPr>
          <p:cNvPr id="8" name="文本框 7"/>
          <p:cNvSpPr txBox="1"/>
          <p:nvPr>
            <p:custDataLst>
              <p:tags r:id="rId12"/>
            </p:custDataLst>
          </p:nvPr>
        </p:nvSpPr>
        <p:spPr>
          <a:xfrm>
            <a:off x="2988945" y="3521075"/>
            <a:ext cx="201485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/>
              <a:t>构建热传导模型，模拟纤维海绵的</a:t>
            </a:r>
            <a:r>
              <a:rPr lang="zh-CN" altLang="en-US" sz="1400" b="1"/>
              <a:t>温度场与热流分布</a:t>
            </a:r>
            <a:r>
              <a:rPr lang="zh-CN" altLang="en-US" sz="1400"/>
              <a:t>，结合实验热导率验证模型可靠性。</a:t>
            </a:r>
            <a:endParaRPr lang="zh-CN" altLang="en-US" sz="1400"/>
          </a:p>
        </p:txBody>
      </p:sp>
      <p:sp>
        <p:nvSpPr>
          <p:cNvPr id="9" name="文本框 8"/>
          <p:cNvSpPr txBox="1"/>
          <p:nvPr>
            <p:custDataLst>
              <p:tags r:id="rId13"/>
            </p:custDataLst>
          </p:nvPr>
        </p:nvSpPr>
        <p:spPr>
          <a:xfrm>
            <a:off x="822325" y="5269230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/>
              <a:t>采用离散相模型</a:t>
            </a:r>
            <a:r>
              <a:rPr lang="zh-CN" altLang="en-US" sz="1400" b="1"/>
              <a:t>追踪气溶胶粒子运动</a:t>
            </a:r>
            <a:r>
              <a:rPr lang="zh-CN" altLang="en-US" sz="1400"/>
              <a:t>，分析主要捕集机理，并与过滤实验结果对比验证。</a:t>
            </a:r>
            <a:endParaRPr lang="zh-CN" altLang="en-US" sz="1400"/>
          </a:p>
        </p:txBody>
      </p:sp>
      <p:sp>
        <p:nvSpPr>
          <p:cNvPr id="10" name="文本框 9"/>
          <p:cNvSpPr txBox="1"/>
          <p:nvPr/>
        </p:nvSpPr>
        <p:spPr>
          <a:xfrm>
            <a:off x="725170" y="1120775"/>
            <a:ext cx="107410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sym typeface="+mn-ea"/>
              </a:rPr>
              <a:t>本研究旨在通过电纺直接制备卷曲三维海绵结构，实现</a:t>
            </a:r>
            <a:r>
              <a:rPr lang="zh-CN" altLang="en-US" b="1" dirty="0">
                <a:solidFill>
                  <a:srgbClr val="C00000"/>
                </a:solidFill>
                <a:latin typeface="+mn-ea"/>
                <a:sym typeface="+mn-ea"/>
              </a:rPr>
              <a:t>高效过滤与优异保温</a:t>
            </a:r>
            <a:r>
              <a:rPr lang="zh-CN" altLang="en-US" dirty="0">
                <a:latin typeface="+mn-ea"/>
                <a:sym typeface="+mn-ea"/>
              </a:rPr>
              <a:t>性能；并结合实验与仿真深入揭示</a:t>
            </a:r>
            <a:r>
              <a:rPr lang="zh-CN" altLang="en-US" b="1" dirty="0">
                <a:latin typeface="+mn-ea"/>
                <a:sym typeface="+mn-ea"/>
              </a:rPr>
              <a:t>热</a:t>
            </a:r>
            <a:r>
              <a:rPr lang="en-US" altLang="zh-CN" b="1" dirty="0">
                <a:latin typeface="+mn-ea"/>
                <a:sym typeface="+mn-ea"/>
              </a:rPr>
              <a:t>–</a:t>
            </a:r>
            <a:r>
              <a:rPr lang="zh-CN" altLang="en-US" b="1" dirty="0">
                <a:latin typeface="+mn-ea"/>
                <a:sym typeface="+mn-ea"/>
              </a:rPr>
              <a:t>结构耦合机制</a:t>
            </a:r>
            <a:r>
              <a:rPr lang="zh-CN" altLang="en-US" dirty="0">
                <a:latin typeface="+mn-ea"/>
                <a:sym typeface="+mn-ea"/>
              </a:rPr>
              <a:t>。</a:t>
            </a:r>
            <a:endParaRPr lang="zh-CN" altLang="en-US">
              <a:solidFill>
                <a:srgbClr val="324A7A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473837" y="3162300"/>
            <a:ext cx="2249404" cy="1800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06115" y="4479290"/>
            <a:ext cx="1439398" cy="864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2040000">
            <a:off x="3220164" y="1585425"/>
            <a:ext cx="1728000" cy="1296000"/>
          </a:xfrm>
          <a:prstGeom prst="rect">
            <a:avLst/>
          </a:prstGeom>
        </p:spPr>
      </p:pic>
      <p:pic>
        <p:nvPicPr>
          <p:cNvPr id="37" name="图片 36" descr="图片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761355" y="2719070"/>
            <a:ext cx="3296498" cy="2880000"/>
          </a:xfrm>
          <a:prstGeom prst="rect">
            <a:avLst/>
          </a:prstGeom>
        </p:spPr>
      </p:pic>
      <p:pic>
        <p:nvPicPr>
          <p:cNvPr id="38" name="图片 37" descr="图片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254490" y="4353560"/>
            <a:ext cx="1642375" cy="1260000"/>
          </a:xfrm>
          <a:prstGeom prst="rect">
            <a:avLst/>
          </a:prstGeom>
        </p:spPr>
      </p:pic>
      <p:pic>
        <p:nvPicPr>
          <p:cNvPr id="39" name="图片 38" descr="图片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790940" y="2826385"/>
            <a:ext cx="2568865" cy="1368000"/>
          </a:xfrm>
          <a:prstGeom prst="rect">
            <a:avLst/>
          </a:prstGeom>
        </p:spPr>
      </p:pic>
      <p:sp>
        <p:nvSpPr>
          <p:cNvPr id="40" name="文本框 39"/>
          <p:cNvSpPr txBox="1"/>
          <p:nvPr>
            <p:custDataLst>
              <p:tags r:id="rId21"/>
            </p:custDataLst>
          </p:nvPr>
        </p:nvSpPr>
        <p:spPr>
          <a:xfrm>
            <a:off x="7844790" y="2141855"/>
            <a:ext cx="1348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zh-CN" altLang="en-US" b="1" dirty="0">
                <a:solidFill>
                  <a:srgbClr val="324A7A"/>
                </a:solidFill>
                <a:sym typeface="+mn-ea"/>
              </a:rPr>
              <a:t>主要机制</a:t>
            </a:r>
            <a:endParaRPr lang="zh-CN" altLang="en-US" b="1" dirty="0">
              <a:solidFill>
                <a:srgbClr val="324A7A"/>
              </a:solidFill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395970" y="2800350"/>
            <a:ext cx="30480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/>
              <a:t>[7]</a:t>
            </a:r>
            <a:endParaRPr lang="en-US" altLang="zh-CN" sz="800"/>
          </a:p>
        </p:txBody>
      </p:sp>
      <p:sp>
        <p:nvSpPr>
          <p:cNvPr id="42" name="文本框 41"/>
          <p:cNvSpPr txBox="1"/>
          <p:nvPr/>
        </p:nvSpPr>
        <p:spPr>
          <a:xfrm>
            <a:off x="7103110" y="6584315"/>
            <a:ext cx="2891155" cy="2305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000"/>
              <a:t>[7] https://doi.org/10.1016/j.seppur.2025.135537 </a:t>
            </a:r>
            <a:endParaRPr lang="en-US" altLang="zh-CN" sz="1000"/>
          </a:p>
        </p:txBody>
      </p:sp>
      <p:sp>
        <p:nvSpPr>
          <p:cNvPr id="34" name="文本占位符 15"/>
          <p:cNvSpPr>
            <a:spLocks noGrp="1"/>
          </p:cNvSpPr>
          <p:nvPr>
            <p:ph type="body" sz="quarter" idx="13"/>
          </p:nvPr>
        </p:nvSpPr>
        <p:spPr>
          <a:xfrm>
            <a:off x="1029156" y="335402"/>
            <a:ext cx="5295900" cy="469897"/>
          </a:xfrm>
        </p:spPr>
        <p:txBody>
          <a:bodyPr>
            <a:noAutofit/>
          </a:bodyPr>
          <a:lstStyle/>
          <a:p>
            <a:r>
              <a:rPr lang="zh-CN" altLang="en-US" sz="2600" dirty="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研究目的</a:t>
            </a:r>
            <a:endParaRPr lang="zh-CN" altLang="en-US" sz="2600" dirty="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95975" y="5879465"/>
            <a:ext cx="524510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300">
                <a:solidFill>
                  <a:schemeClr val="bg1"/>
                </a:solidFill>
              </a:rPr>
              <a:t>卷曲三维纳米纤维海绵在</a:t>
            </a:r>
            <a:r>
              <a:rPr lang="zh-CN" altLang="en-US" sz="1300" b="1">
                <a:solidFill>
                  <a:srgbClr val="C00000"/>
                </a:solidFill>
              </a:rPr>
              <a:t>空气过滤</a:t>
            </a:r>
            <a:r>
              <a:rPr lang="zh-CN" altLang="en-US" sz="1300">
                <a:solidFill>
                  <a:schemeClr val="bg1"/>
                </a:solidFill>
              </a:rPr>
              <a:t>与</a:t>
            </a:r>
            <a:r>
              <a:rPr lang="zh-CN" altLang="en-US" sz="1300" b="1">
                <a:solidFill>
                  <a:srgbClr val="C00000"/>
                </a:solidFill>
              </a:rPr>
              <a:t>热绝缘</a:t>
            </a:r>
            <a:r>
              <a:rPr lang="zh-CN" altLang="en-US" sz="1300">
                <a:solidFill>
                  <a:schemeClr val="bg1"/>
                </a:solidFill>
              </a:rPr>
              <a:t>中的</a:t>
            </a:r>
            <a:r>
              <a:rPr lang="zh-CN" altLang="en-US" sz="1300" b="1">
                <a:solidFill>
                  <a:schemeClr val="bg1"/>
                </a:solidFill>
              </a:rPr>
              <a:t>工作机理</a:t>
            </a:r>
            <a:r>
              <a:rPr lang="zh-CN" altLang="en-US" sz="1300">
                <a:solidFill>
                  <a:schemeClr val="bg1"/>
                </a:solidFill>
              </a:rPr>
              <a:t>，结合机械过滤与电荷吸附，实现高效去除颗粒物并阻隔热传递。</a:t>
            </a:r>
            <a:endParaRPr lang="zh-CN" altLang="en-US" sz="130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26945" y="5942330"/>
            <a:ext cx="100203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/>
              <a:t>COMSOL</a:t>
            </a:r>
            <a:endParaRPr lang="en-US" altLang="zh-CN" sz="1400"/>
          </a:p>
        </p:txBody>
      </p:sp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图片 9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57745" y="4680585"/>
            <a:ext cx="2035177" cy="1872000"/>
          </a:xfrm>
          <a:prstGeom prst="rect">
            <a:avLst/>
          </a:prstGeom>
        </p:spPr>
      </p:pic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zh-CN" altLang="en-US" sz="2600" dirty="0">
                <a:solidFill>
                  <a:srgbClr val="324A7A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总体设计路线</a:t>
            </a:r>
            <a:endParaRPr lang="zh-CN" altLang="en-US" sz="2600" dirty="0">
              <a:solidFill>
                <a:srgbClr val="324A7A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矩形: 圆角 103"/>
          <p:cNvSpPr/>
          <p:nvPr/>
        </p:nvSpPr>
        <p:spPr>
          <a:xfrm>
            <a:off x="582507" y="1193800"/>
            <a:ext cx="11026987" cy="60367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miter/>
          </a:ln>
          <a:effectLst>
            <a:glow rad="76200">
              <a:srgbClr val="376092">
                <a:alpha val="40000"/>
              </a:srgbClr>
            </a:glow>
          </a:effectLst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: 圆角 8"/>
          <p:cNvSpPr/>
          <p:nvPr/>
        </p:nvSpPr>
        <p:spPr>
          <a:xfrm>
            <a:off x="558800" y="1932940"/>
            <a:ext cx="3840000" cy="480060"/>
          </a:xfrm>
          <a:prstGeom prst="roundRect">
            <a:avLst>
              <a:gd name="adj" fmla="val 0"/>
            </a:avLst>
          </a:prstGeom>
          <a:solidFill>
            <a:srgbClr val="304371"/>
          </a:solidFill>
          <a:ln w="605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: 圆角 8"/>
          <p:cNvSpPr/>
          <p:nvPr>
            <p:custDataLst>
              <p:tags r:id="rId2"/>
            </p:custDataLst>
          </p:nvPr>
        </p:nvSpPr>
        <p:spPr>
          <a:xfrm>
            <a:off x="4584147" y="1938020"/>
            <a:ext cx="2280000" cy="480000"/>
          </a:xfrm>
          <a:prstGeom prst="roundRect">
            <a:avLst>
              <a:gd name="adj" fmla="val 0"/>
            </a:avLst>
          </a:prstGeom>
          <a:solidFill>
            <a:srgbClr val="304371"/>
          </a:solidFill>
          <a:ln w="605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: 圆角 8"/>
          <p:cNvSpPr/>
          <p:nvPr/>
        </p:nvSpPr>
        <p:spPr>
          <a:xfrm>
            <a:off x="9373520" y="1939713"/>
            <a:ext cx="2280000" cy="480000"/>
          </a:xfrm>
          <a:prstGeom prst="roundRect">
            <a:avLst>
              <a:gd name="adj" fmla="val 0"/>
            </a:avLst>
          </a:prstGeom>
          <a:solidFill>
            <a:srgbClr val="304371"/>
          </a:solidFill>
          <a:ln w="605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: 圆角 8"/>
          <p:cNvSpPr/>
          <p:nvPr/>
        </p:nvSpPr>
        <p:spPr>
          <a:xfrm>
            <a:off x="6968643" y="1939713"/>
            <a:ext cx="2280000" cy="480000"/>
          </a:xfrm>
          <a:prstGeom prst="roundRect">
            <a:avLst>
              <a:gd name="adj" fmla="val 0"/>
            </a:avLst>
          </a:prstGeom>
          <a:solidFill>
            <a:srgbClr val="304371"/>
          </a:solidFill>
          <a:ln w="605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: 圆角 8"/>
          <p:cNvSpPr/>
          <p:nvPr>
            <p:custDataLst>
              <p:tags r:id="rId3"/>
            </p:custDataLst>
          </p:nvPr>
        </p:nvSpPr>
        <p:spPr>
          <a:xfrm>
            <a:off x="4584147" y="3475400"/>
            <a:ext cx="2280000" cy="360000"/>
          </a:xfrm>
          <a:prstGeom prst="roundRect">
            <a:avLst>
              <a:gd name="adj" fmla="val 0"/>
            </a:avLst>
          </a:prstGeom>
          <a:solidFill>
            <a:srgbClr val="324A7A"/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: 圆角 7"/>
          <p:cNvSpPr/>
          <p:nvPr>
            <p:custDataLst>
              <p:tags r:id="rId4"/>
            </p:custDataLst>
          </p:nvPr>
        </p:nvSpPr>
        <p:spPr>
          <a:xfrm>
            <a:off x="4584147" y="2870200"/>
            <a:ext cx="2280000" cy="581133"/>
          </a:xfrm>
          <a:prstGeom prst="roundRect">
            <a:avLst>
              <a:gd name="adj" fmla="val 0"/>
            </a:avLst>
          </a:prstGeom>
          <a:gradFill flip="none" rotWithShape="1">
            <a:gsLst>
              <a:gs pos="77000">
                <a:srgbClr val="C6D6EA"/>
              </a:gs>
              <a:gs pos="15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1"/>
            <a:tileRect/>
          </a:gradFill>
          <a:ln w="605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>
            <p:custDataLst>
              <p:tags r:id="rId5"/>
            </p:custDataLst>
          </p:nvPr>
        </p:nvSpPr>
        <p:spPr>
          <a:xfrm>
            <a:off x="4602480" y="3810635"/>
            <a:ext cx="2250000" cy="1416050"/>
          </a:xfrm>
          <a:prstGeom prst="rect">
            <a:avLst/>
          </a:prstGeom>
          <a:noFill/>
          <a:ln w="31750" cmpd="sng">
            <a:solidFill>
              <a:srgbClr val="324A7A">
                <a:alpha val="60000"/>
              </a:srgb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sp>
        <p:nvSpPr>
          <p:cNvPr id="28" name="矩形: 圆角 12"/>
          <p:cNvSpPr/>
          <p:nvPr>
            <p:custDataLst>
              <p:tags r:id="rId6"/>
            </p:custDataLst>
          </p:nvPr>
        </p:nvSpPr>
        <p:spPr>
          <a:xfrm>
            <a:off x="4584147" y="2514600"/>
            <a:ext cx="2280000" cy="360000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70000"/>
            </a:schemeClr>
          </a:solidFill>
          <a:ln w="605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: 圆角 13"/>
          <p:cNvSpPr/>
          <p:nvPr/>
        </p:nvSpPr>
        <p:spPr>
          <a:xfrm>
            <a:off x="4561795" y="5765800"/>
            <a:ext cx="2280000" cy="581133"/>
          </a:xfrm>
          <a:prstGeom prst="roundRect">
            <a:avLst>
              <a:gd name="adj" fmla="val 0"/>
            </a:avLst>
          </a:prstGeom>
          <a:gradFill flip="none" rotWithShape="1">
            <a:gsLst>
              <a:gs pos="77000">
                <a:srgbClr val="C6D6EA"/>
              </a:gs>
              <a:gs pos="15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1"/>
            <a:tileRect/>
          </a:gradFill>
          <a:ln w="605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: 圆角 15"/>
          <p:cNvSpPr/>
          <p:nvPr>
            <p:custDataLst>
              <p:tags r:id="rId7"/>
            </p:custDataLst>
          </p:nvPr>
        </p:nvSpPr>
        <p:spPr>
          <a:xfrm>
            <a:off x="4561795" y="5410200"/>
            <a:ext cx="2280000" cy="360000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70000"/>
            </a:schemeClr>
          </a:solidFill>
          <a:ln w="605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: 圆角 50"/>
          <p:cNvSpPr/>
          <p:nvPr/>
        </p:nvSpPr>
        <p:spPr>
          <a:xfrm>
            <a:off x="548104" y="2545755"/>
            <a:ext cx="1727200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: 圆角 50"/>
          <p:cNvSpPr/>
          <p:nvPr/>
        </p:nvSpPr>
        <p:spPr>
          <a:xfrm>
            <a:off x="558800" y="4551010"/>
            <a:ext cx="1722600" cy="552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: 圆角 50"/>
          <p:cNvSpPr/>
          <p:nvPr>
            <p:custDataLst>
              <p:tags r:id="rId8"/>
            </p:custDataLst>
          </p:nvPr>
        </p:nvSpPr>
        <p:spPr>
          <a:xfrm>
            <a:off x="3411344" y="3160765"/>
            <a:ext cx="1008256" cy="576000"/>
          </a:xfrm>
          <a:prstGeom prst="roundRect">
            <a:avLst/>
          </a:prstGeom>
          <a:solidFill>
            <a:schemeClr val="tx2"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: 圆角 50"/>
          <p:cNvSpPr/>
          <p:nvPr>
            <p:custDataLst>
              <p:tags r:id="rId9"/>
            </p:custDataLst>
          </p:nvPr>
        </p:nvSpPr>
        <p:spPr>
          <a:xfrm>
            <a:off x="3411344" y="5184140"/>
            <a:ext cx="1008256" cy="576000"/>
          </a:xfrm>
          <a:prstGeom prst="roundRect">
            <a:avLst/>
          </a:prstGeom>
          <a:solidFill>
            <a:schemeClr val="tx2"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: 圆角 50"/>
          <p:cNvSpPr/>
          <p:nvPr>
            <p:custDataLst>
              <p:tags r:id="rId10"/>
            </p:custDataLst>
          </p:nvPr>
        </p:nvSpPr>
        <p:spPr>
          <a:xfrm>
            <a:off x="3411344" y="4172453"/>
            <a:ext cx="1008256" cy="576000"/>
          </a:xfrm>
          <a:prstGeom prst="roundRect">
            <a:avLst/>
          </a:prstGeom>
          <a:solidFill>
            <a:schemeClr val="tx2">
              <a:alpha val="3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63400" y="3245977"/>
            <a:ext cx="1718000" cy="1149500"/>
          </a:xfrm>
          <a:prstGeom prst="rect">
            <a:avLst/>
          </a:prstGeom>
          <a:noFill/>
          <a:ln w="31750" cmpd="sng">
            <a:solidFill>
              <a:schemeClr val="accent1">
                <a:shade val="50000"/>
                <a:alpha val="60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sp>
        <p:nvSpPr>
          <p:cNvPr id="38" name="矩形 37"/>
          <p:cNvSpPr/>
          <p:nvPr/>
        </p:nvSpPr>
        <p:spPr>
          <a:xfrm>
            <a:off x="568000" y="5228455"/>
            <a:ext cx="1718000" cy="1149500"/>
          </a:xfrm>
          <a:prstGeom prst="rect">
            <a:avLst/>
          </a:prstGeom>
          <a:noFill/>
          <a:ln w="31750" cmpd="sng">
            <a:solidFill>
              <a:schemeClr val="accent1">
                <a:shade val="50000"/>
                <a:alpha val="60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cxnSp>
        <p:nvCxnSpPr>
          <p:cNvPr id="39" name="直接连接符 38"/>
          <p:cNvCxnSpPr/>
          <p:nvPr/>
        </p:nvCxnSpPr>
        <p:spPr>
          <a:xfrm>
            <a:off x="2478800" y="2514600"/>
            <a:ext cx="0" cy="398400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2358747" y="4386600"/>
            <a:ext cx="240000" cy="240000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41" name="等腰三角形 76"/>
          <p:cNvSpPr>
            <a:spLocks noChangeAspect="1"/>
          </p:cNvSpPr>
          <p:nvPr/>
        </p:nvSpPr>
        <p:spPr>
          <a:xfrm rot="5400000">
            <a:off x="2420892" y="4434600"/>
            <a:ext cx="166269" cy="144000"/>
          </a:xfrm>
          <a:prstGeom prst="triangle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16200000" scaled="1"/>
            <a:tileRect/>
          </a:gradFill>
          <a:ln w="605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箭头: 右 42"/>
          <p:cNvSpPr/>
          <p:nvPr>
            <p:custDataLst>
              <p:tags r:id="rId11"/>
            </p:custDataLst>
          </p:nvPr>
        </p:nvSpPr>
        <p:spPr>
          <a:xfrm>
            <a:off x="2585341" y="5216093"/>
            <a:ext cx="720000" cy="512093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箭头: 右 42"/>
          <p:cNvSpPr/>
          <p:nvPr/>
        </p:nvSpPr>
        <p:spPr>
          <a:xfrm>
            <a:off x="7028815" y="3173095"/>
            <a:ext cx="546735" cy="511810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箭头: 右 42"/>
          <p:cNvSpPr/>
          <p:nvPr>
            <p:custDataLst>
              <p:tags r:id="rId12"/>
            </p:custDataLst>
          </p:nvPr>
        </p:nvSpPr>
        <p:spPr>
          <a:xfrm>
            <a:off x="2585341" y="3188919"/>
            <a:ext cx="720000" cy="512093"/>
          </a:xfrm>
          <a:prstGeom prst="rightArrow">
            <a:avLst>
              <a:gd name="adj1" fmla="val 50000"/>
              <a:gd name="adj2" fmla="val 30160"/>
            </a:avLst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箭头: 右 42"/>
          <p:cNvSpPr/>
          <p:nvPr/>
        </p:nvSpPr>
        <p:spPr>
          <a:xfrm>
            <a:off x="7028815" y="5504180"/>
            <a:ext cx="545465" cy="511810"/>
          </a:xfrm>
          <a:prstGeom prst="rightArrow">
            <a:avLst>
              <a:gd name="adj1" fmla="val 50000"/>
              <a:gd name="adj2" fmla="val 30160"/>
            </a:avLst>
          </a:pr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66000">
                <a:srgbClr val="1F497D"/>
              </a:gs>
              <a:gs pos="100000">
                <a:srgbClr val="1F497D"/>
              </a:gs>
            </a:gsLst>
            <a:lin ang="0" scaled="1"/>
          </a:gra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: 圆角 1048651"/>
          <p:cNvSpPr/>
          <p:nvPr/>
        </p:nvSpPr>
        <p:spPr>
          <a:xfrm>
            <a:off x="9363515" y="3223400"/>
            <a:ext cx="2280000" cy="432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rgbClr val="1F497D">
                  <a:alpha val="40000"/>
                </a:srgbClr>
              </a:gs>
            </a:gsLst>
            <a:lin ang="16200000" scaled="1"/>
            <a:tileRect/>
          </a:gradFill>
          <a:ln w="12700" cap="flat">
            <a:solidFill>
              <a:srgbClr val="1F497D">
                <a:alpha val="70000"/>
              </a:srgbClr>
            </a:solidFill>
            <a:prstDash val="solid"/>
            <a:miter/>
          </a:ln>
          <a:effectLst/>
        </p:spPr>
        <p:txBody>
          <a:bodyPr rtlCol="0" anchor="ctr"/>
          <a:lstStyle/>
          <a:p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: 圆角 1048653"/>
          <p:cNvSpPr/>
          <p:nvPr/>
        </p:nvSpPr>
        <p:spPr>
          <a:xfrm>
            <a:off x="9353200" y="2590600"/>
            <a:ext cx="2280000" cy="432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rgbClr val="1F497D">
                  <a:alpha val="40000"/>
                </a:srgbClr>
              </a:gs>
            </a:gsLst>
            <a:lin ang="16200000" scaled="1"/>
            <a:tileRect/>
          </a:gradFill>
          <a:ln w="12700" cap="flat">
            <a:solidFill>
              <a:srgbClr val="1F497D">
                <a:alpha val="70000"/>
              </a:srgbClr>
            </a:solidFill>
            <a:prstDash val="solid"/>
            <a:miter/>
          </a:ln>
          <a:effectLst/>
        </p:spPr>
        <p:txBody>
          <a:bodyPr rtlCol="0" anchor="ctr"/>
          <a:lstStyle/>
          <a:p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矩形: 圆角 1048654"/>
          <p:cNvSpPr/>
          <p:nvPr/>
        </p:nvSpPr>
        <p:spPr>
          <a:xfrm>
            <a:off x="9363515" y="4491943"/>
            <a:ext cx="2280000" cy="432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rgbClr val="1F497D">
                  <a:alpha val="40000"/>
                </a:srgbClr>
              </a:gs>
            </a:gsLst>
            <a:lin ang="16200000" scaled="1"/>
            <a:tileRect/>
          </a:gradFill>
          <a:ln w="12700" cap="flat">
            <a:solidFill>
              <a:srgbClr val="1F497D">
                <a:alpha val="70000"/>
              </a:srgbClr>
            </a:solidFill>
            <a:prstDash val="solid"/>
            <a:miter/>
          </a:ln>
          <a:effectLst/>
        </p:spPr>
        <p:txBody>
          <a:bodyPr rtlCol="0" anchor="ctr"/>
          <a:lstStyle/>
          <a:p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: 圆角 1048655"/>
          <p:cNvSpPr/>
          <p:nvPr/>
        </p:nvSpPr>
        <p:spPr>
          <a:xfrm>
            <a:off x="9363515" y="3856200"/>
            <a:ext cx="2280000" cy="432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rgbClr val="1F497D">
                  <a:alpha val="40000"/>
                </a:srgbClr>
              </a:gs>
            </a:gsLst>
            <a:lin ang="16200000" scaled="1"/>
            <a:tileRect/>
          </a:gradFill>
          <a:ln w="12700" cap="flat">
            <a:solidFill>
              <a:srgbClr val="1F497D">
                <a:alpha val="70000"/>
              </a:srgbClr>
            </a:solidFill>
            <a:prstDash val="solid"/>
            <a:miter/>
          </a:ln>
          <a:effectLst/>
        </p:spPr>
        <p:txBody>
          <a:bodyPr rtlCol="0" anchor="ctr"/>
          <a:lstStyle/>
          <a:p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: 圆角 1048656"/>
          <p:cNvSpPr/>
          <p:nvPr/>
        </p:nvSpPr>
        <p:spPr>
          <a:xfrm>
            <a:off x="9363515" y="5760140"/>
            <a:ext cx="2280000" cy="432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rgbClr val="1F497D">
                  <a:alpha val="40000"/>
                </a:srgbClr>
              </a:gs>
            </a:gsLst>
            <a:lin ang="16200000" scaled="1"/>
            <a:tileRect/>
          </a:gradFill>
          <a:ln w="12700" cap="flat">
            <a:solidFill>
              <a:srgbClr val="1F497D">
                <a:alpha val="70000"/>
              </a:srgbClr>
            </a:solidFill>
            <a:prstDash val="solid"/>
            <a:miter/>
          </a:ln>
          <a:effectLst/>
        </p:spPr>
        <p:txBody>
          <a:bodyPr rtlCol="0" anchor="ctr"/>
          <a:lstStyle/>
          <a:p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: 圆角 1048657"/>
          <p:cNvSpPr/>
          <p:nvPr/>
        </p:nvSpPr>
        <p:spPr>
          <a:xfrm>
            <a:off x="9363515" y="5127685"/>
            <a:ext cx="2280000" cy="432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rgbClr val="1F497D">
                  <a:alpha val="40000"/>
                </a:srgbClr>
              </a:gs>
            </a:gsLst>
            <a:lin ang="16200000" scaled="1"/>
            <a:tileRect/>
          </a:gradFill>
          <a:ln w="12700" cap="flat">
            <a:solidFill>
              <a:srgbClr val="1F497D">
                <a:alpha val="70000"/>
              </a:srgbClr>
            </a:solidFill>
            <a:prstDash val="solid"/>
            <a:miter/>
          </a:ln>
          <a:effectLst/>
        </p:spPr>
        <p:txBody>
          <a:bodyPr rtlCol="0" anchor="ctr"/>
          <a:lstStyle/>
          <a:p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>
            <p:custDataLst>
              <p:tags r:id="rId13"/>
            </p:custDataLst>
          </p:nvPr>
        </p:nvSpPr>
        <p:spPr>
          <a:xfrm>
            <a:off x="835025" y="1998345"/>
            <a:ext cx="11525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600" b="1">
                <a:solidFill>
                  <a:schemeClr val="bg1"/>
                </a:solidFill>
              </a:rPr>
              <a:t>材料制备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54" name="文本框 53"/>
          <p:cNvSpPr txBox="1"/>
          <p:nvPr>
            <p:custDataLst>
              <p:tags r:id="rId14"/>
            </p:custDataLst>
          </p:nvPr>
        </p:nvSpPr>
        <p:spPr>
          <a:xfrm>
            <a:off x="2773045" y="1998345"/>
            <a:ext cx="11525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600" b="1">
                <a:solidFill>
                  <a:schemeClr val="bg1"/>
                </a:solidFill>
              </a:rPr>
              <a:t>结构表征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>
            <p:custDataLst>
              <p:tags r:id="rId15"/>
            </p:custDataLst>
          </p:nvPr>
        </p:nvSpPr>
        <p:spPr>
          <a:xfrm>
            <a:off x="5172710" y="1998345"/>
            <a:ext cx="1152525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>
              <a:buNone/>
            </a:pPr>
            <a:r>
              <a:rPr lang="zh-CN" altLang="en-US" sz="1600" b="1">
                <a:solidFill>
                  <a:schemeClr val="bg1"/>
                </a:solidFill>
              </a:rPr>
              <a:t>性能测试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>
            <p:custDataLst>
              <p:tags r:id="rId16"/>
            </p:custDataLst>
          </p:nvPr>
        </p:nvSpPr>
        <p:spPr>
          <a:xfrm>
            <a:off x="7572375" y="1998345"/>
            <a:ext cx="11525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600" b="1">
                <a:solidFill>
                  <a:schemeClr val="bg1"/>
                </a:solidFill>
              </a:rPr>
              <a:t>数值仿真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>
            <p:custDataLst>
              <p:tags r:id="rId17"/>
            </p:custDataLst>
          </p:nvPr>
        </p:nvSpPr>
        <p:spPr>
          <a:xfrm>
            <a:off x="9808210" y="1994535"/>
            <a:ext cx="14103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600" b="1">
                <a:solidFill>
                  <a:schemeClr val="bg1"/>
                </a:solidFill>
              </a:rPr>
              <a:t>优化与应用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35025" y="1305560"/>
            <a:ext cx="104940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32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</a:t>
            </a:r>
            <a:r>
              <a:rPr lang="en-US" altLang="zh-CN" b="1">
                <a:solidFill>
                  <a:srgbClr val="32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b="1">
                <a:solidFill>
                  <a:srgbClr val="32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制备</a:t>
            </a:r>
            <a:r>
              <a:rPr lang="en-US" altLang="zh-CN" b="1" dirty="0">
                <a:latin typeface="+mn-ea"/>
                <a:sym typeface="+mn-ea"/>
              </a:rPr>
              <a:t>–</a:t>
            </a:r>
            <a:r>
              <a:rPr lang="zh-CN" altLang="en-US" b="1">
                <a:solidFill>
                  <a:srgbClr val="32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表征</a:t>
            </a:r>
            <a:r>
              <a:rPr lang="en-US" altLang="zh-CN" b="1" dirty="0">
                <a:latin typeface="+mn-ea"/>
                <a:sym typeface="+mn-ea"/>
              </a:rPr>
              <a:t>–</a:t>
            </a:r>
            <a:r>
              <a:rPr lang="zh-CN" altLang="en-US" b="1">
                <a:solidFill>
                  <a:srgbClr val="32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测试</a:t>
            </a:r>
            <a:r>
              <a:rPr lang="en-US" altLang="zh-CN" b="1" dirty="0">
                <a:latin typeface="+mn-ea"/>
                <a:sym typeface="+mn-ea"/>
              </a:rPr>
              <a:t>–</a:t>
            </a:r>
            <a:r>
              <a:rPr lang="zh-CN" altLang="en-US" b="1">
                <a:solidFill>
                  <a:srgbClr val="32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仿真</a:t>
            </a:r>
            <a:r>
              <a:rPr lang="en-US" altLang="zh-CN" b="1" dirty="0">
                <a:latin typeface="+mn-ea"/>
                <a:sym typeface="+mn-ea"/>
              </a:rPr>
              <a:t>–</a:t>
            </a:r>
            <a:r>
              <a:rPr lang="zh-CN" altLang="en-US" b="1">
                <a:solidFill>
                  <a:srgbClr val="32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优化</a:t>
            </a:r>
            <a:r>
              <a:rPr lang="en-US" altLang="zh-CN" b="1">
                <a:solidFill>
                  <a:srgbClr val="32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>
                <a:solidFill>
                  <a:srgbClr val="32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一体</a:t>
            </a:r>
            <a:r>
              <a:rPr lang="zh-CN" altLang="en-US">
                <a:solidFill>
                  <a:srgbClr val="324A7A"/>
                </a:solidFill>
              </a:rPr>
              <a:t>化技术路线，系统揭示卷曲微纳米纤维结构的</a:t>
            </a:r>
            <a:r>
              <a:rPr lang="zh-CN" altLang="en-US" b="1">
                <a:solidFill>
                  <a:srgbClr val="324A7A"/>
                </a:solidFill>
              </a:rPr>
              <a:t>多场耦合机理</a:t>
            </a:r>
            <a:r>
              <a:rPr lang="zh-CN" altLang="en-US">
                <a:solidFill>
                  <a:srgbClr val="324A7A"/>
                </a:solidFill>
              </a:rPr>
              <a:t>。</a:t>
            </a:r>
            <a:endParaRPr lang="zh-CN" altLang="en-US">
              <a:solidFill>
                <a:srgbClr val="324A7A"/>
              </a:solidFill>
            </a:endParaRPr>
          </a:p>
        </p:txBody>
      </p:sp>
      <p:pic>
        <p:nvPicPr>
          <p:cNvPr id="60" name="图片 59" descr="图片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72160" y="3296285"/>
            <a:ext cx="1291035" cy="1080000"/>
          </a:xfrm>
          <a:prstGeom prst="rect">
            <a:avLst/>
          </a:prstGeom>
        </p:spPr>
      </p:pic>
      <p:pic>
        <p:nvPicPr>
          <p:cNvPr id="61" name="图片 60" descr="图片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71830" y="5277485"/>
            <a:ext cx="1516994" cy="1080000"/>
          </a:xfrm>
          <a:prstGeom prst="rect">
            <a:avLst/>
          </a:prstGeom>
        </p:spPr>
      </p:pic>
      <p:sp>
        <p:nvSpPr>
          <p:cNvPr id="68" name="文本框 67"/>
          <p:cNvSpPr txBox="1"/>
          <p:nvPr>
            <p:custDataLst>
              <p:tags r:id="rId20"/>
            </p:custDataLst>
          </p:nvPr>
        </p:nvSpPr>
        <p:spPr>
          <a:xfrm>
            <a:off x="3460750" y="3289300"/>
            <a:ext cx="93789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400" dirty="0">
                <a:latin typeface="+mn-ea"/>
                <a:sym typeface="+mn-ea"/>
              </a:rPr>
              <a:t>纤维直径</a:t>
            </a:r>
            <a:endParaRPr lang="zh-CN" altLang="en-US" sz="1400" b="1" dirty="0">
              <a:solidFill>
                <a:schemeClr val="bg1"/>
              </a:solidFill>
              <a:latin typeface="+mn-ea"/>
              <a:sym typeface="+mn-ea"/>
            </a:endParaRPr>
          </a:p>
        </p:txBody>
      </p:sp>
      <p:sp>
        <p:nvSpPr>
          <p:cNvPr id="69" name="文本框 68"/>
          <p:cNvSpPr txBox="1"/>
          <p:nvPr>
            <p:custDataLst>
              <p:tags r:id="rId21"/>
            </p:custDataLst>
          </p:nvPr>
        </p:nvSpPr>
        <p:spPr>
          <a:xfrm>
            <a:off x="3460750" y="4319905"/>
            <a:ext cx="93789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400" dirty="0">
                <a:latin typeface="+mn-ea"/>
                <a:sym typeface="+mn-ea"/>
              </a:rPr>
              <a:t>孔径分布</a:t>
            </a:r>
            <a:endParaRPr lang="zh-CN" altLang="en-US" sz="1400" b="1" dirty="0">
              <a:solidFill>
                <a:schemeClr val="bg1"/>
              </a:solidFill>
              <a:latin typeface="+mn-ea"/>
              <a:sym typeface="+mn-ea"/>
            </a:endParaRPr>
          </a:p>
        </p:txBody>
      </p:sp>
      <p:sp>
        <p:nvSpPr>
          <p:cNvPr id="70" name="文本框 69"/>
          <p:cNvSpPr txBox="1"/>
          <p:nvPr>
            <p:custDataLst>
              <p:tags r:id="rId22"/>
            </p:custDataLst>
          </p:nvPr>
        </p:nvSpPr>
        <p:spPr>
          <a:xfrm>
            <a:off x="3460750" y="5299075"/>
            <a:ext cx="93789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400" dirty="0">
                <a:latin typeface="+mn-ea"/>
                <a:sym typeface="+mn-ea"/>
              </a:rPr>
              <a:t>三维结构</a:t>
            </a:r>
            <a:endParaRPr lang="zh-CN" altLang="en-US" sz="1400" b="1" dirty="0">
              <a:solidFill>
                <a:schemeClr val="bg1"/>
              </a:solidFill>
              <a:latin typeface="+mn-ea"/>
              <a:sym typeface="+mn-ea"/>
            </a:endParaRPr>
          </a:p>
        </p:txBody>
      </p:sp>
      <p:sp>
        <p:nvSpPr>
          <p:cNvPr id="72" name="文本框 71"/>
          <p:cNvSpPr txBox="1"/>
          <p:nvPr>
            <p:custDataLst>
              <p:tags r:id="rId23"/>
            </p:custDataLst>
          </p:nvPr>
        </p:nvSpPr>
        <p:spPr>
          <a:xfrm>
            <a:off x="746760" y="2683510"/>
            <a:ext cx="131635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400" b="1" dirty="0">
                <a:solidFill>
                  <a:srgbClr val="324A7A"/>
                </a:solidFill>
                <a:latin typeface="+mn-ea"/>
                <a:sym typeface="+mn-ea"/>
              </a:rPr>
              <a:t>纺制三维海绵</a:t>
            </a:r>
            <a:endParaRPr lang="zh-CN" altLang="en-US" sz="1400" b="1" dirty="0">
              <a:solidFill>
                <a:srgbClr val="324A7A"/>
              </a:solidFill>
              <a:latin typeface="+mn-ea"/>
              <a:sym typeface="+mn-ea"/>
            </a:endParaRPr>
          </a:p>
        </p:txBody>
      </p:sp>
      <p:sp>
        <p:nvSpPr>
          <p:cNvPr id="74" name="文本框 73"/>
          <p:cNvSpPr txBox="1"/>
          <p:nvPr>
            <p:custDataLst>
              <p:tags r:id="rId24"/>
            </p:custDataLst>
          </p:nvPr>
        </p:nvSpPr>
        <p:spPr>
          <a:xfrm>
            <a:off x="746760" y="4680585"/>
            <a:ext cx="131635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1400" b="1" dirty="0">
                <a:solidFill>
                  <a:srgbClr val="324A7A"/>
                </a:solidFill>
                <a:latin typeface="+mn-ea"/>
                <a:sym typeface="+mn-ea"/>
              </a:rPr>
              <a:t>蓬松结构展示</a:t>
            </a:r>
            <a:endParaRPr lang="zh-CN" altLang="en-US" sz="1400" b="1" dirty="0">
              <a:solidFill>
                <a:srgbClr val="324A7A"/>
              </a:solidFill>
              <a:latin typeface="+mn-ea"/>
              <a:sym typeface="+mn-ea"/>
            </a:endParaRPr>
          </a:p>
        </p:txBody>
      </p:sp>
      <p:pic>
        <p:nvPicPr>
          <p:cNvPr id="76" name="图片 75" descr="1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/>
          <a:srcRect t="27102" b="16166"/>
          <a:stretch>
            <a:fillRect/>
          </a:stretch>
        </p:blipFill>
        <p:spPr>
          <a:xfrm>
            <a:off x="4831080" y="3867150"/>
            <a:ext cx="1740535" cy="1316990"/>
          </a:xfrm>
          <a:prstGeom prst="rect">
            <a:avLst/>
          </a:prstGeom>
        </p:spPr>
      </p:pic>
      <p:sp>
        <p:nvSpPr>
          <p:cNvPr id="78" name="矩形: 圆角 7"/>
          <p:cNvSpPr/>
          <p:nvPr>
            <p:custDataLst>
              <p:tags r:id="rId27"/>
            </p:custDataLst>
          </p:nvPr>
        </p:nvSpPr>
        <p:spPr>
          <a:xfrm>
            <a:off x="4584147" y="2870200"/>
            <a:ext cx="2280000" cy="581133"/>
          </a:xfrm>
          <a:prstGeom prst="roundRect">
            <a:avLst>
              <a:gd name="adj" fmla="val 0"/>
            </a:avLst>
          </a:prstGeom>
          <a:gradFill flip="none" rotWithShape="1">
            <a:gsLst>
              <a:gs pos="77000">
                <a:srgbClr val="C6D6EA"/>
              </a:gs>
              <a:gs pos="15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1"/>
            <a:tileRect/>
          </a:gradFill>
          <a:ln w="6055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28"/>
          <a:srcRect t="12871"/>
          <a:stretch>
            <a:fillRect/>
          </a:stretch>
        </p:blipFill>
        <p:spPr>
          <a:xfrm>
            <a:off x="7618730" y="2651125"/>
            <a:ext cx="1772920" cy="1474470"/>
          </a:xfrm>
          <a:prstGeom prst="rect">
            <a:avLst/>
          </a:prstGeom>
        </p:spPr>
      </p:pic>
      <p:sp>
        <p:nvSpPr>
          <p:cNvPr id="85" name="文本框 84"/>
          <p:cNvSpPr txBox="1"/>
          <p:nvPr>
            <p:custDataLst>
              <p:tags r:id="rId29"/>
            </p:custDataLst>
          </p:nvPr>
        </p:nvSpPr>
        <p:spPr>
          <a:xfrm>
            <a:off x="5172710" y="5605780"/>
            <a:ext cx="1152525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>
              <a:buNone/>
            </a:pPr>
            <a:r>
              <a:rPr lang="zh-CN" altLang="en-US" sz="1600" b="1">
                <a:solidFill>
                  <a:srgbClr val="324A7A"/>
                </a:solidFill>
              </a:rPr>
              <a:t>空气过滤</a:t>
            </a:r>
            <a:endParaRPr lang="zh-CN" altLang="en-US" sz="1600" b="1">
              <a:solidFill>
                <a:srgbClr val="324A7A"/>
              </a:solidFill>
            </a:endParaRPr>
          </a:p>
        </p:txBody>
      </p:sp>
      <p:sp>
        <p:nvSpPr>
          <p:cNvPr id="86" name="文本框 85"/>
          <p:cNvSpPr txBox="1"/>
          <p:nvPr>
            <p:custDataLst>
              <p:tags r:id="rId30"/>
            </p:custDataLst>
          </p:nvPr>
        </p:nvSpPr>
        <p:spPr>
          <a:xfrm>
            <a:off x="5172710" y="2715895"/>
            <a:ext cx="1152525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>
              <a:buNone/>
            </a:pPr>
            <a:r>
              <a:rPr lang="zh-CN" altLang="en-US" sz="1600" b="1">
                <a:solidFill>
                  <a:srgbClr val="324A7A"/>
                </a:solidFill>
              </a:rPr>
              <a:t>保暖测试</a:t>
            </a:r>
            <a:endParaRPr lang="zh-CN" altLang="en-US" sz="1600" b="1">
              <a:solidFill>
                <a:srgbClr val="324A7A"/>
              </a:solidFill>
            </a:endParaRPr>
          </a:p>
        </p:txBody>
      </p:sp>
      <p:sp>
        <p:nvSpPr>
          <p:cNvPr id="87" name="文本框 86"/>
          <p:cNvSpPr txBox="1"/>
          <p:nvPr>
            <p:custDataLst>
              <p:tags r:id="rId31"/>
            </p:custDataLst>
          </p:nvPr>
        </p:nvSpPr>
        <p:spPr>
          <a:xfrm>
            <a:off x="10036175" y="2626360"/>
            <a:ext cx="913130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>
              <a:buNone/>
            </a:pPr>
            <a:r>
              <a:rPr lang="zh-CN" altLang="en-US" sz="1400" b="1">
                <a:solidFill>
                  <a:srgbClr val="324A7A"/>
                </a:solidFill>
              </a:rPr>
              <a:t>结构优化</a:t>
            </a:r>
            <a:endParaRPr lang="zh-CN" altLang="en-US" sz="1400" b="1">
              <a:solidFill>
                <a:srgbClr val="324A7A"/>
              </a:solidFill>
            </a:endParaRPr>
          </a:p>
        </p:txBody>
      </p:sp>
      <p:sp>
        <p:nvSpPr>
          <p:cNvPr id="89" name="文本框 88"/>
          <p:cNvSpPr txBox="1"/>
          <p:nvPr>
            <p:custDataLst>
              <p:tags r:id="rId32"/>
            </p:custDataLst>
          </p:nvPr>
        </p:nvSpPr>
        <p:spPr>
          <a:xfrm>
            <a:off x="10036175" y="3246120"/>
            <a:ext cx="913130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>
              <a:buNone/>
            </a:pPr>
            <a:r>
              <a:rPr lang="zh-CN" altLang="en-US" sz="1400" b="1">
                <a:solidFill>
                  <a:srgbClr val="324A7A"/>
                </a:solidFill>
              </a:rPr>
              <a:t>性能优化</a:t>
            </a:r>
            <a:endParaRPr lang="zh-CN" altLang="en-US" sz="1400" b="1">
              <a:solidFill>
                <a:srgbClr val="324A7A"/>
              </a:solidFill>
            </a:endParaRPr>
          </a:p>
        </p:txBody>
      </p:sp>
      <p:sp>
        <p:nvSpPr>
          <p:cNvPr id="90" name="文本框 89"/>
          <p:cNvSpPr txBox="1"/>
          <p:nvPr>
            <p:custDataLst>
              <p:tags r:id="rId33"/>
            </p:custDataLst>
          </p:nvPr>
        </p:nvSpPr>
        <p:spPr>
          <a:xfrm>
            <a:off x="10036175" y="3899535"/>
            <a:ext cx="913130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>
              <a:buNone/>
            </a:pPr>
            <a:r>
              <a:rPr lang="zh-CN" altLang="en-US" sz="1400" b="1">
                <a:solidFill>
                  <a:srgbClr val="324A7A"/>
                </a:solidFill>
              </a:rPr>
              <a:t>界面优化</a:t>
            </a:r>
            <a:endParaRPr lang="zh-CN" altLang="en-US" sz="1400" b="1">
              <a:solidFill>
                <a:srgbClr val="324A7A"/>
              </a:solidFill>
            </a:endParaRPr>
          </a:p>
        </p:txBody>
      </p:sp>
      <p:sp>
        <p:nvSpPr>
          <p:cNvPr id="91" name="文本框 90"/>
          <p:cNvSpPr txBox="1"/>
          <p:nvPr>
            <p:custDataLst>
              <p:tags r:id="rId34"/>
            </p:custDataLst>
          </p:nvPr>
        </p:nvSpPr>
        <p:spPr>
          <a:xfrm>
            <a:off x="10036175" y="4522470"/>
            <a:ext cx="913130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>
              <a:buNone/>
            </a:pPr>
            <a:r>
              <a:rPr lang="zh-CN" altLang="en-US" sz="1400" b="1">
                <a:solidFill>
                  <a:srgbClr val="324A7A"/>
                </a:solidFill>
              </a:rPr>
              <a:t>低温防护</a:t>
            </a:r>
            <a:endParaRPr lang="zh-CN" altLang="en-US" sz="1400" b="1">
              <a:solidFill>
                <a:srgbClr val="324A7A"/>
              </a:solidFill>
            </a:endParaRPr>
          </a:p>
        </p:txBody>
      </p:sp>
      <p:sp>
        <p:nvSpPr>
          <p:cNvPr id="92" name="文本框 91"/>
          <p:cNvSpPr txBox="1"/>
          <p:nvPr>
            <p:custDataLst>
              <p:tags r:id="rId35"/>
            </p:custDataLst>
          </p:nvPr>
        </p:nvSpPr>
        <p:spPr>
          <a:xfrm>
            <a:off x="10036175" y="5174615"/>
            <a:ext cx="912495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>
              <a:buNone/>
            </a:pPr>
            <a:r>
              <a:rPr lang="zh-CN" altLang="en-US" sz="1400" b="1">
                <a:solidFill>
                  <a:srgbClr val="324A7A"/>
                </a:solidFill>
              </a:rPr>
              <a:t>节能过滤</a:t>
            </a:r>
            <a:endParaRPr lang="zh-CN" altLang="en-US" sz="1400" b="1">
              <a:solidFill>
                <a:srgbClr val="324A7A"/>
              </a:solidFill>
            </a:endParaRPr>
          </a:p>
        </p:txBody>
      </p:sp>
      <p:sp>
        <p:nvSpPr>
          <p:cNvPr id="93" name="文本框 92"/>
          <p:cNvSpPr txBox="1"/>
          <p:nvPr>
            <p:custDataLst>
              <p:tags r:id="rId36"/>
            </p:custDataLst>
          </p:nvPr>
        </p:nvSpPr>
        <p:spPr>
          <a:xfrm>
            <a:off x="9579610" y="5817235"/>
            <a:ext cx="1826260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>
              <a:buNone/>
            </a:pPr>
            <a:r>
              <a:rPr lang="zh-CN" altLang="en-US" sz="1400" b="1">
                <a:solidFill>
                  <a:srgbClr val="324A7A"/>
                </a:solidFill>
              </a:rPr>
              <a:t>绿色制造与循环利用</a:t>
            </a:r>
            <a:endParaRPr lang="zh-CN" altLang="en-US" sz="1400" b="1">
              <a:solidFill>
                <a:srgbClr val="324A7A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700770" y="6498590"/>
            <a:ext cx="30480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/>
              <a:t>[8]</a:t>
            </a:r>
            <a:endParaRPr lang="en-US" altLang="zh-CN" sz="800"/>
          </a:p>
        </p:txBody>
      </p:sp>
      <p:sp>
        <p:nvSpPr>
          <p:cNvPr id="96" name="文本框 95"/>
          <p:cNvSpPr txBox="1"/>
          <p:nvPr/>
        </p:nvSpPr>
        <p:spPr>
          <a:xfrm>
            <a:off x="9747250" y="6597015"/>
            <a:ext cx="2444750" cy="2609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900"/>
              <a:t>[8] https://doi.org/10.1016/j.cej.2021.130175 </a:t>
            </a:r>
            <a:endParaRPr lang="en-US" altLang="zh-CN" sz="900"/>
          </a:p>
        </p:txBody>
      </p:sp>
      <p:sp>
        <p:nvSpPr>
          <p:cNvPr id="2" name="文本框 1"/>
          <p:cNvSpPr txBox="1"/>
          <p:nvPr>
            <p:custDataLst>
              <p:tags r:id="rId37"/>
            </p:custDataLst>
          </p:nvPr>
        </p:nvSpPr>
        <p:spPr>
          <a:xfrm>
            <a:off x="4602480" y="3535680"/>
            <a:ext cx="2239010" cy="363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algn="ctr">
              <a:buNone/>
            </a:pPr>
            <a:r>
              <a:rPr lang="zh-CN" altLang="en-US" sz="1200" b="1">
                <a:solidFill>
                  <a:schemeClr val="bg1"/>
                </a:solidFill>
              </a:rPr>
              <a:t>滤料</a:t>
            </a:r>
            <a:r>
              <a:rPr lang="zh-CN" altLang="en-US" sz="1200" b="1">
                <a:solidFill>
                  <a:schemeClr val="bg1"/>
                </a:solidFill>
              </a:rPr>
              <a:t>试验台</a:t>
            </a:r>
            <a:endParaRPr lang="zh-CN" altLang="en-US" sz="12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187700" cy="6858000"/>
          </a:xfrm>
          <a:prstGeom prst="rect">
            <a:avLst/>
          </a:prstGeom>
          <a:solidFill>
            <a:srgbClr val="3043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2095500" y="2336800"/>
            <a:ext cx="2184400" cy="2184400"/>
          </a:xfrm>
          <a:prstGeom prst="ellipse">
            <a:avLst/>
          </a:prstGeom>
          <a:solidFill>
            <a:srgbClr val="4F80B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252302" y="2493602"/>
            <a:ext cx="1870798" cy="1870798"/>
          </a:xfrm>
          <a:prstGeom prst="ellipse">
            <a:avLst/>
          </a:prstGeom>
          <a:solidFill>
            <a:srgbClr val="3043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04371"/>
              </a:solidFill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2466990" y="2705725"/>
            <a:ext cx="14414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8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482861" y="582549"/>
            <a:ext cx="1200329" cy="569290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6600" b="1" spc="200" dirty="0">
                <a:ln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PART THREE</a:t>
            </a:r>
            <a:endParaRPr lang="zh-CN" altLang="en-US" sz="6600" b="1" spc="200" dirty="0">
              <a:ln>
                <a:solidFill>
                  <a:schemeClr val="bg1"/>
                </a:solidFill>
              </a:ln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5928490" y="2243596"/>
            <a:ext cx="431400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l">
              <a:buSzPct val="100000"/>
              <a:defRPr/>
            </a:pPr>
            <a:r>
              <a:rPr lang="zh-CN" altLang="en-US" sz="4400" b="1" spc="200" noProof="1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研究方法与设计</a:t>
            </a:r>
            <a:endParaRPr lang="zh-CN" altLang="en-US" sz="4400" b="1" spc="200" noProof="1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5928490" y="2989410"/>
            <a:ext cx="454483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lang="en-US" altLang="zh-CN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Research methodology and design</a:t>
            </a:r>
            <a:endParaRPr lang="en-US" altLang="zh-CN" spc="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5950760" y="3424015"/>
            <a:ext cx="4416000" cy="0"/>
          </a:xfrm>
          <a:prstGeom prst="line">
            <a:avLst/>
          </a:prstGeom>
          <a:ln>
            <a:solidFill>
              <a:srgbClr val="3043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文本框 120"/>
          <p:cNvSpPr txBox="1"/>
          <p:nvPr/>
        </p:nvSpPr>
        <p:spPr>
          <a:xfrm>
            <a:off x="7380812" y="3758851"/>
            <a:ext cx="2242922" cy="853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90500" indent="-190500">
              <a:lnSpc>
                <a:spcPct val="130000"/>
              </a:lnSpc>
              <a:buClr>
                <a:srgbClr val="304371"/>
              </a:buClr>
              <a:buFont typeface="Wingdings" panose="05000000000000000000" pitchFamily="2" charset="2"/>
              <a:buChar char="n"/>
            </a:pPr>
            <a:r>
              <a:rPr 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制备与表征方法</a:t>
            </a:r>
            <a:endParaRPr lang="zh-CN" altLang="en-US" sz="20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190500" indent="-190500">
              <a:lnSpc>
                <a:spcPct val="130000"/>
              </a:lnSpc>
              <a:buClr>
                <a:srgbClr val="304371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30437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仿真建模方法</a:t>
            </a:r>
            <a:endParaRPr lang="zh-CN" altLang="en-US" sz="2000" dirty="0">
              <a:solidFill>
                <a:srgbClr val="30437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11093753" y="6274833"/>
            <a:ext cx="723900" cy="326768"/>
            <a:chOff x="11093753" y="6274833"/>
            <a:chExt cx="723900" cy="326768"/>
          </a:xfrm>
          <a:solidFill>
            <a:srgbClr val="304371"/>
          </a:solidFill>
        </p:grpSpPr>
        <p:sp>
          <p:nvSpPr>
            <p:cNvPr id="123" name="矩形: 圆角 122"/>
            <p:cNvSpPr/>
            <p:nvPr/>
          </p:nvSpPr>
          <p:spPr>
            <a:xfrm>
              <a:off x="11093753" y="6479280"/>
              <a:ext cx="723900" cy="12232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矩形: 圆角 123"/>
            <p:cNvSpPr/>
            <p:nvPr/>
          </p:nvSpPr>
          <p:spPr>
            <a:xfrm>
              <a:off x="11340493" y="6274833"/>
              <a:ext cx="477160" cy="12232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r="43188"/>
          <a:stretch>
            <a:fillRect/>
          </a:stretch>
        </p:blipFill>
        <p:spPr>
          <a:xfrm>
            <a:off x="8534400" y="247227"/>
            <a:ext cx="2965109" cy="720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tags/tag1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10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100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101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102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03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04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05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06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07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08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09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1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110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11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12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13.xml><?xml version="1.0" encoding="utf-8"?>
<p:tagLst xmlns:p="http://schemas.openxmlformats.org/presentationml/2006/main">
  <p:tag name="PICID" val="{17c6f0e3-1b8e-4998-9714-b7075014aa31}"/>
</p:tagLst>
</file>

<file path=ppt/tags/tag114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15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16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17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18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19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2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120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21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22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23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24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25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26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27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28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29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3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130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31.xml><?xml version="1.0" encoding="utf-8"?>
<p:tagLst xmlns:p="http://schemas.openxmlformats.org/presentationml/2006/main">
  <p:tag name="KSO_WM_DIAGRAM_VIRTUALLY_FRAME" val="{&quot;height&quot;:303.31188976377956,&quot;left&quot;:82.30929133858267,&quot;top&quot;:150.9296062992126,&quot;width&quot;:789.4511811023622}"/>
</p:tagLst>
</file>

<file path=ppt/tags/tag132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33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34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35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36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37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38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39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4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140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41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142.xml><?xml version="1.0" encoding="utf-8"?>
<p:tagLst xmlns:p="http://schemas.openxmlformats.org/presentationml/2006/main">
  <p:tag name="PICID" val="{17c6f0e3-1b8e-4998-9714-b7075014aa31}"/>
</p:tagLst>
</file>

<file path=ppt/tags/tag143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144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145.xml><?xml version="1.0" encoding="utf-8"?>
<p:tagLst xmlns:p="http://schemas.openxmlformats.org/presentationml/2006/main">
  <p:tag name="PICID" val="{17c6f0e3-1b8e-4998-9714-b7075014aa31}"/>
</p:tagLst>
</file>

<file path=ppt/tags/tag146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47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48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49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5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150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51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52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53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54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55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56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57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58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59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6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160.xml><?xml version="1.0" encoding="utf-8"?>
<p:tagLst xmlns:p="http://schemas.openxmlformats.org/presentationml/2006/main">
  <p:tag name="KSO_WM_DIAGRAM_VIRTUALLY_FRAME" val="{&quot;height&quot;:626.2795275590552,&quot;left&quot;:53.098031496062994,&quot;top&quot;:131.7204724409449,&quot;width&quot;:858.2539370078739}"/>
</p:tagLst>
</file>

<file path=ppt/tags/tag161.xml><?xml version="1.0" encoding="utf-8"?>
<p:tagLst xmlns:p="http://schemas.openxmlformats.org/presentationml/2006/main">
  <p:tag name="RESOURCE_RECORD_KEY" val="{&quot;29&quot;:[50000086,50000090,50000077]}"/>
</p:tagLst>
</file>

<file path=ppt/tags/tag17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18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19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2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20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21.xml><?xml version="1.0" encoding="utf-8"?>
<p:tagLst xmlns:p="http://schemas.openxmlformats.org/presentationml/2006/main">
  <p:tag name="PICID" val="{17c6f0e3-1b8e-4998-9714-b7075014aa31}"/>
</p:tagLst>
</file>

<file path=ppt/tags/tag22.xml><?xml version="1.0" encoding="utf-8"?>
<p:tagLst xmlns:p="http://schemas.openxmlformats.org/presentationml/2006/main">
  <p:tag name="PICID" val="{c9ab7ea3-18bc-419a-9a40-6665bd9900ab}"/>
</p:tagLst>
</file>

<file path=ppt/tags/tag23.xml><?xml version="1.0" encoding="utf-8"?>
<p:tagLst xmlns:p="http://schemas.openxmlformats.org/presentationml/2006/main">
  <p:tag name="KSO_WM_DIAGRAM_VIRTUALLY_FRAME" val="{&quot;height&quot;:387.0521259842521,&quot;left&quot;:594,&quot;top&quot;:367.96062992125985,&quot;width&quot;:423.02566929133866}"/>
</p:tagLst>
</file>

<file path=ppt/tags/tag24.xml><?xml version="1.0" encoding="utf-8"?>
<p:tagLst xmlns:p="http://schemas.openxmlformats.org/presentationml/2006/main">
  <p:tag name="KSO_WM_DIAGRAM_VIRTUALLY_FRAME" val="{&quot;height&quot;:387.0521259842521,&quot;left&quot;:594,&quot;top&quot;:367.96062992125985,&quot;width&quot;:423.02566929133866}"/>
</p:tagLst>
</file>

<file path=ppt/tags/tag25.xml><?xml version="1.0" encoding="utf-8"?>
<p:tagLst xmlns:p="http://schemas.openxmlformats.org/presentationml/2006/main">
  <p:tag name="KSO_WM_DIAGRAM_VIRTUALLY_FRAME" val="{&quot;height&quot;:387.0521259842521,&quot;left&quot;:594,&quot;top&quot;:367.96062992125985,&quot;width&quot;:423.02566929133866}"/>
</p:tagLst>
</file>

<file path=ppt/tags/tag26.xml><?xml version="1.0" encoding="utf-8"?>
<p:tagLst xmlns:p="http://schemas.openxmlformats.org/presentationml/2006/main">
  <p:tag name="KSO_WM_DIAGRAM_VIRTUALLY_FRAME" val="{&quot;height&quot;:387.0521259842521,&quot;left&quot;:594,&quot;top&quot;:367.96062992125985,&quot;width&quot;:423.02566929133866}"/>
</p:tagLst>
</file>

<file path=ppt/tags/tag27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28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29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3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30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31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32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33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34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35.xml><?xml version="1.0" encoding="utf-8"?>
<p:tagLst xmlns:p="http://schemas.openxmlformats.org/presentationml/2006/main">
  <p:tag name="KSO_WM_DIAGRAM_VIRTUALLY_FRAME" val="{&quot;height&quot;:387.0521259842521,&quot;left&quot;:594,&quot;top&quot;:367.96062992125985,&quot;width&quot;:423.02566929133866}"/>
</p:tagLst>
</file>

<file path=ppt/tags/tag36.xml><?xml version="1.0" encoding="utf-8"?>
<p:tagLst xmlns:p="http://schemas.openxmlformats.org/presentationml/2006/main">
  <p:tag name="KSO_WM_DIAGRAM_VIRTUALLY_FRAME" val="{&quot;height&quot;:387.0521259842521,&quot;left&quot;:594,&quot;top&quot;:367.96062992125985,&quot;width&quot;:423.02566929133866}"/>
</p:tagLst>
</file>

<file path=ppt/tags/tag37.xml><?xml version="1.0" encoding="utf-8"?>
<p:tagLst xmlns:p="http://schemas.openxmlformats.org/presentationml/2006/main">
  <p:tag name="KSO_WM_DIAGRAM_VIRTUALLY_FRAME" val="{&quot;height&quot;:387.0521259842521,&quot;left&quot;:594,&quot;top&quot;:367.96062992125985,&quot;width&quot;:423.02566929133866}"/>
</p:tagLst>
</file>

<file path=ppt/tags/tag38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39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4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40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41.xml><?xml version="1.0" encoding="utf-8"?>
<p:tagLst xmlns:p="http://schemas.openxmlformats.org/presentationml/2006/main">
  <p:tag name="KSO_WM_DIAGRAM_VIRTUALLY_FRAME" val="{&quot;height&quot;:509.7056692913387,&quot;left&quot;:419.99972440944885,&quot;top&quot;:245.30708661417322,&quot;width&quot;:597.0259448818898}"/>
</p:tagLst>
</file>

<file path=ppt/tags/tag42.xml><?xml version="1.0" encoding="utf-8"?>
<p:tagLst xmlns:p="http://schemas.openxmlformats.org/presentationml/2006/main">
  <p:tag name="PICID" val="{79dbb696-0796-47c2-b593-109e691ff00a}"/>
</p:tagLst>
</file>

<file path=ppt/tags/tag43.xml><?xml version="1.0" encoding="utf-8"?>
<p:tagLst xmlns:p="http://schemas.openxmlformats.org/presentationml/2006/main">
  <p:tag name="PICID" val="{56c8f575-df69-4870-bd28-ce201d4d1409}"/>
</p:tagLst>
</file>

<file path=ppt/tags/tag44.xml><?xml version="1.0" encoding="utf-8"?>
<p:tagLst xmlns:p="http://schemas.openxmlformats.org/presentationml/2006/main">
  <p:tag name="PICID" val="{22bb1cb1-a52c-477b-b6a4-99c9a4f1858d}"/>
</p:tagLst>
</file>

<file path=ppt/tags/tag45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46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47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48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49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5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50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51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52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53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54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55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56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57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58.xml><?xml version="1.0" encoding="utf-8"?>
<p:tagLst xmlns:p="http://schemas.openxmlformats.org/presentationml/2006/main">
  <p:tag name="PICID" val="{50efd002-106d-43b5-8fd3-8d2c5dcc79c9}"/>
  <p:tag name="KSO_WM_DIAGRAM_VIRTUALLY_FRAME" val="{&quot;height&quot;:440.55,&quot;left&quot;:204,&quot;top&quot;:150,&quot;width&quot;:1166.4574803149605}"/>
</p:tagLst>
</file>

<file path=ppt/tags/tag59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6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60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61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62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63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64.xml><?xml version="1.0" encoding="utf-8"?>
<p:tagLst xmlns:p="http://schemas.openxmlformats.org/presentationml/2006/main">
  <p:tag name="KSO_WM_DIAGRAM_VIRTUALLY_FRAME" val="{&quot;height&quot;:440.55,&quot;left&quot;:204,&quot;top&quot;:150,&quot;width&quot;:1166.4574803149605}"/>
</p:tagLst>
</file>

<file path=ppt/tags/tag65.xml><?xml version="1.0" encoding="utf-8"?>
<p:tagLst xmlns:p="http://schemas.openxmlformats.org/presentationml/2006/main">
  <p:tag name="PICID" val="{17c6f0e3-1b8e-4998-9714-b7075014aa31}"/>
</p:tagLst>
</file>

<file path=ppt/tags/tag66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67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68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69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7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70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71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72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73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74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75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76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77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78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79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8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80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81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82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83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84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85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86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87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88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89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9.xml><?xml version="1.0" encoding="utf-8"?>
<p:tagLst xmlns:p="http://schemas.openxmlformats.org/presentationml/2006/main">
  <p:tag name="KSO_WM_DIAGRAM_VIRTUALLY_FRAME" val="{&quot;height&quot;:395.18826771653545,&quot;left&quot;:367.88488188976373,&quot;top&quot;:99.80606299212599,&quot;width&quot;:425.5948927030789}"/>
</p:tagLst>
</file>

<file path=ppt/tags/tag90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91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92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93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94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95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96.xml><?xml version="1.0" encoding="utf-8"?>
<p:tagLst xmlns:p="http://schemas.openxmlformats.org/presentationml/2006/main">
  <p:tag name="KSO_WM_DIAGRAM_VIRTUALLY_FRAME" val="{&quot;height&quot;:360.4566929133859,&quot;left&quot;:45.866692913385826,&quot;top&quot;:154,&quot;width&quot;:366.5333070866142}"/>
</p:tagLst>
</file>

<file path=ppt/tags/tag97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98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ags/tag99.xml><?xml version="1.0" encoding="utf-8"?>
<p:tagLst xmlns:p="http://schemas.openxmlformats.org/presentationml/2006/main">
  <p:tag name="KSO_WM_DIAGRAM_VIRTUALLY_FRAME" val="{&quot;height&quot;:361.8566929133859,&quot;left&quot;:45.866692913385826,&quot;top&quot;:152.6,&quot;width&quot;:494.6173228346456}"/>
</p:tagLst>
</file>

<file path=ppt/theme/theme1.xml><?xml version="1.0" encoding="utf-8"?>
<a:theme xmlns:a="http://schemas.openxmlformats.org/drawingml/2006/main" name="Office 主题​​">
  <a:themeElements>
    <a:clrScheme name="学术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24A7A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on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3690</Words>
  <Application>WPS 演示</Application>
  <PresentationFormat>宽屏</PresentationFormat>
  <Paragraphs>486</Paragraphs>
  <Slides>20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13</vt:i4>
      </vt:variant>
      <vt:variant>
        <vt:lpstr>幻灯片标题</vt:lpstr>
      </vt:variant>
      <vt:variant>
        <vt:i4>20</vt:i4>
      </vt:variant>
    </vt:vector>
  </HeadingPairs>
  <TitlesOfParts>
    <vt:vector size="55" baseType="lpstr">
      <vt:lpstr>Arial</vt:lpstr>
      <vt:lpstr>宋体</vt:lpstr>
      <vt:lpstr>Wingdings</vt:lpstr>
      <vt:lpstr>Montserrat</vt:lpstr>
      <vt:lpstr>AMGDT</vt:lpstr>
      <vt:lpstr>微软雅黑</vt:lpstr>
      <vt:lpstr>Times New Roman</vt:lpstr>
      <vt:lpstr>Libra Std Regular</vt:lpstr>
      <vt:lpstr>Wingdings</vt:lpstr>
      <vt:lpstr>思源宋体 CN Medium</vt:lpstr>
      <vt:lpstr>Arial Unicode MS</vt:lpstr>
      <vt:lpstr>等线</vt:lpstr>
      <vt:lpstr>Roboto Bold</vt:lpstr>
      <vt:lpstr>思源黑体 CN Regular</vt:lpstr>
      <vt:lpstr>Roboto</vt:lpstr>
      <vt:lpstr>OPPOSans R</vt:lpstr>
      <vt:lpstr>思源黑体 CN Medium</vt:lpstr>
      <vt:lpstr>黑体</vt:lpstr>
      <vt:lpstr>OPPOSans M</vt:lpstr>
      <vt:lpstr>Cambria Math</vt:lpstr>
      <vt:lpstr>Calibri</vt:lpstr>
      <vt:lpstr>Office 主题​​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汉顺</dc:creator>
  <cp:lastModifiedBy>蓓壳</cp:lastModifiedBy>
  <cp:revision>399</cp:revision>
  <dcterms:created xsi:type="dcterms:W3CDTF">2023-06-27T07:07:00Z</dcterms:created>
  <dcterms:modified xsi:type="dcterms:W3CDTF">2025-10-18T11:21:27Z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5FE1D59CAAC34A15891AB3B402DFBEC0_12</vt:lpwstr>
  </property>
  <property fmtid="{D5CDD505-2E9C-101B-9397-08002B2CF9AE}" pid="3" name="KSOProductBuildVer">
    <vt:lpwstr>2052-12.1.0.23125</vt:lpwstr>
  </property>
</Properties>
</file>