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
  </p:handoutMasterIdLst>
  <p:sldIdLst>
    <p:sldId id="289" r:id="rId3"/>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 id="2" name="陈跃进" initials="陈"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5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commentAuthors" Target="commentAuthors.xml"/><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endParaRPr lang="de-DE"/>
          </a:p>
          <a:p>
            <a:pPr lvl="1"/>
            <a:r>
              <a:rPr lang="de-DE"/>
              <a:t>Zweite Ebene</a:t>
            </a:r>
            <a:endParaRPr lang="de-DE"/>
          </a:p>
          <a:p>
            <a:pPr lvl="2"/>
            <a:r>
              <a:rPr lang="de-DE"/>
              <a:t>Dritte Ebene</a:t>
            </a:r>
            <a:endParaRPr lang="de-DE"/>
          </a:p>
          <a:p>
            <a:pPr lvl="3"/>
            <a:r>
              <a:rPr lang="de-DE"/>
              <a:t>Vierte Ebene</a:t>
            </a:r>
            <a:endParaRPr lang="de-DE"/>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2020"/>
          </a:xfrm>
          <a:prstGeom prst="rect">
            <a:avLst/>
          </a:prstGeom>
          <a:noFill/>
        </p:spPr>
        <p:txBody>
          <a:bodyPr wrap="square" rtlCol="0">
            <a:spAutoFit/>
          </a:bodyPr>
          <a:lstStyle/>
          <a:p>
            <a:r>
              <a:rPr lang="en-US" sz="5400" b="1" dirty="0">
                <a:solidFill>
                  <a:schemeClr val="bg1">
                    <a:lumMod val="65000"/>
                  </a:schemeClr>
                </a:solidFill>
                <a:latin typeface="Calibri" panose="020F0502020204030204" pitchFamily="34" charset="0"/>
                <a:cs typeface="Calibri" panose="020F0502020204030204" pitchFamily="34" charset="0"/>
                <a:sym typeface="+mn-ea"/>
              </a:rPr>
              <a:t>REFERENCES</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Thermal Deformation in Surface Thermal Lensing</a:t>
            </a:r>
            <a:endParaRPr lang="en-US" dirty="0"/>
          </a:p>
        </p:txBody>
      </p:sp>
      <p:sp>
        <p:nvSpPr>
          <p:cNvPr id="3" name="Content Placeholder 2"/>
          <p:cNvSpPr>
            <a:spLocks noGrp="1"/>
          </p:cNvSpPr>
          <p:nvPr>
            <p:ph sz="quarter" idx="10"/>
          </p:nvPr>
        </p:nvSpPr>
        <p:spPr>
          <a:xfrm>
            <a:off x="14197297" y="9331940"/>
            <a:ext cx="17520817" cy="1984280"/>
          </a:xfrm>
        </p:spPr>
        <p:txBody>
          <a:bodyPr/>
          <a:lstStyle/>
          <a:p>
            <a:pPr fontAlgn="auto"/>
            <a:r>
              <a:rPr lang="en-US" dirty="0"/>
              <a:t>Cheng Chen¹, Yuejin Chen²</a:t>
            </a:r>
            <a:br>
              <a:rPr lang="en-US" dirty="0">
                <a:sym typeface="+mn-ea"/>
              </a:rPr>
            </a:br>
            <a:r>
              <a:rPr lang="en-US" dirty="0">
                <a:sym typeface="+mn-ea"/>
              </a:rPr>
              <a:t>1.  Shanghai Institute of Optics and Fine Mechanics, Chinese Academy of Sciences, Shanghai 201800, China</a:t>
            </a:r>
            <a:br>
              <a:rPr lang="en-US" dirty="0">
                <a:sym typeface="+mn-ea"/>
              </a:rPr>
            </a:br>
            <a:r>
              <a:rPr lang="en-US" dirty="0">
                <a:sym typeface="+mn-ea"/>
              </a:rPr>
              <a:t>2.  Shanghai Institute of Optics and Fine Mechanics, Chinese Academy of Sciences, Shanghai 201800, China</a:t>
            </a:r>
            <a:endParaRPr lang="en-US" dirty="0">
              <a:sym typeface="+mn-ea"/>
            </a:endParaRPr>
          </a:p>
          <a:p>
            <a:pPr fontAlgn="auto"/>
            <a:endParaRPr lang="en-US" dirty="0">
              <a:latin typeface="Arial" panose="020B0604020202020204" pitchFamily="34" charset="0"/>
              <a:cs typeface="Arial" panose="020B0604020202020204" pitchFamily="34" charset="0"/>
            </a:endParaRPr>
          </a:p>
        </p:txBody>
      </p:sp>
      <p:pic>
        <p:nvPicPr>
          <p:cNvPr id="21" name="图片占位符 20" descr="仿真应力图"/>
          <p:cNvPicPr>
            <a:picLocks noChangeAspect="1"/>
          </p:cNvPicPr>
          <p:nvPr>
            <p:ph type="pic" sz="quarter" idx="11"/>
          </p:nvPr>
        </p:nvPicPr>
        <p:blipFill>
          <a:blip r:embed="rId1"/>
          <a:stretch>
            <a:fillRect/>
          </a:stretch>
        </p:blipFill>
        <p:spPr>
          <a:xfrm>
            <a:off x="173990" y="-34290"/>
            <a:ext cx="12209145" cy="12209145"/>
          </a:xfrm>
          <a:prstGeom prst="rect">
            <a:avLst/>
          </a:prstGeom>
        </p:spPr>
      </p:pic>
      <p:sp>
        <p:nvSpPr>
          <p:cNvPr id="6" name="Text Placeholder 5"/>
          <p:cNvSpPr>
            <a:spLocks noGrp="1"/>
          </p:cNvSpPr>
          <p:nvPr>
            <p:ph type="body" sz="quarter" idx="23"/>
          </p:nvPr>
        </p:nvSpPr>
        <p:spPr/>
        <p:txBody>
          <a:bodyPr/>
          <a:lstStyle/>
          <a:p>
            <a:r>
              <a:rPr lang="en-US" dirty="0"/>
              <a:t>The sample is set as 10mm*10mm*3.3mm fused quartz, with the upper and lower surfaces set as adiabatic free boundaries, and the sides fixed. The pump beam is a Gaussian beam, which, after modulation, is vertically incident on the center of the sample along the z-axis and is slightly absorbed by the sample, forming a periodic temperature field centered at the origin, thus producing periodic thermal deformation on the sample surface.</a:t>
            </a:r>
            <a:endParaRPr lang="en-US" dirty="0"/>
          </a:p>
          <a:p>
            <a:r>
              <a:rPr lang="en-US" dirty="0"/>
              <a:t>When there are no defects within the sample, stress is mainly concentrated on the surface, and its degree of deformation has a Gaussian distribution similar to that of a beam; when small cavities exist within the sample, stress will concentrate near the cavities, and the thermal deformation will significantly increase.</a:t>
            </a:r>
            <a:endParaRPr lang="en-US" dirty="0"/>
          </a:p>
        </p:txBody>
      </p:sp>
      <p:sp>
        <p:nvSpPr>
          <p:cNvPr id="7" name="Text Placeholder 6"/>
          <p:cNvSpPr>
            <a:spLocks noGrp="1"/>
          </p:cNvSpPr>
          <p:nvPr>
            <p:ph type="body" sz="quarter" idx="24"/>
          </p:nvPr>
        </p:nvSpPr>
        <p:spPr/>
        <p:txBody>
          <a:bodyPr/>
          <a:lstStyle/>
          <a:p>
            <a:pPr marL="466725" indent="-466725">
              <a:buFont typeface="+mj-lt"/>
              <a:buAutoNum type="arabicPeriod"/>
            </a:pPr>
            <a:r>
              <a:rPr lang="en-US" sz="2400" dirty="0">
                <a:sym typeface="+mn-ea"/>
              </a:rPr>
              <a:t> Olmstead M A, Amer N M, Kohn S, et al. Photothermal displacement spectroscopy: an optical probe for solids and surfaces[J]. Applied Physics A, 1983, 32(3): 141-154.</a:t>
            </a:r>
            <a:endParaRPr lang="en-US" sz="2400" dirty="0">
              <a:sym typeface="+mn-ea"/>
            </a:endParaRPr>
          </a:p>
          <a:p>
            <a:pPr marL="466725" indent="-466725">
              <a:spcBef>
                <a:spcPts val="610"/>
              </a:spcBef>
              <a:buFont typeface="+mj-lt"/>
              <a:buAutoNum type="arabicPeriod"/>
            </a:pPr>
            <a:r>
              <a:rPr lang="en-US" sz="2400" dirty="0">
                <a:latin typeface="+mn-ea"/>
                <a:cs typeface="+mn-ea"/>
                <a:sym typeface="+mn-ea"/>
              </a:rPr>
              <a:t>花艳, 李大伟, 韩玉晶, 刘晓凤, 赵元安. 基于表面热透镜的单透镜测量光学薄膜吸收技术研究</a:t>
            </a:r>
            <a:r>
              <a:rPr lang="en-US" sz="2400" dirty="0">
                <a:sym typeface="+mn-ea"/>
              </a:rPr>
              <a:t>[J]. </a:t>
            </a:r>
            <a:r>
              <a:rPr lang="en-US" sz="2400" dirty="0">
                <a:latin typeface="+mn-ea"/>
                <a:sym typeface="+mn-ea"/>
              </a:rPr>
              <a:t>中国激光</a:t>
            </a:r>
            <a:r>
              <a:rPr lang="en-US" sz="2400" dirty="0">
                <a:sym typeface="+mn-ea"/>
              </a:rPr>
              <a:t>, 2025, 52(1): 0103101. Yan Hua, Dawei Li, Yujing Han, Xiaofeng Liu, Yuan an Zhao. Single-Lens Measurement Optical Thin Film Absorption Technology Based on Surface Thermal Lens[J]. Chinese Journal of Lasers, 2025, 52(1): 0103101.</a:t>
            </a:r>
            <a:endParaRPr lang="en-US" sz="2400" dirty="0">
              <a:sym typeface="+mn-ea"/>
            </a:endParaRPr>
          </a:p>
        </p:txBody>
      </p:sp>
      <p:sp>
        <p:nvSpPr>
          <p:cNvPr id="8" name="Content Placeholder 7"/>
          <p:cNvSpPr>
            <a:spLocks noGrp="1"/>
          </p:cNvSpPr>
          <p:nvPr>
            <p:ph sz="quarter" idx="26"/>
          </p:nvPr>
        </p:nvSpPr>
        <p:spPr/>
        <p:txBody>
          <a:bodyPr/>
          <a:lstStyle/>
          <a:p>
            <a:r>
              <a:rPr lang="en-US" dirty="0"/>
              <a:t>Numerical simulation is used to optimize the measurement accuracy of the endothermic and deformation processes in surface thermal lensing (STL).</a:t>
            </a:r>
            <a:endParaRPr lang="en-US" dirty="0"/>
          </a:p>
        </p:txBody>
      </p:sp>
      <p:sp>
        <p:nvSpPr>
          <p:cNvPr id="5" name="Text Placeholder 4"/>
          <p:cNvSpPr>
            <a:spLocks noGrp="1"/>
          </p:cNvSpPr>
          <p:nvPr>
            <p:ph type="body" sz="quarter" idx="18"/>
          </p:nvPr>
        </p:nvSpPr>
        <p:spPr/>
        <p:txBody>
          <a:bodyPr/>
          <a:lstStyle/>
          <a:p>
            <a:r>
              <a:rPr lang="en-US" altLang="zh-CN" sz="4400" dirty="0"/>
              <a:t>Surface thermal lensing (STL) is a powerful tool for non-destructive characterization of high-performance optics by detecting the thermal effects of the absorption of the pumped beam by the sample. Therefore, it is important to understand the pumping mechanism in the STL.</a:t>
            </a:r>
            <a:endParaRPr lang="en-US" altLang="zh-CN" sz="4400" dirty="0"/>
          </a:p>
          <a:p>
            <a:r>
              <a:rPr lang="en-US" altLang="zh-CN" sz="4400" dirty="0"/>
              <a:t>Through the simulation of the heat absorption, temperature field and thermal deformation field of the material surface during the pumping process, we verify the linear relationship between the thermal deformation height and the light absorption coefficient, and preliminarily simulate the thermal deformation enhancement effect under the condition of defects. These results can help us improve our assay protocols.</a:t>
            </a:r>
            <a:endParaRPr lang="en-US" altLang="zh-CN" sz="4400" dirty="0"/>
          </a:p>
        </p:txBody>
      </p:sp>
      <p:sp>
        <p:nvSpPr>
          <p:cNvPr id="9" name="Text Placeholder 8"/>
          <p:cNvSpPr>
            <a:spLocks noGrp="1"/>
          </p:cNvSpPr>
          <p:nvPr>
            <p:ph type="body" sz="quarter" idx="27"/>
          </p:nvPr>
        </p:nvSpPr>
        <p:spPr/>
        <p:txBody>
          <a:bodyPr/>
          <a:lstStyle/>
          <a:p>
            <a:r>
              <a:rPr lang="en-US">
                <a:sym typeface="+mn-ea"/>
              </a:rPr>
              <a:t>Abstract</a:t>
            </a:r>
            <a:endParaRPr lang="en-US" dirty="0"/>
          </a:p>
        </p:txBody>
      </p:sp>
      <p:sp>
        <p:nvSpPr>
          <p:cNvPr id="10" name="Text Placeholder 9"/>
          <p:cNvSpPr>
            <a:spLocks noGrp="1"/>
          </p:cNvSpPr>
          <p:nvPr>
            <p:ph type="body" sz="quarter" idx="28"/>
          </p:nvPr>
        </p:nvSpPr>
        <p:spPr/>
        <p:txBody>
          <a:bodyPr/>
          <a:lstStyle/>
          <a:p>
            <a:r>
              <a:rPr lang="en-US">
                <a:sym typeface="+mn-ea"/>
              </a:rPr>
              <a:t>Methodology</a:t>
            </a:r>
            <a:endParaRPr lang="en-US" dirty="0"/>
          </a:p>
        </p:txBody>
      </p:sp>
      <p:pic>
        <p:nvPicPr>
          <p:cNvPr id="18" name="图片占位符 17" descr="单透镜表面热透镜法示意图"/>
          <p:cNvPicPr>
            <a:picLocks noChangeAspect="1"/>
          </p:cNvPicPr>
          <p:nvPr>
            <p:ph type="pic" sz="quarter" idx="29"/>
          </p:nvPr>
        </p:nvPicPr>
        <p:blipFill>
          <a:blip r:embed="rId2"/>
          <a:stretch>
            <a:fillRect/>
          </a:stretch>
        </p:blipFill>
        <p:spPr>
          <a:xfrm>
            <a:off x="1351280" y="19937095"/>
            <a:ext cx="13622020" cy="7552690"/>
          </a:xfrm>
          <a:prstGeom prst="rect">
            <a:avLst/>
          </a:prstGeom>
        </p:spPr>
      </p:pic>
      <p:sp>
        <p:nvSpPr>
          <p:cNvPr id="12" name="Text Placeholder 11"/>
          <p:cNvSpPr>
            <a:spLocks noGrp="1"/>
          </p:cNvSpPr>
          <p:nvPr>
            <p:ph type="body" sz="quarter" idx="30"/>
          </p:nvPr>
        </p:nvSpPr>
        <p:spPr/>
        <p:txBody>
          <a:bodyPr/>
          <a:lstStyle/>
          <a:p>
            <a:r>
              <a:rPr lang="en-US" dirty="0">
                <a:sym typeface="+mn-ea"/>
              </a:rPr>
              <a:t>FIGURE 1. Schematic diagram of surface thermal lens technology on single lens </a:t>
            </a:r>
            <a:endParaRPr lang="en-US" dirty="0"/>
          </a:p>
          <a:p>
            <a:endParaRPr lang="en-US" dirty="0"/>
          </a:p>
        </p:txBody>
      </p:sp>
      <p:pic>
        <p:nvPicPr>
          <p:cNvPr id="19" name="图片占位符 18" descr="上光所徽"/>
          <p:cNvPicPr>
            <a:picLocks noChangeAspect="1"/>
          </p:cNvPicPr>
          <p:nvPr>
            <p:ph type="pic" sz="quarter" idx="31"/>
          </p:nvPr>
        </p:nvPicPr>
        <p:blipFill>
          <a:blip r:embed="rId3"/>
          <a:stretch>
            <a:fillRect/>
          </a:stretch>
        </p:blipFill>
        <p:spPr>
          <a:xfrm>
            <a:off x="22993350" y="38793420"/>
            <a:ext cx="3256915" cy="3145790"/>
          </a:xfrm>
          <a:prstGeom prst="rect">
            <a:avLst/>
          </a:prstGeom>
        </p:spPr>
      </p:pic>
      <p:sp>
        <p:nvSpPr>
          <p:cNvPr id="14" name="Text Placeholder 13"/>
          <p:cNvSpPr>
            <a:spLocks noGrp="1"/>
          </p:cNvSpPr>
          <p:nvPr>
            <p:ph type="body" sz="quarter" idx="32"/>
          </p:nvPr>
        </p:nvSpPr>
        <p:spPr/>
        <p:txBody>
          <a:bodyPr/>
          <a:lstStyle/>
          <a:p>
            <a:r>
              <a:rPr lang="en-US" sz="4800" dirty="0"/>
              <a:t>The maximum height of surface thermal deformation within a range below 200nm has a good linear relationship with the sample's absorption coefficient, indicating that STL is very suitable for use in absorption detection; without cavities, the spatial distribution of energy deposition and thermal deformation in the sample is very close to a Gaussian distribution, while with cavities, the thermal deformation is significantly increased, which provides a theoretical basis for using the STL method for defect detection.</a:t>
            </a:r>
            <a:endParaRPr lang="en-US" sz="4800" dirty="0"/>
          </a:p>
        </p:txBody>
      </p:sp>
      <p:sp>
        <p:nvSpPr>
          <p:cNvPr id="15" name="Text Placeholder 14"/>
          <p:cNvSpPr>
            <a:spLocks noGrp="1"/>
          </p:cNvSpPr>
          <p:nvPr>
            <p:ph type="body" sz="quarter" idx="33"/>
          </p:nvPr>
        </p:nvSpPr>
        <p:spPr/>
        <p:txBody>
          <a:bodyPr/>
          <a:lstStyle/>
          <a:p>
            <a:r>
              <a:rPr lang="en-US" dirty="0">
                <a:sym typeface="+mn-ea"/>
              </a:rPr>
              <a:t>Results</a:t>
            </a:r>
            <a:endParaRPr lang="en-US"/>
          </a:p>
        </p:txBody>
      </p:sp>
      <p:sp>
        <p:nvSpPr>
          <p:cNvPr id="17" name="Text Placeholder 16"/>
          <p:cNvSpPr>
            <a:spLocks noGrp="1"/>
          </p:cNvSpPr>
          <p:nvPr>
            <p:ph type="body" sz="quarter" idx="35"/>
          </p:nvPr>
        </p:nvSpPr>
        <p:spPr>
          <a:xfrm>
            <a:off x="17545431" y="35181020"/>
            <a:ext cx="14224907" cy="1468347"/>
          </a:xfrm>
        </p:spPr>
        <p:txBody>
          <a:bodyPr/>
          <a:lstStyle/>
          <a:p>
            <a:r>
              <a:rPr lang="en-US" dirty="0">
                <a:sym typeface="+mn-ea"/>
              </a:rPr>
              <a:t>FIGURE 2.  Deformation graphs under different absorption coefficients; the left figure is a line graph of the cross-section at the deformation location, and the right figure is a graph showing the relationship between absorption coefficient and maximum deformation height</a:t>
            </a:r>
            <a:endParaRPr lang="en-US" dirty="0">
              <a:sym typeface="+mn-ea"/>
            </a:endParaRPr>
          </a:p>
        </p:txBody>
      </p:sp>
      <p:pic>
        <p:nvPicPr>
          <p:cNvPr id="23" name="图片 22" descr="模型对比图"/>
          <p:cNvPicPr>
            <a:picLocks noChangeAspect="1"/>
          </p:cNvPicPr>
          <p:nvPr/>
        </p:nvPicPr>
        <p:blipFill>
          <a:blip r:embed="rId4"/>
          <a:stretch>
            <a:fillRect/>
          </a:stretch>
        </p:blipFill>
        <p:spPr>
          <a:xfrm>
            <a:off x="23994110" y="29894530"/>
            <a:ext cx="6560820" cy="4920615"/>
          </a:xfrm>
          <a:prstGeom prst="rect">
            <a:avLst/>
          </a:prstGeom>
        </p:spPr>
      </p:pic>
      <p:pic>
        <p:nvPicPr>
          <p:cNvPr id="25" name="图片占位符 24" descr="热形变切面图"/>
          <p:cNvPicPr>
            <a:picLocks noChangeAspect="1"/>
          </p:cNvPicPr>
          <p:nvPr>
            <p:ph type="pic" sz="quarter" idx="34"/>
          </p:nvPr>
        </p:nvPicPr>
        <p:blipFill>
          <a:blip r:embed="rId5"/>
          <a:stretch>
            <a:fillRect/>
          </a:stretch>
        </p:blipFill>
        <p:spPr>
          <a:xfrm>
            <a:off x="17545685" y="29529405"/>
            <a:ext cx="5651500" cy="5651500"/>
          </a:xfrm>
          <a:prstGeom prst="rect">
            <a:avLst/>
          </a:prstGeom>
        </p:spPr>
      </p:pic>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3208</Words>
  <Application>WPS 演示</Application>
  <PresentationFormat>自定义</PresentationFormat>
  <Paragraphs>29</Paragraphs>
  <Slides>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Arial</vt:lpstr>
      <vt:lpstr>宋体</vt:lpstr>
      <vt:lpstr>Wingdings</vt:lpstr>
      <vt:lpstr>Calibri</vt:lpstr>
      <vt:lpstr>等线</vt:lpstr>
      <vt:lpstr>微软雅黑</vt:lpstr>
      <vt:lpstr>Arial Unicode MS</vt:lpstr>
      <vt:lpstr>Calibri Light</vt:lpstr>
      <vt:lpstr>等线 Light</vt:lpstr>
      <vt:lpstr>Office Theme</vt:lpstr>
      <vt:lpstr>Thermal Deformation in Surface Thermal Lensing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陈跃进</cp:lastModifiedBy>
  <cp:revision>130</cp:revision>
  <cp:lastPrinted>2023-01-06T15:48:00Z</cp:lastPrinted>
  <dcterms:created xsi:type="dcterms:W3CDTF">2023-01-03T14:57:00Z</dcterms:created>
  <dcterms:modified xsi:type="dcterms:W3CDTF">2025-09-12T07:49:44Z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2052-11.1.0.9986</vt:lpwstr>
  </property>
</Properties>
</file>