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006FAC"/>
    <a:srgbClr val="E1EAF1"/>
    <a:srgbClr val="DAE5EE"/>
    <a:srgbClr val="D5E1EB"/>
    <a:srgbClr val="D2E0EB"/>
    <a:srgbClr val="CDDCE8"/>
    <a:srgbClr val="CAD8E6"/>
    <a:srgbClr val="C2D3E3"/>
    <a:srgbClr val="B8CB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3" autoAdjust="0"/>
    <p:restoredTop sz="96405" autoAdjust="0"/>
  </p:normalViewPr>
  <p:slideViewPr>
    <p:cSldViewPr snapToGrid="0">
      <p:cViewPr varScale="1">
        <p:scale>
          <a:sx n="17" d="100"/>
          <a:sy n="17" d="100"/>
        </p:scale>
        <p:origin x="2904"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44880" y="13228320"/>
            <a:ext cx="30906720" cy="1066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3999"/>
            <a:ext cx="17654159" cy="4532601"/>
          </a:xfrm>
        </p:spPr>
        <p:txBody>
          <a:bodyPr>
            <a:normAutofit fontScale="90000"/>
          </a:bodyPr>
          <a:lstStyle/>
          <a:p>
            <a:r>
              <a:rPr lang="en-US" sz="9794" dirty="0"/>
              <a:t>Stiffness Analysis and Modal Testing of a Large-Aperture Precision Optical Component Surface Inspection Platform</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917429"/>
            <a:ext cx="16559039" cy="1984280"/>
          </a:xfrm>
        </p:spPr>
        <p:txBody>
          <a:bodyPr/>
          <a:lstStyle/>
          <a:p>
            <a:r>
              <a:rPr lang="en-US" dirty="0" err="1"/>
              <a:t>Quanliang</a:t>
            </a:r>
            <a:r>
              <a:rPr lang="en-US" dirty="0"/>
              <a:t> Dong</a:t>
            </a:r>
            <a:r>
              <a:rPr lang="en-US" altLang="zh-CN" baseline="30000" dirty="0"/>
              <a:t>1</a:t>
            </a:r>
            <a:r>
              <a:rPr lang="en-US" dirty="0"/>
              <a:t>, Cheng Chen</a:t>
            </a:r>
            <a:r>
              <a:rPr lang="en-US" altLang="zh-CN" baseline="30000" dirty="0"/>
              <a:t>1</a:t>
            </a:r>
            <a:br>
              <a:rPr lang="en-US" dirty="0"/>
            </a:br>
            <a:r>
              <a:rPr lang="en-US" dirty="0"/>
              <a:t>1. Shanghai </a:t>
            </a:r>
            <a:r>
              <a:rPr lang="en-US" dirty="0" err="1"/>
              <a:t>lnstitute</a:t>
            </a:r>
            <a:r>
              <a:rPr lang="en-US" dirty="0"/>
              <a:t> of Optics and Fine Mechanics, Chinese Academy of Sciences, Shanghai, China. </a:t>
            </a:r>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2" y="39623893"/>
            <a:ext cx="30510367" cy="2733308"/>
          </a:xfrm>
        </p:spPr>
        <p:txBody>
          <a:bodyPr/>
          <a:lstStyle/>
          <a:p>
            <a:r>
              <a:rPr lang="en-US" dirty="0"/>
              <a:t>1. </a:t>
            </a:r>
            <a:r>
              <a:rPr lang="en-US" altLang="zh-CN" dirty="0"/>
              <a:t>SUZANA E et.al. Review of finite element model updating methods for structural applications [J]. Structures, 41, 684-723, 2022</a:t>
            </a:r>
            <a:r>
              <a:rPr lang="en-US" dirty="0"/>
              <a:t>.</a:t>
            </a:r>
            <a:br>
              <a:rPr lang="en-US" dirty="0"/>
            </a:br>
            <a:r>
              <a:rPr lang="en-US" dirty="0"/>
              <a:t>2. </a:t>
            </a:r>
            <a:r>
              <a:rPr lang="en-US" altLang="zh-CN" dirty="0"/>
              <a:t>X.X.C, Z.Y.S. Modal experiment and model updating for </a:t>
            </a:r>
            <a:r>
              <a:rPr lang="en-US" altLang="zh-CN" dirty="0" err="1"/>
              <a:t>Yingzhou</a:t>
            </a:r>
            <a:r>
              <a:rPr lang="en-US" altLang="zh-CN" dirty="0"/>
              <a:t> Bridge [J]. Structures, 32, 746-759, 2021</a:t>
            </a:r>
            <a:r>
              <a:rPr lang="en-US" dirty="0"/>
              <a:t>. </a:t>
            </a:r>
            <a:br>
              <a:rPr lang="en-US" dirty="0"/>
            </a:br>
            <a:r>
              <a:rPr lang="en-US" dirty="0"/>
              <a:t>3. </a:t>
            </a:r>
            <a:r>
              <a:rPr lang="en-US" altLang="zh-CN" dirty="0"/>
              <a:t>Y. Zhao, et.al. Effects of different boundary conditions on free mode test, 2023 3rd International Conference on Electrical Engineering and Mechatronics Technology (ICEEMT),  810-813, 2023</a:t>
            </a:r>
            <a:r>
              <a:rPr lang="en-US" dirty="0"/>
              <a:t>.</a:t>
            </a:r>
          </a:p>
          <a:p>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6125718"/>
            <a:ext cx="17040836" cy="3136054"/>
          </a:xfrm>
        </p:spPr>
        <p:txBody>
          <a:bodyPr/>
          <a:lstStyle/>
          <a:p>
            <a:r>
              <a:rPr lang="en-US" altLang="zh-CN" dirty="0"/>
              <a:t>The natural vibration modes of the marble platform carrying a large-aperture vertical interferometer under free-state conditions were analyzed to evaluate its dynamic stiffness characteristics.</a:t>
            </a:r>
            <a:endParaRPr lang="en-US" dirty="0"/>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49531" y="14842766"/>
            <a:ext cx="29615963" cy="10729954"/>
          </a:xfrm>
        </p:spPr>
        <p:txBody>
          <a:bodyPr/>
          <a:lstStyle/>
          <a:p>
            <a:r>
              <a:rPr lang="en-US" sz="4800" dirty="0"/>
              <a:t>Large-aperture precision optical components are widely used in aerospace, micro-</a:t>
            </a:r>
            <a:r>
              <a:rPr lang="en-US" sz="4800" dirty="0" err="1"/>
              <a:t>nano</a:t>
            </a:r>
            <a:r>
              <a:rPr lang="en-US" sz="4800" dirty="0"/>
              <a:t> manufacturing, lithography, and many other fields. Their surface roughness and figure accuracy critically affect the performance of the overall optical system. When using a vertical interferometer for surface inspection, equipment stability is essential to ensure measurement accuracy and repeatability. This necessitates that the marble platform supporting the optical components possesses sufficient stiffness. This study employs finite element analysis based on COMSOL to establish a mechanical model of a meter-scale marble platform and computes its natural </a:t>
            </a:r>
          </a:p>
          <a:p>
            <a:endParaRPr lang="en-US" sz="4800" dirty="0"/>
          </a:p>
          <a:p>
            <a:endParaRPr lang="en-US" sz="4800" dirty="0"/>
          </a:p>
          <a:p>
            <a:r>
              <a:rPr lang="en-US" sz="4800" dirty="0"/>
              <a:t>frequencies under free-state conditions to evaluate dynamic stiffness characteristics. Furthermore, hammer-impact modal testing was conducted to validate the simulation results. The results show that the simulated first-order natural frequency is 237.5 Hz, while the experimentally measured value is 242.7 Hz, yielding a relative error of 2.18%. Moreover, the first six mode shapes show good agreement between simulation and experiment, confirming the reliability of the finite element model. This model can serve as a reference for subsequent structural optimization and dynamic performance studies.</a:t>
            </a:r>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649531" y="13540266"/>
            <a:ext cx="23892709" cy="1302499"/>
          </a:xfrm>
        </p:spPr>
        <p:txBody>
          <a:bodyPr/>
          <a:lstStyle/>
          <a:p>
            <a:r>
              <a:rPr lang="en-US" dirty="0"/>
              <a:t>Abstract</a:t>
            </a:r>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754228" y="25445218"/>
            <a:ext cx="15361399" cy="7101577"/>
          </a:xfrm>
        </p:spPr>
        <p:txBody>
          <a:bodyPr/>
          <a:lstStyle/>
          <a:p>
            <a:r>
              <a:rPr lang="en-US" altLang="zh-CN" sz="4897" dirty="0"/>
              <a:t>The simulation results are shown in Figure 1. Through modal analysis of the marble platform, the first six mode shapes and natural frequencies were obtained. It can be observed that the front section and the top beam of the marble platform are the areas most susceptible to deformation during resonance. Additionally, as shown in Table 1, the accuracy of the simulation was verified by experimentally testing the natural frequencies of the structure.</a:t>
            </a:r>
            <a:endParaRPr lang="en-US" sz="4897" dirty="0"/>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754229" y="24244604"/>
            <a:ext cx="15362501" cy="1303795"/>
          </a:xfrm>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3780094" y="37438512"/>
            <a:ext cx="25354835" cy="1468347"/>
          </a:xfrm>
        </p:spPr>
        <p:txBody>
          <a:bodyPr/>
          <a:lstStyle/>
          <a:p>
            <a:pPr algn="ctr"/>
            <a:r>
              <a:rPr lang="en-US" dirty="0"/>
              <a:t>FIGURE 1. </a:t>
            </a:r>
            <a:r>
              <a:rPr lang="en-US" altLang="zh-CN" dirty="0"/>
              <a:t>Simulation results of the first 6 free modes of the marble platform</a:t>
            </a:r>
            <a:r>
              <a:rPr lang="en-US" dirty="0"/>
              <a:t>.</a:t>
            </a:r>
          </a:p>
          <a:p>
            <a:pPr algn="ctr"/>
            <a:endParaRPr lang="en-US" dirty="0"/>
          </a:p>
          <a:p>
            <a:pPr algn="ctr"/>
            <a:endParaRPr lang="en-US"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5809" y="38572085"/>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t="17238" r="26171"/>
          <a:stretch/>
        </p:blipFill>
        <p:spPr>
          <a:xfrm>
            <a:off x="275511" y="683228"/>
            <a:ext cx="14415849" cy="12119983"/>
          </a:xfrm>
          <a:prstGeom prst="rect">
            <a:avLst/>
          </a:prstGeom>
        </p:spPr>
      </p:pic>
      <p:pic>
        <p:nvPicPr>
          <p:cNvPr id="12" name="图片 1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57161" y="31880117"/>
            <a:ext cx="6240002" cy="4680000"/>
          </a:xfrm>
          <a:prstGeom prst="rect">
            <a:avLst/>
          </a:prstGeom>
        </p:spPr>
      </p:pic>
      <p:pic>
        <p:nvPicPr>
          <p:cNvPr id="13" name="图片 12"/>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197232" y="31880117"/>
            <a:ext cx="6240002" cy="4680000"/>
          </a:xfrm>
          <a:prstGeom prst="rect">
            <a:avLst/>
          </a:prstGeom>
        </p:spPr>
      </p:pic>
      <p:pic>
        <p:nvPicPr>
          <p:cNvPr id="16" name="图片 15"/>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875625" y="31880117"/>
            <a:ext cx="6240002" cy="4680000"/>
          </a:xfrm>
          <a:prstGeom prst="rect">
            <a:avLst/>
          </a:prstGeom>
        </p:spPr>
      </p:pic>
      <p:pic>
        <p:nvPicPr>
          <p:cNvPr id="17" name="图片 1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1789847" y="31880117"/>
            <a:ext cx="6240002" cy="4680000"/>
          </a:xfrm>
          <a:prstGeom prst="rect">
            <a:avLst/>
          </a:prstGeom>
        </p:spPr>
      </p:pic>
      <p:pic>
        <p:nvPicPr>
          <p:cNvPr id="18" name="图片 17"/>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6302492" y="31880117"/>
            <a:ext cx="6240002" cy="4680000"/>
          </a:xfrm>
          <a:prstGeom prst="rect">
            <a:avLst/>
          </a:prstGeom>
        </p:spPr>
      </p:pic>
      <p:pic>
        <p:nvPicPr>
          <p:cNvPr id="21" name="图片 20"/>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7033834" y="31880117"/>
            <a:ext cx="6240002" cy="4680000"/>
          </a:xfrm>
          <a:prstGeom prst="rect">
            <a:avLst/>
          </a:prstGeom>
        </p:spPr>
      </p:pic>
      <p:sp>
        <p:nvSpPr>
          <p:cNvPr id="33"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419704" y="36429431"/>
            <a:ext cx="6565087" cy="948493"/>
          </a:xfrm>
        </p:spPr>
        <p:txBody>
          <a:bodyPr/>
          <a:lstStyle/>
          <a:p>
            <a:pPr algn="ctr"/>
            <a:r>
              <a:rPr lang="en-US" altLang="zh-CN" dirty="0">
                <a:sym typeface="Wingdings" panose="05000000000000000000" pitchFamily="2" charset="2"/>
              </a:rPr>
              <a:t>(a) First-order mode</a:t>
            </a:r>
            <a:endParaRPr lang="en-US" dirty="0"/>
          </a:p>
        </p:txBody>
      </p:sp>
      <p:graphicFrame>
        <p:nvGraphicFramePr>
          <p:cNvPr id="34" name="表格 33"/>
          <p:cNvGraphicFramePr>
            <a:graphicFrameLocks noGrp="1"/>
          </p:cNvGraphicFramePr>
          <p:nvPr>
            <p:extLst>
              <p:ext uri="{D42A27DB-BD31-4B8C-83A1-F6EECF244321}">
                <p14:modId xmlns:p14="http://schemas.microsoft.com/office/powerpoint/2010/main" val="512137968"/>
              </p:ext>
            </p:extLst>
          </p:nvPr>
        </p:nvGraphicFramePr>
        <p:xfrm>
          <a:off x="17457084" y="25848102"/>
          <a:ext cx="13808412" cy="5809580"/>
        </p:xfrm>
        <a:graphic>
          <a:graphicData uri="http://schemas.openxmlformats.org/drawingml/2006/table">
            <a:tbl>
              <a:tblPr firstRow="1" bandRow="1">
                <a:tableStyleId>{93296810-A885-4BE3-A3E7-6D5BEEA58F35}</a:tableStyleId>
              </a:tblPr>
              <a:tblGrid>
                <a:gridCol w="2730054">
                  <a:extLst>
                    <a:ext uri="{9D8B030D-6E8A-4147-A177-3AD203B41FA5}">
                      <a16:colId xmlns:a16="http://schemas.microsoft.com/office/drawing/2014/main" val="4209977197"/>
                    </a:ext>
                  </a:extLst>
                </a:gridCol>
                <a:gridCol w="1846393">
                  <a:extLst>
                    <a:ext uri="{9D8B030D-6E8A-4147-A177-3AD203B41FA5}">
                      <a16:colId xmlns:a16="http://schemas.microsoft.com/office/drawing/2014/main" val="2026915197"/>
                    </a:ext>
                  </a:extLst>
                </a:gridCol>
                <a:gridCol w="1846393">
                  <a:extLst>
                    <a:ext uri="{9D8B030D-6E8A-4147-A177-3AD203B41FA5}">
                      <a16:colId xmlns:a16="http://schemas.microsoft.com/office/drawing/2014/main" val="1781972067"/>
                    </a:ext>
                  </a:extLst>
                </a:gridCol>
                <a:gridCol w="1846393">
                  <a:extLst>
                    <a:ext uri="{9D8B030D-6E8A-4147-A177-3AD203B41FA5}">
                      <a16:colId xmlns:a16="http://schemas.microsoft.com/office/drawing/2014/main" val="774662531"/>
                    </a:ext>
                  </a:extLst>
                </a:gridCol>
                <a:gridCol w="1846393">
                  <a:extLst>
                    <a:ext uri="{9D8B030D-6E8A-4147-A177-3AD203B41FA5}">
                      <a16:colId xmlns:a16="http://schemas.microsoft.com/office/drawing/2014/main" val="2808963345"/>
                    </a:ext>
                  </a:extLst>
                </a:gridCol>
                <a:gridCol w="1846393">
                  <a:extLst>
                    <a:ext uri="{9D8B030D-6E8A-4147-A177-3AD203B41FA5}">
                      <a16:colId xmlns:a16="http://schemas.microsoft.com/office/drawing/2014/main" val="584991736"/>
                    </a:ext>
                  </a:extLst>
                </a:gridCol>
                <a:gridCol w="1846393">
                  <a:extLst>
                    <a:ext uri="{9D8B030D-6E8A-4147-A177-3AD203B41FA5}">
                      <a16:colId xmlns:a16="http://schemas.microsoft.com/office/drawing/2014/main" val="1279537009"/>
                    </a:ext>
                  </a:extLst>
                </a:gridCol>
              </a:tblGrid>
              <a:tr h="1452395">
                <a:tc>
                  <a:txBody>
                    <a:bodyPr/>
                    <a:lstStyle/>
                    <a:p>
                      <a:pPr algn="ctr"/>
                      <a:r>
                        <a:rPr lang="en-US" altLang="zh-CN" sz="4000" b="0" i="0" kern="1200" dirty="0">
                          <a:solidFill>
                            <a:schemeClr val="lt1"/>
                          </a:solidFill>
                          <a:effectLst/>
                          <a:latin typeface="+mn-lt"/>
                          <a:ea typeface="+mn-ea"/>
                          <a:cs typeface="+mn-cs"/>
                        </a:rPr>
                        <a:t>Order</a:t>
                      </a:r>
                      <a:endParaRPr lang="zh-CN" altLang="en-US" sz="4000" b="1"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1</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2</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3</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4</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5</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6</a:t>
                      </a:r>
                      <a:endParaRPr lang="zh-CN" altLang="en-US" sz="40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4262395453"/>
                  </a:ext>
                </a:extLst>
              </a:tr>
              <a:tr h="1452395">
                <a:tc>
                  <a:txBody>
                    <a:bodyPr/>
                    <a:lstStyle/>
                    <a:p>
                      <a:pPr algn="ctr"/>
                      <a:r>
                        <a:rPr lang="en-US" altLang="zh-CN" sz="4000" b="0" i="0" kern="1200" dirty="0">
                          <a:solidFill>
                            <a:schemeClr val="dk1"/>
                          </a:solidFill>
                          <a:effectLst/>
                          <a:latin typeface="+mn-lt"/>
                          <a:ea typeface="+mn-ea"/>
                          <a:cs typeface="+mn-cs"/>
                        </a:rPr>
                        <a:t>Simulation</a:t>
                      </a:r>
                      <a:endParaRPr lang="zh-CN" altLang="en-US" sz="4000" b="1"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237.5</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266.4</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310.5</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425.6</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455.7</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515.8</a:t>
                      </a:r>
                      <a:endParaRPr lang="zh-CN" altLang="en-US" sz="40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4150698244"/>
                  </a:ext>
                </a:extLst>
              </a:tr>
              <a:tr h="1452395">
                <a:tc>
                  <a:txBody>
                    <a:bodyPr/>
                    <a:lstStyle/>
                    <a:p>
                      <a:pPr algn="ctr"/>
                      <a:r>
                        <a:rPr lang="en-US" altLang="zh-CN" sz="4000" b="0" i="0" kern="1200" dirty="0">
                          <a:solidFill>
                            <a:schemeClr val="dk1"/>
                          </a:solidFill>
                          <a:effectLst/>
                          <a:latin typeface="+mn-lt"/>
                          <a:ea typeface="+mn-ea"/>
                          <a:cs typeface="+mn-cs"/>
                        </a:rPr>
                        <a:t>Experiment</a:t>
                      </a:r>
                      <a:endParaRPr lang="zh-CN" altLang="en-US" sz="4000" b="1"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242.7</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246.9</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332.7</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450.1</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496.5</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521.4</a:t>
                      </a:r>
                      <a:endParaRPr lang="zh-CN" altLang="en-US" sz="40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3407723260"/>
                  </a:ext>
                </a:extLst>
              </a:tr>
              <a:tr h="1452395">
                <a:tc>
                  <a:txBody>
                    <a:bodyPr/>
                    <a:lstStyle/>
                    <a:p>
                      <a:pPr algn="ctr"/>
                      <a:r>
                        <a:rPr lang="en-US" altLang="zh-CN" sz="4000" b="0" i="0" kern="1200" dirty="0">
                          <a:solidFill>
                            <a:schemeClr val="dk1"/>
                          </a:solidFill>
                          <a:effectLst/>
                          <a:latin typeface="+mn-lt"/>
                          <a:ea typeface="+mn-ea"/>
                          <a:cs typeface="+mn-cs"/>
                        </a:rPr>
                        <a:t>Error</a:t>
                      </a:r>
                      <a:endParaRPr lang="zh-CN" altLang="en-US" sz="4000" b="1"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2.18%</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algn="ctr"/>
                      <a:r>
                        <a:rPr lang="en-US" altLang="zh-CN" sz="4000" dirty="0"/>
                        <a:t>7.32%</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marL="0" marR="0" indent="0" algn="ctr" defTabSz="3291840" rtl="0" eaLnBrk="1" fontAlgn="auto" latinLnBrk="0" hangingPunct="1">
                        <a:lnSpc>
                          <a:spcPct val="100000"/>
                        </a:lnSpc>
                        <a:spcBef>
                          <a:spcPts val="0"/>
                        </a:spcBef>
                        <a:spcAft>
                          <a:spcPts val="0"/>
                        </a:spcAft>
                        <a:buClrTx/>
                        <a:buSzTx/>
                        <a:buFontTx/>
                        <a:buNone/>
                        <a:tabLst/>
                        <a:defRPr/>
                      </a:pPr>
                      <a:r>
                        <a:rPr lang="en-US" altLang="zh-CN" sz="4000" kern="1200" dirty="0">
                          <a:solidFill>
                            <a:schemeClr val="dk1"/>
                          </a:solidFill>
                          <a:latin typeface="+mn-lt"/>
                          <a:ea typeface="+mn-ea"/>
                          <a:cs typeface="+mn-cs"/>
                        </a:rPr>
                        <a:t>7.15%</a:t>
                      </a:r>
                      <a:endParaRPr lang="zh-CN" altLang="en-US" sz="4000" kern="1200" dirty="0">
                        <a:solidFill>
                          <a:schemeClr val="dk1"/>
                        </a:solidFill>
                        <a:latin typeface="+mn-lt"/>
                        <a:ea typeface="+mn-ea"/>
                        <a:cs typeface="+mn-cs"/>
                      </a:endParaRPr>
                    </a:p>
                  </a:txBody>
                  <a:tcPr anchor="ctr"/>
                </a:tc>
                <a:tc>
                  <a:txBody>
                    <a:bodyPr/>
                    <a:lstStyle/>
                    <a:p>
                      <a:pPr marL="0" marR="0" indent="0" algn="ctr" defTabSz="3291840" rtl="0" eaLnBrk="1" fontAlgn="auto" latinLnBrk="0" hangingPunct="1">
                        <a:lnSpc>
                          <a:spcPct val="100000"/>
                        </a:lnSpc>
                        <a:spcBef>
                          <a:spcPts val="0"/>
                        </a:spcBef>
                        <a:spcAft>
                          <a:spcPts val="0"/>
                        </a:spcAft>
                        <a:buClrTx/>
                        <a:buSzTx/>
                        <a:buFontTx/>
                        <a:buNone/>
                        <a:tabLst/>
                        <a:defRPr/>
                      </a:pPr>
                      <a:r>
                        <a:rPr lang="en-US" altLang="zh-CN" sz="4000" kern="1200" dirty="0">
                          <a:solidFill>
                            <a:schemeClr val="dk1"/>
                          </a:solidFill>
                          <a:latin typeface="+mn-lt"/>
                          <a:ea typeface="+mn-ea"/>
                          <a:cs typeface="+mn-cs"/>
                        </a:rPr>
                        <a:t>5.76%</a:t>
                      </a:r>
                      <a:endParaRPr lang="zh-CN" altLang="en-US" sz="4000" kern="1200" dirty="0">
                        <a:solidFill>
                          <a:schemeClr val="dk1"/>
                        </a:solidFill>
                        <a:latin typeface="+mn-lt"/>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4000" dirty="0"/>
                        <a:t>8.95%</a:t>
                      </a:r>
                      <a:endParaRPr lang="zh-CN" altLang="en-US" sz="4000" dirty="0">
                        <a:latin typeface="微软雅黑" panose="020B0503020204020204" pitchFamily="34" charset="-122"/>
                        <a:ea typeface="微软雅黑" panose="020B0503020204020204" pitchFamily="34"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4000" dirty="0"/>
                        <a:t>1.07%</a:t>
                      </a:r>
                      <a:endParaRPr lang="zh-CN" altLang="en-US" sz="4000" dirty="0">
                        <a:latin typeface="微软雅黑" panose="020B0503020204020204" pitchFamily="34" charset="-122"/>
                        <a:ea typeface="微软雅黑" panose="020B0503020204020204" pitchFamily="34" charset="-122"/>
                      </a:endParaRPr>
                    </a:p>
                  </a:txBody>
                  <a:tcPr anchor="ctr"/>
                </a:tc>
                <a:extLst>
                  <a:ext uri="{0D108BD9-81ED-4DB2-BD59-A6C34878D82A}">
                    <a16:rowId xmlns:a16="http://schemas.microsoft.com/office/drawing/2014/main" val="656743838"/>
                  </a:ext>
                </a:extLst>
              </a:tr>
            </a:tbl>
          </a:graphicData>
        </a:graphic>
      </p:graphicFrame>
      <p:sp>
        <p:nvSpPr>
          <p:cNvPr id="35"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457085" y="24505403"/>
            <a:ext cx="14394515" cy="1264000"/>
          </a:xfrm>
        </p:spPr>
        <p:txBody>
          <a:bodyPr/>
          <a:lstStyle/>
          <a:p>
            <a:r>
              <a:rPr lang="en-US" altLang="zh-CN" dirty="0"/>
              <a:t>TABLE 1. Comparison of Simulated and Experimental First Six Natural Frequencies.</a:t>
            </a:r>
          </a:p>
        </p:txBody>
      </p:sp>
      <p:sp>
        <p:nvSpPr>
          <p:cNvPr id="38"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5037407" y="36381999"/>
            <a:ext cx="6565087" cy="948493"/>
          </a:xfrm>
        </p:spPr>
        <p:txBody>
          <a:bodyPr/>
          <a:lstStyle/>
          <a:p>
            <a:pPr algn="ctr"/>
            <a:r>
              <a:rPr lang="en-US" altLang="zh-CN" dirty="0">
                <a:sym typeface="Wingdings" panose="05000000000000000000" pitchFamily="2" charset="2"/>
              </a:rPr>
              <a:t>(b) S</a:t>
            </a:r>
            <a:r>
              <a:rPr lang="en-US" altLang="zh-CN" dirty="0"/>
              <a:t>econd</a:t>
            </a:r>
            <a:r>
              <a:rPr lang="en-US" altLang="zh-CN" dirty="0">
                <a:sym typeface="Wingdings" panose="05000000000000000000" pitchFamily="2" charset="2"/>
              </a:rPr>
              <a:t>-order mode</a:t>
            </a:r>
            <a:endParaRPr lang="en-US" dirty="0"/>
          </a:p>
        </p:txBody>
      </p:sp>
      <p:sp>
        <p:nvSpPr>
          <p:cNvPr id="39"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0713082" y="36381999"/>
            <a:ext cx="6565087" cy="948493"/>
          </a:xfrm>
        </p:spPr>
        <p:txBody>
          <a:bodyPr/>
          <a:lstStyle/>
          <a:p>
            <a:pPr algn="ctr"/>
            <a:r>
              <a:rPr lang="en-US" altLang="zh-CN" dirty="0">
                <a:sym typeface="Wingdings" panose="05000000000000000000" pitchFamily="2" charset="2"/>
              </a:rPr>
              <a:t>(c) Third-order mode</a:t>
            </a:r>
            <a:endParaRPr lang="en-US" dirty="0"/>
          </a:p>
        </p:txBody>
      </p:sp>
      <p:sp>
        <p:nvSpPr>
          <p:cNvPr id="4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6139949" y="36408705"/>
            <a:ext cx="6565087" cy="948493"/>
          </a:xfrm>
        </p:spPr>
        <p:txBody>
          <a:bodyPr/>
          <a:lstStyle/>
          <a:p>
            <a:pPr algn="ctr"/>
            <a:r>
              <a:rPr lang="en-US" altLang="zh-CN" dirty="0">
                <a:sym typeface="Wingdings" panose="05000000000000000000" pitchFamily="2" charset="2"/>
              </a:rPr>
              <a:t>(d) Fourth-order mode</a:t>
            </a:r>
            <a:endParaRPr lang="en-US" dirty="0"/>
          </a:p>
        </p:txBody>
      </p:sp>
      <p:sp>
        <p:nvSpPr>
          <p:cNvPr id="41"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21627304" y="36408705"/>
            <a:ext cx="6565087" cy="948493"/>
          </a:xfrm>
        </p:spPr>
        <p:txBody>
          <a:bodyPr/>
          <a:lstStyle/>
          <a:p>
            <a:pPr algn="ctr"/>
            <a:r>
              <a:rPr lang="en-US" altLang="zh-CN" dirty="0">
                <a:sym typeface="Wingdings" panose="05000000000000000000" pitchFamily="2" charset="2"/>
              </a:rPr>
              <a:t>(e) F</a:t>
            </a:r>
            <a:r>
              <a:rPr lang="en-US" altLang="zh-CN" dirty="0"/>
              <a:t>ifth</a:t>
            </a:r>
            <a:r>
              <a:rPr lang="en-US" altLang="zh-CN" dirty="0">
                <a:sym typeface="Wingdings" panose="05000000000000000000" pitchFamily="2" charset="2"/>
              </a:rPr>
              <a:t>-order mode</a:t>
            </a:r>
            <a:endParaRPr lang="en-US" dirty="0"/>
          </a:p>
        </p:txBody>
      </p:sp>
      <p:sp>
        <p:nvSpPr>
          <p:cNvPr id="42"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26871291" y="36429431"/>
            <a:ext cx="6565087" cy="948493"/>
          </a:xfrm>
        </p:spPr>
        <p:txBody>
          <a:bodyPr/>
          <a:lstStyle/>
          <a:p>
            <a:pPr algn="ctr"/>
            <a:r>
              <a:rPr lang="en-US" altLang="zh-CN" dirty="0">
                <a:sym typeface="Wingdings" panose="05000000000000000000" pitchFamily="2" charset="2"/>
              </a:rPr>
              <a:t>(f) Sixth-order mode</a:t>
            </a:r>
            <a:endParaRPr lang="en-US" dirty="0"/>
          </a:p>
        </p:txBody>
      </p:sp>
    </p:spTree>
    <p:extLst>
      <p:ext uri="{BB962C8B-B14F-4D97-AF65-F5344CB8AC3E}">
        <p14:creationId xmlns:p14="http://schemas.microsoft.com/office/powerpoint/2010/main" val="33922332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596</TotalTime>
  <Words>525</Words>
  <Application>Microsoft Office PowerPoint</Application>
  <PresentationFormat>自定义</PresentationFormat>
  <Paragraphs>48</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微软雅黑</vt:lpstr>
      <vt:lpstr>Arial</vt:lpstr>
      <vt:lpstr>Calibri</vt:lpstr>
      <vt:lpstr>Calibri Light</vt:lpstr>
      <vt:lpstr>Wingdings</vt:lpstr>
      <vt:lpstr>Office Theme</vt:lpstr>
      <vt:lpstr>Stiffness Analysis and Modal Testing of a Large-Aperture Precision Optical Component Surface Inspection Platform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147</cp:revision>
  <cp:lastPrinted>2023-01-06T15:48:30Z</cp:lastPrinted>
  <dcterms:created xsi:type="dcterms:W3CDTF">2023-01-03T14:57:49Z</dcterms:created>
  <dcterms:modified xsi:type="dcterms:W3CDTF">2025-10-27T02:28:52Z</dcterms:modified>
</cp:coreProperties>
</file>