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1" autoAdjust="0"/>
    <p:restoredTop sz="96405" autoAdjust="0"/>
  </p:normalViewPr>
  <p:slideViewPr>
    <p:cSldViewPr snapToGrid="0">
      <p:cViewPr varScale="1">
        <p:scale>
          <a:sx n="18" d="100"/>
          <a:sy n="18" d="100"/>
        </p:scale>
        <p:origin x="2880" y="8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altLang="zh-CN" b="1" kern="100" dirty="0">
                <a:effectLst/>
                <a:latin typeface="+mn-lt"/>
                <a:ea typeface="+mn-ea"/>
                <a:cs typeface="Times New Roman" panose="02020603050405020304" pitchFamily="18" charset="0"/>
              </a:rPr>
              <a:t>Simulation Mechanism within</a:t>
            </a:r>
            <a:r>
              <a:rPr lang="en-US" altLang="zh-CN" b="1" i="1" kern="100" dirty="0">
                <a:effectLst/>
                <a:latin typeface="+mn-lt"/>
                <a:ea typeface="+mn-ea"/>
                <a:cs typeface="Times New Roman" panose="02020603050405020304" pitchFamily="18" charset="0"/>
              </a:rPr>
              <a:t> </a:t>
            </a:r>
            <a:r>
              <a:rPr lang="en-US" altLang="zh-CN" b="1" kern="100" dirty="0">
                <a:effectLst/>
                <a:latin typeface="+mn-lt"/>
                <a:ea typeface="+mn-ea"/>
                <a:cs typeface="Times New Roman" panose="02020603050405020304" pitchFamily="18" charset="0"/>
              </a:rPr>
              <a:t>Co-reactant Electrogenerated Chemiluminescence System</a:t>
            </a:r>
            <a:endParaRPr lang="zh-CN" altLang="zh-CN" kern="100" dirty="0">
              <a:effectLst/>
              <a:latin typeface="+mn-lt"/>
              <a:ea typeface="+mn-ea"/>
              <a:cs typeface="Times New Roman" panose="02020603050405020304" pitchFamily="18"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lgn="just"/>
            <a:r>
              <a:rPr lang="en-US" altLang="zh-CN" sz="3600" b="1" i="1" kern="100" dirty="0" err="1">
                <a:effectLst/>
                <a:latin typeface="+mn-lt"/>
              </a:rPr>
              <a:t>Chengkai</a:t>
            </a:r>
            <a:r>
              <a:rPr lang="en-US" altLang="zh-CN" sz="3600" b="1" i="1" kern="100" dirty="0">
                <a:effectLst/>
                <a:latin typeface="+mn-lt"/>
              </a:rPr>
              <a:t> Wang, </a:t>
            </a:r>
            <a:r>
              <a:rPr lang="en-US" altLang="zh-CN" sz="3600" b="1" i="1" kern="100" dirty="0" err="1">
                <a:effectLst/>
                <a:latin typeface="+mn-lt"/>
              </a:rPr>
              <a:t>Honglan</a:t>
            </a:r>
            <a:r>
              <a:rPr lang="en-US" altLang="zh-CN" sz="3600" b="1" i="1" kern="100" dirty="0">
                <a:effectLst/>
                <a:latin typeface="+mn-lt"/>
              </a:rPr>
              <a:t> Qi*</a:t>
            </a:r>
            <a:endParaRPr lang="zh-CN" altLang="zh-CN" sz="3600" kern="100" dirty="0">
              <a:effectLst/>
              <a:latin typeface="+mn-lt"/>
            </a:endParaRPr>
          </a:p>
          <a:p>
            <a:pPr algn="just"/>
            <a:r>
              <a:rPr lang="en-US" altLang="zh-CN" sz="3600" i="1" kern="100" dirty="0">
                <a:effectLst/>
                <a:latin typeface="+mn-lt"/>
              </a:rPr>
              <a:t>Key Laboratory of Analytical Chemistry for Life Science of Shaanxi Province, School of Chemistry and Chemical Engineering, Shaanxi Normal University</a:t>
            </a:r>
            <a:endParaRPr lang="zh-CN" altLang="zh-CN" sz="3600" kern="100" dirty="0">
              <a:effectLst/>
              <a:latin typeface="+mn-lt"/>
            </a:endParaRPr>
          </a:p>
          <a:p>
            <a:endParaRPr lang="en-US" sz="4800" kern="100" dirty="0">
              <a:solidFill>
                <a:schemeClr val="tx1"/>
              </a:solidFill>
              <a:latin typeface="+mn-lt"/>
            </a:endParaRPr>
          </a:p>
        </p:txBody>
      </p:sp>
      <p:pic>
        <p:nvPicPr>
          <p:cNvPr id="24" name="图片占位符 23">
            <a:extLst>
              <a:ext uri="{FF2B5EF4-FFF2-40B4-BE49-F238E27FC236}">
                <a16:creationId xmlns:a16="http://schemas.microsoft.com/office/drawing/2014/main" id="{5BE182B4-B825-496F-983A-44FDCCA9675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248" b="3248"/>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altLang="zh-CN" sz="4900" dirty="0"/>
              <a:t>The ECL mechanism of Ru1-TPA is shown in FIGURE 1. A Ru1-PS@MB is modeled in 3D. Axial mirror symmetry are utilized to reduce the computational effort. </a:t>
            </a:r>
          </a:p>
          <a:p>
            <a:r>
              <a:rPr lang="en-US" altLang="zh-CN" sz="4900" dirty="0"/>
              <a:t>The content distribution of Ru1 on the three-dimensional spherical surface can be expressed as:</a:t>
            </a:r>
            <a:endParaRPr lang="en-US" sz="4900" dirty="0">
              <a:solidFill>
                <a:srgbClr val="000000"/>
              </a:solidFill>
              <a:cs typeface="Calibri" panose="020F0502020204030204" pitchFamily="34" charset="0"/>
            </a:endParaRP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lvl="0" algn="just">
              <a:buClr>
                <a:srgbClr val="000000"/>
              </a:buClr>
            </a:pPr>
            <a:r>
              <a:rPr lang="it-IT" altLang="zh-CN" sz="2500" kern="100" dirty="0">
                <a:effectLst/>
                <a:latin typeface="+mn-lt"/>
              </a:rPr>
              <a:t>1. Yanlong Feng, Wenshuai Zhou, Xiaofei Wang, Jian Zhang, Min Zou, Chengxiao Zhang and Honglan Qi. Imaging and simulation of ruthenium derivative coating microbeads at the opaque electrode with electrogenerated chemiluminescence, </a:t>
            </a:r>
            <a:r>
              <a:rPr lang="it-IT" altLang="zh-CN" sz="2500" b="1" i="1" kern="100" dirty="0">
                <a:effectLst/>
                <a:latin typeface="+mn-lt"/>
              </a:rPr>
              <a:t>Chemical &amp; Biomedical Imaging</a:t>
            </a:r>
            <a:r>
              <a:rPr lang="it-IT" altLang="zh-CN" sz="2500" kern="100" dirty="0">
                <a:effectLst/>
                <a:latin typeface="+mn-lt"/>
              </a:rPr>
              <a:t>, </a:t>
            </a:r>
            <a:r>
              <a:rPr lang="it-IT" altLang="zh-CN" sz="2500" b="1" kern="100" dirty="0">
                <a:effectLst/>
                <a:latin typeface="+mn-lt"/>
              </a:rPr>
              <a:t>2023</a:t>
            </a:r>
            <a:r>
              <a:rPr lang="it-IT" altLang="zh-CN" sz="2500" kern="100" dirty="0">
                <a:effectLst/>
                <a:latin typeface="+mn-lt"/>
              </a:rPr>
              <a:t>, 1, 648-658.</a:t>
            </a:r>
            <a:endParaRPr lang="en-US" altLang="zh-CN" sz="2500" kern="100" dirty="0">
              <a:latin typeface="+mn-lt"/>
            </a:endParaRPr>
          </a:p>
          <a:p>
            <a:pPr lvl="0" algn="just">
              <a:buClr>
                <a:srgbClr val="000000"/>
              </a:buClr>
            </a:pPr>
            <a:r>
              <a:rPr lang="en-US" altLang="zh-CN" sz="2500" kern="100" dirty="0">
                <a:effectLst/>
                <a:latin typeface="+mn-lt"/>
              </a:rPr>
              <a:t>2. </a:t>
            </a:r>
            <a:r>
              <a:rPr lang="it-IT" altLang="zh-CN" sz="2500" kern="100" dirty="0">
                <a:effectLst/>
                <a:latin typeface="+mn-lt"/>
              </a:rPr>
              <a:t>Yanlong Feng, Chengkai Wang, Wenshuai Zhou, Xiaolin Yang, Francesco Paolucci, Giovanni Valenti and Honglan Qi. Tomography electrogenerated chemiluminescence imaging from magnetic microbeads, </a:t>
            </a:r>
            <a:r>
              <a:rPr lang="it-IT" altLang="zh-CN" sz="2500" b="1" i="1" kern="100" dirty="0">
                <a:effectLst/>
                <a:latin typeface="+mn-lt"/>
              </a:rPr>
              <a:t>small</a:t>
            </a:r>
            <a:r>
              <a:rPr lang="it-IT" altLang="zh-CN" sz="2500" kern="100" dirty="0">
                <a:effectLst/>
                <a:latin typeface="+mn-lt"/>
              </a:rPr>
              <a:t>, </a:t>
            </a:r>
            <a:r>
              <a:rPr lang="it-IT" altLang="zh-CN" sz="2500" b="1" kern="100" dirty="0">
                <a:effectLst/>
                <a:latin typeface="+mn-lt"/>
              </a:rPr>
              <a:t>2025</a:t>
            </a:r>
            <a:r>
              <a:rPr lang="it-IT" altLang="zh-CN" sz="2500" kern="100" dirty="0">
                <a:effectLst/>
                <a:latin typeface="+mn-lt"/>
              </a:rPr>
              <a:t>, 2500804.</a:t>
            </a:r>
            <a:endParaRPr lang="zh-CN" altLang="zh-CN" sz="2500" kern="100" dirty="0">
              <a:effectLst/>
              <a:latin typeface="+mn-lt"/>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altLang="zh-CN" sz="6000" b="0" i="0" dirty="0">
                <a:solidFill>
                  <a:srgbClr val="000000"/>
                </a:solidFill>
                <a:effectLst/>
                <a:latin typeface="+mn-lt"/>
                <a:cs typeface="Calibri" panose="020F0502020204030204" pitchFamily="34" charset="0"/>
              </a:rPr>
              <a:t>A sidelong ECL microscopy and finite element simulation are developed for tomography imaging from single magnetic microbeads.</a:t>
            </a:r>
            <a:endParaRPr lang="en-US" sz="5800"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b="0" i="0" dirty="0">
                <a:solidFill>
                  <a:srgbClr val="000000"/>
                </a:solidFill>
                <a:effectLst/>
                <a:cs typeface="Calibri" panose="020F0502020204030204" pitchFamily="34" charset="0"/>
              </a:rPr>
              <a:t>Electrogenerated chemiluminescence (ECL) bioassay has witnessed remarkable growth in biosensing and diagnostics. An understanding of the reaction mechanism within ECL is important for improving and designing sensitive ECL methods. Herein, a sidelong ECL microscopy and finite element simulation are developed for tomography imaging from single magnetic microbeads and deciphering reaction mechanism within bead-based co-reactant ECL system. ECL emissions from Ru1-Mag@MB in different conditions are imaged via the sidelong ECL microscopy, which can allow the spatially resolved measurement of the ECL emitting layer from single microbeads in the vertical direction of the electrode surface</a:t>
            </a:r>
            <a:r>
              <a:rPr lang="en-US" altLang="zh-CN" dirty="0">
                <a:solidFill>
                  <a:srgbClr val="000000"/>
                </a:solidFill>
                <a:cs typeface="Calibri" panose="020F0502020204030204" pitchFamily="34" charset="0"/>
              </a:rPr>
              <a:t>. The sidelong ECL microscopy with the tomography of the ECL emitting layer can provide a promising way for insightful mechanistic information within a bead-based ECL system.</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ltLang="zh-CN"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ltLang="zh-CN"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altLang="zh-CN" sz="2400" dirty="0"/>
              <a:t>FIGURE 1. (A) Reactions involving ECL process of Ru1-TPA in this work. (B) A simplified model for quantifying the variation of Ru1 content in the radial direction of projection Ru1-PS@MB. (C) Projected distribution plot of Ru1 content on 10 µm Ru1-PS@MB by fitting a three-dimensional surface. (D) Profiles for experimental gray value (black) and theoretical Ru1 content (red) vs the distance in diameter of 10 µm Ru1-PS@MB.</a:t>
            </a:r>
          </a:p>
          <a:p>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In sidelong ECL imaging, ECL emissions are mainly observed at or near the interface between the GCE surface and the Ru1-Mag@MB. </a:t>
            </a:r>
            <a:r>
              <a:rPr lang="en-US" altLang="zh-CN" dirty="0"/>
              <a:t>Different co-reactants, including BIS-TRIS, TEOA and DBAE, were chosen in this work while 2.8 µm Ru1-Mag@MB was used as luminescence microbead. For all co-reactants, the “first increase and then decrease” profile was clearly observed. According to the experimental plots of the ECL intensity across single 2.8 µm Ru1-Mag@MB, the lifetime of BIS-TRIS</a:t>
            </a:r>
            <a:r>
              <a:rPr lang="en-US" altLang="zh-CN" baseline="30000" dirty="0"/>
              <a:t>•+</a:t>
            </a:r>
            <a:r>
              <a:rPr lang="en-US" altLang="zh-CN" dirty="0"/>
              <a:t>, TEOA</a:t>
            </a:r>
            <a:r>
              <a:rPr lang="en-US" altLang="zh-CN" baseline="30000" dirty="0"/>
              <a:t>•+ </a:t>
            </a:r>
            <a:r>
              <a:rPr lang="en-US" altLang="zh-CN" dirty="0"/>
              <a:t>and DBAE</a:t>
            </a:r>
            <a:r>
              <a:rPr lang="en-US" altLang="zh-CN" baseline="30000" dirty="0"/>
              <a:t>•+</a:t>
            </a:r>
            <a:r>
              <a:rPr lang="en-US" altLang="zh-CN" dirty="0"/>
              <a:t> was estimated to be 347, 116 and28 µs, respectively.</a:t>
            </a:r>
            <a:endParaRPr lang="en-US" dirty="0"/>
          </a:p>
          <a:p>
            <a:r>
              <a:rPr lang="en-US" dirty="0"/>
              <a:t>A complete tomography ECL imaging method, which can allow the spatially resolved measurement of the ECL emitting layer from single microbeads, was obtained. </a:t>
            </a:r>
          </a:p>
          <a:p>
            <a:r>
              <a:rPr lang="en-US" altLang="zh-CN" sz="5000" b="1" dirty="0">
                <a:solidFill>
                  <a:schemeClr val="bg1">
                    <a:lumMod val="65000"/>
                  </a:schemeClr>
                </a:solidFill>
                <a:cs typeface="Calibri" panose="020F0502020204030204" pitchFamily="34" charset="0"/>
              </a:rPr>
              <a:t>REFERENCES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ltLang="zh-CN" dirty="0"/>
              <a:t>Results</a:t>
            </a:r>
          </a:p>
        </p:txBody>
      </p:sp>
      <p:pic>
        <p:nvPicPr>
          <p:cNvPr id="78" name="图片占位符 77">
            <a:extLst>
              <a:ext uri="{FF2B5EF4-FFF2-40B4-BE49-F238E27FC236}">
                <a16:creationId xmlns:a16="http://schemas.microsoft.com/office/drawing/2014/main" id="{7C3B5155-9453-423C-8298-D47BCDC3113C}"/>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l="1405" r="1405"/>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altLang="zh-CN" sz="2400" dirty="0"/>
              <a:t>FIGURE 2. (A) Schematic diagram of sidelong ECL imaging. (B) </a:t>
            </a:r>
            <a:r>
              <a:rPr lang="de-DE" altLang="zh-CN" sz="2400" dirty="0"/>
              <a:t>Representative pseudo-color experimental ECL images of single 2.8 µm Ru1-Mag@MB modified on S-GCE in 0.1 M PBS (pH 6.9) containing 180 mM BIS-TRIS, 180 mM TEOA and 180 mM DBAE under the sidelong imaging. Normalized representative plots of the experimental (black line) and simulated (red line) ECL intensity (IECL) across single 2.8 μm Ru1-Mag@MB. Scale bar: 3 μm.</a:t>
            </a:r>
            <a:endParaRPr lang="en-US" altLang="zh-CN" sz="2400" dirty="0"/>
          </a:p>
          <a:p>
            <a:endParaRPr lang="en-US" sz="2400" dirty="0"/>
          </a:p>
        </p:txBody>
      </p:sp>
      <p:graphicFrame>
        <p:nvGraphicFramePr>
          <p:cNvPr id="60" name="对象 59">
            <a:extLst>
              <a:ext uri="{FF2B5EF4-FFF2-40B4-BE49-F238E27FC236}">
                <a16:creationId xmlns:a16="http://schemas.microsoft.com/office/drawing/2014/main" id="{90037ACE-41E6-4370-8368-295BA533F649}"/>
              </a:ext>
            </a:extLst>
          </p:cNvPr>
          <p:cNvGraphicFramePr>
            <a:graphicFrameLocks noChangeAspect="1"/>
          </p:cNvGraphicFramePr>
          <p:nvPr>
            <p:extLst>
              <p:ext uri="{D42A27DB-BD31-4B8C-83A1-F6EECF244321}">
                <p14:modId xmlns:p14="http://schemas.microsoft.com/office/powerpoint/2010/main" val="1152484426"/>
              </p:ext>
            </p:extLst>
          </p:nvPr>
        </p:nvGraphicFramePr>
        <p:xfrm>
          <a:off x="18735520" y="26260872"/>
          <a:ext cx="8444369" cy="1927872"/>
        </p:xfrm>
        <a:graphic>
          <a:graphicData uri="http://schemas.openxmlformats.org/presentationml/2006/ole">
            <mc:AlternateContent xmlns:mc="http://schemas.openxmlformats.org/markup-compatibility/2006">
              <mc:Choice xmlns:v="urn:schemas-microsoft-com:vml" Requires="v">
                <p:oleObj spid="_x0000_s1037" name="Equation" r:id="rId5" imgW="3712597" imgH="847470" progId="Equation.DSMT4">
                  <p:embed/>
                </p:oleObj>
              </mc:Choice>
              <mc:Fallback>
                <p:oleObj name="Equation" r:id="rId5" imgW="3712597" imgH="847470" progId="Equation.DSMT4">
                  <p:embed/>
                  <p:pic>
                    <p:nvPicPr>
                      <p:cNvPr id="0" name=""/>
                      <p:cNvPicPr/>
                      <p:nvPr/>
                    </p:nvPicPr>
                    <p:blipFill>
                      <a:blip r:embed="rId6"/>
                      <a:stretch>
                        <a:fillRect/>
                      </a:stretch>
                    </p:blipFill>
                    <p:spPr>
                      <a:xfrm>
                        <a:off x="18735520" y="26260872"/>
                        <a:ext cx="8444369" cy="1927872"/>
                      </a:xfrm>
                      <a:prstGeom prst="rect">
                        <a:avLst/>
                      </a:prstGeom>
                    </p:spPr>
                  </p:pic>
                </p:oleObj>
              </mc:Fallback>
            </mc:AlternateContent>
          </a:graphicData>
        </a:graphic>
      </p:graphicFrame>
      <p:pic>
        <p:nvPicPr>
          <p:cNvPr id="72" name="图片占位符 71">
            <a:extLst>
              <a:ext uri="{FF2B5EF4-FFF2-40B4-BE49-F238E27FC236}">
                <a16:creationId xmlns:a16="http://schemas.microsoft.com/office/drawing/2014/main" id="{15E993EE-0C5C-450C-83D9-D83EAD63AE5D}"/>
              </a:ext>
            </a:extLst>
          </p:cNvPr>
          <p:cNvPicPr>
            <a:picLocks noGrp="1" noChangeAspect="1"/>
          </p:cNvPicPr>
          <p:nvPr>
            <p:ph type="pic" sz="quarter" idx="29"/>
          </p:nvPr>
        </p:nvPicPr>
        <p:blipFill>
          <a:blip r:embed="rId7">
            <a:extLst>
              <a:ext uri="{28A0092B-C50C-407E-A947-70E740481C1C}">
                <a14:useLocalDpi xmlns:a14="http://schemas.microsoft.com/office/drawing/2010/main" val="0"/>
              </a:ext>
            </a:extLst>
          </a:blip>
          <a:srcRect t="1094" b="1094"/>
          <a:stretch>
            <a:fillRect/>
          </a:stretch>
        </p:blipFill>
        <p:spPr/>
      </p:pic>
      <p:pic>
        <p:nvPicPr>
          <p:cNvPr id="32" name="图片占位符 31">
            <a:extLst>
              <a:ext uri="{FF2B5EF4-FFF2-40B4-BE49-F238E27FC236}">
                <a16:creationId xmlns:a16="http://schemas.microsoft.com/office/drawing/2014/main" id="{B3B4C628-A2EC-409F-8F73-793F0FFA7897}"/>
              </a:ext>
            </a:extLst>
          </p:cNvPr>
          <p:cNvPicPr>
            <a:picLocks noGrp="1" noChangeAspect="1"/>
          </p:cNvPicPr>
          <p:nvPr>
            <p:ph type="pic" sz="quarter" idx="31"/>
          </p:nvPr>
        </p:nvPicPr>
        <p:blipFill>
          <a:blip r:embed="rId8">
            <a:extLst>
              <a:ext uri="{28A0092B-C50C-407E-A947-70E740481C1C}">
                <a14:useLocalDpi xmlns:a14="http://schemas.microsoft.com/office/drawing/2010/main" val="0"/>
              </a:ext>
            </a:extLst>
          </a:blip>
          <a:srcRect t="15078" b="15078"/>
          <a:stretch>
            <a:fillRect/>
          </a:stretch>
        </p:blipFill>
        <p:spPr>
          <a:xfrm>
            <a:off x="17116425" y="38785800"/>
            <a:ext cx="14654213" cy="3571875"/>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1997</TotalTime>
  <Words>637</Words>
  <Application>Microsoft Office PowerPoint</Application>
  <PresentationFormat>自定义</PresentationFormat>
  <Paragraphs>17</Paragraphs>
  <Slides>1</Slides>
  <Notes>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Times New Roman</vt:lpstr>
      <vt:lpstr>Office Theme</vt:lpstr>
      <vt:lpstr>Equation</vt:lpstr>
      <vt:lpstr>Simulation Mechanism within Co-reactant Electrogenerated Chemiluminescence System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146</cp:revision>
  <cp:lastPrinted>2023-01-06T15:48:30Z</cp:lastPrinted>
  <dcterms:created xsi:type="dcterms:W3CDTF">2023-01-03T14:57:49Z</dcterms:created>
  <dcterms:modified xsi:type="dcterms:W3CDTF">2025-10-27T02:27:43Z</dcterms:modified>
</cp:coreProperties>
</file>