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5" r:id="rId3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>
            <p14:sldId id="285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 varScale="1">
        <p:scale>
          <a:sx n="10" d="100"/>
          <a:sy n="10" d="100"/>
        </p:scale>
        <p:origin x="1764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48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04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60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53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09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65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457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/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5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/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2025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/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5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/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90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marL="0" marR="0" lvl="0" indent="0" algn="l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/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/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/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/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/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/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/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12063"/>
            <a:ext cx="32919514" cy="43903263"/>
            <a:chOff x="0" y="-11824"/>
            <a:chExt cx="30496907" cy="43034662"/>
          </a:xfrm>
        </p:grpSpPr>
        <p:sp>
          <p:nvSpPr>
            <p:cNvPr id="19" name="Rectangle 18"/>
            <p:cNvSpPr/>
            <p:nvPr/>
          </p:nvSpPr>
          <p:spPr>
            <a:xfrm>
              <a:off x="0" y="42914838"/>
              <a:ext cx="30494905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8926562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 dirty="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-21461373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-11824"/>
              <a:ext cx="30495876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-21255792" y="21454172"/>
              <a:ext cx="42830489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8918160" y="21457418"/>
              <a:ext cx="42830488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7456" y="92927"/>
              <a:ext cx="30279447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8973" y="42806838"/>
              <a:ext cx="30277930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sym typeface="+mn-ea"/>
              </a:rPr>
              <a:t>Penetration of ionization wave through dielectric microhole in atmospheric pulsed discharges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4197330" y="8881110"/>
            <a:ext cx="18720435" cy="3355975"/>
          </a:xfrm>
        </p:spPr>
        <p:txBody>
          <a:bodyPr/>
          <a:lstStyle/>
          <a:p>
            <a:r>
              <a:rPr lang="en-US" altLang="zh-CN" dirty="0">
                <a:sym typeface="+mn-ea"/>
              </a:rPr>
              <a:t>Zhiduan Liu</a:t>
            </a:r>
            <a:r>
              <a:rPr lang="en-US" altLang="zh-CN" baseline="30000" dirty="0">
                <a:sym typeface="+mn-ea"/>
              </a:rPr>
              <a:t>1</a:t>
            </a:r>
            <a:r>
              <a:rPr lang="en-US" altLang="zh-CN" dirty="0">
                <a:sym typeface="+mn-ea"/>
              </a:rPr>
              <a:t>, Lili Gu</a:t>
            </a:r>
            <a:r>
              <a:rPr lang="en-US" altLang="zh-CN" baseline="30000" dirty="0">
                <a:sym typeface="+mn-ea"/>
              </a:rPr>
              <a:t>2</a:t>
            </a:r>
            <a:r>
              <a:rPr lang="en-US" altLang="zh-CN" dirty="0">
                <a:sym typeface="+mn-ea"/>
              </a:rPr>
              <a:t>, Junlin Fang</a:t>
            </a:r>
            <a:r>
              <a:rPr lang="en-US" altLang="zh-CN" baseline="30000" dirty="0">
                <a:sym typeface="+mn-ea"/>
              </a:rPr>
              <a:t>3</a:t>
            </a:r>
            <a:r>
              <a:rPr lang="en-US" altLang="zh-CN" dirty="0">
                <a:sym typeface="+mn-ea"/>
              </a:rPr>
              <a:t>, Shaofeng Xu</a:t>
            </a:r>
            <a:r>
              <a:rPr lang="en-US" altLang="zh-CN" baseline="30000" dirty="0">
                <a:sym typeface="+mn-ea"/>
              </a:rPr>
              <a:t>4</a:t>
            </a:r>
            <a:r>
              <a:rPr lang="en-US" altLang="zh-CN" dirty="0">
                <a:sym typeface="+mn-ea"/>
              </a:rPr>
              <a:t>, Ying Guo</a:t>
            </a:r>
            <a:r>
              <a:rPr lang="en-US" altLang="zh-CN" baseline="30000" dirty="0">
                <a:sym typeface="+mn-ea"/>
              </a:rPr>
              <a:t>*</a:t>
            </a:r>
            <a:r>
              <a:rPr lang="en-US" altLang="zh-CN" dirty="0">
                <a:sym typeface="+mn-ea"/>
              </a:rPr>
              <a:t>, Jianjun Shi</a:t>
            </a:r>
            <a:r>
              <a:rPr lang="en-US" altLang="zh-CN" baseline="30000" dirty="0">
                <a:sym typeface="+mn-ea"/>
              </a:rPr>
              <a:t>*</a:t>
            </a:r>
            <a:endParaRPr lang="en-US" altLang="zh-CN" dirty="0"/>
          </a:p>
          <a:p>
            <a:pPr algn="just" fontAlgn="auto">
              <a:spcBef>
                <a:spcPts val="0"/>
              </a:spcBef>
            </a:pPr>
            <a:r>
              <a:rPr lang="en-US" altLang="zh-CN" dirty="0">
                <a:sym typeface="+mn-ea"/>
              </a:rPr>
              <a:t>1. College of Physics, Donghua University, Shanghai, People’s Republic of China.</a:t>
            </a:r>
            <a:endParaRPr lang="en-US" altLang="zh-CN" dirty="0"/>
          </a:p>
          <a:p>
            <a:pPr algn="just" fontAlgn="auto">
              <a:spcBef>
                <a:spcPts val="0"/>
              </a:spcBef>
            </a:pPr>
            <a:r>
              <a:rPr lang="en-US" altLang="zh-CN" dirty="0">
                <a:sym typeface="+mn-ea"/>
              </a:rPr>
              <a:t>2. Yiwu Research Institute of Fudan University, Yiwu, People’s Republic of China.</a:t>
            </a:r>
            <a:endParaRPr lang="en-US" altLang="zh-CN" dirty="0"/>
          </a:p>
          <a:p>
            <a:pPr algn="just" fontAlgn="auto">
              <a:spcBef>
                <a:spcPts val="0"/>
              </a:spcBef>
            </a:pPr>
            <a:r>
              <a:rPr lang="en-US" altLang="zh-CN" dirty="0">
                <a:sym typeface="+mn-ea"/>
              </a:rPr>
              <a:t>3. Institute of Optoelectronics, Fudan University, Shanghai, People’s Republic of China.</a:t>
            </a:r>
            <a:endParaRPr lang="zh-CN" altLang="en-US"/>
          </a:p>
          <a:p>
            <a:endParaRPr lang="en-US" dirty="0"/>
          </a:p>
        </p:txBody>
      </p:sp>
      <p:pic>
        <p:nvPicPr>
          <p:cNvPr id="39" name="图片占位符 38" descr="图片8"/>
          <p:cNvPicPr>
            <a:picLocks noGrp="1" noChangeAspect="1"/>
          </p:cNvPicPr>
          <p:nvPr>
            <p:ph type="pic" sz="quarter" idx="11"/>
          </p:nvPr>
        </p:nvPicPr>
        <p:blipFill>
          <a:blip r:embed="rId1"/>
          <a:stretch>
            <a:fillRect/>
          </a:stretch>
        </p:blipFill>
        <p:spPr>
          <a:xfrm>
            <a:off x="1450975" y="1673860"/>
            <a:ext cx="11901170" cy="1030287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16214725" y="22132290"/>
            <a:ext cx="16062325" cy="6076950"/>
          </a:xfrm>
        </p:spPr>
        <p:txBody>
          <a:bodyPr/>
          <a:lstStyle/>
          <a:p>
            <a:pPr algn="l"/>
            <a:r>
              <a:rPr lang="en-US" altLang="zh-CN">
                <a:sym typeface="+mn-ea"/>
              </a:rPr>
              <a:t>A two-dimensional fluid model of pulsed dielectric barrier discharge was developed in atmospheric helium with a dielectric microhole.  </a:t>
            </a:r>
            <a:endParaRPr lang="en-US" altLang="zh-CN"/>
          </a:p>
          <a:p>
            <a:pPr algn="l"/>
            <a:r>
              <a:rPr lang="en-US" altLang="zh-CN">
                <a:sym typeface="+mn-ea"/>
              </a:rPr>
              <a:t>This study, under a pulse voltage of 8 kV, determined the dependence of discharge characteristics and mechanisms in the gas gap on the size of the dielectric micro-pores.</a:t>
            </a:r>
            <a:endParaRPr lang="en-US" altLang="zh-CN"/>
          </a:p>
          <a:p>
            <a:pPr algn="l"/>
            <a:r>
              <a:rPr lang="en-US" altLang="zh-CN">
                <a:sym typeface="+mn-ea"/>
              </a:rPr>
              <a:t>The model outputs are analyzed across two spatial regions:Transverse (T) region and Longitudinal (L) region.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1196975" y="39687500"/>
            <a:ext cx="15220315" cy="3159760"/>
          </a:xfrm>
        </p:spPr>
        <p:txBody>
          <a:bodyPr/>
          <a:lstStyle/>
          <a:p>
            <a:pPr marL="514350" indent="-514350" fontAlgn="auto">
              <a:spcBef>
                <a:spcPts val="2400"/>
              </a:spcBef>
              <a:buAutoNum type="arabicPeriod"/>
            </a:pPr>
            <a:r>
              <a:rPr lang="en-US" altLang="zh-CN">
                <a:sym typeface="+mn-ea"/>
              </a:rPr>
              <a:t>T. N. Kurtukova, D. S. Kopylova, et al. Plasma treated carbon nanotubes for fast infrared bolometers. Appl. Phys. Lett.122(9), 093501 (2023)</a:t>
            </a:r>
            <a:endParaRPr lang="en-US" altLang="zh-CN"/>
          </a:p>
          <a:p>
            <a:pPr marL="514350" indent="-514350" fontAlgn="auto">
              <a:spcBef>
                <a:spcPts val="2400"/>
              </a:spcBef>
              <a:buAutoNum type="arabicPeriod"/>
            </a:pPr>
            <a:r>
              <a:rPr lang="en-US" altLang="zh-CN">
                <a:sym typeface="+mn-ea"/>
              </a:rPr>
              <a:t>T. Goto, M. Iida,et al. Thermally conductive tough flexible elastomers as composite of slide-ring materials and surface modified boron nitride particles viaplasma in solution. Appl. Phys. Lett. 112(10), 101901 (2018).</a:t>
            </a:r>
            <a:endParaRPr lang="en-US" altLang="zh-CN"/>
          </a:p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6"/>
          </p:nvPr>
        </p:nvSpPr>
        <p:spPr>
          <a:xfrm>
            <a:off x="14197330" y="5746750"/>
            <a:ext cx="17520920" cy="3197860"/>
          </a:xfrm>
        </p:spPr>
        <p:txBody>
          <a:bodyPr/>
          <a:lstStyle/>
          <a:p>
            <a:r>
              <a:rPr lang="en-US" altLang="zh-CN">
                <a:sym typeface="+mn-ea"/>
              </a:rPr>
              <a:t>A two-dimensional fluid model is used to study the penetration of ionization waves through dielectric microholes in atmospheric pulsed discharges.</a:t>
            </a:r>
            <a:endParaRPr lang="en-US" altLang="zh-CN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1649730" y="14702789"/>
            <a:ext cx="29615765" cy="5582430"/>
          </a:xfrm>
        </p:spPr>
        <p:txBody>
          <a:bodyPr lIns="45720" tIns="45720" rIns="45720" bIns="45720" anchor="t"/>
          <a:lstStyle/>
          <a:p>
            <a:r>
              <a:rPr lang="en-US" altLang="zh-CN" dirty="0">
                <a:sym typeface="+mn-ea"/>
              </a:rPr>
              <a:t>Microstructure-enhanced discharges are critical for achieving higher plasma electron density and energy, offering significant potential in advanced plasma applications. A two-dimensional fluid model of pulsed dielectric barrier discharge was developed in atmospheric helium with a dielectric </a:t>
            </a:r>
            <a:r>
              <a:rPr lang="en-US" altLang="zh-CN" dirty="0" err="1">
                <a:sym typeface="+mn-ea"/>
              </a:rPr>
              <a:t>microhole</a:t>
            </a:r>
            <a:r>
              <a:rPr lang="en-US" altLang="zh-CN" dirty="0">
                <a:sym typeface="+mn-ea"/>
              </a:rPr>
              <a:t>. Two distinct high-electron-density regions, the T-region and L-region, were identified, driven, respectively, by transverse and longitudinal electric fields as the ionization wave traversed the </a:t>
            </a:r>
            <a:r>
              <a:rPr lang="en-US" altLang="zh-CN" dirty="0" err="1">
                <a:sym typeface="+mn-ea"/>
              </a:rPr>
              <a:t>microhole</a:t>
            </a:r>
            <a:r>
              <a:rPr lang="en-US" altLang="zh-CN" dirty="0">
                <a:sym typeface="+mn-ea"/>
              </a:rPr>
              <a:t>. The axisymmetric T-region is approached and squeezed as the radius decreases, in which the discharge intensity and electron density are enhanced. Based on the electron reaction source item, a virtual electrode is proposed in the dielectric </a:t>
            </a:r>
            <a:r>
              <a:rPr lang="en-US" altLang="zh-CN" dirty="0" err="1">
                <a:sym typeface="+mn-ea"/>
              </a:rPr>
              <a:t>microhole</a:t>
            </a:r>
            <a:r>
              <a:rPr lang="en-US" altLang="zh-CN" dirty="0">
                <a:sym typeface="+mn-ea"/>
              </a:rPr>
              <a:t>, which segregates the T- and L-regions. The width of the virtual electrode decreases with the </a:t>
            </a:r>
            <a:r>
              <a:rPr lang="en-US" altLang="zh-CN" dirty="0" err="1">
                <a:sym typeface="+mn-ea"/>
              </a:rPr>
              <a:t>microhole</a:t>
            </a:r>
            <a:r>
              <a:rPr lang="en-US" altLang="zh-CN" dirty="0">
                <a:sym typeface="+mn-ea"/>
              </a:rPr>
              <a:t> radius, and the virtual electrode extinguishes with the discharge ignition in the lower chamber and the formation of ionization wave in the dielectric </a:t>
            </a:r>
            <a:r>
              <a:rPr lang="en-US" altLang="zh-CN" dirty="0" err="1">
                <a:sym typeface="+mn-ea"/>
              </a:rPr>
              <a:t>microhole</a:t>
            </a:r>
            <a:r>
              <a:rPr lang="en-US" altLang="zh-CN" dirty="0">
                <a:sym typeface="+mn-ea"/>
              </a:rPr>
              <a:t>. These findings offer insights into plasma behavior in microstructures for advanced applications.</a:t>
            </a:r>
            <a:endParaRPr lang="en-US" altLang="zh-CN" dirty="0"/>
          </a:p>
          <a:p>
            <a:endParaRPr lang="en-US" altLang="zh-CN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>
          <a:xfrm>
            <a:off x="1649531" y="13337066"/>
            <a:ext cx="29615963" cy="1302499"/>
          </a:xfrm>
        </p:spPr>
        <p:txBody>
          <a:bodyPr/>
          <a:lstStyle/>
          <a:p>
            <a:r>
              <a:rPr lang="en-US" altLang="zh-CN" dirty="0">
                <a:sym typeface="+mn-ea"/>
              </a:rPr>
              <a:t>Abstract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>
          <a:xfrm>
            <a:off x="16214729" y="20461607"/>
            <a:ext cx="16062185" cy="1303795"/>
          </a:xfrm>
        </p:spPr>
        <p:txBody>
          <a:bodyPr/>
          <a:lstStyle/>
          <a:p>
            <a:r>
              <a:rPr lang="en-US" altLang="zh-CN" dirty="0">
                <a:sym typeface="+mn-ea"/>
              </a:rPr>
              <a:t>Methodology</a:t>
            </a:r>
            <a:endParaRPr lang="en-US" dirty="0"/>
          </a:p>
        </p:txBody>
      </p:sp>
      <p:pic>
        <p:nvPicPr>
          <p:cNvPr id="18" name="图片占位符 37" descr="图片6"/>
          <p:cNvPicPr>
            <a:picLocks noGrp="1" noChangeAspect="1"/>
          </p:cNvPicPr>
          <p:nvPr>
            <p:ph type="pic" sz="quarter" idx="29"/>
          </p:nvPr>
        </p:nvPicPr>
        <p:blipFill>
          <a:blip r:embed="rId2"/>
          <a:stretch>
            <a:fillRect/>
          </a:stretch>
        </p:blipFill>
        <p:spPr>
          <a:xfrm>
            <a:off x="1209675" y="21435060"/>
            <a:ext cx="14471650" cy="4333875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30"/>
          </p:nvPr>
        </p:nvSpPr>
        <p:spPr>
          <a:xfrm>
            <a:off x="1349375" y="26296620"/>
            <a:ext cx="14458950" cy="1468120"/>
          </a:xfrm>
        </p:spPr>
        <p:txBody>
          <a:bodyPr/>
          <a:lstStyle/>
          <a:p>
            <a:r>
              <a:rPr lang="en-US" altLang="zh-CN">
                <a:sym typeface="+mn-ea"/>
              </a:rPr>
              <a:t>FIG.1.Time-averaged electron density(on a log</a:t>
            </a:r>
            <a:r>
              <a:rPr lang="en-US" altLang="zh-CN" baseline="-25000">
                <a:sym typeface="+mn-ea"/>
              </a:rPr>
              <a:t>10</a:t>
            </a:r>
            <a:r>
              <a:rPr lang="en-US" altLang="zh-CN">
                <a:sym typeface="+mn-ea"/>
              </a:rPr>
              <a:t> scale,unit:m</a:t>
            </a:r>
            <a:r>
              <a:rPr lang="en-US" altLang="zh-CN" baseline="30000">
                <a:sym typeface="+mn-ea"/>
              </a:rPr>
              <a:t>-3</a:t>
            </a:r>
            <a:r>
              <a:rPr lang="en-US" altLang="zh-CN">
                <a:sym typeface="+mn-ea"/>
              </a:rPr>
              <a:t>)with dielectric microhole radius of (a)0.3mm,(b)0.5mm,and(c)1.0mm.</a:t>
            </a:r>
            <a:endParaRPr lang="en-US" altLang="zh-CN"/>
          </a:p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2"/>
          </p:nvPr>
        </p:nvSpPr>
        <p:spPr>
          <a:xfrm>
            <a:off x="1654175" y="30409515"/>
            <a:ext cx="15434310" cy="8041640"/>
          </a:xfrm>
        </p:spPr>
        <p:txBody>
          <a:bodyPr/>
          <a:lstStyle/>
          <a:p>
            <a:pPr fontAlgn="auto">
              <a:spcBef>
                <a:spcPts val="1200"/>
              </a:spcBef>
              <a:buFont typeface="Arial" panose="020B0604020202020204" pitchFamily="34" charset="0"/>
            </a:pPr>
            <a:r>
              <a:rPr lang="en-US" altLang="zh-CN">
                <a:sym typeface="+mn-ea"/>
              </a:rPr>
              <a:t>The microhole radius modulates discharge characteristics via transverse/longitudinal electric fields, affecting current density and electron dynamics.</a:t>
            </a:r>
            <a:endParaRPr lang="en-US" altLang="zh-CN"/>
          </a:p>
          <a:p>
            <a:pPr fontAlgn="auto">
              <a:spcBef>
                <a:spcPts val="1200"/>
              </a:spcBef>
              <a:buFont typeface="Arial" panose="020B0604020202020204" pitchFamily="34" charset="0"/>
            </a:pPr>
            <a:r>
              <a:rPr lang="en-US" altLang="zh-CN">
                <a:sym typeface="+mn-ea"/>
              </a:rPr>
              <a:t>The T-region  generated by the transverse electric field,the L-region generated by the longitudinal electric field.the high electron density range of region T is also compressed with reducing radius,eventually the two T-regions are compressed into one.</a:t>
            </a:r>
            <a:endParaRPr lang="en-US" altLang="zh-CN">
              <a:sym typeface="+mn-ea"/>
            </a:endParaRPr>
          </a:p>
          <a:p>
            <a:pPr fontAlgn="auto">
              <a:spcBef>
                <a:spcPts val="1200"/>
              </a:spcBef>
              <a:buFont typeface="Arial" panose="020B0604020202020204" pitchFamily="34" charset="0"/>
            </a:pPr>
            <a:r>
              <a:rPr lang="en-US" altLang="zh-CN">
                <a:sym typeface="+mn-ea"/>
              </a:rPr>
              <a:t>The increase in electron density amplitude is due to the enhanced discharge in the T-region, which is influenced by the microhole radius.</a:t>
            </a:r>
            <a:endParaRPr lang="en-US" altLang="zh-CN"/>
          </a:p>
          <a:p>
            <a:pPr fontAlgn="auto">
              <a:spcBef>
                <a:spcPts val="1200"/>
              </a:spcBef>
              <a:buFont typeface="Arial" panose="020B0604020202020204" pitchFamily="34" charset="0"/>
            </a:pPr>
            <a:r>
              <a:rPr lang="en-US" altLang="zh-CN">
                <a:sym typeface="+mn-ea"/>
              </a:rPr>
              <a:t>The electron dissipation in dielectric microhole proposes a virtual electrode in the discharge, as shown in Fig. 2(a), where the red dashed line indicates the location of the virtual electrode.</a:t>
            </a:r>
            <a:endParaRPr lang="en-US" altLang="zh-CN"/>
          </a:p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3"/>
          </p:nvPr>
        </p:nvSpPr>
        <p:spPr>
          <a:xfrm>
            <a:off x="1654113" y="29122722"/>
            <a:ext cx="15362501" cy="1303795"/>
          </a:xfrm>
        </p:spPr>
        <p:txBody>
          <a:bodyPr/>
          <a:lstStyle/>
          <a:p>
            <a:r>
              <a:rPr lang="en-US" altLang="zh-CN">
                <a:sym typeface="+mn-ea"/>
              </a:rPr>
              <a:t>Results</a:t>
            </a:r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5"/>
          </p:nvPr>
        </p:nvSpPr>
        <p:spPr>
          <a:xfrm>
            <a:off x="17405985" y="36314380"/>
            <a:ext cx="14655165" cy="1876425"/>
          </a:xfrm>
        </p:spPr>
        <p:txBody>
          <a:bodyPr/>
          <a:lstStyle/>
          <a:p>
            <a:r>
              <a:rPr lang="en-US" altLang="zh-CN">
                <a:sym typeface="+mn-ea"/>
              </a:rPr>
              <a:t>FIG. 2. Density amplitude curves with the radius of (a) 0.5 mm and (b) 0.3 mm; spatial distribution of electron density at (c) 135 ns and (d) 138 ns;</a:t>
            </a:r>
            <a:endParaRPr lang="en-US" altLang="zh-CN"/>
          </a:p>
          <a:p>
            <a:endParaRPr lang="en-US"/>
          </a:p>
        </p:txBody>
      </p:sp>
      <p:pic>
        <p:nvPicPr>
          <p:cNvPr id="32" name="图片占位符 31" descr="图片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4885" y="30354270"/>
            <a:ext cx="7480935" cy="5164455"/>
          </a:xfrm>
          <a:prstGeom prst="rect">
            <a:avLst/>
          </a:prstGeom>
        </p:spPr>
      </p:pic>
      <p:pic>
        <p:nvPicPr>
          <p:cNvPr id="29" name="图片占位符 28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80265" y="29262705"/>
            <a:ext cx="6637655" cy="6864985"/>
          </a:xfrm>
          <a:prstGeom prst="rect">
            <a:avLst/>
          </a:prstGeom>
        </p:spPr>
      </p:pic>
      <p:pic>
        <p:nvPicPr>
          <p:cNvPr id="34" name="图片占位符 33" descr="图片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52385" y="39113460"/>
            <a:ext cx="9041765" cy="27698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3488</Words>
  <Application>WPS 演示</Application>
  <PresentationFormat>自定义</PresentationFormat>
  <Paragraphs>40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Calibri</vt:lpstr>
      <vt:lpstr>等线</vt:lpstr>
      <vt:lpstr>微软雅黑</vt:lpstr>
      <vt:lpstr>Arial Unicode MS</vt:lpstr>
      <vt:lpstr>Calibri Light</vt:lpstr>
      <vt:lpstr>等线 Light</vt:lpstr>
      <vt:lpstr>Office Theme</vt:lpstr>
      <vt:lpstr>Penetration of ionization wave through dielectric microhole in atmospheric pulsed discharges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Dear     ^O^   Deer</cp:lastModifiedBy>
  <cp:revision>141</cp:revision>
  <cp:lastPrinted>2023-01-06T15:48:00Z</cp:lastPrinted>
  <dcterms:created xsi:type="dcterms:W3CDTF">2023-01-03T14:57:00Z</dcterms:created>
  <dcterms:modified xsi:type="dcterms:W3CDTF">2025-07-21T13:08:56Z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5AD16763028F40C5AF991F00A34932F9_13</vt:lpwstr>
  </property>
  <property fmtid="{D5CDD505-2E9C-101B-9397-08002B2CF9AE}" pid="3" name="KSOProductBuildVer">
    <vt:lpwstr>2052-12.1.0.21915</vt:lpwstr>
  </property>
</Properties>
</file>