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60" r:id="rId3"/>
    <p:sldId id="261" r:id="rId5"/>
    <p:sldId id="262" r:id="rId6"/>
    <p:sldId id="278" r:id="rId7"/>
    <p:sldId id="263" r:id="rId8"/>
    <p:sldId id="264" r:id="rId9"/>
    <p:sldId id="279" r:id="rId10"/>
    <p:sldId id="265" r:id="rId11"/>
    <p:sldId id="266" r:id="rId12"/>
    <p:sldId id="280" r:id="rId13"/>
    <p:sldId id="267" r:id="rId14"/>
    <p:sldId id="268" r:id="rId15"/>
    <p:sldId id="269" r:id="rId16"/>
    <p:sldId id="270" r:id="rId17"/>
    <p:sldId id="296" r:id="rId18"/>
    <p:sldId id="271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标题页" id="{3B75F973-006B-044F-AFED-1605F01ED369}">
          <p14:sldIdLst>
            <p14:sldId id="260"/>
          </p14:sldIdLst>
        </p14:section>
        <p14:section name="背景介绍" id="{93FBAA92-BE94-1A4E-A83E-0B5BB1550756}">
          <p14:sldIdLst>
            <p14:sldId id="261"/>
            <p14:sldId id="262"/>
            <p14:sldId id="278"/>
          </p14:sldIdLst>
        </p14:section>
        <p14:section name="研究目的" id="{8A8DBBAA-16CF-4C40-9012-5C0969D79D24}">
          <p14:sldIdLst>
            <p14:sldId id="263"/>
            <p14:sldId id="264"/>
            <p14:sldId id="279"/>
          </p14:sldIdLst>
        </p14:section>
        <p14:section name="研究方法" id="{BF44FDA1-1C49-488A-9E6E-E13FD19DF69B}">
          <p14:sldIdLst>
            <p14:sldId id="265"/>
            <p14:sldId id="266"/>
            <p14:sldId id="280"/>
            <p14:sldId id="267"/>
          </p14:sldIdLst>
        </p14:section>
        <p14:section name="仿真结果" id="{A94D52AA-9261-B741-B6C9-5AB8AE38FA85}">
          <p14:sldIdLst>
            <p14:sldId id="268"/>
            <p14:sldId id="269"/>
            <p14:sldId id="270"/>
            <p14:sldId id="296"/>
            <p14:sldId id="271"/>
          </p14:sldIdLst>
        </p14:section>
        <p14:section name="结论" id="{857989CE-FEDC-A247-BEEC-5B346E675955}">
          <p14:sldIdLst>
            <p14:sldId id="275"/>
            <p14:sldId id="276"/>
            <p14:sldId id="277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  <p:cmAuthor id="2" name="胡一冲" initials="b" lastIdx="0" clrIdx="1"/>
  <p:cmAuthor id="3" name="huych" initials="h" lastIdx="3" clrIdx="2"/>
  <p:cmAuthor id="0" name="隋朝霞" initials="c" lastIdx="1" clrIdx="0"/>
  <p:cmAuthor id="5" name="田恒瑞/研发中心/信息科技公司/海油发展" initials="田恒瑞/研发中心/信息科技公司/海油发展" lastIdx="2" clrIdx="5"/>
  <p:cmAuthor id="7" name="haokai" initials="h" lastIdx="3" clrIdx="6"/>
  <p:cmAuthor id="8" name="何昱亮/研发中心/信息科技公司/海油发展" initials="何昱亮/研发中心/信息科技公司/海油发展" lastIdx="5" clrIdx="7"/>
  <p:cmAuthor id="4" name="李全/科创与数字化部/公司机关/安全环保公司/海油发展" initials="李全/科创与数字化部/公司机关/安全环保公司/海油发展" lastIdx="11" clrIdx="3"/>
  <p:cmAuthor id="9" name="吕妍" initials="吕" lastIdx="1" clrIdx="8"/>
  <p:cmAuthor id="11" name="haha" initials="h" lastIdx="1" clrIdx="10"/>
  <p:cmAuthor id="6" name="Estelle Wang" initials="EW" lastIdx="3" clrIdx="5"/>
  <p:cmAuthor id="13" name="作者" initials="A" lastIdx="1" clrIdx="12"/>
  <p:cmAuthor id="36" name="Sun Gang 孙刚(新能源-运维事业部-信息中心)" initials="SG孙" lastIdx="28" clrIdx="36"/>
  <p:cmAuthor id="37" name="丹丹 高" initials="丹高" lastIdx="1" clrIdx="37"/>
  <p:cmAuthor id="10" name="gongs" initials="g" lastIdx="2" clrIdx="9"/>
  <p:cmAuthor id="12" name="liujia" initials="l" lastIdx="1" clrIdx="11"/>
  <p:cmAuthor id="14" name="荆文明" initials="荆" lastIdx="1" clrIdx="13"/>
  <p:cmAuthor id="15" name="三少" initials="三少" lastIdx="3" clrIdx="14"/>
  <p:cmAuthor id="16" name="xuchenjie" initials="x" lastIdx="1" clrIdx="5"/>
  <p:cmAuthor id="17" name="Yangtianyi" initials="Y" lastIdx="1" clrIdx="0"/>
  <p:cmAuthor id="18" name="Jun Li" initials="J" lastIdx="2" clrIdx="0"/>
  <p:cmAuthor id="19" name="刘振权" initials="刘" lastIdx="4" clrIdx="0"/>
  <p:cmAuthor id="20" name="len" initials="l" lastIdx="1" clrIdx="0"/>
  <p:cmAuthor id="23" name="sudaobo" initials="s" lastIdx="12" clrIdx="1"/>
  <p:cmAuthor id="24" name="z003e6dt" initials="z" lastIdx="1" clrIdx="0"/>
  <p:cmAuthor id="25" name="未知用户5" initials="未" lastIdx="1" clrIdx="0"/>
  <p:cmAuthor id="26" name="陈家琪" initials="陈" lastIdx="1" clrIdx="0"/>
  <p:cmAuthor id="27" name="linli" initials="l" lastIdx="1" clrIdx="1"/>
  <p:cmAuthor id="28" name="Qu, Z." initials="Q" lastIdx="1" clrIdx="1"/>
  <p:cmAuthor id="29" name="jing li" initials="j" lastIdx="1" clrIdx="0"/>
  <p:cmAuthor id="30" name="未知用户4" initials="未" lastIdx="1" clrIdx="0"/>
  <p:cmAuthor id="32" name="Guanxg" initials="G" lastIdx="0" clrIdx="0"/>
  <p:cmAuthor id="33" name="微软用户" initials="微" lastIdx="0" clrIdx="0"/>
  <p:cmAuthor id="34" name="孙晓晨" initials="孙" lastIdx="1" clrIdx="6"/>
  <p:cmAuthor id="35" name="xiaoxin shen" initials="x" lastIdx="1" clrIdx="0"/>
  <p:cmAuthor id="40" name="zhao yong" initials="z" lastIdx="2" clrIdx="0"/>
  <p:cmAuthor id="22" name="江宁" initials="江" lastIdx="1" clrIdx="21"/>
  <p:cmAuthor id="2001" name="Chen Jarvis" initials="CJ" lastIdx="1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57" autoAdjust="0"/>
    <p:restoredTop sz="96405"/>
  </p:normalViewPr>
  <p:slideViewPr>
    <p:cSldViewPr snapToGrid="0">
      <p:cViewPr varScale="1">
        <p:scale>
          <a:sx n="114" d="100"/>
          <a:sy n="114" d="100"/>
        </p:scale>
        <p:origin x="4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663" y="746125"/>
            <a:ext cx="6613525" cy="3721100"/>
          </a:xfrm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</a:rPr>
              <a:t>   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34820" name="Date Placeholder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52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24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6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8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C667A86-1763-405B-97A3-F45B1B953EC8}" type="datetime1">
              <a:rPr lang="zh-CN" altLang="en-US" sz="1000">
                <a:solidFill>
                  <a:prstClr val="black"/>
                </a:solidFill>
              </a:rPr>
            </a:fld>
            <a:endParaRPr lang="en-US" altLang="zh-CN" sz="1000">
              <a:solidFill>
                <a:prstClr val="black"/>
              </a:solidFill>
            </a:endParaRPr>
          </a:p>
        </p:txBody>
      </p:sp>
      <p:sp>
        <p:nvSpPr>
          <p:cNvPr id="34821" name="Footer Placeholder 4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52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24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6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8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000">
                <a:solidFill>
                  <a:prstClr val="black"/>
                </a:solidFill>
              </a:rPr>
              <a:t>File name: </a:t>
            </a:r>
            <a:endParaRPr lang="en-US" altLang="zh-CN" sz="1000">
              <a:solidFill>
                <a:prstClr val="black"/>
              </a:solidFill>
            </a:endParaRPr>
          </a:p>
        </p:txBody>
      </p:sp>
      <p:sp>
        <p:nvSpPr>
          <p:cNvPr id="3482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52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24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6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83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48C8120D-4BF2-42D9-BCDD-07E736B12DA9}" type="slidenum">
              <a:rPr lang="zh-CN" altLang="en-US" sz="1000">
                <a:solidFill>
                  <a:prstClr val="black"/>
                </a:solidFill>
              </a:rPr>
            </a:fld>
            <a:endParaRPr lang="en-US" altLang="zh-CN" sz="10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1D2AB-D8F6-4361-80F7-BCE9DDD1A5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矩形 6"/>
          <p:cNvSpPr/>
          <p:nvPr userDrawn="1"/>
        </p:nvSpPr>
        <p:spPr>
          <a:xfrm>
            <a:off x="723900" y="815339"/>
            <a:ext cx="11468100" cy="77779"/>
          </a:xfrm>
          <a:prstGeom prst="rect">
            <a:avLst/>
          </a:prstGeom>
          <a:solidFill>
            <a:srgbClr val="0B5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48582" name="任意多边形: 形状 4"/>
          <p:cNvSpPr/>
          <p:nvPr userDrawn="1"/>
        </p:nvSpPr>
        <p:spPr>
          <a:xfrm>
            <a:off x="0" y="165576"/>
            <a:ext cx="981670" cy="614143"/>
          </a:xfrm>
          <a:custGeom>
            <a:avLst/>
            <a:gdLst>
              <a:gd name="connsiteX0" fmla="*/ 0 w 5702300"/>
              <a:gd name="connsiteY0" fmla="*/ 0 h 4114799"/>
              <a:gd name="connsiteX1" fmla="*/ 5702300 w 5702300"/>
              <a:gd name="connsiteY1" fmla="*/ 0 h 4114799"/>
              <a:gd name="connsiteX2" fmla="*/ 5702300 w 5702300"/>
              <a:gd name="connsiteY2" fmla="*/ 162631 h 4114799"/>
              <a:gd name="connsiteX3" fmla="*/ 4250456 w 5702300"/>
              <a:gd name="connsiteY3" fmla="*/ 4114799 h 4114799"/>
              <a:gd name="connsiteX4" fmla="*/ 0 w 5702300"/>
              <a:gd name="connsiteY4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2300" h="4114799">
                <a:moveTo>
                  <a:pt x="0" y="0"/>
                </a:moveTo>
                <a:lnTo>
                  <a:pt x="5702300" y="0"/>
                </a:lnTo>
                <a:lnTo>
                  <a:pt x="5702300" y="162631"/>
                </a:lnTo>
                <a:lnTo>
                  <a:pt x="4250456" y="4114799"/>
                </a:lnTo>
                <a:lnTo>
                  <a:pt x="0" y="4114799"/>
                </a:lnTo>
                <a:close/>
              </a:path>
            </a:pathLst>
          </a:custGeom>
          <a:solidFill>
            <a:srgbClr val="0B5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8583" name="直角三角形 8"/>
          <p:cNvSpPr/>
          <p:nvPr userDrawn="1"/>
        </p:nvSpPr>
        <p:spPr>
          <a:xfrm rot="10800000" flipH="1">
            <a:off x="636432" y="634644"/>
            <a:ext cx="116803" cy="258432"/>
          </a:xfrm>
          <a:prstGeom prst="rtTriangle">
            <a:avLst/>
          </a:prstGeom>
          <a:solidFill>
            <a:srgbClr val="0B5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8584" name="平行四边形 9"/>
          <p:cNvSpPr/>
          <p:nvPr userDrawn="1"/>
        </p:nvSpPr>
        <p:spPr>
          <a:xfrm>
            <a:off x="636432" y="163815"/>
            <a:ext cx="449418" cy="729304"/>
          </a:xfrm>
          <a:prstGeom prst="parallelogram">
            <a:avLst>
              <a:gd name="adj" fmla="val 74218"/>
            </a:avLst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097152" name="Picture 2" descr="D:\1.江门工作\中海油标志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64899" y="157843"/>
            <a:ext cx="634949" cy="58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585" name="灯片编号占位符 3"/>
          <p:cNvSpPr txBox="1"/>
          <p:nvPr userDrawn="1"/>
        </p:nvSpPr>
        <p:spPr>
          <a:xfrm>
            <a:off x="11737399" y="649800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9A84E90-8A9D-472D-A8A8-E7CB5BED4D02}" type="slidenum">
              <a:rPr lang="zh-CN" altLang="en-US" smtClean="0">
                <a:solidFill>
                  <a:srgbClr val="0B5FA3"/>
                </a:solidFill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dirty="0">
              <a:solidFill>
                <a:srgbClr val="0B5FA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-1-2-成果鉴定-成果5"/>
          <p:cNvPicPr>
            <a:picLocks noChangeAspect="1"/>
          </p:cNvPicPr>
          <p:nvPr userDrawn="1"/>
        </p:nvPicPr>
        <p:blipFill>
          <a:blip r:embed="rId2"/>
          <a:srcRect r="8993"/>
          <a:stretch>
            <a:fillRect/>
          </a:stretch>
        </p:blipFill>
        <p:spPr>
          <a:xfrm>
            <a:off x="7083425" y="-24130"/>
            <a:ext cx="5108575" cy="6891655"/>
          </a:xfrm>
          <a:prstGeom prst="rect">
            <a:avLst/>
          </a:prstGeom>
        </p:spPr>
      </p:pic>
      <p:sp>
        <p:nvSpPr>
          <p:cNvPr id="3" name="图片占位符 17"/>
          <p:cNvSpPr>
            <a:spLocks noGrp="1"/>
          </p:cNvSpPr>
          <p:nvPr>
            <p:ph type="pic" sz="quarter" idx="15"/>
          </p:nvPr>
        </p:nvSpPr>
        <p:spPr>
          <a:xfrm>
            <a:off x="0" y="-23813"/>
            <a:ext cx="12192000" cy="689133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矩形 1"/>
          <p:cNvSpPr/>
          <p:nvPr userDrawn="1"/>
        </p:nvSpPr>
        <p:spPr>
          <a:xfrm>
            <a:off x="0" y="-23840"/>
            <a:ext cx="11073544" cy="6891338"/>
          </a:xfrm>
          <a:custGeom>
            <a:avLst/>
            <a:gdLst>
              <a:gd name="connsiteX0" fmla="*/ 0 w 10403633"/>
              <a:gd name="connsiteY0" fmla="*/ 0 h 6858000"/>
              <a:gd name="connsiteX1" fmla="*/ 10403633 w 10403633"/>
              <a:gd name="connsiteY1" fmla="*/ 0 h 6858000"/>
              <a:gd name="connsiteX2" fmla="*/ 10403633 w 10403633"/>
              <a:gd name="connsiteY2" fmla="*/ 6858000 h 6858000"/>
              <a:gd name="connsiteX3" fmla="*/ 0 w 10403633"/>
              <a:gd name="connsiteY3" fmla="*/ 6858000 h 6858000"/>
              <a:gd name="connsiteX4" fmla="*/ 0 w 10403633"/>
              <a:gd name="connsiteY4" fmla="*/ 0 h 6858000"/>
              <a:gd name="connsiteX0-1" fmla="*/ 0 w 11038115"/>
              <a:gd name="connsiteY0-2" fmla="*/ 0 h 6858000"/>
              <a:gd name="connsiteX1-3" fmla="*/ 11038115 w 11038115"/>
              <a:gd name="connsiteY1-4" fmla="*/ 9330 h 6858000"/>
              <a:gd name="connsiteX2-5" fmla="*/ 10403633 w 11038115"/>
              <a:gd name="connsiteY2-6" fmla="*/ 6858000 h 6858000"/>
              <a:gd name="connsiteX3-7" fmla="*/ 0 w 11038115"/>
              <a:gd name="connsiteY3-8" fmla="*/ 6858000 h 6858000"/>
              <a:gd name="connsiteX4-9" fmla="*/ 0 w 11038115"/>
              <a:gd name="connsiteY4-10" fmla="*/ 0 h 6858000"/>
              <a:gd name="connsiteX0-11" fmla="*/ 0 w 11038115"/>
              <a:gd name="connsiteY0-12" fmla="*/ 0 h 6858000"/>
              <a:gd name="connsiteX1-13" fmla="*/ 11038115 w 11038115"/>
              <a:gd name="connsiteY1-14" fmla="*/ 9330 h 6858000"/>
              <a:gd name="connsiteX2-15" fmla="*/ 7763070 w 11038115"/>
              <a:gd name="connsiteY2-16" fmla="*/ 6858000 h 6858000"/>
              <a:gd name="connsiteX3-17" fmla="*/ 0 w 11038115"/>
              <a:gd name="connsiteY3-18" fmla="*/ 6858000 h 6858000"/>
              <a:gd name="connsiteX4-19" fmla="*/ 0 w 11038115"/>
              <a:gd name="connsiteY4-20" fmla="*/ 0 h 6858000"/>
              <a:gd name="connsiteX0-21" fmla="*/ 0 w 11038115"/>
              <a:gd name="connsiteY0-22" fmla="*/ 0 h 6858000"/>
              <a:gd name="connsiteX1-23" fmla="*/ 11038115 w 11038115"/>
              <a:gd name="connsiteY1-24" fmla="*/ 9330 h 6858000"/>
              <a:gd name="connsiteX2-25" fmla="*/ 7352523 w 11038115"/>
              <a:gd name="connsiteY2-26" fmla="*/ 6764694 h 6858000"/>
              <a:gd name="connsiteX3-27" fmla="*/ 0 w 11038115"/>
              <a:gd name="connsiteY3-28" fmla="*/ 6858000 h 6858000"/>
              <a:gd name="connsiteX4-29" fmla="*/ 0 w 11038115"/>
              <a:gd name="connsiteY4-30" fmla="*/ 0 h 6858000"/>
              <a:gd name="connsiteX0-31" fmla="*/ 0 w 11038115"/>
              <a:gd name="connsiteY0-32" fmla="*/ 0 h 6867331"/>
              <a:gd name="connsiteX1-33" fmla="*/ 11038115 w 11038115"/>
              <a:gd name="connsiteY1-34" fmla="*/ 9330 h 6867331"/>
              <a:gd name="connsiteX2-35" fmla="*/ 7389845 w 11038115"/>
              <a:gd name="connsiteY2-36" fmla="*/ 6867331 h 6867331"/>
              <a:gd name="connsiteX3-37" fmla="*/ 0 w 11038115"/>
              <a:gd name="connsiteY3-38" fmla="*/ 6858000 h 6867331"/>
              <a:gd name="connsiteX4-39" fmla="*/ 0 w 11038115"/>
              <a:gd name="connsiteY4-40" fmla="*/ 0 h 6867331"/>
              <a:gd name="connsiteX0-41" fmla="*/ 0 w 11025556"/>
              <a:gd name="connsiteY0-42" fmla="*/ 3370 h 6870701"/>
              <a:gd name="connsiteX1-43" fmla="*/ 11025556 w 11025556"/>
              <a:gd name="connsiteY1-44" fmla="*/ 0 h 6870701"/>
              <a:gd name="connsiteX2-45" fmla="*/ 7389845 w 11025556"/>
              <a:gd name="connsiteY2-46" fmla="*/ 6870701 h 6870701"/>
              <a:gd name="connsiteX3-47" fmla="*/ 0 w 11025556"/>
              <a:gd name="connsiteY3-48" fmla="*/ 6861370 h 6870701"/>
              <a:gd name="connsiteX4-49" fmla="*/ 0 w 11025556"/>
              <a:gd name="connsiteY4-50" fmla="*/ 3370 h 6870701"/>
              <a:gd name="connsiteX0-51" fmla="*/ 0 w 11025556"/>
              <a:gd name="connsiteY0-52" fmla="*/ 3370 h 6870701"/>
              <a:gd name="connsiteX1-53" fmla="*/ 11025556 w 11025556"/>
              <a:gd name="connsiteY1-54" fmla="*/ 0 h 6870701"/>
              <a:gd name="connsiteX2-55" fmla="*/ 7427521 w 11025556"/>
              <a:gd name="connsiteY2-56" fmla="*/ 6870701 h 6870701"/>
              <a:gd name="connsiteX3-57" fmla="*/ 0 w 11025556"/>
              <a:gd name="connsiteY3-58" fmla="*/ 6861370 h 6870701"/>
              <a:gd name="connsiteX4-59" fmla="*/ 0 w 11025556"/>
              <a:gd name="connsiteY4-60" fmla="*/ 3370 h 687070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025556" h="6870701">
                <a:moveTo>
                  <a:pt x="0" y="3370"/>
                </a:moveTo>
                <a:lnTo>
                  <a:pt x="11025556" y="0"/>
                </a:lnTo>
                <a:lnTo>
                  <a:pt x="7427521" y="6870701"/>
                </a:lnTo>
                <a:lnTo>
                  <a:pt x="0" y="6861370"/>
                </a:lnTo>
                <a:lnTo>
                  <a:pt x="0" y="3370"/>
                </a:lnTo>
                <a:close/>
              </a:path>
            </a:pathLst>
          </a:custGeom>
          <a:gradFill>
            <a:gsLst>
              <a:gs pos="72000">
                <a:srgbClr val="0060A5">
                  <a:alpha val="80000"/>
                </a:srgbClr>
              </a:gs>
              <a:gs pos="0">
                <a:srgbClr val="0060A5"/>
              </a:gs>
              <a:gs pos="90000">
                <a:srgbClr val="0060A5">
                  <a:alpha val="60000"/>
                </a:srgbClr>
              </a:gs>
              <a:gs pos="100000">
                <a:srgbClr val="0060A5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25"/>
          <p:cNvSpPr/>
          <p:nvPr userDrawn="1"/>
        </p:nvSpPr>
        <p:spPr>
          <a:xfrm>
            <a:off x="512946" y="538910"/>
            <a:ext cx="1523171" cy="449078"/>
          </a:xfrm>
          <a:custGeom>
            <a:avLst/>
            <a:gdLst>
              <a:gd name="connsiteX0" fmla="*/ 3433285 w 3438715"/>
              <a:gd name="connsiteY0" fmla="*/ 845916 h 1013841"/>
              <a:gd name="connsiteX1" fmla="*/ 3433380 w 3438715"/>
              <a:gd name="connsiteY1" fmla="*/ 846011 h 1013841"/>
              <a:gd name="connsiteX2" fmla="*/ 3433285 w 3438715"/>
              <a:gd name="connsiteY2" fmla="*/ 846011 h 1013841"/>
              <a:gd name="connsiteX3" fmla="*/ 1716214 w 3438715"/>
              <a:gd name="connsiteY3" fmla="*/ 845916 h 1013841"/>
              <a:gd name="connsiteX4" fmla="*/ 1716309 w 3438715"/>
              <a:gd name="connsiteY4" fmla="*/ 846011 h 1013841"/>
              <a:gd name="connsiteX5" fmla="*/ 1716214 w 3438715"/>
              <a:gd name="connsiteY5" fmla="*/ 846011 h 1013841"/>
              <a:gd name="connsiteX6" fmla="*/ 34387 w 3438715"/>
              <a:gd name="connsiteY6" fmla="*/ 738411 h 1013841"/>
              <a:gd name="connsiteX7" fmla="*/ 109246 w 3438715"/>
              <a:gd name="connsiteY7" fmla="*/ 825104 h 1013841"/>
              <a:gd name="connsiteX8" fmla="*/ 432054 w 3438715"/>
              <a:gd name="connsiteY8" fmla="*/ 949833 h 1013841"/>
              <a:gd name="connsiteX9" fmla="*/ 658178 w 3438715"/>
              <a:gd name="connsiteY9" fmla="*/ 893160 h 1013841"/>
              <a:gd name="connsiteX10" fmla="*/ 723900 w 3438715"/>
              <a:gd name="connsiteY10" fmla="*/ 868871 h 1013841"/>
              <a:gd name="connsiteX11" fmla="*/ 788480 w 3438715"/>
              <a:gd name="connsiteY11" fmla="*/ 860108 h 1013841"/>
              <a:gd name="connsiteX12" fmla="*/ 449580 w 3438715"/>
              <a:gd name="connsiteY12" fmla="*/ 1013841 h 1013841"/>
              <a:gd name="connsiteX13" fmla="*/ 101630 w 3438715"/>
              <a:gd name="connsiteY13" fmla="*/ 849531 h 1013841"/>
              <a:gd name="connsiteX14" fmla="*/ 34195 w 3438715"/>
              <a:gd name="connsiteY14" fmla="*/ 738093 h 1013841"/>
              <a:gd name="connsiteX15" fmla="*/ 34387 w 3438715"/>
              <a:gd name="connsiteY15" fmla="*/ 738411 h 1013841"/>
              <a:gd name="connsiteX16" fmla="*/ 34195 w 3438715"/>
              <a:gd name="connsiteY16" fmla="*/ 738188 h 1013841"/>
              <a:gd name="connsiteX17" fmla="*/ 2769393 w 3438715"/>
              <a:gd name="connsiteY17" fmla="*/ 730377 h 1013841"/>
              <a:gd name="connsiteX18" fmla="*/ 2746533 w 3438715"/>
              <a:gd name="connsiteY18" fmla="*/ 753142 h 1013841"/>
              <a:gd name="connsiteX19" fmla="*/ 2746533 w 3438715"/>
              <a:gd name="connsiteY19" fmla="*/ 823055 h 1013841"/>
              <a:gd name="connsiteX20" fmla="*/ 2769393 w 3438715"/>
              <a:gd name="connsiteY20" fmla="*/ 845915 h 1013841"/>
              <a:gd name="connsiteX21" fmla="*/ 2906934 w 3438715"/>
              <a:gd name="connsiteY21" fmla="*/ 845915 h 1013841"/>
              <a:gd name="connsiteX22" fmla="*/ 2929604 w 3438715"/>
              <a:gd name="connsiteY22" fmla="*/ 823055 h 1013841"/>
              <a:gd name="connsiteX23" fmla="*/ 2929604 w 3438715"/>
              <a:gd name="connsiteY23" fmla="*/ 822960 h 1013841"/>
              <a:gd name="connsiteX24" fmla="*/ 2929604 w 3438715"/>
              <a:gd name="connsiteY24" fmla="*/ 753237 h 1013841"/>
              <a:gd name="connsiteX25" fmla="*/ 2906839 w 3438715"/>
              <a:gd name="connsiteY25" fmla="*/ 730377 h 1013841"/>
              <a:gd name="connsiteX26" fmla="*/ 2334481 w 3438715"/>
              <a:gd name="connsiteY26" fmla="*/ 730377 h 1013841"/>
              <a:gd name="connsiteX27" fmla="*/ 2311621 w 3438715"/>
              <a:gd name="connsiteY27" fmla="*/ 753332 h 1013841"/>
              <a:gd name="connsiteX28" fmla="*/ 2311621 w 3438715"/>
              <a:gd name="connsiteY28" fmla="*/ 823055 h 1013841"/>
              <a:gd name="connsiteX29" fmla="*/ 2334481 w 3438715"/>
              <a:gd name="connsiteY29" fmla="*/ 845915 h 1013841"/>
              <a:gd name="connsiteX30" fmla="*/ 2472022 w 3438715"/>
              <a:gd name="connsiteY30" fmla="*/ 845915 h 1013841"/>
              <a:gd name="connsiteX31" fmla="*/ 2494692 w 3438715"/>
              <a:gd name="connsiteY31" fmla="*/ 823055 h 1013841"/>
              <a:gd name="connsiteX32" fmla="*/ 2494787 w 3438715"/>
              <a:gd name="connsiteY32" fmla="*/ 822960 h 1013841"/>
              <a:gd name="connsiteX33" fmla="*/ 2494787 w 3438715"/>
              <a:gd name="connsiteY33" fmla="*/ 753237 h 1013841"/>
              <a:gd name="connsiteX34" fmla="*/ 2472022 w 3438715"/>
              <a:gd name="connsiteY34" fmla="*/ 730377 h 1013841"/>
              <a:gd name="connsiteX35" fmla="*/ 3181444 w 3438715"/>
              <a:gd name="connsiteY35" fmla="*/ 650844 h 1013841"/>
              <a:gd name="connsiteX36" fmla="*/ 3433285 w 3438715"/>
              <a:gd name="connsiteY36" fmla="*/ 650844 h 1013841"/>
              <a:gd name="connsiteX37" fmla="*/ 3433285 w 3438715"/>
              <a:gd name="connsiteY37" fmla="*/ 730473 h 1013841"/>
              <a:gd name="connsiteX38" fmla="*/ 3204400 w 3438715"/>
              <a:gd name="connsiteY38" fmla="*/ 730473 h 1013841"/>
              <a:gd name="connsiteX39" fmla="*/ 3181539 w 3438715"/>
              <a:gd name="connsiteY39" fmla="*/ 753047 h 1013841"/>
              <a:gd name="connsiteX40" fmla="*/ 3181539 w 3438715"/>
              <a:gd name="connsiteY40" fmla="*/ 823151 h 1013841"/>
              <a:gd name="connsiteX41" fmla="*/ 3204400 w 3438715"/>
              <a:gd name="connsiteY41" fmla="*/ 846011 h 1013841"/>
              <a:gd name="connsiteX42" fmla="*/ 3433285 w 3438715"/>
              <a:gd name="connsiteY42" fmla="*/ 846011 h 1013841"/>
              <a:gd name="connsiteX43" fmla="*/ 3433285 w 3438715"/>
              <a:gd name="connsiteY43" fmla="*/ 925545 h 1013841"/>
              <a:gd name="connsiteX44" fmla="*/ 3181444 w 3438715"/>
              <a:gd name="connsiteY44" fmla="*/ 925545 h 1013841"/>
              <a:gd name="connsiteX45" fmla="*/ 3089909 w 3438715"/>
              <a:gd name="connsiteY45" fmla="*/ 833915 h 1013841"/>
              <a:gd name="connsiteX46" fmla="*/ 3089909 w 3438715"/>
              <a:gd name="connsiteY46" fmla="*/ 742379 h 1013841"/>
              <a:gd name="connsiteX47" fmla="*/ 3181444 w 3438715"/>
              <a:gd name="connsiteY47" fmla="*/ 650844 h 1013841"/>
              <a:gd name="connsiteX48" fmla="*/ 1796319 w 3438715"/>
              <a:gd name="connsiteY48" fmla="*/ 650844 h 1013841"/>
              <a:gd name="connsiteX49" fmla="*/ 2059590 w 3438715"/>
              <a:gd name="connsiteY49" fmla="*/ 650844 h 1013841"/>
              <a:gd name="connsiteX50" fmla="*/ 2151125 w 3438715"/>
              <a:gd name="connsiteY50" fmla="*/ 742379 h 1013841"/>
              <a:gd name="connsiteX51" fmla="*/ 2151125 w 3438715"/>
              <a:gd name="connsiteY51" fmla="*/ 925545 h 1013841"/>
              <a:gd name="connsiteX52" fmla="*/ 2059590 w 3438715"/>
              <a:gd name="connsiteY52" fmla="*/ 925545 h 1013841"/>
              <a:gd name="connsiteX53" fmla="*/ 2059590 w 3438715"/>
              <a:gd name="connsiteY53" fmla="*/ 753428 h 1013841"/>
              <a:gd name="connsiteX54" fmla="*/ 2036730 w 3438715"/>
              <a:gd name="connsiteY54" fmla="*/ 730473 h 1013841"/>
              <a:gd name="connsiteX55" fmla="*/ 1887854 w 3438715"/>
              <a:gd name="connsiteY55" fmla="*/ 730473 h 1013841"/>
              <a:gd name="connsiteX56" fmla="*/ 1887854 w 3438715"/>
              <a:gd name="connsiteY56" fmla="*/ 925545 h 1013841"/>
              <a:gd name="connsiteX57" fmla="*/ 1796319 w 3438715"/>
              <a:gd name="connsiteY57" fmla="*/ 925545 h 1013841"/>
              <a:gd name="connsiteX58" fmla="*/ 1464373 w 3438715"/>
              <a:gd name="connsiteY58" fmla="*/ 650844 h 1013841"/>
              <a:gd name="connsiteX59" fmla="*/ 1716309 w 3438715"/>
              <a:gd name="connsiteY59" fmla="*/ 650844 h 1013841"/>
              <a:gd name="connsiteX60" fmla="*/ 1716309 w 3438715"/>
              <a:gd name="connsiteY60" fmla="*/ 730473 h 1013841"/>
              <a:gd name="connsiteX61" fmla="*/ 1487328 w 3438715"/>
              <a:gd name="connsiteY61" fmla="*/ 730473 h 1013841"/>
              <a:gd name="connsiteX62" fmla="*/ 1464468 w 3438715"/>
              <a:gd name="connsiteY62" fmla="*/ 753047 h 1013841"/>
              <a:gd name="connsiteX63" fmla="*/ 1464468 w 3438715"/>
              <a:gd name="connsiteY63" fmla="*/ 823151 h 1013841"/>
              <a:gd name="connsiteX64" fmla="*/ 1487328 w 3438715"/>
              <a:gd name="connsiteY64" fmla="*/ 846011 h 1013841"/>
              <a:gd name="connsiteX65" fmla="*/ 1716214 w 3438715"/>
              <a:gd name="connsiteY65" fmla="*/ 846011 h 1013841"/>
              <a:gd name="connsiteX66" fmla="*/ 1716214 w 3438715"/>
              <a:gd name="connsiteY66" fmla="*/ 925545 h 1013841"/>
              <a:gd name="connsiteX67" fmla="*/ 1464373 w 3438715"/>
              <a:gd name="connsiteY67" fmla="*/ 925545 h 1013841"/>
              <a:gd name="connsiteX68" fmla="*/ 1372838 w 3438715"/>
              <a:gd name="connsiteY68" fmla="*/ 833915 h 1013841"/>
              <a:gd name="connsiteX69" fmla="*/ 1372838 w 3438715"/>
              <a:gd name="connsiteY69" fmla="*/ 742379 h 1013841"/>
              <a:gd name="connsiteX70" fmla="*/ 1464373 w 3438715"/>
              <a:gd name="connsiteY70" fmla="*/ 650844 h 1013841"/>
              <a:gd name="connsiteX71" fmla="*/ 2746438 w 3438715"/>
              <a:gd name="connsiteY71" fmla="*/ 650748 h 1013841"/>
              <a:gd name="connsiteX72" fmla="*/ 2929604 w 3438715"/>
              <a:gd name="connsiteY72" fmla="*/ 650748 h 1013841"/>
              <a:gd name="connsiteX73" fmla="*/ 3021139 w 3438715"/>
              <a:gd name="connsiteY73" fmla="*/ 742379 h 1013841"/>
              <a:gd name="connsiteX74" fmla="*/ 3021139 w 3438715"/>
              <a:gd name="connsiteY74" fmla="*/ 833914 h 1013841"/>
              <a:gd name="connsiteX75" fmla="*/ 3021044 w 3438715"/>
              <a:gd name="connsiteY75" fmla="*/ 833819 h 1013841"/>
              <a:gd name="connsiteX76" fmla="*/ 2929509 w 3438715"/>
              <a:gd name="connsiteY76" fmla="*/ 925449 h 1013841"/>
              <a:gd name="connsiteX77" fmla="*/ 2746343 w 3438715"/>
              <a:gd name="connsiteY77" fmla="*/ 925449 h 1013841"/>
              <a:gd name="connsiteX78" fmla="*/ 2654808 w 3438715"/>
              <a:gd name="connsiteY78" fmla="*/ 833914 h 1013841"/>
              <a:gd name="connsiteX79" fmla="*/ 2654808 w 3438715"/>
              <a:gd name="connsiteY79" fmla="*/ 742283 h 1013841"/>
              <a:gd name="connsiteX80" fmla="*/ 2746438 w 3438715"/>
              <a:gd name="connsiteY80" fmla="*/ 650748 h 1013841"/>
              <a:gd name="connsiteX81" fmla="*/ 2311526 w 3438715"/>
              <a:gd name="connsiteY81" fmla="*/ 650748 h 1013841"/>
              <a:gd name="connsiteX82" fmla="*/ 2494597 w 3438715"/>
              <a:gd name="connsiteY82" fmla="*/ 650748 h 1013841"/>
              <a:gd name="connsiteX83" fmla="*/ 2586227 w 3438715"/>
              <a:gd name="connsiteY83" fmla="*/ 742379 h 1013841"/>
              <a:gd name="connsiteX84" fmla="*/ 2586227 w 3438715"/>
              <a:gd name="connsiteY84" fmla="*/ 833819 h 1013841"/>
              <a:gd name="connsiteX85" fmla="*/ 2494597 w 3438715"/>
              <a:gd name="connsiteY85" fmla="*/ 925449 h 1013841"/>
              <a:gd name="connsiteX86" fmla="*/ 2311431 w 3438715"/>
              <a:gd name="connsiteY86" fmla="*/ 925449 h 1013841"/>
              <a:gd name="connsiteX87" fmla="*/ 2219896 w 3438715"/>
              <a:gd name="connsiteY87" fmla="*/ 833914 h 1013841"/>
              <a:gd name="connsiteX88" fmla="*/ 2219896 w 3438715"/>
              <a:gd name="connsiteY88" fmla="*/ 742283 h 1013841"/>
              <a:gd name="connsiteX89" fmla="*/ 2311526 w 3438715"/>
              <a:gd name="connsiteY89" fmla="*/ 650748 h 1013841"/>
              <a:gd name="connsiteX90" fmla="*/ 0 w 3438715"/>
              <a:gd name="connsiteY90" fmla="*/ 593122 h 1013841"/>
              <a:gd name="connsiteX91" fmla="*/ 415862 w 3438715"/>
              <a:gd name="connsiteY91" fmla="*/ 870300 h 1013841"/>
              <a:gd name="connsiteX92" fmla="*/ 660178 w 3438715"/>
              <a:gd name="connsiteY92" fmla="*/ 798386 h 1013841"/>
              <a:gd name="connsiteX93" fmla="*/ 758762 w 3438715"/>
              <a:gd name="connsiteY93" fmla="*/ 755619 h 1013841"/>
              <a:gd name="connsiteX94" fmla="*/ 865823 w 3438715"/>
              <a:gd name="connsiteY94" fmla="*/ 735997 h 1013841"/>
              <a:gd name="connsiteX95" fmla="*/ 824865 w 3438715"/>
              <a:gd name="connsiteY95" fmla="*/ 812197 h 1013841"/>
              <a:gd name="connsiteX96" fmla="*/ 753523 w 3438715"/>
              <a:gd name="connsiteY96" fmla="*/ 823246 h 1013841"/>
              <a:gd name="connsiteX97" fmla="*/ 645224 w 3438715"/>
              <a:gd name="connsiteY97" fmla="*/ 867823 h 1013841"/>
              <a:gd name="connsiteX98" fmla="*/ 423767 w 3438715"/>
              <a:gd name="connsiteY98" fmla="*/ 925926 h 1013841"/>
              <a:gd name="connsiteX99" fmla="*/ 18479 w 3438715"/>
              <a:gd name="connsiteY99" fmla="*/ 672656 h 1013841"/>
              <a:gd name="connsiteX100" fmla="*/ 18479 w 3438715"/>
              <a:gd name="connsiteY100" fmla="*/ 672751 h 1013841"/>
              <a:gd name="connsiteX101" fmla="*/ 0 w 3438715"/>
              <a:gd name="connsiteY101" fmla="*/ 593122 h 1013841"/>
              <a:gd name="connsiteX102" fmla="*/ 1100232 w 3438715"/>
              <a:gd name="connsiteY102" fmla="*/ 515303 h 1013841"/>
              <a:gd name="connsiteX103" fmla="*/ 1100327 w 3438715"/>
              <a:gd name="connsiteY103" fmla="*/ 515398 h 1013841"/>
              <a:gd name="connsiteX104" fmla="*/ 1100215 w 3438715"/>
              <a:gd name="connsiteY104" fmla="*/ 515398 h 1013841"/>
              <a:gd name="connsiteX105" fmla="*/ 872870 w 3438715"/>
              <a:gd name="connsiteY105" fmla="*/ 471678 h 1013841"/>
              <a:gd name="connsiteX106" fmla="*/ 864869 w 3438715"/>
              <a:gd name="connsiteY106" fmla="*/ 515303 h 1013841"/>
              <a:gd name="connsiteX107" fmla="*/ 908494 w 3438715"/>
              <a:gd name="connsiteY107" fmla="*/ 515303 h 1013841"/>
              <a:gd name="connsiteX108" fmla="*/ 916495 w 3438715"/>
              <a:gd name="connsiteY108" fmla="*/ 471678 h 1013841"/>
              <a:gd name="connsiteX109" fmla="*/ 719041 w 3438715"/>
              <a:gd name="connsiteY109" fmla="*/ 471678 h 1013841"/>
              <a:gd name="connsiteX110" fmla="*/ 711040 w 3438715"/>
              <a:gd name="connsiteY110" fmla="*/ 515303 h 1013841"/>
              <a:gd name="connsiteX111" fmla="*/ 754665 w 3438715"/>
              <a:gd name="connsiteY111" fmla="*/ 515303 h 1013841"/>
              <a:gd name="connsiteX112" fmla="*/ 762666 w 3438715"/>
              <a:gd name="connsiteY112" fmla="*/ 471678 h 1013841"/>
              <a:gd name="connsiteX113" fmla="*/ 2776441 w 3438715"/>
              <a:gd name="connsiteY113" fmla="*/ 458629 h 1013841"/>
              <a:gd name="connsiteX114" fmla="*/ 2776441 w 3438715"/>
              <a:gd name="connsiteY114" fmla="*/ 526447 h 1013841"/>
              <a:gd name="connsiteX115" fmla="*/ 2816637 w 3438715"/>
              <a:gd name="connsiteY115" fmla="*/ 526447 h 1013841"/>
              <a:gd name="connsiteX116" fmla="*/ 2816637 w 3438715"/>
              <a:gd name="connsiteY116" fmla="*/ 458629 h 1013841"/>
              <a:gd name="connsiteX117" fmla="*/ 2671952 w 3438715"/>
              <a:gd name="connsiteY117" fmla="*/ 458629 h 1013841"/>
              <a:gd name="connsiteX118" fmla="*/ 2671952 w 3438715"/>
              <a:gd name="connsiteY118" fmla="*/ 526447 h 1013841"/>
              <a:gd name="connsiteX119" fmla="*/ 2708528 w 3438715"/>
              <a:gd name="connsiteY119" fmla="*/ 526447 h 1013841"/>
              <a:gd name="connsiteX120" fmla="*/ 2708528 w 3438715"/>
              <a:gd name="connsiteY120" fmla="*/ 458629 h 1013841"/>
              <a:gd name="connsiteX121" fmla="*/ 3321081 w 3438715"/>
              <a:gd name="connsiteY121" fmla="*/ 427768 h 1013841"/>
              <a:gd name="connsiteX122" fmla="*/ 3321081 w 3438715"/>
              <a:gd name="connsiteY122" fmla="*/ 527876 h 1013841"/>
              <a:gd name="connsiteX123" fmla="*/ 3352990 w 3438715"/>
              <a:gd name="connsiteY123" fmla="*/ 527876 h 1013841"/>
              <a:gd name="connsiteX124" fmla="*/ 3352990 w 3438715"/>
              <a:gd name="connsiteY124" fmla="*/ 427768 h 1013841"/>
              <a:gd name="connsiteX125" fmla="*/ 3199733 w 3438715"/>
              <a:gd name="connsiteY125" fmla="*/ 427768 h 1013841"/>
              <a:gd name="connsiteX126" fmla="*/ 3199733 w 3438715"/>
              <a:gd name="connsiteY126" fmla="*/ 527876 h 1013841"/>
              <a:gd name="connsiteX127" fmla="*/ 3232022 w 3438715"/>
              <a:gd name="connsiteY127" fmla="*/ 527876 h 1013841"/>
              <a:gd name="connsiteX128" fmla="*/ 3232022 w 3438715"/>
              <a:gd name="connsiteY128" fmla="*/ 427768 h 1013841"/>
              <a:gd name="connsiteX129" fmla="*/ 988885 w 3438715"/>
              <a:gd name="connsiteY129" fmla="*/ 427577 h 1013841"/>
              <a:gd name="connsiteX130" fmla="*/ 1116520 w 3438715"/>
              <a:gd name="connsiteY130" fmla="*/ 427577 h 1013841"/>
              <a:gd name="connsiteX131" fmla="*/ 1108423 w 3438715"/>
              <a:gd name="connsiteY131" fmla="*/ 471678 h 1013841"/>
              <a:gd name="connsiteX132" fmla="*/ 1026889 w 3438715"/>
              <a:gd name="connsiteY132" fmla="*/ 471678 h 1013841"/>
              <a:gd name="connsiteX133" fmla="*/ 1018888 w 3438715"/>
              <a:gd name="connsiteY133" fmla="*/ 515398 h 1013841"/>
              <a:gd name="connsiteX134" fmla="*/ 1100215 w 3438715"/>
              <a:gd name="connsiteY134" fmla="*/ 515398 h 1013841"/>
              <a:gd name="connsiteX135" fmla="*/ 1091469 w 3438715"/>
              <a:gd name="connsiteY135" fmla="*/ 563309 h 1013841"/>
              <a:gd name="connsiteX136" fmla="*/ 963929 w 3438715"/>
              <a:gd name="connsiteY136" fmla="*/ 563309 h 1013841"/>
              <a:gd name="connsiteX137" fmla="*/ 834865 w 3438715"/>
              <a:gd name="connsiteY137" fmla="*/ 427577 h 1013841"/>
              <a:gd name="connsiteX138" fmla="*/ 970597 w 3438715"/>
              <a:gd name="connsiteY138" fmla="*/ 427577 h 1013841"/>
              <a:gd name="connsiteX139" fmla="*/ 945736 w 3438715"/>
              <a:gd name="connsiteY139" fmla="*/ 563309 h 1013841"/>
              <a:gd name="connsiteX140" fmla="*/ 810005 w 3438715"/>
              <a:gd name="connsiteY140" fmla="*/ 563309 h 1013841"/>
              <a:gd name="connsiteX141" fmla="*/ 681037 w 3438715"/>
              <a:gd name="connsiteY141" fmla="*/ 427577 h 1013841"/>
              <a:gd name="connsiteX142" fmla="*/ 816768 w 3438715"/>
              <a:gd name="connsiteY142" fmla="*/ 427577 h 1013841"/>
              <a:gd name="connsiteX143" fmla="*/ 791908 w 3438715"/>
              <a:gd name="connsiteY143" fmla="*/ 563309 h 1013841"/>
              <a:gd name="connsiteX144" fmla="*/ 656176 w 3438715"/>
              <a:gd name="connsiteY144" fmla="*/ 563309 h 1013841"/>
              <a:gd name="connsiteX145" fmla="*/ 2175414 w 3438715"/>
              <a:gd name="connsiteY145" fmla="*/ 418434 h 1013841"/>
              <a:gd name="connsiteX146" fmla="*/ 2175414 w 3438715"/>
              <a:gd name="connsiteY146" fmla="*/ 464154 h 1013841"/>
              <a:gd name="connsiteX147" fmla="*/ 2200179 w 3438715"/>
              <a:gd name="connsiteY147" fmla="*/ 464154 h 1013841"/>
              <a:gd name="connsiteX148" fmla="*/ 3019710 w 3438715"/>
              <a:gd name="connsiteY148" fmla="*/ 414433 h 1013841"/>
              <a:gd name="connsiteX149" fmla="*/ 3102578 w 3438715"/>
              <a:gd name="connsiteY149" fmla="*/ 414433 h 1013841"/>
              <a:gd name="connsiteX150" fmla="*/ 3102578 w 3438715"/>
              <a:gd name="connsiteY150" fmla="*/ 510540 h 1013841"/>
              <a:gd name="connsiteX151" fmla="*/ 3102768 w 3438715"/>
              <a:gd name="connsiteY151" fmla="*/ 510540 h 1013841"/>
              <a:gd name="connsiteX152" fmla="*/ 3029425 w 3438715"/>
              <a:gd name="connsiteY152" fmla="*/ 580454 h 1013841"/>
              <a:gd name="connsiteX153" fmla="*/ 3007042 w 3438715"/>
              <a:gd name="connsiteY153" fmla="*/ 580454 h 1013841"/>
              <a:gd name="connsiteX154" fmla="*/ 3007042 w 3438715"/>
              <a:gd name="connsiteY154" fmla="*/ 526257 h 1013841"/>
              <a:gd name="connsiteX155" fmla="*/ 3011900 w 3438715"/>
              <a:gd name="connsiteY155" fmla="*/ 526257 h 1013841"/>
              <a:gd name="connsiteX156" fmla="*/ 3019710 w 3438715"/>
              <a:gd name="connsiteY156" fmla="*/ 518446 h 1013841"/>
              <a:gd name="connsiteX157" fmla="*/ 2475071 w 3438715"/>
              <a:gd name="connsiteY157" fmla="*/ 414338 h 1013841"/>
              <a:gd name="connsiteX158" fmla="*/ 2557938 w 3438715"/>
              <a:gd name="connsiteY158" fmla="*/ 414338 h 1013841"/>
              <a:gd name="connsiteX159" fmla="*/ 2557938 w 3438715"/>
              <a:gd name="connsiteY159" fmla="*/ 510445 h 1013841"/>
              <a:gd name="connsiteX160" fmla="*/ 2558033 w 3438715"/>
              <a:gd name="connsiteY160" fmla="*/ 510445 h 1013841"/>
              <a:gd name="connsiteX161" fmla="*/ 2484691 w 3438715"/>
              <a:gd name="connsiteY161" fmla="*/ 580359 h 1013841"/>
              <a:gd name="connsiteX162" fmla="*/ 2462307 w 3438715"/>
              <a:gd name="connsiteY162" fmla="*/ 580359 h 1013841"/>
              <a:gd name="connsiteX163" fmla="*/ 2462307 w 3438715"/>
              <a:gd name="connsiteY163" fmla="*/ 526162 h 1013841"/>
              <a:gd name="connsiteX164" fmla="*/ 2467260 w 3438715"/>
              <a:gd name="connsiteY164" fmla="*/ 526162 h 1013841"/>
              <a:gd name="connsiteX165" fmla="*/ 2475071 w 3438715"/>
              <a:gd name="connsiteY165" fmla="*/ 518351 h 1013841"/>
              <a:gd name="connsiteX166" fmla="*/ 2672048 w 3438715"/>
              <a:gd name="connsiteY166" fmla="*/ 343186 h 1013841"/>
              <a:gd name="connsiteX167" fmla="*/ 2672048 w 3438715"/>
              <a:gd name="connsiteY167" fmla="*/ 408337 h 1013841"/>
              <a:gd name="connsiteX168" fmla="*/ 2708624 w 3438715"/>
              <a:gd name="connsiteY168" fmla="*/ 408337 h 1013841"/>
              <a:gd name="connsiteX169" fmla="*/ 2708624 w 3438715"/>
              <a:gd name="connsiteY169" fmla="*/ 343186 h 1013841"/>
              <a:gd name="connsiteX170" fmla="*/ 2776441 w 3438715"/>
              <a:gd name="connsiteY170" fmla="*/ 343091 h 1013841"/>
              <a:gd name="connsiteX171" fmla="*/ 2776441 w 3438715"/>
              <a:gd name="connsiteY171" fmla="*/ 408242 h 1013841"/>
              <a:gd name="connsiteX172" fmla="*/ 2816637 w 3438715"/>
              <a:gd name="connsiteY172" fmla="*/ 408242 h 1013841"/>
              <a:gd name="connsiteX173" fmla="*/ 2816637 w 3438715"/>
              <a:gd name="connsiteY173" fmla="*/ 343091 h 1013841"/>
              <a:gd name="connsiteX174" fmla="*/ 3009709 w 3438715"/>
              <a:gd name="connsiteY174" fmla="*/ 307848 h 1013841"/>
              <a:gd name="connsiteX175" fmla="*/ 3100387 w 3438715"/>
              <a:gd name="connsiteY175" fmla="*/ 320136 h 1013841"/>
              <a:gd name="connsiteX176" fmla="*/ 3099815 w 3438715"/>
              <a:gd name="connsiteY176" fmla="*/ 383667 h 1013841"/>
              <a:gd name="connsiteX177" fmla="*/ 3009709 w 3438715"/>
              <a:gd name="connsiteY177" fmla="*/ 370333 h 1013841"/>
              <a:gd name="connsiteX178" fmla="*/ 2464974 w 3438715"/>
              <a:gd name="connsiteY178" fmla="*/ 307753 h 1013841"/>
              <a:gd name="connsiteX179" fmla="*/ 2555652 w 3438715"/>
              <a:gd name="connsiteY179" fmla="*/ 320040 h 1013841"/>
              <a:gd name="connsiteX180" fmla="*/ 2555081 w 3438715"/>
              <a:gd name="connsiteY180" fmla="*/ 383572 h 1013841"/>
              <a:gd name="connsiteX181" fmla="*/ 2464974 w 3438715"/>
              <a:gd name="connsiteY181" fmla="*/ 370237 h 1013841"/>
              <a:gd name="connsiteX182" fmla="*/ 3321081 w 3438715"/>
              <a:gd name="connsiteY182" fmla="*/ 301086 h 1013841"/>
              <a:gd name="connsiteX183" fmla="*/ 3321081 w 3438715"/>
              <a:gd name="connsiteY183" fmla="*/ 373857 h 1013841"/>
              <a:gd name="connsiteX184" fmla="*/ 3352990 w 3438715"/>
              <a:gd name="connsiteY184" fmla="*/ 373857 h 1013841"/>
              <a:gd name="connsiteX185" fmla="*/ 3352990 w 3438715"/>
              <a:gd name="connsiteY185" fmla="*/ 301086 h 1013841"/>
              <a:gd name="connsiteX186" fmla="*/ 3199733 w 3438715"/>
              <a:gd name="connsiteY186" fmla="*/ 301086 h 1013841"/>
              <a:gd name="connsiteX187" fmla="*/ 3199733 w 3438715"/>
              <a:gd name="connsiteY187" fmla="*/ 373857 h 1013841"/>
              <a:gd name="connsiteX188" fmla="*/ 3232022 w 3438715"/>
              <a:gd name="connsiteY188" fmla="*/ 373857 h 1013841"/>
              <a:gd name="connsiteX189" fmla="*/ 3232022 w 3438715"/>
              <a:gd name="connsiteY189" fmla="*/ 301086 h 1013841"/>
              <a:gd name="connsiteX190" fmla="*/ 1638585 w 3438715"/>
              <a:gd name="connsiteY190" fmla="*/ 289846 h 1013841"/>
              <a:gd name="connsiteX191" fmla="*/ 1638585 w 3438715"/>
              <a:gd name="connsiteY191" fmla="*/ 488157 h 1013841"/>
              <a:gd name="connsiteX192" fmla="*/ 1715357 w 3438715"/>
              <a:gd name="connsiteY192" fmla="*/ 488157 h 1013841"/>
              <a:gd name="connsiteX193" fmla="*/ 1715357 w 3438715"/>
              <a:gd name="connsiteY193" fmla="*/ 289846 h 1013841"/>
              <a:gd name="connsiteX194" fmla="*/ 1465992 w 3438715"/>
              <a:gd name="connsiteY194" fmla="*/ 289846 h 1013841"/>
              <a:gd name="connsiteX195" fmla="*/ 1465992 w 3438715"/>
              <a:gd name="connsiteY195" fmla="*/ 488062 h 1013841"/>
              <a:gd name="connsiteX196" fmla="*/ 1542478 w 3438715"/>
              <a:gd name="connsiteY196" fmla="*/ 488062 h 1013841"/>
              <a:gd name="connsiteX197" fmla="*/ 1542478 w 3438715"/>
              <a:gd name="connsiteY197" fmla="*/ 289846 h 1013841"/>
              <a:gd name="connsiteX198" fmla="*/ 2027110 w 3438715"/>
              <a:gd name="connsiteY198" fmla="*/ 283941 h 1013841"/>
              <a:gd name="connsiteX199" fmla="*/ 2252471 w 3438715"/>
              <a:gd name="connsiteY199" fmla="*/ 283941 h 1013841"/>
              <a:gd name="connsiteX200" fmla="*/ 2252471 w 3438715"/>
              <a:gd name="connsiteY200" fmla="*/ 320707 h 1013841"/>
              <a:gd name="connsiteX201" fmla="*/ 2175414 w 3438715"/>
              <a:gd name="connsiteY201" fmla="*/ 320707 h 1013841"/>
              <a:gd name="connsiteX202" fmla="*/ 2175414 w 3438715"/>
              <a:gd name="connsiteY202" fmla="*/ 360045 h 1013841"/>
              <a:gd name="connsiteX203" fmla="*/ 2244947 w 3438715"/>
              <a:gd name="connsiteY203" fmla="*/ 360045 h 1013841"/>
              <a:gd name="connsiteX204" fmla="*/ 2244947 w 3438715"/>
              <a:gd name="connsiteY204" fmla="*/ 396717 h 1013841"/>
              <a:gd name="connsiteX205" fmla="*/ 2175414 w 3438715"/>
              <a:gd name="connsiteY205" fmla="*/ 396717 h 1013841"/>
              <a:gd name="connsiteX206" fmla="*/ 2175414 w 3438715"/>
              <a:gd name="connsiteY206" fmla="*/ 416148 h 1013841"/>
              <a:gd name="connsiteX207" fmla="*/ 2221610 w 3438715"/>
              <a:gd name="connsiteY207" fmla="*/ 416148 h 1013841"/>
              <a:gd name="connsiteX208" fmla="*/ 2247614 w 3438715"/>
              <a:gd name="connsiteY208" fmla="*/ 464154 h 1013841"/>
              <a:gd name="connsiteX209" fmla="*/ 2252471 w 3438715"/>
              <a:gd name="connsiteY209" fmla="*/ 464154 h 1013841"/>
              <a:gd name="connsiteX210" fmla="*/ 2252471 w 3438715"/>
              <a:gd name="connsiteY210" fmla="*/ 500920 h 1013841"/>
              <a:gd name="connsiteX211" fmla="*/ 2027110 w 3438715"/>
              <a:gd name="connsiteY211" fmla="*/ 500920 h 1013841"/>
              <a:gd name="connsiteX212" fmla="*/ 2027110 w 3438715"/>
              <a:gd name="connsiteY212" fmla="*/ 464154 h 1013841"/>
              <a:gd name="connsiteX213" fmla="*/ 2091023 w 3438715"/>
              <a:gd name="connsiteY213" fmla="*/ 464154 h 1013841"/>
              <a:gd name="connsiteX214" fmla="*/ 2091023 w 3438715"/>
              <a:gd name="connsiteY214" fmla="*/ 396717 h 1013841"/>
              <a:gd name="connsiteX215" fmla="*/ 2027110 w 3438715"/>
              <a:gd name="connsiteY215" fmla="*/ 396717 h 1013841"/>
              <a:gd name="connsiteX216" fmla="*/ 2027110 w 3438715"/>
              <a:gd name="connsiteY216" fmla="*/ 360045 h 1013841"/>
              <a:gd name="connsiteX217" fmla="*/ 2091023 w 3438715"/>
              <a:gd name="connsiteY217" fmla="*/ 360045 h 1013841"/>
              <a:gd name="connsiteX218" fmla="*/ 2091023 w 3438715"/>
              <a:gd name="connsiteY218" fmla="*/ 320707 h 1013841"/>
              <a:gd name="connsiteX219" fmla="*/ 2027110 w 3438715"/>
              <a:gd name="connsiteY219" fmla="*/ 320707 h 1013841"/>
              <a:gd name="connsiteX220" fmla="*/ 2003297 w 3438715"/>
              <a:gd name="connsiteY220" fmla="*/ 256413 h 1013841"/>
              <a:gd name="connsiteX221" fmla="*/ 2003297 w 3438715"/>
              <a:gd name="connsiteY221" fmla="*/ 530638 h 1013841"/>
              <a:gd name="connsiteX222" fmla="*/ 2273712 w 3438715"/>
              <a:gd name="connsiteY222" fmla="*/ 530638 h 1013841"/>
              <a:gd name="connsiteX223" fmla="*/ 2273712 w 3438715"/>
              <a:gd name="connsiteY223" fmla="*/ 256413 h 1013841"/>
              <a:gd name="connsiteX224" fmla="*/ 449579 w 3438715"/>
              <a:gd name="connsiteY224" fmla="*/ 247936 h 1013841"/>
              <a:gd name="connsiteX225" fmla="*/ 386143 w 3438715"/>
              <a:gd name="connsiteY225" fmla="*/ 608457 h 1013841"/>
              <a:gd name="connsiteX226" fmla="*/ 314038 w 3438715"/>
              <a:gd name="connsiteY226" fmla="*/ 608457 h 1013841"/>
              <a:gd name="connsiteX227" fmla="*/ 375379 w 3438715"/>
              <a:gd name="connsiteY227" fmla="*/ 260414 h 1013841"/>
              <a:gd name="connsiteX228" fmla="*/ 224313 w 3438715"/>
              <a:gd name="connsiteY228" fmla="*/ 473202 h 1013841"/>
              <a:gd name="connsiteX229" fmla="*/ 449579 w 3438715"/>
              <a:gd name="connsiteY229" fmla="*/ 698468 h 1013841"/>
              <a:gd name="connsiteX230" fmla="*/ 629792 w 3438715"/>
              <a:gd name="connsiteY230" fmla="*/ 608457 h 1013841"/>
              <a:gd name="connsiteX231" fmla="*/ 516921 w 3438715"/>
              <a:gd name="connsiteY231" fmla="*/ 608457 h 1013841"/>
              <a:gd name="connsiteX232" fmla="*/ 3009709 w 3438715"/>
              <a:gd name="connsiteY232" fmla="*/ 214504 h 1013841"/>
              <a:gd name="connsiteX233" fmla="*/ 3100387 w 3438715"/>
              <a:gd name="connsiteY233" fmla="*/ 226791 h 1013841"/>
              <a:gd name="connsiteX234" fmla="*/ 3099815 w 3438715"/>
              <a:gd name="connsiteY234" fmla="*/ 290322 h 1013841"/>
              <a:gd name="connsiteX235" fmla="*/ 3009709 w 3438715"/>
              <a:gd name="connsiteY235" fmla="*/ 276987 h 1013841"/>
              <a:gd name="connsiteX236" fmla="*/ 2464974 w 3438715"/>
              <a:gd name="connsiteY236" fmla="*/ 214408 h 1013841"/>
              <a:gd name="connsiteX237" fmla="*/ 2555652 w 3438715"/>
              <a:gd name="connsiteY237" fmla="*/ 226695 h 1013841"/>
              <a:gd name="connsiteX238" fmla="*/ 2555081 w 3438715"/>
              <a:gd name="connsiteY238" fmla="*/ 290227 h 1013841"/>
              <a:gd name="connsiteX239" fmla="*/ 2464974 w 3438715"/>
              <a:gd name="connsiteY239" fmla="*/ 276892 h 1013841"/>
              <a:gd name="connsiteX240" fmla="*/ 1952434 w 3438715"/>
              <a:gd name="connsiteY240" fmla="*/ 211360 h 1013841"/>
              <a:gd name="connsiteX241" fmla="*/ 2324861 w 3438715"/>
              <a:gd name="connsiteY241" fmla="*/ 211360 h 1013841"/>
              <a:gd name="connsiteX242" fmla="*/ 2359342 w 3438715"/>
              <a:gd name="connsiteY242" fmla="*/ 245841 h 1013841"/>
              <a:gd name="connsiteX243" fmla="*/ 2359342 w 3438715"/>
              <a:gd name="connsiteY243" fmla="*/ 541211 h 1013841"/>
              <a:gd name="connsiteX244" fmla="*/ 2324861 w 3438715"/>
              <a:gd name="connsiteY244" fmla="*/ 575691 h 1013841"/>
              <a:gd name="connsiteX245" fmla="*/ 1952434 w 3438715"/>
              <a:gd name="connsiteY245" fmla="*/ 575691 h 1013841"/>
              <a:gd name="connsiteX246" fmla="*/ 1917953 w 3438715"/>
              <a:gd name="connsiteY246" fmla="*/ 541211 h 1013841"/>
              <a:gd name="connsiteX247" fmla="*/ 1917953 w 3438715"/>
              <a:gd name="connsiteY247" fmla="*/ 245841 h 1013841"/>
              <a:gd name="connsiteX248" fmla="*/ 1952434 w 3438715"/>
              <a:gd name="connsiteY248" fmla="*/ 211360 h 1013841"/>
              <a:gd name="connsiteX249" fmla="*/ 2579750 w 3438715"/>
              <a:gd name="connsiteY249" fmla="*/ 206979 h 1013841"/>
              <a:gd name="connsiteX250" fmla="*/ 2648330 w 3438715"/>
              <a:gd name="connsiteY250" fmla="*/ 206979 h 1013841"/>
              <a:gd name="connsiteX251" fmla="*/ 2648330 w 3438715"/>
              <a:gd name="connsiteY251" fmla="*/ 223838 h 1013841"/>
              <a:gd name="connsiteX252" fmla="*/ 2901409 w 3438715"/>
              <a:gd name="connsiteY252" fmla="*/ 223838 h 1013841"/>
              <a:gd name="connsiteX253" fmla="*/ 2901409 w 3438715"/>
              <a:gd name="connsiteY253" fmla="*/ 267844 h 1013841"/>
              <a:gd name="connsiteX254" fmla="*/ 2646806 w 3438715"/>
              <a:gd name="connsiteY254" fmla="*/ 267844 h 1013841"/>
              <a:gd name="connsiteX255" fmla="*/ 2629471 w 3438715"/>
              <a:gd name="connsiteY255" fmla="*/ 299371 h 1013841"/>
              <a:gd name="connsiteX256" fmla="*/ 2857404 w 3438715"/>
              <a:gd name="connsiteY256" fmla="*/ 299371 h 1013841"/>
              <a:gd name="connsiteX257" fmla="*/ 2894075 w 3438715"/>
              <a:gd name="connsiteY257" fmla="*/ 336424 h 1013841"/>
              <a:gd name="connsiteX258" fmla="*/ 2894075 w 3438715"/>
              <a:gd name="connsiteY258" fmla="*/ 408337 h 1013841"/>
              <a:gd name="connsiteX259" fmla="*/ 2914173 w 3438715"/>
              <a:gd name="connsiteY259" fmla="*/ 408337 h 1013841"/>
              <a:gd name="connsiteX260" fmla="*/ 2914173 w 3438715"/>
              <a:gd name="connsiteY260" fmla="*/ 458725 h 1013841"/>
              <a:gd name="connsiteX261" fmla="*/ 2894075 w 3438715"/>
              <a:gd name="connsiteY261" fmla="*/ 458725 h 1013841"/>
              <a:gd name="connsiteX262" fmla="*/ 2894075 w 3438715"/>
              <a:gd name="connsiteY262" fmla="*/ 540354 h 1013841"/>
              <a:gd name="connsiteX263" fmla="*/ 2857404 w 3438715"/>
              <a:gd name="connsiteY263" fmla="*/ 577406 h 1013841"/>
              <a:gd name="connsiteX264" fmla="*/ 2629661 w 3438715"/>
              <a:gd name="connsiteY264" fmla="*/ 577406 h 1013841"/>
              <a:gd name="connsiteX265" fmla="*/ 2592990 w 3438715"/>
              <a:gd name="connsiteY265" fmla="*/ 540354 h 1013841"/>
              <a:gd name="connsiteX266" fmla="*/ 2592990 w 3438715"/>
              <a:gd name="connsiteY266" fmla="*/ 458725 h 1013841"/>
              <a:gd name="connsiteX267" fmla="*/ 2569082 w 3438715"/>
              <a:gd name="connsiteY267" fmla="*/ 458725 h 1013841"/>
              <a:gd name="connsiteX268" fmla="*/ 2569082 w 3438715"/>
              <a:gd name="connsiteY268" fmla="*/ 408337 h 1013841"/>
              <a:gd name="connsiteX269" fmla="*/ 2592990 w 3438715"/>
              <a:gd name="connsiteY269" fmla="*/ 408337 h 1013841"/>
              <a:gd name="connsiteX270" fmla="*/ 2592990 w 3438715"/>
              <a:gd name="connsiteY270" fmla="*/ 336424 h 1013841"/>
              <a:gd name="connsiteX271" fmla="*/ 2599753 w 3438715"/>
              <a:gd name="connsiteY271" fmla="*/ 314992 h 1013841"/>
              <a:gd name="connsiteX272" fmla="*/ 2564225 w 3438715"/>
              <a:gd name="connsiteY272" fmla="*/ 318612 h 1013841"/>
              <a:gd name="connsiteX273" fmla="*/ 2564225 w 3438715"/>
              <a:gd name="connsiteY273" fmla="*/ 282893 h 1013841"/>
              <a:gd name="connsiteX274" fmla="*/ 2579750 w 3438715"/>
              <a:gd name="connsiteY274" fmla="*/ 262224 h 1013841"/>
              <a:gd name="connsiteX275" fmla="*/ 2579750 w 3438715"/>
              <a:gd name="connsiteY275" fmla="*/ 206979 h 1013841"/>
              <a:gd name="connsiteX276" fmla="*/ 3232022 w 3438715"/>
              <a:gd name="connsiteY276" fmla="*/ 204312 h 1013841"/>
              <a:gd name="connsiteX277" fmla="*/ 3321081 w 3438715"/>
              <a:gd name="connsiteY277" fmla="*/ 204312 h 1013841"/>
              <a:gd name="connsiteX278" fmla="*/ 3321081 w 3438715"/>
              <a:gd name="connsiteY278" fmla="*/ 253842 h 1013841"/>
              <a:gd name="connsiteX279" fmla="*/ 3401853 w 3438715"/>
              <a:gd name="connsiteY279" fmla="*/ 253842 h 1013841"/>
              <a:gd name="connsiteX280" fmla="*/ 3438715 w 3438715"/>
              <a:gd name="connsiteY280" fmla="*/ 290704 h 1013841"/>
              <a:gd name="connsiteX281" fmla="*/ 3438715 w 3438715"/>
              <a:gd name="connsiteY281" fmla="*/ 540639 h 1013841"/>
              <a:gd name="connsiteX282" fmla="*/ 3401853 w 3438715"/>
              <a:gd name="connsiteY282" fmla="*/ 577501 h 1013841"/>
              <a:gd name="connsiteX283" fmla="*/ 3153822 w 3438715"/>
              <a:gd name="connsiteY283" fmla="*/ 577501 h 1013841"/>
              <a:gd name="connsiteX284" fmla="*/ 3116960 w 3438715"/>
              <a:gd name="connsiteY284" fmla="*/ 540639 h 1013841"/>
              <a:gd name="connsiteX285" fmla="*/ 3116960 w 3438715"/>
              <a:gd name="connsiteY285" fmla="*/ 290608 h 1013841"/>
              <a:gd name="connsiteX286" fmla="*/ 3153822 w 3438715"/>
              <a:gd name="connsiteY286" fmla="*/ 253746 h 1013841"/>
              <a:gd name="connsiteX287" fmla="*/ 3232022 w 3438715"/>
              <a:gd name="connsiteY287" fmla="*/ 253746 h 1013841"/>
              <a:gd name="connsiteX288" fmla="*/ 1542478 w 3438715"/>
              <a:gd name="connsiteY288" fmla="*/ 200978 h 1013841"/>
              <a:gd name="connsiteX289" fmla="*/ 1638585 w 3438715"/>
              <a:gd name="connsiteY289" fmla="*/ 200978 h 1013841"/>
              <a:gd name="connsiteX290" fmla="*/ 1638585 w 3438715"/>
              <a:gd name="connsiteY290" fmla="*/ 241078 h 1013841"/>
              <a:gd name="connsiteX291" fmla="*/ 1774126 w 3438715"/>
              <a:gd name="connsiteY291" fmla="*/ 241078 h 1013841"/>
              <a:gd name="connsiteX292" fmla="*/ 1809464 w 3438715"/>
              <a:gd name="connsiteY292" fmla="*/ 276416 h 1013841"/>
              <a:gd name="connsiteX293" fmla="*/ 1809464 w 3438715"/>
              <a:gd name="connsiteY293" fmla="*/ 506159 h 1013841"/>
              <a:gd name="connsiteX294" fmla="*/ 1774126 w 3438715"/>
              <a:gd name="connsiteY294" fmla="*/ 541497 h 1013841"/>
              <a:gd name="connsiteX295" fmla="*/ 1638585 w 3438715"/>
              <a:gd name="connsiteY295" fmla="*/ 541497 h 1013841"/>
              <a:gd name="connsiteX296" fmla="*/ 1638585 w 3438715"/>
              <a:gd name="connsiteY296" fmla="*/ 585312 h 1013841"/>
              <a:gd name="connsiteX297" fmla="*/ 1542478 w 3438715"/>
              <a:gd name="connsiteY297" fmla="*/ 585312 h 1013841"/>
              <a:gd name="connsiteX298" fmla="*/ 1542478 w 3438715"/>
              <a:gd name="connsiteY298" fmla="*/ 541497 h 1013841"/>
              <a:gd name="connsiteX299" fmla="*/ 1409890 w 3438715"/>
              <a:gd name="connsiteY299" fmla="*/ 541497 h 1013841"/>
              <a:gd name="connsiteX300" fmla="*/ 1374552 w 3438715"/>
              <a:gd name="connsiteY300" fmla="*/ 506159 h 1013841"/>
              <a:gd name="connsiteX301" fmla="*/ 1374552 w 3438715"/>
              <a:gd name="connsiteY301" fmla="*/ 276511 h 1013841"/>
              <a:gd name="connsiteX302" fmla="*/ 1409890 w 3438715"/>
              <a:gd name="connsiteY302" fmla="*/ 241173 h 1013841"/>
              <a:gd name="connsiteX303" fmla="*/ 1409890 w 3438715"/>
              <a:gd name="connsiteY303" fmla="*/ 241078 h 1013841"/>
              <a:gd name="connsiteX304" fmla="*/ 1542478 w 3438715"/>
              <a:gd name="connsiteY304" fmla="*/ 241078 h 1013841"/>
              <a:gd name="connsiteX305" fmla="*/ 421290 w 3438715"/>
              <a:gd name="connsiteY305" fmla="*/ 0 h 1013841"/>
              <a:gd name="connsiteX306" fmla="*/ 477583 w 3438715"/>
              <a:gd name="connsiteY306" fmla="*/ 0 h 1013841"/>
              <a:gd name="connsiteX307" fmla="*/ 498104 w 3438715"/>
              <a:gd name="connsiteY307" fmla="*/ 116325 h 1013841"/>
              <a:gd name="connsiteX308" fmla="*/ 517362 w 3438715"/>
              <a:gd name="connsiteY308" fmla="*/ 117768 h 1013841"/>
              <a:gd name="connsiteX309" fmla="*/ 862394 w 3438715"/>
              <a:gd name="connsiteY309" fmla="*/ 382905 h 1013841"/>
              <a:gd name="connsiteX310" fmla="*/ 739997 w 3438715"/>
              <a:gd name="connsiteY310" fmla="*/ 382905 h 1013841"/>
              <a:gd name="connsiteX311" fmla="*/ 547063 w 3438715"/>
              <a:gd name="connsiteY311" fmla="*/ 184975 h 1013841"/>
              <a:gd name="connsiteX312" fmla="*/ 508511 w 3438715"/>
              <a:gd name="connsiteY312" fmla="*/ 175317 h 1013841"/>
              <a:gd name="connsiteX313" fmla="*/ 512635 w 3438715"/>
              <a:gd name="connsiteY313" fmla="*/ 198692 h 1013841"/>
              <a:gd name="connsiteX314" fmla="*/ 716374 w 3438715"/>
              <a:gd name="connsiteY314" fmla="*/ 383000 h 1013841"/>
              <a:gd name="connsiteX315" fmla="*/ 655986 w 3438715"/>
              <a:gd name="connsiteY315" fmla="*/ 383000 h 1013841"/>
              <a:gd name="connsiteX316" fmla="*/ 523493 w 3438715"/>
              <a:gd name="connsiteY316" fmla="*/ 260318 h 1013841"/>
              <a:gd name="connsiteX317" fmla="*/ 576738 w 3438715"/>
              <a:gd name="connsiteY317" fmla="*/ 562070 h 1013841"/>
              <a:gd name="connsiteX318" fmla="*/ 601217 w 3438715"/>
              <a:gd name="connsiteY318" fmla="*/ 427482 h 1013841"/>
              <a:gd name="connsiteX319" fmla="*/ 662749 w 3438715"/>
              <a:gd name="connsiteY319" fmla="*/ 427482 h 1013841"/>
              <a:gd name="connsiteX320" fmla="*/ 629792 w 3438715"/>
              <a:gd name="connsiteY320" fmla="*/ 608362 h 1013841"/>
              <a:gd name="connsiteX321" fmla="*/ 696658 w 3438715"/>
              <a:gd name="connsiteY321" fmla="*/ 608362 h 1013841"/>
              <a:gd name="connsiteX322" fmla="*/ 696562 w 3438715"/>
              <a:gd name="connsiteY322" fmla="*/ 608457 h 1013841"/>
              <a:gd name="connsiteX323" fmla="*/ 449579 w 3438715"/>
              <a:gd name="connsiteY323" fmla="*/ 754761 h 1013841"/>
              <a:gd name="connsiteX324" fmla="*/ 168020 w 3438715"/>
              <a:gd name="connsiteY324" fmla="*/ 473202 h 1013841"/>
              <a:gd name="connsiteX325" fmla="*/ 386333 w 3438715"/>
              <a:gd name="connsiteY325" fmla="*/ 198692 h 1013841"/>
              <a:gd name="connsiteX326" fmla="*/ 390516 w 3438715"/>
              <a:gd name="connsiteY326" fmla="*/ 174919 h 1013841"/>
              <a:gd name="connsiteX327" fmla="*/ 388177 w 3438715"/>
              <a:gd name="connsiteY327" fmla="*/ 175155 h 1013841"/>
              <a:gd name="connsiteX328" fmla="*/ 145352 w 3438715"/>
              <a:gd name="connsiteY328" fmla="*/ 473107 h 1013841"/>
              <a:gd name="connsiteX329" fmla="*/ 449485 w 3438715"/>
              <a:gd name="connsiteY329" fmla="*/ 777240 h 1013841"/>
              <a:gd name="connsiteX330" fmla="*/ 721995 w 3438715"/>
              <a:gd name="connsiteY330" fmla="*/ 608362 h 1013841"/>
              <a:gd name="connsiteX331" fmla="*/ 897827 w 3438715"/>
              <a:gd name="connsiteY331" fmla="*/ 608362 h 1013841"/>
              <a:gd name="connsiteX332" fmla="*/ 883730 w 3438715"/>
              <a:gd name="connsiteY332" fmla="*/ 683895 h 1013841"/>
              <a:gd name="connsiteX333" fmla="*/ 883825 w 3438715"/>
              <a:gd name="connsiteY333" fmla="*/ 683895 h 1013841"/>
              <a:gd name="connsiteX334" fmla="*/ 766096 w 3438715"/>
              <a:gd name="connsiteY334" fmla="*/ 710946 h 1013841"/>
              <a:gd name="connsiteX335" fmla="*/ 643795 w 3438715"/>
              <a:gd name="connsiteY335" fmla="*/ 772192 h 1013841"/>
              <a:gd name="connsiteX336" fmla="*/ 407575 w 3438715"/>
              <a:gd name="connsiteY336" fmla="*/ 844392 h 1013841"/>
              <a:gd name="connsiteX337" fmla="*/ 16097 w 3438715"/>
              <a:gd name="connsiteY337" fmla="*/ 584169 h 1013841"/>
              <a:gd name="connsiteX338" fmla="*/ 3810 w 3438715"/>
              <a:gd name="connsiteY338" fmla="*/ 513684 h 1013841"/>
              <a:gd name="connsiteX339" fmla="*/ 10382 w 3438715"/>
              <a:gd name="connsiteY339" fmla="*/ 462344 h 1013841"/>
              <a:gd name="connsiteX340" fmla="*/ 371047 w 3438715"/>
              <a:gd name="connsiteY340" fmla="*/ 119521 h 1013841"/>
              <a:gd name="connsiteX341" fmla="*/ 400717 w 3438715"/>
              <a:gd name="connsiteY341" fmla="*/ 116934 h 1013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3438715" h="1013841">
                <a:moveTo>
                  <a:pt x="3433285" y="845916"/>
                </a:moveTo>
                <a:lnTo>
                  <a:pt x="3433380" y="846011"/>
                </a:lnTo>
                <a:lnTo>
                  <a:pt x="3433285" y="846011"/>
                </a:lnTo>
                <a:close/>
                <a:moveTo>
                  <a:pt x="1716214" y="845916"/>
                </a:moveTo>
                <a:lnTo>
                  <a:pt x="1716309" y="846011"/>
                </a:lnTo>
                <a:lnTo>
                  <a:pt x="1716214" y="846011"/>
                </a:lnTo>
                <a:close/>
                <a:moveTo>
                  <a:pt x="34387" y="738411"/>
                </a:moveTo>
                <a:lnTo>
                  <a:pt x="109246" y="825104"/>
                </a:lnTo>
                <a:cubicBezTo>
                  <a:pt x="194400" y="902577"/>
                  <a:pt x="307896" y="949833"/>
                  <a:pt x="432054" y="949833"/>
                </a:cubicBezTo>
                <a:cubicBezTo>
                  <a:pt x="513874" y="949833"/>
                  <a:pt x="590836" y="929259"/>
                  <a:pt x="658178" y="893160"/>
                </a:cubicBezTo>
                <a:cubicBezTo>
                  <a:pt x="658178" y="893160"/>
                  <a:pt x="687324" y="878015"/>
                  <a:pt x="723900" y="868871"/>
                </a:cubicBezTo>
                <a:cubicBezTo>
                  <a:pt x="760476" y="859632"/>
                  <a:pt x="788480" y="860108"/>
                  <a:pt x="788480" y="860108"/>
                </a:cubicBezTo>
                <a:cubicBezTo>
                  <a:pt x="705993" y="954310"/>
                  <a:pt x="584740" y="1013841"/>
                  <a:pt x="449580" y="1013841"/>
                </a:cubicBezTo>
                <a:cubicBezTo>
                  <a:pt x="309420" y="1013841"/>
                  <a:pt x="184262" y="949869"/>
                  <a:pt x="101630" y="849531"/>
                </a:cubicBezTo>
                <a:close/>
                <a:moveTo>
                  <a:pt x="34195" y="738093"/>
                </a:moveTo>
                <a:lnTo>
                  <a:pt x="34387" y="738411"/>
                </a:lnTo>
                <a:lnTo>
                  <a:pt x="34195" y="738188"/>
                </a:lnTo>
                <a:close/>
                <a:moveTo>
                  <a:pt x="2769393" y="730377"/>
                </a:moveTo>
                <a:cubicBezTo>
                  <a:pt x="2756439" y="730377"/>
                  <a:pt x="2746628" y="740569"/>
                  <a:pt x="2746533" y="753142"/>
                </a:cubicBezTo>
                <a:lnTo>
                  <a:pt x="2746533" y="823055"/>
                </a:lnTo>
                <a:cubicBezTo>
                  <a:pt x="2746533" y="835723"/>
                  <a:pt x="2756725" y="845915"/>
                  <a:pt x="2769393" y="845915"/>
                </a:cubicBezTo>
                <a:lnTo>
                  <a:pt x="2906934" y="845915"/>
                </a:lnTo>
                <a:cubicBezTo>
                  <a:pt x="2919222" y="845915"/>
                  <a:pt x="2929604" y="835723"/>
                  <a:pt x="2929604" y="823055"/>
                </a:cubicBezTo>
                <a:lnTo>
                  <a:pt x="2929604" y="822960"/>
                </a:lnTo>
                <a:lnTo>
                  <a:pt x="2929604" y="753237"/>
                </a:lnTo>
                <a:cubicBezTo>
                  <a:pt x="2929604" y="740664"/>
                  <a:pt x="2919507" y="730377"/>
                  <a:pt x="2906839" y="730377"/>
                </a:cubicBezTo>
                <a:close/>
                <a:moveTo>
                  <a:pt x="2334481" y="730377"/>
                </a:moveTo>
                <a:cubicBezTo>
                  <a:pt x="2321527" y="730377"/>
                  <a:pt x="2311621" y="740664"/>
                  <a:pt x="2311621" y="753332"/>
                </a:cubicBezTo>
                <a:lnTo>
                  <a:pt x="2311621" y="823055"/>
                </a:lnTo>
                <a:cubicBezTo>
                  <a:pt x="2311621" y="835723"/>
                  <a:pt x="2321813" y="845915"/>
                  <a:pt x="2334481" y="845915"/>
                </a:cubicBezTo>
                <a:lnTo>
                  <a:pt x="2472022" y="845915"/>
                </a:lnTo>
                <a:cubicBezTo>
                  <a:pt x="2484310" y="845915"/>
                  <a:pt x="2494692" y="835723"/>
                  <a:pt x="2494692" y="823055"/>
                </a:cubicBezTo>
                <a:lnTo>
                  <a:pt x="2494787" y="822960"/>
                </a:lnTo>
                <a:lnTo>
                  <a:pt x="2494787" y="753237"/>
                </a:lnTo>
                <a:cubicBezTo>
                  <a:pt x="2494787" y="740664"/>
                  <a:pt x="2484691" y="730377"/>
                  <a:pt x="2472022" y="730377"/>
                </a:cubicBezTo>
                <a:close/>
                <a:moveTo>
                  <a:pt x="3181444" y="650844"/>
                </a:moveTo>
                <a:lnTo>
                  <a:pt x="3433285" y="650844"/>
                </a:lnTo>
                <a:lnTo>
                  <a:pt x="3433285" y="730473"/>
                </a:lnTo>
                <a:lnTo>
                  <a:pt x="3204400" y="730473"/>
                </a:lnTo>
                <a:cubicBezTo>
                  <a:pt x="3191731" y="730473"/>
                  <a:pt x="3181539" y="740379"/>
                  <a:pt x="3181539" y="753047"/>
                </a:cubicBezTo>
                <a:lnTo>
                  <a:pt x="3181539" y="823151"/>
                </a:lnTo>
                <a:cubicBezTo>
                  <a:pt x="3181254" y="835819"/>
                  <a:pt x="3191827" y="846011"/>
                  <a:pt x="3204400" y="846011"/>
                </a:cubicBezTo>
                <a:lnTo>
                  <a:pt x="3433285" y="846011"/>
                </a:lnTo>
                <a:lnTo>
                  <a:pt x="3433285" y="925545"/>
                </a:lnTo>
                <a:lnTo>
                  <a:pt x="3181444" y="925545"/>
                </a:lnTo>
                <a:cubicBezTo>
                  <a:pt x="3130867" y="925545"/>
                  <a:pt x="3089909" y="884492"/>
                  <a:pt x="3089909" y="833915"/>
                </a:cubicBezTo>
                <a:lnTo>
                  <a:pt x="3089909" y="742379"/>
                </a:lnTo>
                <a:cubicBezTo>
                  <a:pt x="3090004" y="691992"/>
                  <a:pt x="3130771" y="651034"/>
                  <a:pt x="3181444" y="650844"/>
                </a:cubicBezTo>
                <a:close/>
                <a:moveTo>
                  <a:pt x="1796319" y="650844"/>
                </a:moveTo>
                <a:lnTo>
                  <a:pt x="2059590" y="650844"/>
                </a:lnTo>
                <a:cubicBezTo>
                  <a:pt x="2110168" y="650844"/>
                  <a:pt x="2151125" y="691801"/>
                  <a:pt x="2151125" y="742379"/>
                </a:cubicBezTo>
                <a:lnTo>
                  <a:pt x="2151125" y="925545"/>
                </a:lnTo>
                <a:lnTo>
                  <a:pt x="2059590" y="925545"/>
                </a:lnTo>
                <a:lnTo>
                  <a:pt x="2059590" y="753428"/>
                </a:lnTo>
                <a:cubicBezTo>
                  <a:pt x="2059590" y="740760"/>
                  <a:pt x="2049398" y="730473"/>
                  <a:pt x="2036730" y="730473"/>
                </a:cubicBezTo>
                <a:lnTo>
                  <a:pt x="1887854" y="730473"/>
                </a:lnTo>
                <a:lnTo>
                  <a:pt x="1887854" y="925545"/>
                </a:lnTo>
                <a:lnTo>
                  <a:pt x="1796319" y="925545"/>
                </a:lnTo>
                <a:close/>
                <a:moveTo>
                  <a:pt x="1464373" y="650844"/>
                </a:moveTo>
                <a:lnTo>
                  <a:pt x="1716309" y="650844"/>
                </a:lnTo>
                <a:lnTo>
                  <a:pt x="1716309" y="730473"/>
                </a:lnTo>
                <a:lnTo>
                  <a:pt x="1487328" y="730473"/>
                </a:lnTo>
                <a:cubicBezTo>
                  <a:pt x="1474660" y="730473"/>
                  <a:pt x="1464468" y="740379"/>
                  <a:pt x="1464468" y="753047"/>
                </a:cubicBezTo>
                <a:lnTo>
                  <a:pt x="1464468" y="823151"/>
                </a:lnTo>
                <a:cubicBezTo>
                  <a:pt x="1464183" y="835819"/>
                  <a:pt x="1474755" y="846011"/>
                  <a:pt x="1487328" y="846011"/>
                </a:cubicBezTo>
                <a:lnTo>
                  <a:pt x="1716214" y="846011"/>
                </a:lnTo>
                <a:lnTo>
                  <a:pt x="1716214" y="925545"/>
                </a:lnTo>
                <a:lnTo>
                  <a:pt x="1464373" y="925545"/>
                </a:lnTo>
                <a:cubicBezTo>
                  <a:pt x="1413795" y="925545"/>
                  <a:pt x="1372838" y="884492"/>
                  <a:pt x="1372838" y="833915"/>
                </a:cubicBezTo>
                <a:lnTo>
                  <a:pt x="1372838" y="742379"/>
                </a:lnTo>
                <a:cubicBezTo>
                  <a:pt x="1372838" y="691992"/>
                  <a:pt x="1413700" y="651034"/>
                  <a:pt x="1464373" y="650844"/>
                </a:cubicBezTo>
                <a:close/>
                <a:moveTo>
                  <a:pt x="2746438" y="650748"/>
                </a:moveTo>
                <a:lnTo>
                  <a:pt x="2929604" y="650748"/>
                </a:lnTo>
                <a:cubicBezTo>
                  <a:pt x="2980182" y="650748"/>
                  <a:pt x="3021139" y="691801"/>
                  <a:pt x="3021139" y="742379"/>
                </a:cubicBezTo>
                <a:lnTo>
                  <a:pt x="3021139" y="833914"/>
                </a:lnTo>
                <a:lnTo>
                  <a:pt x="3021044" y="833819"/>
                </a:lnTo>
                <a:cubicBezTo>
                  <a:pt x="3021044" y="884396"/>
                  <a:pt x="2980086" y="925449"/>
                  <a:pt x="2929509" y="925449"/>
                </a:cubicBezTo>
                <a:lnTo>
                  <a:pt x="2746343" y="925449"/>
                </a:lnTo>
                <a:cubicBezTo>
                  <a:pt x="2695765" y="925449"/>
                  <a:pt x="2654427" y="884492"/>
                  <a:pt x="2654808" y="833914"/>
                </a:cubicBezTo>
                <a:lnTo>
                  <a:pt x="2654808" y="742283"/>
                </a:lnTo>
                <a:cubicBezTo>
                  <a:pt x="2654808" y="691801"/>
                  <a:pt x="2695670" y="650938"/>
                  <a:pt x="2746438" y="650748"/>
                </a:cubicBezTo>
                <a:close/>
                <a:moveTo>
                  <a:pt x="2311526" y="650748"/>
                </a:moveTo>
                <a:lnTo>
                  <a:pt x="2494597" y="650748"/>
                </a:lnTo>
                <a:cubicBezTo>
                  <a:pt x="2545174" y="650748"/>
                  <a:pt x="2586227" y="691801"/>
                  <a:pt x="2586227" y="742379"/>
                </a:cubicBezTo>
                <a:lnTo>
                  <a:pt x="2586227" y="833819"/>
                </a:lnTo>
                <a:cubicBezTo>
                  <a:pt x="2586227" y="884396"/>
                  <a:pt x="2545174" y="925449"/>
                  <a:pt x="2494597" y="925449"/>
                </a:cubicBezTo>
                <a:lnTo>
                  <a:pt x="2311431" y="925449"/>
                </a:lnTo>
                <a:cubicBezTo>
                  <a:pt x="2260853" y="925449"/>
                  <a:pt x="2219515" y="884492"/>
                  <a:pt x="2219896" y="833914"/>
                </a:cubicBezTo>
                <a:lnTo>
                  <a:pt x="2219896" y="742283"/>
                </a:lnTo>
                <a:cubicBezTo>
                  <a:pt x="2219896" y="691801"/>
                  <a:pt x="2260758" y="650938"/>
                  <a:pt x="2311526" y="650748"/>
                </a:cubicBezTo>
                <a:close/>
                <a:moveTo>
                  <a:pt x="0" y="593122"/>
                </a:moveTo>
                <a:cubicBezTo>
                  <a:pt x="67818" y="755523"/>
                  <a:pt x="228695" y="870300"/>
                  <a:pt x="415862" y="870300"/>
                </a:cubicBezTo>
                <a:cubicBezTo>
                  <a:pt x="505873" y="870300"/>
                  <a:pt x="589788" y="843915"/>
                  <a:pt x="660178" y="798386"/>
                </a:cubicBezTo>
                <a:cubicBezTo>
                  <a:pt x="660178" y="798386"/>
                  <a:pt x="710184" y="770001"/>
                  <a:pt x="758762" y="755619"/>
                </a:cubicBezTo>
                <a:cubicBezTo>
                  <a:pt x="807244" y="741331"/>
                  <a:pt x="865823" y="735997"/>
                  <a:pt x="865823" y="735997"/>
                </a:cubicBezTo>
                <a:cubicBezTo>
                  <a:pt x="854678" y="762762"/>
                  <a:pt x="840772" y="788385"/>
                  <a:pt x="824865" y="812197"/>
                </a:cubicBezTo>
                <a:cubicBezTo>
                  <a:pt x="824865" y="812197"/>
                  <a:pt x="791623" y="812578"/>
                  <a:pt x="753523" y="823246"/>
                </a:cubicBezTo>
                <a:cubicBezTo>
                  <a:pt x="719233" y="832866"/>
                  <a:pt x="645224" y="867823"/>
                  <a:pt x="645224" y="867823"/>
                </a:cubicBezTo>
                <a:cubicBezTo>
                  <a:pt x="579787" y="904780"/>
                  <a:pt x="504254" y="925926"/>
                  <a:pt x="423767" y="925926"/>
                </a:cubicBezTo>
                <a:cubicBezTo>
                  <a:pt x="245745" y="925926"/>
                  <a:pt x="91440" y="822579"/>
                  <a:pt x="18479" y="672656"/>
                </a:cubicBezTo>
                <a:lnTo>
                  <a:pt x="18479" y="672751"/>
                </a:lnTo>
                <a:cubicBezTo>
                  <a:pt x="11049" y="649701"/>
                  <a:pt x="1715" y="620363"/>
                  <a:pt x="0" y="593122"/>
                </a:cubicBezTo>
                <a:close/>
                <a:moveTo>
                  <a:pt x="1100232" y="515303"/>
                </a:moveTo>
                <a:lnTo>
                  <a:pt x="1100327" y="515398"/>
                </a:lnTo>
                <a:lnTo>
                  <a:pt x="1100215" y="515398"/>
                </a:lnTo>
                <a:close/>
                <a:moveTo>
                  <a:pt x="872870" y="471678"/>
                </a:moveTo>
                <a:lnTo>
                  <a:pt x="864869" y="515303"/>
                </a:lnTo>
                <a:lnTo>
                  <a:pt x="908494" y="515303"/>
                </a:lnTo>
                <a:lnTo>
                  <a:pt x="916495" y="471678"/>
                </a:lnTo>
                <a:close/>
                <a:moveTo>
                  <a:pt x="719041" y="471678"/>
                </a:moveTo>
                <a:lnTo>
                  <a:pt x="711040" y="515303"/>
                </a:lnTo>
                <a:lnTo>
                  <a:pt x="754665" y="515303"/>
                </a:lnTo>
                <a:lnTo>
                  <a:pt x="762666" y="471678"/>
                </a:lnTo>
                <a:close/>
                <a:moveTo>
                  <a:pt x="2776441" y="458629"/>
                </a:moveTo>
                <a:lnTo>
                  <a:pt x="2776441" y="526447"/>
                </a:lnTo>
                <a:lnTo>
                  <a:pt x="2816637" y="526447"/>
                </a:lnTo>
                <a:lnTo>
                  <a:pt x="2816637" y="458629"/>
                </a:lnTo>
                <a:close/>
                <a:moveTo>
                  <a:pt x="2671952" y="458629"/>
                </a:moveTo>
                <a:lnTo>
                  <a:pt x="2671952" y="526447"/>
                </a:lnTo>
                <a:lnTo>
                  <a:pt x="2708528" y="526447"/>
                </a:lnTo>
                <a:lnTo>
                  <a:pt x="2708528" y="458629"/>
                </a:lnTo>
                <a:close/>
                <a:moveTo>
                  <a:pt x="3321081" y="427768"/>
                </a:moveTo>
                <a:lnTo>
                  <a:pt x="3321081" y="527876"/>
                </a:lnTo>
                <a:lnTo>
                  <a:pt x="3352990" y="527876"/>
                </a:lnTo>
                <a:lnTo>
                  <a:pt x="3352990" y="427768"/>
                </a:lnTo>
                <a:close/>
                <a:moveTo>
                  <a:pt x="3199733" y="427768"/>
                </a:moveTo>
                <a:lnTo>
                  <a:pt x="3199733" y="527876"/>
                </a:lnTo>
                <a:lnTo>
                  <a:pt x="3232022" y="527876"/>
                </a:lnTo>
                <a:lnTo>
                  <a:pt x="3232022" y="427768"/>
                </a:lnTo>
                <a:close/>
                <a:moveTo>
                  <a:pt x="988885" y="427577"/>
                </a:moveTo>
                <a:lnTo>
                  <a:pt x="1116520" y="427577"/>
                </a:lnTo>
                <a:lnTo>
                  <a:pt x="1108423" y="471678"/>
                </a:lnTo>
                <a:lnTo>
                  <a:pt x="1026889" y="471678"/>
                </a:lnTo>
                <a:lnTo>
                  <a:pt x="1018888" y="515398"/>
                </a:lnTo>
                <a:lnTo>
                  <a:pt x="1100215" y="515398"/>
                </a:lnTo>
                <a:lnTo>
                  <a:pt x="1091469" y="563309"/>
                </a:lnTo>
                <a:lnTo>
                  <a:pt x="963929" y="563309"/>
                </a:lnTo>
                <a:close/>
                <a:moveTo>
                  <a:pt x="834865" y="427577"/>
                </a:moveTo>
                <a:lnTo>
                  <a:pt x="970597" y="427577"/>
                </a:lnTo>
                <a:lnTo>
                  <a:pt x="945736" y="563309"/>
                </a:lnTo>
                <a:lnTo>
                  <a:pt x="810005" y="563309"/>
                </a:lnTo>
                <a:close/>
                <a:moveTo>
                  <a:pt x="681037" y="427577"/>
                </a:moveTo>
                <a:lnTo>
                  <a:pt x="816768" y="427577"/>
                </a:lnTo>
                <a:lnTo>
                  <a:pt x="791908" y="563309"/>
                </a:lnTo>
                <a:lnTo>
                  <a:pt x="656176" y="563309"/>
                </a:lnTo>
                <a:close/>
                <a:moveTo>
                  <a:pt x="2175414" y="418434"/>
                </a:moveTo>
                <a:lnTo>
                  <a:pt x="2175414" y="464154"/>
                </a:lnTo>
                <a:lnTo>
                  <a:pt x="2200179" y="464154"/>
                </a:lnTo>
                <a:close/>
                <a:moveTo>
                  <a:pt x="3019710" y="414433"/>
                </a:moveTo>
                <a:lnTo>
                  <a:pt x="3102578" y="414433"/>
                </a:lnTo>
                <a:lnTo>
                  <a:pt x="3102578" y="510540"/>
                </a:lnTo>
                <a:lnTo>
                  <a:pt x="3102768" y="510540"/>
                </a:lnTo>
                <a:cubicBezTo>
                  <a:pt x="3102768" y="580263"/>
                  <a:pt x="3029425" y="580454"/>
                  <a:pt x="3029425" y="580454"/>
                </a:cubicBezTo>
                <a:lnTo>
                  <a:pt x="3007042" y="580454"/>
                </a:lnTo>
                <a:lnTo>
                  <a:pt x="3007042" y="526257"/>
                </a:lnTo>
                <a:lnTo>
                  <a:pt x="3011900" y="526257"/>
                </a:lnTo>
                <a:cubicBezTo>
                  <a:pt x="3011900" y="526257"/>
                  <a:pt x="3020758" y="526733"/>
                  <a:pt x="3019710" y="518446"/>
                </a:cubicBezTo>
                <a:close/>
                <a:moveTo>
                  <a:pt x="2475071" y="414338"/>
                </a:moveTo>
                <a:lnTo>
                  <a:pt x="2557938" y="414338"/>
                </a:lnTo>
                <a:lnTo>
                  <a:pt x="2557938" y="510445"/>
                </a:lnTo>
                <a:lnTo>
                  <a:pt x="2558033" y="510445"/>
                </a:lnTo>
                <a:cubicBezTo>
                  <a:pt x="2558033" y="580168"/>
                  <a:pt x="2484691" y="580359"/>
                  <a:pt x="2484691" y="580359"/>
                </a:cubicBezTo>
                <a:lnTo>
                  <a:pt x="2462307" y="580359"/>
                </a:lnTo>
                <a:lnTo>
                  <a:pt x="2462307" y="526162"/>
                </a:lnTo>
                <a:lnTo>
                  <a:pt x="2467260" y="526162"/>
                </a:lnTo>
                <a:cubicBezTo>
                  <a:pt x="2467260" y="526162"/>
                  <a:pt x="2476118" y="526638"/>
                  <a:pt x="2475071" y="518351"/>
                </a:cubicBezTo>
                <a:close/>
                <a:moveTo>
                  <a:pt x="2672048" y="343186"/>
                </a:moveTo>
                <a:lnTo>
                  <a:pt x="2672048" y="408337"/>
                </a:lnTo>
                <a:lnTo>
                  <a:pt x="2708624" y="408337"/>
                </a:lnTo>
                <a:lnTo>
                  <a:pt x="2708624" y="343186"/>
                </a:lnTo>
                <a:close/>
                <a:moveTo>
                  <a:pt x="2776441" y="343091"/>
                </a:moveTo>
                <a:lnTo>
                  <a:pt x="2776441" y="408242"/>
                </a:lnTo>
                <a:lnTo>
                  <a:pt x="2816637" y="408242"/>
                </a:lnTo>
                <a:lnTo>
                  <a:pt x="2816637" y="343091"/>
                </a:lnTo>
                <a:close/>
                <a:moveTo>
                  <a:pt x="3009709" y="307848"/>
                </a:moveTo>
                <a:lnTo>
                  <a:pt x="3100387" y="320136"/>
                </a:lnTo>
                <a:lnTo>
                  <a:pt x="3099815" y="383667"/>
                </a:lnTo>
                <a:lnTo>
                  <a:pt x="3009709" y="370333"/>
                </a:lnTo>
                <a:close/>
                <a:moveTo>
                  <a:pt x="2464974" y="307753"/>
                </a:moveTo>
                <a:lnTo>
                  <a:pt x="2555652" y="320040"/>
                </a:lnTo>
                <a:lnTo>
                  <a:pt x="2555081" y="383572"/>
                </a:lnTo>
                <a:lnTo>
                  <a:pt x="2464974" y="370237"/>
                </a:lnTo>
                <a:close/>
                <a:moveTo>
                  <a:pt x="3321081" y="301086"/>
                </a:moveTo>
                <a:lnTo>
                  <a:pt x="3321081" y="373857"/>
                </a:lnTo>
                <a:lnTo>
                  <a:pt x="3352990" y="373857"/>
                </a:lnTo>
                <a:lnTo>
                  <a:pt x="3352990" y="301086"/>
                </a:lnTo>
                <a:close/>
                <a:moveTo>
                  <a:pt x="3199733" y="301086"/>
                </a:moveTo>
                <a:lnTo>
                  <a:pt x="3199733" y="373857"/>
                </a:lnTo>
                <a:lnTo>
                  <a:pt x="3232022" y="373857"/>
                </a:lnTo>
                <a:lnTo>
                  <a:pt x="3232022" y="301086"/>
                </a:lnTo>
                <a:close/>
                <a:moveTo>
                  <a:pt x="1638585" y="289846"/>
                </a:moveTo>
                <a:lnTo>
                  <a:pt x="1638585" y="488157"/>
                </a:lnTo>
                <a:lnTo>
                  <a:pt x="1715357" y="488157"/>
                </a:lnTo>
                <a:lnTo>
                  <a:pt x="1715357" y="289846"/>
                </a:lnTo>
                <a:close/>
                <a:moveTo>
                  <a:pt x="1465992" y="289846"/>
                </a:moveTo>
                <a:lnTo>
                  <a:pt x="1465992" y="488062"/>
                </a:lnTo>
                <a:lnTo>
                  <a:pt x="1542478" y="488062"/>
                </a:lnTo>
                <a:lnTo>
                  <a:pt x="1542478" y="289846"/>
                </a:lnTo>
                <a:close/>
                <a:moveTo>
                  <a:pt x="2027110" y="283941"/>
                </a:moveTo>
                <a:lnTo>
                  <a:pt x="2252471" y="283941"/>
                </a:lnTo>
                <a:lnTo>
                  <a:pt x="2252471" y="320707"/>
                </a:lnTo>
                <a:lnTo>
                  <a:pt x="2175414" y="320707"/>
                </a:lnTo>
                <a:lnTo>
                  <a:pt x="2175414" y="360045"/>
                </a:lnTo>
                <a:lnTo>
                  <a:pt x="2244947" y="360045"/>
                </a:lnTo>
                <a:lnTo>
                  <a:pt x="2244947" y="396717"/>
                </a:lnTo>
                <a:lnTo>
                  <a:pt x="2175414" y="396717"/>
                </a:lnTo>
                <a:lnTo>
                  <a:pt x="2175414" y="416148"/>
                </a:lnTo>
                <a:lnTo>
                  <a:pt x="2221610" y="416148"/>
                </a:lnTo>
                <a:lnTo>
                  <a:pt x="2247614" y="464154"/>
                </a:lnTo>
                <a:lnTo>
                  <a:pt x="2252471" y="464154"/>
                </a:lnTo>
                <a:lnTo>
                  <a:pt x="2252471" y="500920"/>
                </a:lnTo>
                <a:lnTo>
                  <a:pt x="2027110" y="500920"/>
                </a:lnTo>
                <a:lnTo>
                  <a:pt x="2027110" y="464154"/>
                </a:lnTo>
                <a:lnTo>
                  <a:pt x="2091023" y="464154"/>
                </a:lnTo>
                <a:lnTo>
                  <a:pt x="2091023" y="396717"/>
                </a:lnTo>
                <a:lnTo>
                  <a:pt x="2027110" y="396717"/>
                </a:lnTo>
                <a:lnTo>
                  <a:pt x="2027110" y="360045"/>
                </a:lnTo>
                <a:lnTo>
                  <a:pt x="2091023" y="360045"/>
                </a:lnTo>
                <a:lnTo>
                  <a:pt x="2091023" y="320707"/>
                </a:lnTo>
                <a:lnTo>
                  <a:pt x="2027110" y="320707"/>
                </a:lnTo>
                <a:close/>
                <a:moveTo>
                  <a:pt x="2003297" y="256413"/>
                </a:moveTo>
                <a:lnTo>
                  <a:pt x="2003297" y="530638"/>
                </a:lnTo>
                <a:lnTo>
                  <a:pt x="2273712" y="530638"/>
                </a:lnTo>
                <a:lnTo>
                  <a:pt x="2273712" y="256413"/>
                </a:lnTo>
                <a:close/>
                <a:moveTo>
                  <a:pt x="449579" y="247936"/>
                </a:moveTo>
                <a:lnTo>
                  <a:pt x="386143" y="608457"/>
                </a:lnTo>
                <a:lnTo>
                  <a:pt x="314038" y="608457"/>
                </a:lnTo>
                <a:lnTo>
                  <a:pt x="375379" y="260414"/>
                </a:lnTo>
                <a:cubicBezTo>
                  <a:pt x="287368" y="291084"/>
                  <a:pt x="224313" y="374809"/>
                  <a:pt x="224313" y="473202"/>
                </a:cubicBezTo>
                <a:cubicBezTo>
                  <a:pt x="224313" y="597599"/>
                  <a:pt x="325183" y="698468"/>
                  <a:pt x="449579" y="698468"/>
                </a:cubicBezTo>
                <a:cubicBezTo>
                  <a:pt x="523207" y="698468"/>
                  <a:pt x="588644" y="663131"/>
                  <a:pt x="629792" y="608457"/>
                </a:cubicBezTo>
                <a:lnTo>
                  <a:pt x="516921" y="608457"/>
                </a:lnTo>
                <a:close/>
                <a:moveTo>
                  <a:pt x="3009709" y="214504"/>
                </a:moveTo>
                <a:lnTo>
                  <a:pt x="3100387" y="226791"/>
                </a:lnTo>
                <a:lnTo>
                  <a:pt x="3099815" y="290322"/>
                </a:lnTo>
                <a:lnTo>
                  <a:pt x="3009709" y="276987"/>
                </a:lnTo>
                <a:close/>
                <a:moveTo>
                  <a:pt x="2464974" y="214408"/>
                </a:moveTo>
                <a:lnTo>
                  <a:pt x="2555652" y="226695"/>
                </a:lnTo>
                <a:lnTo>
                  <a:pt x="2555081" y="290227"/>
                </a:lnTo>
                <a:lnTo>
                  <a:pt x="2464974" y="276892"/>
                </a:lnTo>
                <a:close/>
                <a:moveTo>
                  <a:pt x="1952434" y="211360"/>
                </a:moveTo>
                <a:lnTo>
                  <a:pt x="2324861" y="211360"/>
                </a:lnTo>
                <a:cubicBezTo>
                  <a:pt x="2343911" y="211360"/>
                  <a:pt x="2359342" y="226791"/>
                  <a:pt x="2359342" y="245841"/>
                </a:cubicBezTo>
                <a:lnTo>
                  <a:pt x="2359342" y="541211"/>
                </a:lnTo>
                <a:cubicBezTo>
                  <a:pt x="2359342" y="560261"/>
                  <a:pt x="2343911" y="575691"/>
                  <a:pt x="2324861" y="575691"/>
                </a:cubicBezTo>
                <a:lnTo>
                  <a:pt x="1952434" y="575691"/>
                </a:lnTo>
                <a:cubicBezTo>
                  <a:pt x="1933384" y="575691"/>
                  <a:pt x="1917953" y="560261"/>
                  <a:pt x="1917953" y="541211"/>
                </a:cubicBezTo>
                <a:lnTo>
                  <a:pt x="1917953" y="245841"/>
                </a:lnTo>
                <a:cubicBezTo>
                  <a:pt x="1917953" y="226791"/>
                  <a:pt x="1933384" y="211360"/>
                  <a:pt x="1952434" y="211360"/>
                </a:cubicBezTo>
                <a:close/>
                <a:moveTo>
                  <a:pt x="2579750" y="206979"/>
                </a:moveTo>
                <a:lnTo>
                  <a:pt x="2648330" y="206979"/>
                </a:lnTo>
                <a:lnTo>
                  <a:pt x="2648330" y="223838"/>
                </a:lnTo>
                <a:lnTo>
                  <a:pt x="2901409" y="223838"/>
                </a:lnTo>
                <a:lnTo>
                  <a:pt x="2901409" y="267844"/>
                </a:lnTo>
                <a:lnTo>
                  <a:pt x="2646806" y="267844"/>
                </a:lnTo>
                <a:cubicBezTo>
                  <a:pt x="2643949" y="281845"/>
                  <a:pt x="2637567" y="291942"/>
                  <a:pt x="2629471" y="299371"/>
                </a:cubicBezTo>
                <a:lnTo>
                  <a:pt x="2857404" y="299371"/>
                </a:lnTo>
                <a:cubicBezTo>
                  <a:pt x="2877692" y="299371"/>
                  <a:pt x="2894075" y="315945"/>
                  <a:pt x="2894075" y="336424"/>
                </a:cubicBezTo>
                <a:lnTo>
                  <a:pt x="2894075" y="408337"/>
                </a:lnTo>
                <a:lnTo>
                  <a:pt x="2914173" y="408337"/>
                </a:lnTo>
                <a:lnTo>
                  <a:pt x="2914173" y="458725"/>
                </a:lnTo>
                <a:lnTo>
                  <a:pt x="2894075" y="458725"/>
                </a:lnTo>
                <a:lnTo>
                  <a:pt x="2894075" y="540354"/>
                </a:lnTo>
                <a:cubicBezTo>
                  <a:pt x="2894075" y="560833"/>
                  <a:pt x="2877692" y="577406"/>
                  <a:pt x="2857404" y="577406"/>
                </a:cubicBezTo>
                <a:lnTo>
                  <a:pt x="2629661" y="577406"/>
                </a:lnTo>
                <a:cubicBezTo>
                  <a:pt x="2609468" y="577406"/>
                  <a:pt x="2592990" y="560833"/>
                  <a:pt x="2592990" y="540354"/>
                </a:cubicBezTo>
                <a:lnTo>
                  <a:pt x="2592990" y="458725"/>
                </a:lnTo>
                <a:lnTo>
                  <a:pt x="2569082" y="458725"/>
                </a:lnTo>
                <a:lnTo>
                  <a:pt x="2569082" y="408337"/>
                </a:lnTo>
                <a:lnTo>
                  <a:pt x="2592990" y="408337"/>
                </a:lnTo>
                <a:lnTo>
                  <a:pt x="2592990" y="336424"/>
                </a:lnTo>
                <a:cubicBezTo>
                  <a:pt x="2592990" y="328422"/>
                  <a:pt x="2595466" y="320993"/>
                  <a:pt x="2599753" y="314992"/>
                </a:cubicBezTo>
                <a:cubicBezTo>
                  <a:pt x="2581084" y="320136"/>
                  <a:pt x="2564225" y="318612"/>
                  <a:pt x="2564225" y="318612"/>
                </a:cubicBezTo>
                <a:lnTo>
                  <a:pt x="2564225" y="282893"/>
                </a:lnTo>
                <a:cubicBezTo>
                  <a:pt x="2564225" y="282893"/>
                  <a:pt x="2579179" y="283369"/>
                  <a:pt x="2579750" y="262224"/>
                </a:cubicBezTo>
                <a:cubicBezTo>
                  <a:pt x="2579846" y="256318"/>
                  <a:pt x="2579750" y="206979"/>
                  <a:pt x="2579750" y="206979"/>
                </a:cubicBezTo>
                <a:close/>
                <a:moveTo>
                  <a:pt x="3232022" y="204312"/>
                </a:moveTo>
                <a:lnTo>
                  <a:pt x="3321081" y="204312"/>
                </a:lnTo>
                <a:lnTo>
                  <a:pt x="3321081" y="253842"/>
                </a:lnTo>
                <a:lnTo>
                  <a:pt x="3401853" y="253842"/>
                </a:lnTo>
                <a:cubicBezTo>
                  <a:pt x="3422141" y="253842"/>
                  <a:pt x="3438715" y="270320"/>
                  <a:pt x="3438715" y="290704"/>
                </a:cubicBezTo>
                <a:lnTo>
                  <a:pt x="3438715" y="540639"/>
                </a:lnTo>
                <a:cubicBezTo>
                  <a:pt x="3438715" y="560928"/>
                  <a:pt x="3422237" y="577501"/>
                  <a:pt x="3401853" y="577501"/>
                </a:cubicBezTo>
                <a:lnTo>
                  <a:pt x="3153822" y="577501"/>
                </a:lnTo>
                <a:cubicBezTo>
                  <a:pt x="3133534" y="577501"/>
                  <a:pt x="3116960" y="561023"/>
                  <a:pt x="3116960" y="540639"/>
                </a:cubicBezTo>
                <a:lnTo>
                  <a:pt x="3116960" y="290608"/>
                </a:lnTo>
                <a:cubicBezTo>
                  <a:pt x="3116960" y="270225"/>
                  <a:pt x="3133439" y="253746"/>
                  <a:pt x="3153822" y="253746"/>
                </a:cubicBezTo>
                <a:lnTo>
                  <a:pt x="3232022" y="253746"/>
                </a:lnTo>
                <a:close/>
                <a:moveTo>
                  <a:pt x="1542478" y="200978"/>
                </a:moveTo>
                <a:lnTo>
                  <a:pt x="1638585" y="200978"/>
                </a:lnTo>
                <a:lnTo>
                  <a:pt x="1638585" y="241078"/>
                </a:lnTo>
                <a:lnTo>
                  <a:pt x="1774126" y="241078"/>
                </a:lnTo>
                <a:cubicBezTo>
                  <a:pt x="1793652" y="241078"/>
                  <a:pt x="1809464" y="256890"/>
                  <a:pt x="1809464" y="276416"/>
                </a:cubicBezTo>
                <a:lnTo>
                  <a:pt x="1809464" y="506159"/>
                </a:lnTo>
                <a:cubicBezTo>
                  <a:pt x="1809464" y="525685"/>
                  <a:pt x="1793652" y="541497"/>
                  <a:pt x="1774126" y="541497"/>
                </a:cubicBezTo>
                <a:lnTo>
                  <a:pt x="1638585" y="541497"/>
                </a:lnTo>
                <a:lnTo>
                  <a:pt x="1638585" y="585312"/>
                </a:lnTo>
                <a:lnTo>
                  <a:pt x="1542478" y="585312"/>
                </a:lnTo>
                <a:lnTo>
                  <a:pt x="1542478" y="541497"/>
                </a:lnTo>
                <a:lnTo>
                  <a:pt x="1409890" y="541497"/>
                </a:lnTo>
                <a:cubicBezTo>
                  <a:pt x="1390364" y="541497"/>
                  <a:pt x="1374552" y="525685"/>
                  <a:pt x="1374552" y="506159"/>
                </a:cubicBezTo>
                <a:lnTo>
                  <a:pt x="1374552" y="276511"/>
                </a:lnTo>
                <a:cubicBezTo>
                  <a:pt x="1374552" y="256985"/>
                  <a:pt x="1390364" y="241173"/>
                  <a:pt x="1409890" y="241173"/>
                </a:cubicBezTo>
                <a:lnTo>
                  <a:pt x="1409890" y="241078"/>
                </a:lnTo>
                <a:lnTo>
                  <a:pt x="1542478" y="241078"/>
                </a:lnTo>
                <a:close/>
                <a:moveTo>
                  <a:pt x="421290" y="0"/>
                </a:moveTo>
                <a:lnTo>
                  <a:pt x="477583" y="0"/>
                </a:lnTo>
                <a:lnTo>
                  <a:pt x="498104" y="116325"/>
                </a:lnTo>
                <a:lnTo>
                  <a:pt x="517362" y="117768"/>
                </a:lnTo>
                <a:cubicBezTo>
                  <a:pt x="672318" y="141219"/>
                  <a:pt x="801303" y="243721"/>
                  <a:pt x="862394" y="382905"/>
                </a:cubicBezTo>
                <a:lnTo>
                  <a:pt x="739997" y="382905"/>
                </a:lnTo>
                <a:cubicBezTo>
                  <a:pt x="710994" y="289965"/>
                  <a:pt x="638913" y="216099"/>
                  <a:pt x="547063" y="184975"/>
                </a:cubicBezTo>
                <a:lnTo>
                  <a:pt x="508511" y="175317"/>
                </a:lnTo>
                <a:lnTo>
                  <a:pt x="512635" y="198692"/>
                </a:lnTo>
                <a:cubicBezTo>
                  <a:pt x="608266" y="220599"/>
                  <a:pt x="685132" y="291179"/>
                  <a:pt x="716374" y="383000"/>
                </a:cubicBezTo>
                <a:lnTo>
                  <a:pt x="655986" y="383000"/>
                </a:lnTo>
                <a:cubicBezTo>
                  <a:pt x="630840" y="325850"/>
                  <a:pt x="582834" y="280988"/>
                  <a:pt x="523493" y="260318"/>
                </a:cubicBezTo>
                <a:lnTo>
                  <a:pt x="576738" y="562070"/>
                </a:lnTo>
                <a:lnTo>
                  <a:pt x="601217" y="427482"/>
                </a:lnTo>
                <a:lnTo>
                  <a:pt x="662749" y="427482"/>
                </a:lnTo>
                <a:lnTo>
                  <a:pt x="629792" y="608362"/>
                </a:lnTo>
                <a:lnTo>
                  <a:pt x="696658" y="608362"/>
                </a:lnTo>
                <a:lnTo>
                  <a:pt x="696562" y="608457"/>
                </a:lnTo>
                <a:cubicBezTo>
                  <a:pt x="648747" y="695706"/>
                  <a:pt x="556069" y="754761"/>
                  <a:pt x="449579" y="754761"/>
                </a:cubicBezTo>
                <a:cubicBezTo>
                  <a:pt x="294036" y="754761"/>
                  <a:pt x="168020" y="628650"/>
                  <a:pt x="168020" y="473202"/>
                </a:cubicBezTo>
                <a:cubicBezTo>
                  <a:pt x="168020" y="339471"/>
                  <a:pt x="261270" y="227457"/>
                  <a:pt x="386333" y="198692"/>
                </a:cubicBezTo>
                <a:lnTo>
                  <a:pt x="390516" y="174919"/>
                </a:lnTo>
                <a:lnTo>
                  <a:pt x="388177" y="175155"/>
                </a:lnTo>
                <a:cubicBezTo>
                  <a:pt x="249563" y="203521"/>
                  <a:pt x="145352" y="326172"/>
                  <a:pt x="145352" y="473107"/>
                </a:cubicBezTo>
                <a:cubicBezTo>
                  <a:pt x="145352" y="641033"/>
                  <a:pt x="281559" y="777240"/>
                  <a:pt x="449485" y="777240"/>
                </a:cubicBezTo>
                <a:cubicBezTo>
                  <a:pt x="568928" y="777240"/>
                  <a:pt x="672179" y="708470"/>
                  <a:pt x="721995" y="608362"/>
                </a:cubicBezTo>
                <a:lnTo>
                  <a:pt x="897827" y="608362"/>
                </a:lnTo>
                <a:cubicBezTo>
                  <a:pt x="895255" y="634270"/>
                  <a:pt x="890492" y="659511"/>
                  <a:pt x="883730" y="683895"/>
                </a:cubicBezTo>
                <a:lnTo>
                  <a:pt x="883825" y="683895"/>
                </a:lnTo>
                <a:cubicBezTo>
                  <a:pt x="883825" y="683895"/>
                  <a:pt x="826770" y="686848"/>
                  <a:pt x="766096" y="710946"/>
                </a:cubicBezTo>
                <a:cubicBezTo>
                  <a:pt x="705422" y="734949"/>
                  <a:pt x="643795" y="772192"/>
                  <a:pt x="643795" y="772192"/>
                </a:cubicBezTo>
                <a:cubicBezTo>
                  <a:pt x="576358" y="817817"/>
                  <a:pt x="495110" y="844392"/>
                  <a:pt x="407575" y="844392"/>
                </a:cubicBezTo>
                <a:cubicBezTo>
                  <a:pt x="230981" y="844392"/>
                  <a:pt x="79058" y="737807"/>
                  <a:pt x="16097" y="584169"/>
                </a:cubicBezTo>
                <a:cubicBezTo>
                  <a:pt x="7144" y="565976"/>
                  <a:pt x="3810" y="534543"/>
                  <a:pt x="3810" y="513684"/>
                </a:cubicBezTo>
                <a:cubicBezTo>
                  <a:pt x="4667" y="500253"/>
                  <a:pt x="6287" y="478155"/>
                  <a:pt x="10382" y="462344"/>
                </a:cubicBezTo>
                <a:cubicBezTo>
                  <a:pt x="50471" y="287155"/>
                  <a:pt x="192728" y="150909"/>
                  <a:pt x="371047" y="119521"/>
                </a:cubicBezTo>
                <a:lnTo>
                  <a:pt x="400717" y="11693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 flipH="1">
            <a:off x="8957600" y="0"/>
            <a:ext cx="2017871" cy="3768013"/>
          </a:xfrm>
          <a:prstGeom prst="line">
            <a:avLst/>
          </a:prstGeom>
          <a:ln w="28575">
            <a:gradFill>
              <a:gsLst>
                <a:gs pos="71000">
                  <a:srgbClr val="6DC4FF"/>
                </a:gs>
                <a:gs pos="100000">
                  <a:srgbClr val="6DC4FF">
                    <a:alpha val="46000"/>
                  </a:srgb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/>
        </p:nvCxnSpPr>
        <p:spPr>
          <a:xfrm flipV="1">
            <a:off x="7315200" y="5704252"/>
            <a:ext cx="637953" cy="1163691"/>
          </a:xfrm>
          <a:prstGeom prst="line">
            <a:avLst/>
          </a:prstGeom>
          <a:ln w="28575">
            <a:gradFill>
              <a:gsLst>
                <a:gs pos="72000">
                  <a:srgbClr val="6DC4FF"/>
                </a:gs>
                <a:gs pos="100000">
                  <a:srgbClr val="6DC4FF">
                    <a:alpha val="12000"/>
                  </a:srgbClr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标题 1"/>
          <p:cNvSpPr>
            <a:spLocks noGrp="1"/>
          </p:cNvSpPr>
          <p:nvPr>
            <p:ph type="ctrTitle" hasCustomPrompt="1"/>
          </p:nvPr>
        </p:nvSpPr>
        <p:spPr>
          <a:xfrm>
            <a:off x="1184275" y="2105216"/>
            <a:ext cx="4470400" cy="82761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lang="zh-CN" altLang="en-US" sz="4400" b="1" kern="1200" spc="600" dirty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</a:lstStyle>
          <a:p>
            <a:pPr algn="dist"/>
            <a:r>
              <a:rPr lang="zh-CN" altLang="en-US" dirty="0">
                <a:latin typeface="微软雅黑" panose="020B0503020204020204" charset="-122"/>
                <a:sym typeface="微软雅黑" panose="020B0503020204020204" charset="-122"/>
              </a:rPr>
              <a:t>主题模板一</a:t>
            </a:r>
            <a:endParaRPr lang="zh-CN" altLang="en-US" dirty="0">
              <a:latin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4434" y="3644453"/>
            <a:ext cx="5741756" cy="365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zh-CN" altLang="en-US" sz="1600" kern="12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在此输入副标题</a:t>
            </a:r>
            <a:endParaRPr lang="zh-CN" altLang="en-US" dirty="0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0"/>
          </p:nvPr>
        </p:nvSpPr>
        <p:spPr>
          <a:xfrm>
            <a:off x="894434" y="5521690"/>
            <a:ext cx="2611994" cy="365125"/>
          </a:xfrm>
          <a:prstGeom prst="rect">
            <a:avLst/>
          </a:prstGeom>
        </p:spPr>
        <p:txBody>
          <a:bodyPr lIns="180000"/>
          <a:lstStyle>
            <a:lvl1pPr>
              <a:defRPr sz="1200" spc="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9" name="副标题 2"/>
          <p:cNvSpPr txBox="1"/>
          <p:nvPr userDrawn="1"/>
        </p:nvSpPr>
        <p:spPr>
          <a:xfrm>
            <a:off x="894433" y="4903796"/>
            <a:ext cx="2549411" cy="477521"/>
          </a:xfrm>
          <a:prstGeom prst="roundRect">
            <a:avLst>
              <a:gd name="adj" fmla="val 50000"/>
            </a:avLst>
          </a:prstGeom>
          <a:solidFill>
            <a:srgbClr val="DE002B"/>
          </a:solidFill>
        </p:spPr>
        <p:txBody>
          <a:bodyPr vert="horz" lIns="90000" tIns="0" rIns="9144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 i="0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椭圆 19"/>
          <p:cNvSpPr/>
          <p:nvPr userDrawn="1"/>
        </p:nvSpPr>
        <p:spPr>
          <a:xfrm>
            <a:off x="3013059" y="4958408"/>
            <a:ext cx="368299" cy="368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u="none" strike="noStrike" kern="1200" cap="none" spc="0" normalizeH="0" baseline="0" noProof="0" dirty="0">
              <a:ln>
                <a:noFill/>
              </a:ln>
              <a:solidFill>
                <a:srgbClr val="F6851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L 形 20"/>
          <p:cNvSpPr/>
          <p:nvPr userDrawn="1"/>
        </p:nvSpPr>
        <p:spPr>
          <a:xfrm rot="13500000">
            <a:off x="3072748" y="5047307"/>
            <a:ext cx="190500" cy="190500"/>
          </a:xfrm>
          <a:prstGeom prst="corner">
            <a:avLst>
              <a:gd name="adj1" fmla="val 27725"/>
              <a:gd name="adj2" fmla="val 28416"/>
            </a:avLst>
          </a:prstGeom>
          <a:solidFill>
            <a:srgbClr val="E30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2"/>
          <p:cNvSpPr>
            <a:spLocks noGrp="1"/>
          </p:cNvSpPr>
          <p:nvPr>
            <p:ph type="body" idx="12" hasCustomPrompt="1"/>
          </p:nvPr>
        </p:nvSpPr>
        <p:spPr>
          <a:xfrm>
            <a:off x="894434" y="4903796"/>
            <a:ext cx="2611994" cy="477521"/>
          </a:xfrm>
          <a:prstGeom prst="rect">
            <a:avLst/>
          </a:prstGeom>
        </p:spPr>
        <p:txBody>
          <a:bodyPr lIns="180000" anchor="ctr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汇报人：</a:t>
            </a:r>
            <a:r>
              <a:rPr lang="en-US" altLang="zh-CN" dirty="0"/>
              <a:t>XXX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3.GIF"/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7" Type="http://schemas.openxmlformats.org/officeDocument/2006/relationships/notesSlide" Target="../notesSlides/notesSlide10.xml"/><Relationship Id="rId16" Type="http://schemas.openxmlformats.org/officeDocument/2006/relationships/slideLayout" Target="../slideLayouts/slideLayout12.xml"/><Relationship Id="rId15" Type="http://schemas.openxmlformats.org/officeDocument/2006/relationships/image" Target="../media/image47.png"/><Relationship Id="rId14" Type="http://schemas.openxmlformats.org/officeDocument/2006/relationships/image" Target="../media/image46.png"/><Relationship Id="rId13" Type="http://schemas.openxmlformats.org/officeDocument/2006/relationships/image" Target="../media/image45.png"/><Relationship Id="rId12" Type="http://schemas.openxmlformats.org/officeDocument/2006/relationships/image" Target="../media/image44.png"/><Relationship Id="rId11" Type="http://schemas.openxmlformats.org/officeDocument/2006/relationships/image" Target="../media/image43.png"/><Relationship Id="rId10" Type="http://schemas.openxmlformats.org/officeDocument/2006/relationships/image" Target="../media/image42.png"/><Relationship Id="rId1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56.png"/><Relationship Id="rId8" Type="http://schemas.openxmlformats.org/officeDocument/2006/relationships/image" Target="../media/image55.png"/><Relationship Id="rId7" Type="http://schemas.openxmlformats.org/officeDocument/2006/relationships/image" Target="../media/image54.png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7" Type="http://schemas.openxmlformats.org/officeDocument/2006/relationships/notesSlide" Target="../notesSlides/notesSlide11.xml"/><Relationship Id="rId16" Type="http://schemas.openxmlformats.org/officeDocument/2006/relationships/slideLayout" Target="../slideLayouts/slideLayout12.xml"/><Relationship Id="rId15" Type="http://schemas.openxmlformats.org/officeDocument/2006/relationships/image" Target="../media/image8.emf"/><Relationship Id="rId14" Type="http://schemas.openxmlformats.org/officeDocument/2006/relationships/image" Target="../media/image61.png"/><Relationship Id="rId13" Type="http://schemas.openxmlformats.org/officeDocument/2006/relationships/image" Target="../media/image60.png"/><Relationship Id="rId12" Type="http://schemas.openxmlformats.org/officeDocument/2006/relationships/image" Target="../media/image59.png"/><Relationship Id="rId11" Type="http://schemas.openxmlformats.org/officeDocument/2006/relationships/image" Target="../media/image58.png"/><Relationship Id="rId10" Type="http://schemas.openxmlformats.org/officeDocument/2006/relationships/image" Target="../media/image57.png"/><Relationship Id="rId1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3" Type="http://schemas.openxmlformats.org/officeDocument/2006/relationships/image" Target="../media/image62.png"/><Relationship Id="rId2" Type="http://schemas.openxmlformats.org/officeDocument/2006/relationships/image" Target="../media/image27.png"/><Relationship Id="rId1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emf"/><Relationship Id="rId3" Type="http://schemas.openxmlformats.org/officeDocument/2006/relationships/image" Target="../media/image7.png"/><Relationship Id="rId2" Type="http://schemas.openxmlformats.org/officeDocument/2006/relationships/image" Target="../media/image67.jpeg"/><Relationship Id="rId1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8.emf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4780" y="3712210"/>
            <a:ext cx="7165340" cy="430530"/>
          </a:xfrm>
          <a:prstGeom prst="rect">
            <a:avLst/>
          </a:prstGeom>
          <a:solidFill>
            <a:schemeClr val="bg1"/>
          </a:solidFill>
        </p:spPr>
        <p:txBody>
          <a:bodyPr wrap="square" lIns="102797" tIns="51397" rIns="102797" bIns="51397">
            <a:spAutoFit/>
          </a:bodyPr>
          <a:lstStyle/>
          <a:p>
            <a:pPr defTabSz="10280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COMSOL 2025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上海年会</a:t>
            </a: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11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-11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2135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日）</a:t>
            </a:r>
            <a:endParaRPr lang="zh-CN" altLang="fr-FR" sz="2135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标题 2"/>
          <p:cNvSpPr txBox="1"/>
          <p:nvPr/>
        </p:nvSpPr>
        <p:spPr>
          <a:xfrm>
            <a:off x="330518" y="4521200"/>
            <a:ext cx="11530965" cy="807720"/>
          </a:xfrm>
          <a:prstGeom prst="rect">
            <a:avLst/>
          </a:prstGeom>
          <a:ln w="12700"/>
        </p:spPr>
        <p:txBody>
          <a:bodyPr lIns="0" tIns="52511" rIns="0" bIns="52511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华文楷体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华文楷体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华文楷体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华文楷体"/>
              </a:defRPr>
            </a:lvl5pPr>
            <a:lvl6pPr marL="40513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81026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121539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162052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algn="ctr" defTabSz="1219200">
              <a:defRPr/>
            </a:pPr>
            <a:r>
              <a:rPr lang="en-US" altLang="zh-CN" sz="3335" kern="0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LNG</a:t>
            </a:r>
            <a:r>
              <a:rPr lang="en-US" altLang="zh-CN" sz="3335" kern="0" dirty="0">
                <a:solidFill>
                  <a:srgbClr val="C00000"/>
                </a:solidFill>
                <a:latin typeface="+mj-lt"/>
                <a:cs typeface="+mj-lt"/>
              </a:rPr>
              <a:t>储罐泵井中</a:t>
            </a:r>
            <a:r>
              <a:rPr lang="en-US" altLang="zh-CN" sz="3335" kern="0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BOG</a:t>
            </a:r>
            <a:r>
              <a:rPr lang="en-US" altLang="zh-CN" sz="3335" kern="0" dirty="0">
                <a:solidFill>
                  <a:srgbClr val="C00000"/>
                </a:solidFill>
                <a:latin typeface="+mj-lt"/>
                <a:cs typeface="+mj-lt"/>
              </a:rPr>
              <a:t>氮气置换动态模拟研究</a:t>
            </a:r>
            <a:endParaRPr lang="en-US" altLang="zh-CN" sz="3335" kern="0" dirty="0">
              <a:solidFill>
                <a:srgbClr val="C00000"/>
              </a:solidFill>
              <a:latin typeface="+mj-lt"/>
              <a:cs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172335" y="5340350"/>
            <a:ext cx="7847330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/>
              <a:t>汇报人：张帆</a:t>
            </a:r>
            <a:endParaRPr lang="en-US" altLang="zh-CN" sz="2000" dirty="0"/>
          </a:p>
          <a:p>
            <a:pPr algn="ctr"/>
            <a:r>
              <a:rPr lang="zh-CN" altLang="en-US" sz="2000" dirty="0"/>
              <a:t>博士、资深工程师</a:t>
            </a:r>
            <a:r>
              <a:rPr lang="en-US" altLang="zh-CN" sz="2000" dirty="0"/>
              <a:t> </a:t>
            </a:r>
            <a:endParaRPr lang="en-US" altLang="zh-CN" sz="2000" dirty="0"/>
          </a:p>
          <a:p>
            <a:pPr algn="ctr"/>
            <a:r>
              <a:rPr lang="zh-CN" altLang="en-US" sz="2000" dirty="0"/>
              <a:t>中海石油气电集团技术研发中心</a:t>
            </a:r>
            <a:endParaRPr lang="zh-CN" altLang="en-US" sz="2000" dirty="0"/>
          </a:p>
          <a:p>
            <a:pPr algn="ctr"/>
            <a:r>
              <a:rPr lang="en-US" altLang="zh-CN" sz="2000" dirty="0"/>
              <a:t>中国海洋石油集团有限公司液化天然气及低碳技术重点实验室 </a:t>
            </a:r>
            <a:endParaRPr lang="en-US" altLang="zh-CN" sz="2000" dirty="0"/>
          </a:p>
        </p:txBody>
      </p:sp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b="9517"/>
          <a:stretch>
            <a:fillRect/>
          </a:stretch>
        </p:blipFill>
        <p:spPr bwMode="auto">
          <a:xfrm>
            <a:off x="8737600" y="2"/>
            <a:ext cx="34544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16190"/>
          <a:stretch>
            <a:fillRect/>
          </a:stretch>
        </p:blipFill>
        <p:spPr bwMode="auto">
          <a:xfrm>
            <a:off x="8739555" y="1858963"/>
            <a:ext cx="345244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" b="2878"/>
          <a:stretch>
            <a:fillRect/>
          </a:stretch>
        </p:blipFill>
        <p:spPr bwMode="auto">
          <a:xfrm>
            <a:off x="2" y="0"/>
            <a:ext cx="8741508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3"/>
          <a:stretch>
            <a:fillRect/>
          </a:stretch>
        </p:blipFill>
        <p:spPr bwMode="auto">
          <a:xfrm>
            <a:off x="55880" y="3560445"/>
            <a:ext cx="898525" cy="73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clrChange>
              <a:clrFrom>
                <a:srgbClr val="F7F8FD">
                  <a:alpha val="100000"/>
                </a:srgbClr>
              </a:clrFrom>
              <a:clrTo>
                <a:srgbClr val="F7F8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440" y="3569335"/>
            <a:ext cx="942340" cy="744855"/>
          </a:xfrm>
          <a:prstGeom prst="rect">
            <a:avLst/>
          </a:prstGeom>
        </p:spPr>
      </p:pic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1776730" y="3672205"/>
            <a:ext cx="2239010" cy="50990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研究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方法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3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2151380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热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力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模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型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115935" y="4732020"/>
            <a:ext cx="360743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由混合气体热力学模型计算的关键参数结果可知，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在模拟温度区间内，参数变化较大</a:t>
            </a:r>
            <a:r>
              <a:rPr lang="zh-CN" altLang="en-US" sz="16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，体现了引入混合流体热力学模型的必要性，且</a:t>
            </a:r>
            <a:r>
              <a:rPr lang="zh-CN" altLang="en-US" sz="16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由密度变化范围大可得出浮力效应不可忽略</a:t>
            </a:r>
            <a:r>
              <a:rPr lang="zh-CN" altLang="en-US" sz="16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。</a:t>
            </a:r>
            <a:endParaRPr lang="zh-CN" altLang="en-US" sz="1600" b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pic>
        <p:nvPicPr>
          <p:cNvPr id="2" name="图片 1" descr="c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935" y="1604645"/>
            <a:ext cx="3840000" cy="2880000"/>
          </a:xfrm>
          <a:prstGeom prst="rect">
            <a:avLst/>
          </a:prstGeom>
        </p:spPr>
      </p:pic>
      <p:pic>
        <p:nvPicPr>
          <p:cNvPr id="5" name="图片 4" descr="D_e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810" y="4337685"/>
            <a:ext cx="3360000" cy="2520000"/>
          </a:xfrm>
          <a:prstGeom prst="rect">
            <a:avLst/>
          </a:prstGeom>
        </p:spPr>
      </p:pic>
      <p:pic>
        <p:nvPicPr>
          <p:cNvPr id="6" name="图片 5" descr="k_lamd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85" y="4337685"/>
            <a:ext cx="3360000" cy="2520000"/>
          </a:xfrm>
          <a:prstGeom prst="rect">
            <a:avLst/>
          </a:prstGeom>
        </p:spPr>
      </p:pic>
      <p:pic>
        <p:nvPicPr>
          <p:cNvPr id="7" name="图片 6" descr="miu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4810" y="1604645"/>
            <a:ext cx="3359650" cy="2520000"/>
          </a:xfrm>
          <a:prstGeom prst="rect">
            <a:avLst/>
          </a:prstGeom>
        </p:spPr>
      </p:pic>
      <p:pic>
        <p:nvPicPr>
          <p:cNvPr id="8" name="图片 7" descr="rho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685" y="1736725"/>
            <a:ext cx="3359507" cy="2520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010410" y="2596515"/>
            <a:ext cx="15119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密度：</a:t>
            </a:r>
            <a:r>
              <a:rPr lang="en-US" alt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PREOS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75020" y="3352800"/>
            <a:ext cx="16027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黏度：Brokaw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75020" y="6048375"/>
            <a:ext cx="16135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扩散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系数：FSG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4565" y="6048375"/>
            <a:ext cx="10642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导热系数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818495" y="3199130"/>
            <a:ext cx="12471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定压热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容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研究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方法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3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304609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几何模型与边界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条件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pic>
        <p:nvPicPr>
          <p:cNvPr id="2" name="图片 1" descr="Geometry_15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565" y="1720850"/>
            <a:ext cx="1515110" cy="5094605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H="1" flipV="1">
            <a:off x="2369820" y="3870325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976245" y="3701415"/>
            <a:ext cx="845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/>
              <a:t>N</a:t>
            </a:r>
            <a:r>
              <a:rPr lang="en-US" altLang="zh-CN" sz="1600" baseline="-25000"/>
              <a:t>2</a:t>
            </a:r>
            <a:r>
              <a:rPr lang="zh-CN" altLang="en-US" sz="1600"/>
              <a:t>入口</a:t>
            </a:r>
            <a:endParaRPr lang="zh-CN" altLang="en-US" sz="1600"/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2369820" y="6299200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976245" y="6135370"/>
            <a:ext cx="12915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气液相</a:t>
            </a:r>
            <a:r>
              <a:rPr lang="zh-CN" altLang="en-US" sz="1600"/>
              <a:t>界面</a:t>
            </a:r>
            <a:endParaRPr lang="zh-CN" altLang="en-US" sz="1600"/>
          </a:p>
        </p:txBody>
      </p:sp>
      <p:sp>
        <p:nvSpPr>
          <p:cNvPr id="9" name="文本框 8"/>
          <p:cNvSpPr txBox="1"/>
          <p:nvPr/>
        </p:nvSpPr>
        <p:spPr>
          <a:xfrm>
            <a:off x="354965" y="2215515"/>
            <a:ext cx="12407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混合气</a:t>
            </a:r>
            <a:r>
              <a:rPr lang="zh-CN" altLang="en-US" sz="1600"/>
              <a:t>出口</a:t>
            </a:r>
            <a:endParaRPr lang="zh-CN" altLang="en-US" sz="1600"/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1483360" y="2374265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909570" y="1983740"/>
            <a:ext cx="12407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泵井盖</a:t>
            </a:r>
            <a:r>
              <a:rPr lang="zh-CN" altLang="en-US" sz="1600"/>
              <a:t>人孔</a:t>
            </a:r>
            <a:endParaRPr lang="zh-CN" altLang="en-US" sz="1600"/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2369820" y="2152015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54965" y="6130290"/>
            <a:ext cx="12915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距地面</a:t>
            </a:r>
            <a:r>
              <a:rPr lang="zh-CN" altLang="en-US" sz="1600"/>
              <a:t>高度</a:t>
            </a:r>
            <a:endParaRPr lang="zh-CN" altLang="en-US" sz="1600"/>
          </a:p>
        </p:txBody>
      </p:sp>
      <p:pic>
        <p:nvPicPr>
          <p:cNvPr id="14" name="图片 13" descr="Geometry_15m_mes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5290" y="1720850"/>
            <a:ext cx="1673473" cy="5094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574982" y="900430"/>
            <a:ext cx="12407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矩形网格</a:t>
            </a:r>
            <a:endParaRPr lang="zh-CN" altLang="en-US" sz="1600"/>
          </a:p>
          <a:p>
            <a:pPr algn="ctr"/>
            <a:r>
              <a:rPr lang="zh-CN" altLang="en-US" sz="1600"/>
              <a:t>在出入口及壁面处</a:t>
            </a:r>
            <a:r>
              <a:rPr lang="zh-CN" altLang="en-US" sz="1600"/>
              <a:t>加密</a:t>
            </a:r>
            <a:endParaRPr lang="zh-CN" altLang="en-US" sz="1600"/>
          </a:p>
        </p:txBody>
      </p:sp>
      <p:pic>
        <p:nvPicPr>
          <p:cNvPr id="16" name="图片 15" descr="Geometry_15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395" y="1720215"/>
            <a:ext cx="1515110" cy="5094605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 flipH="1">
            <a:off x="7698105" y="2136140"/>
            <a:ext cx="0" cy="41760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7418705" y="2136140"/>
            <a:ext cx="0" cy="41760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403590" y="1097915"/>
            <a:ext cx="20796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7030A0"/>
                </a:solidFill>
              </a:rPr>
              <a:t>壁面：速度</a:t>
            </a:r>
            <a:r>
              <a:rPr lang="en-US" altLang="zh-CN">
                <a:solidFill>
                  <a:srgbClr val="7030A0"/>
                </a:solidFill>
              </a:rPr>
              <a:t>0</a:t>
            </a:r>
            <a:endParaRPr lang="en-US" altLang="zh-CN">
              <a:solidFill>
                <a:srgbClr val="7030A0"/>
              </a:solidFill>
            </a:endParaRPr>
          </a:p>
          <a:p>
            <a:r>
              <a:rPr lang="en-US" altLang="zh-CN">
                <a:solidFill>
                  <a:srgbClr val="7030A0"/>
                </a:solidFill>
              </a:rPr>
              <a:t>             </a:t>
            </a:r>
            <a:r>
              <a:rPr lang="zh-CN" altLang="en-US">
                <a:solidFill>
                  <a:srgbClr val="7030A0"/>
                </a:solidFill>
              </a:rPr>
              <a:t>绝热</a:t>
            </a:r>
            <a:endParaRPr lang="zh-CN" altLang="en-US">
              <a:solidFill>
                <a:srgbClr val="7030A0"/>
              </a:solidFill>
            </a:endParaRPr>
          </a:p>
          <a:p>
            <a:r>
              <a:rPr lang="en-US" altLang="zh-CN">
                <a:solidFill>
                  <a:srgbClr val="7030A0"/>
                </a:solidFill>
              </a:rPr>
              <a:t>             </a:t>
            </a:r>
            <a:r>
              <a:rPr lang="zh-CN" altLang="en-US">
                <a:solidFill>
                  <a:srgbClr val="7030A0"/>
                </a:solidFill>
              </a:rPr>
              <a:t>无质量通量</a:t>
            </a:r>
            <a:endParaRPr lang="zh-CN" altLang="en-US">
              <a:solidFill>
                <a:srgbClr val="7030A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H="1" flipV="1">
            <a:off x="7744460" y="3869690"/>
            <a:ext cx="540000" cy="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8403590" y="2162175"/>
            <a:ext cx="25412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B0F0"/>
                </a:solidFill>
              </a:rPr>
              <a:t>N</a:t>
            </a:r>
            <a:r>
              <a:rPr lang="en-US" altLang="zh-CN" baseline="-25000">
                <a:solidFill>
                  <a:srgbClr val="00B0F0"/>
                </a:solidFill>
              </a:rPr>
              <a:t>2</a:t>
            </a:r>
            <a:r>
              <a:rPr lang="zh-CN" altLang="en-US">
                <a:solidFill>
                  <a:srgbClr val="00B0F0"/>
                </a:solidFill>
              </a:rPr>
              <a:t>入口：固定平均流速</a:t>
            </a:r>
            <a:endParaRPr lang="zh-CN" altLang="en-US">
              <a:solidFill>
                <a:srgbClr val="00B0F0"/>
              </a:solidFill>
            </a:endParaRPr>
          </a:p>
          <a:p>
            <a:r>
              <a:rPr lang="zh-CN" altLang="en-US">
                <a:solidFill>
                  <a:srgbClr val="00B0F0"/>
                </a:solidFill>
              </a:rPr>
              <a:t> </a:t>
            </a:r>
            <a:r>
              <a:rPr lang="en-US" altLang="zh-CN">
                <a:solidFill>
                  <a:srgbClr val="00B0F0"/>
                </a:solidFill>
              </a:rPr>
              <a:t>                0.2</a:t>
            </a:r>
            <a:r>
              <a:rPr lang="en-US" altLang="zh-CN">
                <a:solidFill>
                  <a:srgbClr val="00B0F0"/>
                </a:solidFill>
              </a:rPr>
              <a:t>m/s</a:t>
            </a:r>
            <a:endParaRPr lang="en-US" altLang="zh-CN">
              <a:solidFill>
                <a:srgbClr val="00B0F0"/>
              </a:solidFill>
            </a:endParaRPr>
          </a:p>
          <a:p>
            <a:r>
              <a:rPr lang="en-US" altLang="zh-CN">
                <a:solidFill>
                  <a:srgbClr val="00B0F0"/>
                </a:solidFill>
              </a:rPr>
              <a:t>                 </a:t>
            </a:r>
            <a:r>
              <a:rPr lang="zh-CN" altLang="en-US">
                <a:solidFill>
                  <a:srgbClr val="00B0F0"/>
                </a:solidFill>
              </a:rPr>
              <a:t>固定温度</a:t>
            </a:r>
            <a:r>
              <a:rPr lang="en-US" altLang="zh-CN">
                <a:solidFill>
                  <a:srgbClr val="00B0F0"/>
                </a:solidFill>
              </a:rPr>
              <a:t>20℃</a:t>
            </a:r>
            <a:endParaRPr lang="zh-CN" altLang="en-US">
              <a:solidFill>
                <a:srgbClr val="00B0F0"/>
              </a:solidFill>
            </a:endParaRPr>
          </a:p>
          <a:p>
            <a:r>
              <a:rPr lang="en-US" altLang="zh-CN">
                <a:solidFill>
                  <a:srgbClr val="00B0F0"/>
                </a:solidFill>
              </a:rPr>
              <a:t>                 </a:t>
            </a:r>
            <a:r>
              <a:rPr lang="zh-CN" altLang="en-US">
                <a:solidFill>
                  <a:srgbClr val="00B0F0"/>
                </a:solidFill>
              </a:rPr>
              <a:t>纯</a:t>
            </a:r>
            <a:r>
              <a:rPr lang="en-US" altLang="zh-CN">
                <a:solidFill>
                  <a:srgbClr val="00B0F0"/>
                </a:solidFill>
              </a:rPr>
              <a:t>N</a:t>
            </a:r>
            <a:r>
              <a:rPr lang="en-US" altLang="zh-CN" baseline="-25000">
                <a:solidFill>
                  <a:srgbClr val="00B0F0"/>
                </a:solidFill>
              </a:rPr>
              <a:t>2</a:t>
            </a:r>
            <a:r>
              <a:rPr lang="zh-CN" altLang="en-US">
                <a:solidFill>
                  <a:srgbClr val="00B0F0"/>
                </a:solidFill>
              </a:rPr>
              <a:t>浓度</a:t>
            </a:r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7404735" y="2145030"/>
            <a:ext cx="288000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 flipV="1">
            <a:off x="6834505" y="2374265"/>
            <a:ext cx="540000" cy="0"/>
          </a:xfrm>
          <a:prstGeom prst="straightConnector1">
            <a:avLst/>
          </a:prstGeom>
          <a:ln w="19050">
            <a:solidFill>
              <a:srgbClr val="33B88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403590" y="3444875"/>
            <a:ext cx="25412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B050"/>
                </a:solidFill>
              </a:rPr>
              <a:t>出口：常压</a:t>
            </a:r>
            <a:endParaRPr lang="en-US" altLang="zh-CN">
              <a:solidFill>
                <a:srgbClr val="00B050"/>
              </a:solidFill>
            </a:endParaRPr>
          </a:p>
          <a:p>
            <a:r>
              <a:rPr lang="en-US" altLang="zh-CN">
                <a:solidFill>
                  <a:srgbClr val="00B050"/>
                </a:solidFill>
              </a:rPr>
              <a:t>             </a:t>
            </a:r>
            <a:r>
              <a:rPr lang="zh-CN" altLang="en-US">
                <a:solidFill>
                  <a:srgbClr val="00B050"/>
                </a:solidFill>
              </a:rPr>
              <a:t>固定文图</a:t>
            </a:r>
            <a:endParaRPr lang="zh-CN" altLang="en-US">
              <a:solidFill>
                <a:srgbClr val="00B050"/>
              </a:solidFill>
            </a:endParaRPr>
          </a:p>
          <a:p>
            <a:r>
              <a:rPr lang="en-US" altLang="zh-CN">
                <a:solidFill>
                  <a:srgbClr val="00B050"/>
                </a:solidFill>
              </a:rPr>
              <a:t>             </a:t>
            </a:r>
            <a:r>
              <a:rPr lang="zh-CN" altLang="en-US">
                <a:solidFill>
                  <a:srgbClr val="00B050"/>
                </a:solidFill>
              </a:rPr>
              <a:t>质量出口</a:t>
            </a:r>
            <a:r>
              <a:rPr lang="en-US" altLang="zh-CN">
                <a:solidFill>
                  <a:srgbClr val="00B050"/>
                </a:solidFill>
              </a:rPr>
              <a:t>  </a:t>
            </a:r>
            <a:endParaRPr lang="en-US" altLang="zh-CN">
              <a:solidFill>
                <a:srgbClr val="00B050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7418705" y="6298565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8403590" y="4450715"/>
            <a:ext cx="254127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气液界面：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zh-CN" altLang="en-US">
                <a:solidFill>
                  <a:srgbClr val="FF0000"/>
                </a:solidFill>
              </a:rPr>
              <a:t>根据蒸发量算出</a:t>
            </a:r>
            <a:r>
              <a:rPr lang="zh-CN" altLang="en-US">
                <a:solidFill>
                  <a:srgbClr val="FF0000"/>
                </a:solidFill>
              </a:rPr>
              <a:t>法向上的气体流速</a:t>
            </a:r>
            <a:r>
              <a:rPr lang="en-US" altLang="zh-CN">
                <a:solidFill>
                  <a:srgbClr val="FF0000"/>
                </a:solidFill>
              </a:rPr>
              <a:t>U</a:t>
            </a:r>
            <a:r>
              <a:rPr lang="en-US" altLang="zh-CN" baseline="-25000">
                <a:solidFill>
                  <a:srgbClr val="FF0000"/>
                </a:solidFill>
              </a:rPr>
              <a:t>0</a:t>
            </a:r>
            <a:endParaRPr lang="en-US" altLang="zh-CN">
              <a:solidFill>
                <a:srgbClr val="FF0000"/>
              </a:solidFill>
            </a:endParaRPr>
          </a:p>
          <a:p>
            <a:r>
              <a:rPr lang="zh-CN" altLang="en-US">
                <a:solidFill>
                  <a:srgbClr val="FF0000"/>
                </a:solidFill>
              </a:rPr>
              <a:t>固定温度</a:t>
            </a:r>
            <a:r>
              <a:rPr lang="en-US" altLang="zh-CN">
                <a:solidFill>
                  <a:srgbClr val="FF0000"/>
                </a:solidFill>
              </a:rPr>
              <a:t>111K</a:t>
            </a:r>
            <a:endParaRPr lang="en-US" altLang="zh-CN">
              <a:solidFill>
                <a:srgbClr val="FF0000"/>
              </a:solidFill>
            </a:endParaRPr>
          </a:p>
          <a:p>
            <a:r>
              <a:rPr lang="zh-CN" altLang="en-US">
                <a:solidFill>
                  <a:srgbClr val="FF0000"/>
                </a:solidFill>
              </a:rPr>
              <a:t>纯甲烷浓度</a:t>
            </a:r>
            <a:r>
              <a:rPr lang="en-US" altLang="zh-CN">
                <a:solidFill>
                  <a:srgbClr val="FF0000"/>
                </a:solidFill>
              </a:rPr>
              <a:t>  </a:t>
            </a:r>
            <a:endParaRPr lang="en-US" altLang="zh-CN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/>
              <p:cNvSpPr txBox="1"/>
              <p:nvPr/>
            </p:nvSpPr>
            <p:spPr>
              <a:xfrm>
                <a:off x="8404796" y="5943536"/>
                <a:ext cx="155892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4796" y="5943536"/>
                <a:ext cx="1558925" cy="368300"/>
              </a:xfrm>
              <a:prstGeom prst="rect">
                <a:avLst/>
              </a:prstGeom>
              <a:blipFill rotWithShape="1">
                <a:blip r:embed="rId4"/>
                <a:stretch>
                  <a:fillRect l="-37" t="-155" r="37" b="1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文本框 30"/>
          <p:cNvSpPr txBox="1"/>
          <p:nvPr/>
        </p:nvSpPr>
        <p:spPr>
          <a:xfrm>
            <a:off x="8521700" y="6328410"/>
            <a:ext cx="19615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/>
              <a:t>正常气化流量</a:t>
            </a:r>
            <a:r>
              <a:rPr lang="en-US" altLang="zh-CN" sz="1200"/>
              <a:t>+</a:t>
            </a:r>
            <a:r>
              <a:rPr lang="zh-CN" altLang="en-US" sz="1200"/>
              <a:t>传热气化</a:t>
            </a:r>
            <a:r>
              <a:rPr lang="zh-CN" altLang="en-US" sz="1200"/>
              <a:t>量</a:t>
            </a:r>
            <a:endParaRPr lang="zh-CN" altLang="en-US" sz="1200"/>
          </a:p>
        </p:txBody>
      </p:sp>
      <p:sp>
        <p:nvSpPr>
          <p:cNvPr id="25" name="椭圆 24"/>
          <p:cNvSpPr/>
          <p:nvPr/>
        </p:nvSpPr>
        <p:spPr>
          <a:xfrm>
            <a:off x="9554210" y="5932170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>
            <a:stCxn id="25" idx="6"/>
            <a:endCxn id="30" idx="1"/>
          </p:cNvCxnSpPr>
          <p:nvPr/>
        </p:nvCxnSpPr>
        <p:spPr>
          <a:xfrm>
            <a:off x="9914255" y="6112510"/>
            <a:ext cx="56896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文本框 29"/>
              <p:cNvSpPr txBox="1"/>
              <p:nvPr/>
            </p:nvSpPr>
            <p:spPr>
              <a:xfrm>
                <a:off x="10483151" y="5791771"/>
                <a:ext cx="923290" cy="66675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𝑞</m:t>
                              </m:r>
                            </m:e>
                          </m:acc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𝑣𝑎𝑝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30" name="文本框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3151" y="5791771"/>
                <a:ext cx="923290" cy="666750"/>
              </a:xfrm>
              <a:prstGeom prst="rect">
                <a:avLst/>
              </a:prstGeom>
              <a:blipFill rotWithShape="1">
                <a:blip r:embed="rId5"/>
                <a:stretch>
                  <a:fillRect l="-62" t="-86" r="62" b="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0" y="0"/>
            <a:ext cx="5350545" cy="6858000"/>
          </a:xfrm>
          <a:prstGeom prst="roundRect">
            <a:avLst>
              <a:gd name="adj" fmla="val 0"/>
            </a:avLst>
          </a:prstGeom>
          <a:blipFill>
            <a:blip r:embed="rId1"/>
            <a:srcRect/>
            <a:stretch>
              <a:fillRect l="-35591" r="-35422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5947930" y="210149"/>
            <a:ext cx="6006991" cy="10685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R="0" eaLnBrk="0" hangingPunct="0">
              <a:lnSpc>
                <a:spcPct val="150000"/>
              </a:lnSpc>
              <a:buClrTx/>
              <a:buSzTx/>
              <a:buFontTx/>
              <a:defRPr kumimoji="0" sz="4400" b="1" strike="noStrike" cap="none" spc="0" normalizeH="0">
                <a:ln>
                  <a:noFill/>
                </a:ln>
                <a:solidFill>
                  <a:srgbClr val="000000">
                    <a:lumMod val="25000"/>
                    <a:lumOff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srgbClr val="58A8DB"/>
                </a:solidFill>
                <a:sym typeface="Arial" panose="020B0604020202020204" pitchFamily="34" charset="0"/>
              </a:rPr>
              <a:t>目  录</a:t>
            </a:r>
            <a:endParaRPr lang="zh-CN" altLang="en-US" sz="4800" dirty="0">
              <a:solidFill>
                <a:srgbClr val="58A8DB"/>
              </a:solidFill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7000" y="1049817"/>
            <a:ext cx="6008849" cy="8206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A9D5F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A9D5F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2250" y="-30480"/>
            <a:ext cx="97155" cy="6888480"/>
          </a:xfrm>
          <a:prstGeom prst="rect">
            <a:avLst/>
          </a:prstGeom>
          <a:solidFill>
            <a:srgbClr val="04469C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42025" y="216154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35370" y="225488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28715" y="230886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42025" y="309816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35370" y="319151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228715" y="324548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42025" y="403415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135370" y="412750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228715" y="418147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6990080" y="3133090"/>
            <a:ext cx="450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研究目的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990080" y="403415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研究方法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6990080" y="2232025"/>
            <a:ext cx="412686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背景介绍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42025" y="493522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135370" y="5028565"/>
            <a:ext cx="494665" cy="494665"/>
          </a:xfrm>
          <a:prstGeom prst="ellipse">
            <a:avLst/>
          </a:prstGeom>
          <a:solidFill>
            <a:srgbClr val="0070C0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28715" y="508254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990080" y="4935220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仿真结果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42025" y="583628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135370" y="592963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28715" y="598360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990080" y="583628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结论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仿真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结果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4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pic>
        <p:nvPicPr>
          <p:cNvPr id="2" name="图片 1" descr="U_step1_4800s_zo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720" y="993140"/>
            <a:ext cx="2129155" cy="6017260"/>
          </a:xfrm>
          <a:prstGeom prst="rect">
            <a:avLst/>
          </a:prstGeom>
        </p:spPr>
      </p:pic>
      <p:pic>
        <p:nvPicPr>
          <p:cNvPr id="3" name="图片 2" descr="T_step1_4800s_zoo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045" y="1109980"/>
            <a:ext cx="2014721" cy="5691600"/>
          </a:xfrm>
          <a:prstGeom prst="rect">
            <a:avLst/>
          </a:prstGeom>
        </p:spPr>
      </p:pic>
      <p:pic>
        <p:nvPicPr>
          <p:cNvPr id="5" name="图片 4" descr="CCH4_step1_4800s_zoo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0955" y="1033145"/>
            <a:ext cx="2160270" cy="6103620"/>
          </a:xfrm>
          <a:prstGeom prst="rect">
            <a:avLst/>
          </a:prstGeom>
        </p:spPr>
      </p:pic>
      <p:sp>
        <p:nvSpPr>
          <p:cNvPr id="6" name="文本框 18"/>
          <p:cNvSpPr txBox="1"/>
          <p:nvPr/>
        </p:nvSpPr>
        <p:spPr>
          <a:xfrm>
            <a:off x="813435" y="1109980"/>
            <a:ext cx="594995" cy="1198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速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度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场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18"/>
          <p:cNvSpPr txBox="1"/>
          <p:nvPr/>
        </p:nvSpPr>
        <p:spPr>
          <a:xfrm>
            <a:off x="4208145" y="1109980"/>
            <a:ext cx="594995" cy="1198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温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度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场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18"/>
          <p:cNvSpPr txBox="1"/>
          <p:nvPr/>
        </p:nvSpPr>
        <p:spPr>
          <a:xfrm>
            <a:off x="7837805" y="1109980"/>
            <a:ext cx="836930" cy="19380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CH</a:t>
            </a:r>
            <a:r>
              <a:rPr lang="en-US" altLang="zh-CN" sz="2400" b="1" baseline="-250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摩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尔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分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数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仿真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结果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4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358584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速度场的两种形态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转换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pic>
        <p:nvPicPr>
          <p:cNvPr id="2" name="图片 1" descr="U_80min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6252"/>
          <a:stretch>
            <a:fillRect/>
          </a:stretch>
        </p:blipFill>
        <p:spPr>
          <a:xfrm>
            <a:off x="10135235" y="1931670"/>
            <a:ext cx="1851660" cy="4903470"/>
          </a:xfrm>
          <a:prstGeom prst="rect">
            <a:avLst/>
          </a:prstGeom>
        </p:spPr>
      </p:pic>
      <p:pic>
        <p:nvPicPr>
          <p:cNvPr id="5" name="图片 4" descr="U_1min"/>
          <p:cNvPicPr>
            <a:picLocks noChangeAspect="1"/>
          </p:cNvPicPr>
          <p:nvPr/>
        </p:nvPicPr>
        <p:blipFill>
          <a:blip r:embed="rId3"/>
          <a:srcRect t="6107"/>
          <a:stretch>
            <a:fillRect/>
          </a:stretch>
        </p:blipFill>
        <p:spPr>
          <a:xfrm>
            <a:off x="224790" y="1924050"/>
            <a:ext cx="1851660" cy="4911090"/>
          </a:xfrm>
          <a:prstGeom prst="rect">
            <a:avLst/>
          </a:prstGeom>
        </p:spPr>
      </p:pic>
      <p:pic>
        <p:nvPicPr>
          <p:cNvPr id="6" name="图片 5" descr="U_5min"/>
          <p:cNvPicPr>
            <a:picLocks noChangeAspect="1"/>
          </p:cNvPicPr>
          <p:nvPr/>
        </p:nvPicPr>
        <p:blipFill>
          <a:blip r:embed="rId4"/>
          <a:srcRect l="17256" t="9737" r="28370" b="54231"/>
          <a:stretch>
            <a:fillRect/>
          </a:stretch>
        </p:blipFill>
        <p:spPr>
          <a:xfrm>
            <a:off x="2273935" y="1961515"/>
            <a:ext cx="1153504" cy="2160000"/>
          </a:xfrm>
          <a:prstGeom prst="rect">
            <a:avLst/>
          </a:prstGeom>
        </p:spPr>
      </p:pic>
      <p:pic>
        <p:nvPicPr>
          <p:cNvPr id="9" name="图片 8" descr="U_16min"/>
          <p:cNvPicPr>
            <a:picLocks noChangeAspect="1"/>
          </p:cNvPicPr>
          <p:nvPr/>
        </p:nvPicPr>
        <p:blipFill>
          <a:blip r:embed="rId5"/>
          <a:srcRect l="16015" t="9737" r="29973" b="54377"/>
          <a:stretch>
            <a:fillRect/>
          </a:stretch>
        </p:blipFill>
        <p:spPr>
          <a:xfrm>
            <a:off x="3602699" y="1961515"/>
            <a:ext cx="1150620" cy="2160000"/>
          </a:xfrm>
          <a:prstGeom prst="rect">
            <a:avLst/>
          </a:prstGeom>
        </p:spPr>
      </p:pic>
      <p:pic>
        <p:nvPicPr>
          <p:cNvPr id="10" name="图片 9" descr="U_17min"/>
          <p:cNvPicPr>
            <a:picLocks noChangeAspect="1"/>
          </p:cNvPicPr>
          <p:nvPr/>
        </p:nvPicPr>
        <p:blipFill>
          <a:blip r:embed="rId6"/>
          <a:srcRect l="16427" t="9737" r="29184" b="54522"/>
          <a:stretch>
            <a:fillRect/>
          </a:stretch>
        </p:blipFill>
        <p:spPr>
          <a:xfrm>
            <a:off x="4928579" y="1961515"/>
            <a:ext cx="1163320" cy="2160000"/>
          </a:xfrm>
          <a:prstGeom prst="rect">
            <a:avLst/>
          </a:prstGeom>
        </p:spPr>
      </p:pic>
      <p:pic>
        <p:nvPicPr>
          <p:cNvPr id="11" name="图片 10" descr="U_18min"/>
          <p:cNvPicPr>
            <a:picLocks noChangeAspect="1"/>
          </p:cNvPicPr>
          <p:nvPr/>
        </p:nvPicPr>
        <p:blipFill>
          <a:blip r:embed="rId7"/>
          <a:srcRect l="16838" t="9591" r="30418" b="54377"/>
          <a:stretch>
            <a:fillRect/>
          </a:stretch>
        </p:blipFill>
        <p:spPr>
          <a:xfrm>
            <a:off x="6267159" y="1961515"/>
            <a:ext cx="1118870" cy="2160000"/>
          </a:xfrm>
          <a:prstGeom prst="rect">
            <a:avLst/>
          </a:prstGeom>
        </p:spPr>
      </p:pic>
      <p:pic>
        <p:nvPicPr>
          <p:cNvPr id="12" name="图片 11" descr="U_19min"/>
          <p:cNvPicPr>
            <a:picLocks noChangeAspect="1"/>
          </p:cNvPicPr>
          <p:nvPr/>
        </p:nvPicPr>
        <p:blipFill>
          <a:blip r:embed="rId8"/>
          <a:srcRect l="16838" t="9737" r="30007" b="54377"/>
          <a:stretch>
            <a:fillRect/>
          </a:stretch>
        </p:blipFill>
        <p:spPr>
          <a:xfrm>
            <a:off x="7561289" y="1961515"/>
            <a:ext cx="1132205" cy="2160000"/>
          </a:xfrm>
          <a:prstGeom prst="rect">
            <a:avLst/>
          </a:prstGeom>
        </p:spPr>
      </p:pic>
      <p:pic>
        <p:nvPicPr>
          <p:cNvPr id="14" name="图片 13" descr="U_20min"/>
          <p:cNvPicPr>
            <a:picLocks noChangeAspect="1"/>
          </p:cNvPicPr>
          <p:nvPr/>
        </p:nvPicPr>
        <p:blipFill>
          <a:blip r:embed="rId9"/>
          <a:srcRect l="16427" t="9591" r="30007" b="54377"/>
          <a:stretch>
            <a:fillRect/>
          </a:stretch>
        </p:blipFill>
        <p:spPr>
          <a:xfrm>
            <a:off x="8868754" y="1961515"/>
            <a:ext cx="1136650" cy="2160000"/>
          </a:xfrm>
          <a:prstGeom prst="rect">
            <a:avLst/>
          </a:prstGeom>
        </p:spPr>
      </p:pic>
      <p:pic>
        <p:nvPicPr>
          <p:cNvPr id="15" name="图片 14" descr="U_21min"/>
          <p:cNvPicPr>
            <a:picLocks noChangeAspect="1"/>
          </p:cNvPicPr>
          <p:nvPr/>
        </p:nvPicPr>
        <p:blipFill>
          <a:blip r:embed="rId10"/>
          <a:srcRect l="16015" t="9591" r="29595" b="54231"/>
          <a:stretch>
            <a:fillRect/>
          </a:stretch>
        </p:blipFill>
        <p:spPr>
          <a:xfrm>
            <a:off x="2279359" y="4600575"/>
            <a:ext cx="1149350" cy="2160000"/>
          </a:xfrm>
          <a:prstGeom prst="rect">
            <a:avLst/>
          </a:prstGeom>
        </p:spPr>
      </p:pic>
      <p:pic>
        <p:nvPicPr>
          <p:cNvPr id="16" name="图片 15" descr="U_22min"/>
          <p:cNvPicPr>
            <a:picLocks noChangeAspect="1"/>
          </p:cNvPicPr>
          <p:nvPr/>
        </p:nvPicPr>
        <p:blipFill>
          <a:blip r:embed="rId11"/>
          <a:srcRect l="16838" t="9603" r="30384" b="54389"/>
          <a:stretch>
            <a:fillRect/>
          </a:stretch>
        </p:blipFill>
        <p:spPr>
          <a:xfrm>
            <a:off x="3613150" y="4600575"/>
            <a:ext cx="1120782" cy="2160000"/>
          </a:xfrm>
          <a:prstGeom prst="rect">
            <a:avLst/>
          </a:prstGeom>
        </p:spPr>
      </p:pic>
      <p:pic>
        <p:nvPicPr>
          <p:cNvPr id="17" name="图片 16" descr="U_23min"/>
          <p:cNvPicPr>
            <a:picLocks noChangeAspect="1"/>
          </p:cNvPicPr>
          <p:nvPr/>
        </p:nvPicPr>
        <p:blipFill>
          <a:blip r:embed="rId12"/>
          <a:srcRect l="16427" t="9749" r="29973" b="53806"/>
          <a:stretch>
            <a:fillRect/>
          </a:stretch>
        </p:blipFill>
        <p:spPr>
          <a:xfrm>
            <a:off x="4930775" y="4600575"/>
            <a:ext cx="1124610" cy="2160000"/>
          </a:xfrm>
          <a:prstGeom prst="rect">
            <a:avLst/>
          </a:prstGeom>
        </p:spPr>
      </p:pic>
      <p:pic>
        <p:nvPicPr>
          <p:cNvPr id="18" name="图片 17" descr="U_24min"/>
          <p:cNvPicPr>
            <a:picLocks noChangeAspect="1"/>
          </p:cNvPicPr>
          <p:nvPr/>
        </p:nvPicPr>
        <p:blipFill>
          <a:blip r:embed="rId13"/>
          <a:srcRect l="16427" t="9591" r="30418" b="54097"/>
          <a:stretch>
            <a:fillRect/>
          </a:stretch>
        </p:blipFill>
        <p:spPr>
          <a:xfrm>
            <a:off x="6270625" y="4600575"/>
            <a:ext cx="1119358" cy="2160000"/>
          </a:xfrm>
          <a:prstGeom prst="rect">
            <a:avLst/>
          </a:prstGeom>
        </p:spPr>
      </p:pic>
      <p:pic>
        <p:nvPicPr>
          <p:cNvPr id="19" name="图片 18" descr="U_25min"/>
          <p:cNvPicPr>
            <a:picLocks noChangeAspect="1"/>
          </p:cNvPicPr>
          <p:nvPr/>
        </p:nvPicPr>
        <p:blipFill>
          <a:blip r:embed="rId14"/>
          <a:srcRect l="16838" t="9749" r="30384" b="53952"/>
          <a:stretch>
            <a:fillRect/>
          </a:stretch>
        </p:blipFill>
        <p:spPr>
          <a:xfrm>
            <a:off x="7571105" y="4600575"/>
            <a:ext cx="1111786" cy="2160000"/>
          </a:xfrm>
          <a:prstGeom prst="rect">
            <a:avLst/>
          </a:prstGeom>
        </p:spPr>
      </p:pic>
      <p:pic>
        <p:nvPicPr>
          <p:cNvPr id="20" name="图片 19" descr="U_30min"/>
          <p:cNvPicPr>
            <a:picLocks noChangeAspect="1"/>
          </p:cNvPicPr>
          <p:nvPr/>
        </p:nvPicPr>
        <p:blipFill>
          <a:blip r:embed="rId15"/>
          <a:srcRect l="16461" t="9749" r="29973" b="53952"/>
          <a:stretch>
            <a:fillRect/>
          </a:stretch>
        </p:blipFill>
        <p:spPr>
          <a:xfrm>
            <a:off x="8886825" y="4600575"/>
            <a:ext cx="1128401" cy="2160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763270" y="1646873"/>
            <a:ext cx="6648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t=1min</a:t>
            </a:r>
            <a:endParaRPr lang="en-US" altLang="zh-CN" sz="1200"/>
          </a:p>
        </p:txBody>
      </p:sp>
      <p:sp>
        <p:nvSpPr>
          <p:cNvPr id="22" name="文本框 21"/>
          <p:cNvSpPr txBox="1"/>
          <p:nvPr/>
        </p:nvSpPr>
        <p:spPr>
          <a:xfrm>
            <a:off x="2586990" y="1646873"/>
            <a:ext cx="6648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t=5min</a:t>
            </a:r>
            <a:endParaRPr lang="en-US" altLang="zh-CN" sz="1200"/>
          </a:p>
        </p:txBody>
      </p:sp>
      <p:sp>
        <p:nvSpPr>
          <p:cNvPr id="23" name="文本框 22"/>
          <p:cNvSpPr txBox="1"/>
          <p:nvPr/>
        </p:nvSpPr>
        <p:spPr>
          <a:xfrm>
            <a:off x="10633075" y="1647190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t=80min</a:t>
            </a:r>
            <a:endParaRPr lang="en-US" altLang="zh-CN" sz="1200"/>
          </a:p>
        </p:txBody>
      </p:sp>
      <p:sp>
        <p:nvSpPr>
          <p:cNvPr id="24" name="文本框 23"/>
          <p:cNvSpPr txBox="1"/>
          <p:nvPr/>
        </p:nvSpPr>
        <p:spPr>
          <a:xfrm>
            <a:off x="386270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t=16min</a:t>
            </a:r>
            <a:endParaRPr lang="en-US" altLang="zh-CN" sz="1200"/>
          </a:p>
        </p:txBody>
      </p:sp>
      <p:sp>
        <p:nvSpPr>
          <p:cNvPr id="25" name="文本框 24"/>
          <p:cNvSpPr txBox="1"/>
          <p:nvPr/>
        </p:nvSpPr>
        <p:spPr>
          <a:xfrm>
            <a:off x="518604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t=17min</a:t>
            </a:r>
            <a:endParaRPr lang="en-US" altLang="zh-CN" sz="1200"/>
          </a:p>
        </p:txBody>
      </p:sp>
      <p:sp>
        <p:nvSpPr>
          <p:cNvPr id="26" name="文本框 25"/>
          <p:cNvSpPr txBox="1"/>
          <p:nvPr/>
        </p:nvSpPr>
        <p:spPr>
          <a:xfrm>
            <a:off x="650938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t=18min</a:t>
            </a:r>
            <a:endParaRPr lang="en-US" altLang="zh-CN" sz="1200"/>
          </a:p>
        </p:txBody>
      </p:sp>
      <p:sp>
        <p:nvSpPr>
          <p:cNvPr id="27" name="文本框 26"/>
          <p:cNvSpPr txBox="1"/>
          <p:nvPr/>
        </p:nvSpPr>
        <p:spPr>
          <a:xfrm>
            <a:off x="783272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t=19min</a:t>
            </a:r>
            <a:endParaRPr lang="en-US" altLang="zh-CN" sz="1200"/>
          </a:p>
        </p:txBody>
      </p:sp>
      <p:sp>
        <p:nvSpPr>
          <p:cNvPr id="28" name="文本框 27"/>
          <p:cNvSpPr txBox="1"/>
          <p:nvPr/>
        </p:nvSpPr>
        <p:spPr>
          <a:xfrm>
            <a:off x="915606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t=20min</a:t>
            </a:r>
            <a:endParaRPr lang="en-US" altLang="zh-CN" sz="1200"/>
          </a:p>
        </p:txBody>
      </p:sp>
      <p:sp>
        <p:nvSpPr>
          <p:cNvPr id="31" name="文本框 30"/>
          <p:cNvSpPr txBox="1"/>
          <p:nvPr/>
        </p:nvSpPr>
        <p:spPr>
          <a:xfrm>
            <a:off x="2562860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t=21min</a:t>
            </a:r>
            <a:endParaRPr lang="en-US" altLang="zh-CN" sz="1200"/>
          </a:p>
        </p:txBody>
      </p:sp>
      <p:sp>
        <p:nvSpPr>
          <p:cNvPr id="32" name="文本框 31"/>
          <p:cNvSpPr txBox="1"/>
          <p:nvPr/>
        </p:nvSpPr>
        <p:spPr>
          <a:xfrm>
            <a:off x="3863340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t=22min</a:t>
            </a:r>
            <a:endParaRPr lang="en-US" altLang="zh-CN" sz="1200"/>
          </a:p>
        </p:txBody>
      </p:sp>
      <p:sp>
        <p:nvSpPr>
          <p:cNvPr id="33" name="文本框 32"/>
          <p:cNvSpPr txBox="1"/>
          <p:nvPr/>
        </p:nvSpPr>
        <p:spPr>
          <a:xfrm>
            <a:off x="518477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t=23min</a:t>
            </a:r>
            <a:endParaRPr lang="en-US" altLang="zh-CN" sz="1200"/>
          </a:p>
        </p:txBody>
      </p:sp>
      <p:sp>
        <p:nvSpPr>
          <p:cNvPr id="34" name="文本框 33"/>
          <p:cNvSpPr txBox="1"/>
          <p:nvPr/>
        </p:nvSpPr>
        <p:spPr>
          <a:xfrm>
            <a:off x="650938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t=24min</a:t>
            </a:r>
            <a:endParaRPr lang="en-US" altLang="zh-CN" sz="1200"/>
          </a:p>
        </p:txBody>
      </p:sp>
      <p:sp>
        <p:nvSpPr>
          <p:cNvPr id="35" name="文本框 34"/>
          <p:cNvSpPr txBox="1"/>
          <p:nvPr/>
        </p:nvSpPr>
        <p:spPr>
          <a:xfrm>
            <a:off x="783399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t=25min</a:t>
            </a:r>
            <a:endParaRPr lang="en-US" altLang="zh-CN" sz="1200"/>
          </a:p>
        </p:txBody>
      </p:sp>
      <p:sp>
        <p:nvSpPr>
          <p:cNvPr id="36" name="文本框 35"/>
          <p:cNvSpPr txBox="1"/>
          <p:nvPr/>
        </p:nvSpPr>
        <p:spPr>
          <a:xfrm>
            <a:off x="9155430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t=30min</a:t>
            </a:r>
            <a:endParaRPr lang="en-US" altLang="zh-CN" sz="1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" name="图片 46" descr="T_30min"/>
          <p:cNvPicPr>
            <a:picLocks noChangeAspect="1"/>
          </p:cNvPicPr>
          <p:nvPr/>
        </p:nvPicPr>
        <p:blipFill>
          <a:blip r:embed="rId1"/>
          <a:srcRect l="17250" t="11339" r="30384" b="52058"/>
          <a:stretch>
            <a:fillRect/>
          </a:stretch>
        </p:blipFill>
        <p:spPr>
          <a:xfrm>
            <a:off x="8921664" y="4600575"/>
            <a:ext cx="1130300" cy="2232000"/>
          </a:xfrm>
          <a:prstGeom prst="rect">
            <a:avLst/>
          </a:prstGeom>
        </p:spPr>
      </p:pic>
      <p:pic>
        <p:nvPicPr>
          <p:cNvPr id="46" name="图片 45" descr="T_25min"/>
          <p:cNvPicPr>
            <a:picLocks noChangeAspect="1"/>
          </p:cNvPicPr>
          <p:nvPr/>
        </p:nvPicPr>
        <p:blipFill>
          <a:blip r:embed="rId2"/>
          <a:srcRect l="17250" t="11485" r="30796" b="51766"/>
          <a:stretch>
            <a:fillRect/>
          </a:stretch>
        </p:blipFill>
        <p:spPr>
          <a:xfrm>
            <a:off x="7606579" y="4600575"/>
            <a:ext cx="1116965" cy="2232000"/>
          </a:xfrm>
          <a:prstGeom prst="rect">
            <a:avLst/>
          </a:prstGeom>
        </p:spPr>
      </p:pic>
      <p:pic>
        <p:nvPicPr>
          <p:cNvPr id="45" name="图片 44" descr="T_24min"/>
          <p:cNvPicPr>
            <a:picLocks noChangeAspect="1"/>
          </p:cNvPicPr>
          <p:nvPr/>
        </p:nvPicPr>
        <p:blipFill>
          <a:blip r:embed="rId3"/>
          <a:srcRect l="16838" t="11339" r="30796" b="51766"/>
          <a:stretch>
            <a:fillRect/>
          </a:stretch>
        </p:blipFill>
        <p:spPr>
          <a:xfrm>
            <a:off x="6287049" y="4600575"/>
            <a:ext cx="1121410" cy="2232000"/>
          </a:xfrm>
          <a:prstGeom prst="rect">
            <a:avLst/>
          </a:prstGeom>
        </p:spPr>
      </p:pic>
      <p:pic>
        <p:nvPicPr>
          <p:cNvPr id="44" name="图片 43" descr="T_23min"/>
          <p:cNvPicPr>
            <a:picLocks noChangeAspect="1"/>
          </p:cNvPicPr>
          <p:nvPr/>
        </p:nvPicPr>
        <p:blipFill>
          <a:blip r:embed="rId4"/>
          <a:srcRect l="16838" t="11351" r="30418" b="51621"/>
          <a:stretch>
            <a:fillRect/>
          </a:stretch>
        </p:blipFill>
        <p:spPr>
          <a:xfrm>
            <a:off x="4963709" y="4600575"/>
            <a:ext cx="1125220" cy="2232000"/>
          </a:xfrm>
          <a:prstGeom prst="rect">
            <a:avLst/>
          </a:prstGeom>
        </p:spPr>
      </p:pic>
      <p:pic>
        <p:nvPicPr>
          <p:cNvPr id="43" name="图片 42" descr="T_22min"/>
          <p:cNvPicPr>
            <a:picLocks noChangeAspect="1"/>
          </p:cNvPicPr>
          <p:nvPr/>
        </p:nvPicPr>
        <p:blipFill>
          <a:blip r:embed="rId5"/>
          <a:srcRect l="16872" t="11485" r="30384" b="51766"/>
          <a:stretch>
            <a:fillRect/>
          </a:stretch>
        </p:blipFill>
        <p:spPr>
          <a:xfrm>
            <a:off x="3632114" y="4600575"/>
            <a:ext cx="1133475" cy="2232000"/>
          </a:xfrm>
          <a:prstGeom prst="rect">
            <a:avLst/>
          </a:prstGeom>
        </p:spPr>
      </p:pic>
      <p:pic>
        <p:nvPicPr>
          <p:cNvPr id="42" name="图片 41" descr="T_21min"/>
          <p:cNvPicPr>
            <a:picLocks noChangeAspect="1"/>
          </p:cNvPicPr>
          <p:nvPr/>
        </p:nvPicPr>
        <p:blipFill>
          <a:blip r:embed="rId6"/>
          <a:srcRect l="16838" t="11339" r="30007" b="51912"/>
          <a:stretch>
            <a:fillRect/>
          </a:stretch>
        </p:blipFill>
        <p:spPr>
          <a:xfrm>
            <a:off x="2291080" y="4600575"/>
            <a:ext cx="1142914" cy="2232000"/>
          </a:xfrm>
          <a:prstGeom prst="rect">
            <a:avLst/>
          </a:prstGeom>
        </p:spPr>
      </p:pic>
      <p:pic>
        <p:nvPicPr>
          <p:cNvPr id="40" name="图片 39" descr="T_20min"/>
          <p:cNvPicPr>
            <a:picLocks noChangeAspect="1"/>
          </p:cNvPicPr>
          <p:nvPr/>
        </p:nvPicPr>
        <p:blipFill>
          <a:blip r:embed="rId7"/>
          <a:srcRect l="16427" t="11339" r="30418" b="52058"/>
          <a:stretch>
            <a:fillRect/>
          </a:stretch>
        </p:blipFill>
        <p:spPr>
          <a:xfrm>
            <a:off x="8881110" y="1967230"/>
            <a:ext cx="1147463" cy="2232000"/>
          </a:xfrm>
          <a:prstGeom prst="rect">
            <a:avLst/>
          </a:prstGeom>
        </p:spPr>
      </p:pic>
      <p:pic>
        <p:nvPicPr>
          <p:cNvPr id="39" name="图片 38" descr="T_19min"/>
          <p:cNvPicPr>
            <a:picLocks noChangeAspect="1"/>
          </p:cNvPicPr>
          <p:nvPr/>
        </p:nvPicPr>
        <p:blipFill>
          <a:blip r:embed="rId8"/>
          <a:srcRect l="16015" t="11339" r="29973" b="51912"/>
          <a:stretch>
            <a:fillRect/>
          </a:stretch>
        </p:blipFill>
        <p:spPr>
          <a:xfrm>
            <a:off x="7562850" y="1967230"/>
            <a:ext cx="1161348" cy="2232000"/>
          </a:xfrm>
          <a:prstGeom prst="rect">
            <a:avLst/>
          </a:prstGeom>
        </p:spPr>
      </p:pic>
      <p:pic>
        <p:nvPicPr>
          <p:cNvPr id="38" name="图片 37" descr="T_18min"/>
          <p:cNvPicPr>
            <a:picLocks noChangeAspect="1"/>
          </p:cNvPicPr>
          <p:nvPr/>
        </p:nvPicPr>
        <p:blipFill>
          <a:blip r:embed="rId9"/>
          <a:srcRect l="16872" t="11485" r="30384" b="51912"/>
          <a:stretch>
            <a:fillRect/>
          </a:stretch>
        </p:blipFill>
        <p:spPr>
          <a:xfrm>
            <a:off x="6267450" y="1967230"/>
            <a:ext cx="1138579" cy="2232000"/>
          </a:xfrm>
          <a:prstGeom prst="rect">
            <a:avLst/>
          </a:prstGeom>
        </p:spPr>
      </p:pic>
      <p:pic>
        <p:nvPicPr>
          <p:cNvPr id="30" name="图片 29" descr="T_17min"/>
          <p:cNvPicPr>
            <a:picLocks noChangeAspect="1"/>
          </p:cNvPicPr>
          <p:nvPr/>
        </p:nvPicPr>
        <p:blipFill>
          <a:blip r:embed="rId10"/>
          <a:srcRect l="16838" t="11351" r="29973" b="51912"/>
          <a:stretch>
            <a:fillRect/>
          </a:stretch>
        </p:blipFill>
        <p:spPr>
          <a:xfrm>
            <a:off x="4925060" y="1961515"/>
            <a:ext cx="1144029" cy="2232000"/>
          </a:xfrm>
          <a:prstGeom prst="rect">
            <a:avLst/>
          </a:prstGeom>
        </p:spPr>
      </p:pic>
      <p:pic>
        <p:nvPicPr>
          <p:cNvPr id="29" name="图片 28" descr="T_16min"/>
          <p:cNvPicPr>
            <a:picLocks noChangeAspect="1"/>
          </p:cNvPicPr>
          <p:nvPr/>
        </p:nvPicPr>
        <p:blipFill>
          <a:blip r:embed="rId11"/>
          <a:srcRect l="16427" t="9312" r="30384" b="52968"/>
          <a:stretch>
            <a:fillRect/>
          </a:stretch>
        </p:blipFill>
        <p:spPr>
          <a:xfrm>
            <a:off x="3613150" y="1961515"/>
            <a:ext cx="1114098" cy="2232000"/>
          </a:xfrm>
          <a:prstGeom prst="rect">
            <a:avLst/>
          </a:prstGeom>
        </p:spPr>
      </p:pic>
      <p:pic>
        <p:nvPicPr>
          <p:cNvPr id="13" name="图片 12" descr="T_5min"/>
          <p:cNvPicPr>
            <a:picLocks noChangeAspect="1"/>
          </p:cNvPicPr>
          <p:nvPr/>
        </p:nvPicPr>
        <p:blipFill>
          <a:blip r:embed="rId12"/>
          <a:srcRect l="16049" t="9312" r="30796" b="52863"/>
          <a:stretch>
            <a:fillRect/>
          </a:stretch>
        </p:blipFill>
        <p:spPr>
          <a:xfrm>
            <a:off x="2291080" y="1961515"/>
            <a:ext cx="1110019" cy="2232000"/>
          </a:xfrm>
          <a:prstGeom prst="rect">
            <a:avLst/>
          </a:prstGeom>
        </p:spPr>
      </p:pic>
      <p:pic>
        <p:nvPicPr>
          <p:cNvPr id="8" name="图片 7" descr="T_80min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8292"/>
          <a:stretch>
            <a:fillRect/>
          </a:stretch>
        </p:blipFill>
        <p:spPr>
          <a:xfrm>
            <a:off x="10139680" y="1961515"/>
            <a:ext cx="1880870" cy="4873625"/>
          </a:xfrm>
          <a:prstGeom prst="rect">
            <a:avLst/>
          </a:prstGeom>
        </p:spPr>
      </p:pic>
      <p:pic>
        <p:nvPicPr>
          <p:cNvPr id="7" name="图片 6" descr="T_1min"/>
          <p:cNvPicPr>
            <a:picLocks noChangeAspect="1"/>
          </p:cNvPicPr>
          <p:nvPr/>
        </p:nvPicPr>
        <p:blipFill>
          <a:blip r:embed="rId14"/>
          <a:srcRect t="6107"/>
          <a:stretch>
            <a:fillRect/>
          </a:stretch>
        </p:blipFill>
        <p:spPr>
          <a:xfrm>
            <a:off x="224790" y="1924050"/>
            <a:ext cx="1851660" cy="4911090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仿真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结果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4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191833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温度场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变化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763270" y="1646873"/>
            <a:ext cx="6648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t=1min</a:t>
            </a:r>
            <a:endParaRPr lang="en-US" altLang="zh-CN" sz="1200"/>
          </a:p>
        </p:txBody>
      </p:sp>
      <p:sp>
        <p:nvSpPr>
          <p:cNvPr id="22" name="文本框 21"/>
          <p:cNvSpPr txBox="1"/>
          <p:nvPr/>
        </p:nvSpPr>
        <p:spPr>
          <a:xfrm>
            <a:off x="2586990" y="1646873"/>
            <a:ext cx="6648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t=5min</a:t>
            </a:r>
            <a:endParaRPr lang="en-US" altLang="zh-CN" sz="1200"/>
          </a:p>
        </p:txBody>
      </p:sp>
      <p:sp>
        <p:nvSpPr>
          <p:cNvPr id="23" name="文本框 22"/>
          <p:cNvSpPr txBox="1"/>
          <p:nvPr/>
        </p:nvSpPr>
        <p:spPr>
          <a:xfrm>
            <a:off x="10633075" y="1647190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t=80min</a:t>
            </a:r>
            <a:endParaRPr lang="en-US" altLang="zh-CN" sz="1200"/>
          </a:p>
        </p:txBody>
      </p:sp>
      <p:sp>
        <p:nvSpPr>
          <p:cNvPr id="24" name="文本框 23"/>
          <p:cNvSpPr txBox="1"/>
          <p:nvPr/>
        </p:nvSpPr>
        <p:spPr>
          <a:xfrm>
            <a:off x="386270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t=16min</a:t>
            </a:r>
            <a:endParaRPr lang="en-US" altLang="zh-CN" sz="1200"/>
          </a:p>
        </p:txBody>
      </p:sp>
      <p:sp>
        <p:nvSpPr>
          <p:cNvPr id="25" name="文本框 24"/>
          <p:cNvSpPr txBox="1"/>
          <p:nvPr/>
        </p:nvSpPr>
        <p:spPr>
          <a:xfrm>
            <a:off x="518604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t=17min</a:t>
            </a:r>
            <a:endParaRPr lang="en-US" altLang="zh-CN" sz="1200"/>
          </a:p>
        </p:txBody>
      </p:sp>
      <p:sp>
        <p:nvSpPr>
          <p:cNvPr id="26" name="文本框 25"/>
          <p:cNvSpPr txBox="1"/>
          <p:nvPr/>
        </p:nvSpPr>
        <p:spPr>
          <a:xfrm>
            <a:off x="650938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t=18min</a:t>
            </a:r>
            <a:endParaRPr lang="en-US" altLang="zh-CN" sz="1200"/>
          </a:p>
        </p:txBody>
      </p:sp>
      <p:sp>
        <p:nvSpPr>
          <p:cNvPr id="27" name="文本框 26"/>
          <p:cNvSpPr txBox="1"/>
          <p:nvPr/>
        </p:nvSpPr>
        <p:spPr>
          <a:xfrm>
            <a:off x="783272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t=19min</a:t>
            </a:r>
            <a:endParaRPr lang="en-US" altLang="zh-CN" sz="1200"/>
          </a:p>
        </p:txBody>
      </p:sp>
      <p:sp>
        <p:nvSpPr>
          <p:cNvPr id="28" name="文本框 27"/>
          <p:cNvSpPr txBox="1"/>
          <p:nvPr/>
        </p:nvSpPr>
        <p:spPr>
          <a:xfrm>
            <a:off x="9156065" y="164687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t=20min</a:t>
            </a:r>
            <a:endParaRPr lang="en-US" altLang="zh-CN" sz="1200"/>
          </a:p>
        </p:txBody>
      </p:sp>
      <p:sp>
        <p:nvSpPr>
          <p:cNvPr id="31" name="文本框 30"/>
          <p:cNvSpPr txBox="1"/>
          <p:nvPr/>
        </p:nvSpPr>
        <p:spPr>
          <a:xfrm>
            <a:off x="2562860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t=21min</a:t>
            </a:r>
            <a:endParaRPr lang="en-US" altLang="zh-CN" sz="1200"/>
          </a:p>
        </p:txBody>
      </p:sp>
      <p:sp>
        <p:nvSpPr>
          <p:cNvPr id="32" name="文本框 31"/>
          <p:cNvSpPr txBox="1"/>
          <p:nvPr/>
        </p:nvSpPr>
        <p:spPr>
          <a:xfrm>
            <a:off x="3863340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t=22min</a:t>
            </a:r>
            <a:endParaRPr lang="en-US" altLang="zh-CN" sz="1200"/>
          </a:p>
        </p:txBody>
      </p:sp>
      <p:sp>
        <p:nvSpPr>
          <p:cNvPr id="33" name="文本框 32"/>
          <p:cNvSpPr txBox="1"/>
          <p:nvPr/>
        </p:nvSpPr>
        <p:spPr>
          <a:xfrm>
            <a:off x="518477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t=23min</a:t>
            </a:r>
            <a:endParaRPr lang="en-US" altLang="zh-CN" sz="1200"/>
          </a:p>
        </p:txBody>
      </p:sp>
      <p:sp>
        <p:nvSpPr>
          <p:cNvPr id="34" name="文本框 33"/>
          <p:cNvSpPr txBox="1"/>
          <p:nvPr/>
        </p:nvSpPr>
        <p:spPr>
          <a:xfrm>
            <a:off x="650938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t=24min</a:t>
            </a:r>
            <a:endParaRPr lang="en-US" altLang="zh-CN" sz="1200"/>
          </a:p>
        </p:txBody>
      </p:sp>
      <p:sp>
        <p:nvSpPr>
          <p:cNvPr id="35" name="文本框 34"/>
          <p:cNvSpPr txBox="1"/>
          <p:nvPr/>
        </p:nvSpPr>
        <p:spPr>
          <a:xfrm>
            <a:off x="783399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t=25min</a:t>
            </a:r>
            <a:endParaRPr lang="en-US" altLang="zh-CN" sz="1200"/>
          </a:p>
        </p:txBody>
      </p:sp>
      <p:sp>
        <p:nvSpPr>
          <p:cNvPr id="36" name="文本框 35"/>
          <p:cNvSpPr txBox="1"/>
          <p:nvPr/>
        </p:nvSpPr>
        <p:spPr>
          <a:xfrm>
            <a:off x="9158605" y="4285933"/>
            <a:ext cx="712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/>
              <a:t>t=30min</a:t>
            </a:r>
            <a:endParaRPr lang="en-US" altLang="zh-CN"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仿真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结果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4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354965" y="1144270"/>
            <a:ext cx="564705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泵井顶部平均温度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vs.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甲烷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平均摩尔分数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" name="图片 19" descr="Geometry_15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5" y="1690370"/>
            <a:ext cx="1515110" cy="509460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918970" y="1953260"/>
            <a:ext cx="12407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泵井盖</a:t>
            </a:r>
            <a:r>
              <a:rPr lang="zh-CN" altLang="en-US" sz="1600"/>
              <a:t>人孔</a:t>
            </a:r>
            <a:endParaRPr lang="zh-CN" altLang="en-US" sz="1600"/>
          </a:p>
        </p:txBody>
      </p:sp>
      <p:cxnSp>
        <p:nvCxnSpPr>
          <p:cNvPr id="22" name="直接箭头连接符 21"/>
          <p:cNvCxnSpPr/>
          <p:nvPr/>
        </p:nvCxnSpPr>
        <p:spPr>
          <a:xfrm flipH="1" flipV="1">
            <a:off x="1379220" y="2121535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/>
              <p:cNvSpPr txBox="1"/>
              <p:nvPr/>
            </p:nvSpPr>
            <p:spPr>
              <a:xfrm>
                <a:off x="3923665" y="1831276"/>
                <a:ext cx="4105910" cy="58166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𝑓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sz="1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𝐶𝐻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4</m:t>
                              </m:r>
                            </m:sub>
                          </m:sSub>
                        </m:sub>
                      </m:sSub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𝑡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,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ℎ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30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)=</m:t>
                      </m:r>
                      <m:f>
                        <m:fPr>
                          <m:ctrlP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altLang="zh-CN" sz="1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altLang="zh-CN" sz="1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𝐶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𝐶𝐻</m:t>
                                      </m:r>
                                    </m:e>
                                    <m:sub>
                                      <m: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acc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,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ℎ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=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30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)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altLang="zh-CN" sz="1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altLang="zh-CN" sz="1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𝐶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𝐶𝐻</m:t>
                                      </m:r>
                                    </m:e>
                                    <m:sub>
                                      <m: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acc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,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ℎ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=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30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)+</m:t>
                          </m:r>
                          <m:acc>
                            <m:accPr>
                              <m:chr m:val="̅"/>
                              <m:ctrlPr>
                                <a:rPr lang="en-US" altLang="zh-CN" sz="1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altLang="zh-CN" sz="1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𝐶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altLang="zh-CN" sz="1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acc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,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ℎ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=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30</m:t>
                          </m:r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zh-CN" sz="1400" i="1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665" y="1831276"/>
                <a:ext cx="4105910" cy="581660"/>
              </a:xfrm>
              <a:prstGeom prst="rect">
                <a:avLst/>
              </a:prstGeom>
              <a:blipFill rotWithShape="1">
                <a:blip r:embed="rId3"/>
                <a:stretch>
                  <a:fillRect t="-98" b="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文本框 23"/>
              <p:cNvSpPr txBox="1"/>
              <p:nvPr/>
            </p:nvSpPr>
            <p:spPr>
              <a:xfrm>
                <a:off x="8712200" y="1974850"/>
                <a:ext cx="1310640" cy="2952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sz="1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𝑇</m:t>
                          </m:r>
                        </m:e>
                      </m:acc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𝑡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,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ℎ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30</m:t>
                      </m:r>
                      <m:r>
                        <a:rPr lang="en-US" altLang="zh-CN" sz="1400" i="1">
                          <a:latin typeface="Cambria Math" panose="02040503050406030204" charset="0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en-US" altLang="zh-CN" sz="1400" i="1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24" name="文本框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200" y="1974850"/>
                <a:ext cx="1310640" cy="2952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文本框 24"/>
          <p:cNvSpPr txBox="1"/>
          <p:nvPr/>
        </p:nvSpPr>
        <p:spPr>
          <a:xfrm>
            <a:off x="1993900" y="6360160"/>
            <a:ext cx="7632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甲烷特性：闪点</a:t>
            </a:r>
            <a:r>
              <a:rPr lang="en-US" altLang="zh-CN" b="1">
                <a:solidFill>
                  <a:srgbClr val="FF0000"/>
                </a:solidFill>
              </a:rPr>
              <a:t>85K</a:t>
            </a:r>
            <a:r>
              <a:rPr lang="zh-CN" altLang="en-US" b="1">
                <a:solidFill>
                  <a:srgbClr val="FF0000"/>
                </a:solidFill>
              </a:rPr>
              <a:t>，燃点</a:t>
            </a:r>
            <a:r>
              <a:rPr lang="en-US" altLang="zh-CN" b="1">
                <a:solidFill>
                  <a:srgbClr val="FF0000"/>
                </a:solidFill>
              </a:rPr>
              <a:t>811K</a:t>
            </a:r>
            <a:r>
              <a:rPr lang="zh-CN" altLang="en-US" b="1">
                <a:solidFill>
                  <a:srgbClr val="FF0000"/>
                </a:solidFill>
              </a:rPr>
              <a:t>，在空气中的爆炸极限</a:t>
            </a:r>
            <a:r>
              <a:rPr lang="en-US" altLang="zh-CN" b="1">
                <a:solidFill>
                  <a:srgbClr val="FF0000"/>
                </a:solidFill>
              </a:rPr>
              <a:t>5%</a:t>
            </a:r>
            <a:r>
              <a:rPr lang="zh-CN" altLang="en-US" b="1">
                <a:solidFill>
                  <a:srgbClr val="FF0000"/>
                </a:solidFill>
              </a:rPr>
              <a:t>至</a:t>
            </a:r>
            <a:r>
              <a:rPr lang="en-US" altLang="zh-CN" b="1">
                <a:solidFill>
                  <a:srgbClr val="FF0000"/>
                </a:solidFill>
              </a:rPr>
              <a:t>15.4%</a:t>
            </a:r>
            <a:r>
              <a:rPr lang="zh-CN" altLang="en-US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V/V</a:t>
            </a:r>
            <a:r>
              <a:rPr lang="zh-CN" altLang="en-US" b="1">
                <a:solidFill>
                  <a:srgbClr val="FF0000"/>
                </a:solidFill>
              </a:rPr>
              <a:t>）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26" name="图片 25" descr="fch4_vs_T_outlet_zoo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1635" y="2519045"/>
            <a:ext cx="4041140" cy="3735070"/>
          </a:xfrm>
          <a:prstGeom prst="rect">
            <a:avLst/>
          </a:prstGeom>
        </p:spPr>
      </p:pic>
      <p:pic>
        <p:nvPicPr>
          <p:cNvPr id="27" name="图片 26" descr="fch4_vs_T_outle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0285" y="2548255"/>
            <a:ext cx="4041140" cy="3735070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2487295" y="2442845"/>
            <a:ext cx="1468755" cy="378015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9" name="直接箭头连接符 28"/>
          <p:cNvCxnSpPr>
            <a:stCxn id="28" idx="3"/>
          </p:cNvCxnSpPr>
          <p:nvPr/>
        </p:nvCxnSpPr>
        <p:spPr>
          <a:xfrm>
            <a:off x="3956050" y="4333240"/>
            <a:ext cx="2751455" cy="3994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/>
        </p:nvSpPr>
        <p:spPr>
          <a:xfrm>
            <a:off x="8302625" y="2526030"/>
            <a:ext cx="535305" cy="3584575"/>
          </a:xfrm>
          <a:prstGeom prst="roundRect">
            <a:avLst/>
          </a:prstGeom>
          <a:solidFill>
            <a:srgbClr val="00B050">
              <a:alpha val="2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9304655" y="6110605"/>
            <a:ext cx="288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通入氮气后</a:t>
            </a:r>
            <a:r>
              <a:rPr lang="en-US" altLang="zh-CN" sz="1400" b="1">
                <a:solidFill>
                  <a:srgbClr val="FF0000"/>
                </a:solidFill>
              </a:rPr>
              <a:t>10</a:t>
            </a:r>
            <a:r>
              <a:rPr lang="zh-CN" altLang="en-US" sz="1400" b="1">
                <a:solidFill>
                  <a:srgbClr val="FF0000"/>
                </a:solidFill>
              </a:rPr>
              <a:t>分钟至</a:t>
            </a:r>
            <a:r>
              <a:rPr lang="en-US" altLang="zh-CN" sz="1400" b="1">
                <a:solidFill>
                  <a:srgbClr val="FF0000"/>
                </a:solidFill>
              </a:rPr>
              <a:t>15</a:t>
            </a:r>
            <a:r>
              <a:rPr lang="zh-CN" altLang="en-US" sz="1400" b="1">
                <a:solidFill>
                  <a:srgbClr val="FF0000"/>
                </a:solidFill>
              </a:rPr>
              <a:t>分钟</a:t>
            </a:r>
            <a:r>
              <a:rPr lang="zh-CN" altLang="en-US" sz="1400"/>
              <a:t>为打开泵井口人孔</a:t>
            </a:r>
            <a:r>
              <a:rPr lang="zh-CN" altLang="en-US" sz="1400">
                <a:sym typeface="+mn-ea"/>
              </a:rPr>
              <a:t>作业的最佳窗口期</a:t>
            </a:r>
            <a:endParaRPr lang="zh-CN" altLang="en-US" sz="1400"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0" y="0"/>
            <a:ext cx="5350545" cy="6858000"/>
          </a:xfrm>
          <a:prstGeom prst="roundRect">
            <a:avLst>
              <a:gd name="adj" fmla="val 0"/>
            </a:avLst>
          </a:prstGeom>
          <a:blipFill>
            <a:blip r:embed="rId1"/>
            <a:srcRect/>
            <a:stretch>
              <a:fillRect l="-35591" r="-35422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5947930" y="210149"/>
            <a:ext cx="6006991" cy="10685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R="0" eaLnBrk="0" hangingPunct="0">
              <a:lnSpc>
                <a:spcPct val="150000"/>
              </a:lnSpc>
              <a:buClrTx/>
              <a:buSzTx/>
              <a:buFontTx/>
              <a:defRPr kumimoji="0" sz="4400" b="1" strike="noStrike" cap="none" spc="0" normalizeH="0">
                <a:ln>
                  <a:noFill/>
                </a:ln>
                <a:solidFill>
                  <a:srgbClr val="000000">
                    <a:lumMod val="25000"/>
                    <a:lumOff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srgbClr val="58A8DB"/>
                </a:solidFill>
                <a:sym typeface="Arial" panose="020B0604020202020204" pitchFamily="34" charset="0"/>
              </a:rPr>
              <a:t>目  录</a:t>
            </a:r>
            <a:endParaRPr lang="zh-CN" altLang="en-US" sz="4800" dirty="0">
              <a:solidFill>
                <a:srgbClr val="58A8DB"/>
              </a:solidFill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7000" y="1049817"/>
            <a:ext cx="6008849" cy="8206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A9D5F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A9D5F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2250" y="-30480"/>
            <a:ext cx="97155" cy="6888480"/>
          </a:xfrm>
          <a:prstGeom prst="rect">
            <a:avLst/>
          </a:prstGeom>
          <a:solidFill>
            <a:srgbClr val="04469C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42025" y="216154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35370" y="225488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28715" y="230886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42025" y="309816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35370" y="319151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228715" y="324548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42025" y="403415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135370" y="412750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228715" y="418147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6990080" y="3133090"/>
            <a:ext cx="450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研究目的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990080" y="403415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研究方法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6990080" y="2232025"/>
            <a:ext cx="412686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背景介绍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42025" y="493522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135370" y="502856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28715" y="508254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990080" y="4935220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仿真结果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42025" y="583628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135370" y="5929630"/>
            <a:ext cx="494665" cy="494665"/>
          </a:xfrm>
          <a:prstGeom prst="ellipse">
            <a:avLst/>
          </a:prstGeom>
          <a:solidFill>
            <a:srgbClr val="0070C0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28715" y="598360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990080" y="583628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结论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结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论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5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108267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结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36880" y="1729105"/>
            <a:ext cx="11087100" cy="4661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此研究本质上是一项甲烷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BOG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与氮气在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LNG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储罐泵井中的动态混合问题，在混合气体热力学与气体流场耦合后，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分析质量与热量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的传递</a:t>
            </a:r>
            <a:r>
              <a:rPr 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由于研究的几何模型内部温差极大，通过混合气体密度模型可知，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需考虑密度差异引起的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浮力效应。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为了减少计算量，此模拟仿真研究仅考虑气液相界面以上的气体均相混合，并在气液相界面处根据实时传热量计算甲烷蒸发量作为边界条件。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模拟结果显示出两种气体流场形态：在混合初期，由于较高的温差，密度差引起的浮力效应明显，常温氮气进入泵井后快速上浮；随着泵井内温度逐渐升高，温差减小，密度差异降低，浮力效应不再明显，气体惯性力对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流场起主导作用。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根据甲烷气体在空气中的爆炸极限、泵井口处平均温度与甲烷气体平均浓度的模拟结果，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综合判断通入氮气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到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分钟后打开泵井口为最佳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方案。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面对工业上遇到的不常见问题，通过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COMSOL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可快速给出仿真结果，作为安全分析与判断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的依据。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17" b="-6911"/>
          <a:stretch>
            <a:fillRect/>
          </a:stretch>
        </p:blipFill>
        <p:spPr>
          <a:xfrm>
            <a:off x="303248" y="176663"/>
            <a:ext cx="837151" cy="762005"/>
          </a:xfrm>
          <a:prstGeom prst="rect">
            <a:avLst/>
          </a:prstGeom>
        </p:spPr>
      </p:pic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641180" y="677833"/>
            <a:ext cx="10909640" cy="255102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6600" b="1" dirty="0">
                <a:solidFill>
                  <a:srgbClr val="0070C0"/>
                </a:solidFill>
              </a:rPr>
              <a:t>谢谢！</a:t>
            </a:r>
            <a:endParaRPr lang="zh-CN" altLang="en-US" sz="6600" b="1" dirty="0">
              <a:solidFill>
                <a:srgbClr val="0070C0"/>
              </a:solidFill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6600" b="1" dirty="0">
                <a:solidFill>
                  <a:srgbClr val="0070C0"/>
                </a:solidFill>
              </a:rPr>
              <a:t>敬请提出</a:t>
            </a:r>
            <a:r>
              <a:rPr lang="zh-CN" altLang="en-US" sz="6600" b="1" dirty="0">
                <a:solidFill>
                  <a:srgbClr val="0070C0"/>
                </a:solidFill>
              </a:rPr>
              <a:t>批评指正</a:t>
            </a:r>
            <a:endParaRPr lang="zh-CN" altLang="en-US" sz="6600" b="1" dirty="0">
              <a:solidFill>
                <a:srgbClr val="0070C0"/>
              </a:solidFill>
            </a:endParaRPr>
          </a:p>
        </p:txBody>
      </p:sp>
      <p:pic>
        <p:nvPicPr>
          <p:cNvPr id="744" name="Image 12" descr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100" y="2882265"/>
            <a:ext cx="3225800" cy="241617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ZoneTexte 10"/>
          <p:cNvSpPr txBox="1"/>
          <p:nvPr/>
        </p:nvSpPr>
        <p:spPr>
          <a:xfrm>
            <a:off x="3268663" y="5436235"/>
            <a:ext cx="5654675" cy="133794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just" fontAlgn="auto">
              <a:lnSpc>
                <a:spcPct val="150000"/>
              </a:lnSpc>
            </a:pPr>
            <a:r>
              <a:rPr lang="zh-CN" altLang="en-US" sz="1800" i="1" dirty="0"/>
              <a:t>中海石油气电集团官网</a:t>
            </a:r>
            <a:r>
              <a:rPr lang="en-US" altLang="zh-CN" sz="1800" i="1" dirty="0"/>
              <a:t>: https://gaspower.cnooc.com.cn</a:t>
            </a:r>
            <a:endParaRPr lang="en-US" altLang="zh-CN" sz="1800" i="1" dirty="0"/>
          </a:p>
          <a:p>
            <a:pPr algn="just" fontAlgn="auto">
              <a:lnSpc>
                <a:spcPct val="150000"/>
              </a:lnSpc>
            </a:pPr>
            <a:r>
              <a:rPr lang="zh-CN" altLang="en-US" sz="1800" i="1" dirty="0"/>
              <a:t>个人邮箱</a:t>
            </a:r>
            <a:r>
              <a:rPr lang="en-US" altLang="zh-CN" sz="1800" i="1" dirty="0"/>
              <a:t>: </a:t>
            </a:r>
            <a:r>
              <a:rPr lang="en-US" altLang="zh-CN" sz="1800" i="1" u="sng" dirty="0">
                <a:solidFill>
                  <a:srgbClr val="0070C0"/>
                </a:solidFill>
              </a:rPr>
              <a:t>zhangfan3354@126.com</a:t>
            </a:r>
            <a:r>
              <a:rPr lang="en-US" altLang="zh-CN" sz="1800" i="1" dirty="0"/>
              <a:t> </a:t>
            </a:r>
            <a:endParaRPr lang="en-US" altLang="zh-CN" sz="1800" i="1" dirty="0"/>
          </a:p>
          <a:p>
            <a:pPr algn="just" fontAlgn="auto">
              <a:lnSpc>
                <a:spcPct val="150000"/>
              </a:lnSpc>
            </a:pPr>
            <a:r>
              <a:rPr lang="zh-CN" altLang="en-US" sz="1800" i="1" dirty="0"/>
              <a:t>个人微信：</a:t>
            </a:r>
            <a:r>
              <a:rPr lang="en-US" altLang="zh-CN" sz="1800" i="1" dirty="0"/>
              <a:t>F</a:t>
            </a:r>
            <a:r>
              <a:rPr lang="en-US" altLang="zh-CN" sz="1800" i="1" dirty="0"/>
              <a:t>an-ensic</a:t>
            </a:r>
            <a:endParaRPr lang="en-US" altLang="zh-CN" sz="1800" i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7F8FD">
                  <a:alpha val="100000"/>
                </a:srgbClr>
              </a:clrFrom>
              <a:clrTo>
                <a:srgbClr val="F7F8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56620" y="185238"/>
            <a:ext cx="942340" cy="744855"/>
          </a:xfrm>
          <a:prstGeom prst="rect">
            <a:avLst/>
          </a:prstGeom>
        </p:spPr>
      </p:pic>
      <p:pic>
        <p:nvPicPr>
          <p:cNvPr id="37" name="Picture Placeholder 24"/>
          <p:cNvPicPr>
            <a:picLocks noGrp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23655" y="302713"/>
            <a:ext cx="2239010" cy="509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0" y="0"/>
            <a:ext cx="5350545" cy="6858000"/>
          </a:xfrm>
          <a:prstGeom prst="roundRect">
            <a:avLst>
              <a:gd name="adj" fmla="val 0"/>
            </a:avLst>
          </a:prstGeom>
          <a:blipFill>
            <a:blip r:embed="rId1"/>
            <a:srcRect/>
            <a:stretch>
              <a:fillRect l="-35591" r="-35422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5947930" y="210149"/>
            <a:ext cx="6006991" cy="10685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R="0" eaLnBrk="0" hangingPunct="0">
              <a:lnSpc>
                <a:spcPct val="150000"/>
              </a:lnSpc>
              <a:buClrTx/>
              <a:buSzTx/>
              <a:buFontTx/>
              <a:defRPr kumimoji="0" sz="4400" b="1" strike="noStrike" cap="none" spc="0" normalizeH="0">
                <a:ln>
                  <a:noFill/>
                </a:ln>
                <a:solidFill>
                  <a:srgbClr val="000000">
                    <a:lumMod val="25000"/>
                    <a:lumOff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srgbClr val="58A8DB"/>
                </a:solidFill>
                <a:sym typeface="Arial" panose="020B0604020202020204" pitchFamily="34" charset="0"/>
              </a:rPr>
              <a:t>目  录</a:t>
            </a:r>
            <a:endParaRPr lang="zh-CN" altLang="en-US" sz="4800" dirty="0">
              <a:solidFill>
                <a:srgbClr val="58A8DB"/>
              </a:solidFill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7000" y="1049817"/>
            <a:ext cx="6008849" cy="8206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A9D5F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A9D5F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2250" y="-30480"/>
            <a:ext cx="97155" cy="6888480"/>
          </a:xfrm>
          <a:prstGeom prst="rect">
            <a:avLst/>
          </a:prstGeom>
          <a:solidFill>
            <a:srgbClr val="04469C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42025" y="216154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35370" y="2254885"/>
            <a:ext cx="494665" cy="494665"/>
          </a:xfrm>
          <a:prstGeom prst="ellipse">
            <a:avLst/>
          </a:prstGeom>
          <a:solidFill>
            <a:srgbClr val="0070C0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28715" y="230886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42025" y="309816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35370" y="319151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228715" y="324548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42025" y="403415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135370" y="412750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228715" y="418147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6990080" y="3133090"/>
            <a:ext cx="450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目的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990080" y="403415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方法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6990080" y="2232025"/>
            <a:ext cx="412686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背景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介绍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42025" y="493522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135370" y="502856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28715" y="508254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990080" y="4935220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仿真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结果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42025" y="583628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135370" y="592963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28715" y="598360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990080" y="583628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结论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背景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介绍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1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982345"/>
            <a:ext cx="4118610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中海石油气电集团基本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情况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61" name="Rectangle 27"/>
          <p:cNvSpPr>
            <a:spLocks noChangeArrowheads="1"/>
          </p:cNvSpPr>
          <p:nvPr/>
        </p:nvSpPr>
        <p:spPr bwMode="auto">
          <a:xfrm>
            <a:off x="767715" y="1477645"/>
            <a:ext cx="11017250" cy="2549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rIns="432000"/>
          <a:lstStyle/>
          <a:p>
            <a:pPr indent="457200" algn="just">
              <a:lnSpc>
                <a:spcPct val="130000"/>
              </a:lnSpc>
            </a:pP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气电集团是中国海洋石油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集团有限公司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的全资子公司，负责统一经营和管</a:t>
            </a:r>
            <a:r>
              <a:rPr lang="zh-CN" altLang="zh-CN" sz="1600" dirty="0" smtClean="0">
                <a:latin typeface="微软雅黑" panose="020B0503020204020204" charset="-122"/>
                <a:ea typeface="微软雅黑" panose="020B0503020204020204" charset="-122"/>
              </a:rPr>
              <a:t>理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气电集团</a:t>
            </a:r>
            <a:r>
              <a:rPr lang="zh-CN" altLang="zh-CN" sz="1600" dirty="0" smtClean="0">
                <a:latin typeface="微软雅黑" panose="020B0503020204020204" charset="-122"/>
                <a:ea typeface="微软雅黑" panose="020B0503020204020204" charset="-122"/>
              </a:rPr>
              <a:t>天然气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及发电板块业务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是国内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最大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</a:rPr>
              <a:t>LNG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（液化天然气）</a:t>
            </a: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进口商</a:t>
            </a:r>
            <a:r>
              <a:rPr lang="zh-CN" altLang="zh-CN" sz="1600" b="1" dirty="0" smtClean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第二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大天然气供应企业，也是国际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第三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大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LNG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进口商。 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气电集团以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</a:rPr>
              <a:t>LNG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及其相关产业为核心业务，以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</a:rPr>
              <a:t>LNG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接收站和管网为产业基础，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在中国沿海地区积极建设天然气大动脉，形成统一的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LNG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贸易</a:t>
            </a:r>
            <a:r>
              <a:rPr lang="zh-CN" altLang="zh-CN" sz="1600" dirty="0" smtClean="0">
                <a:latin typeface="微软雅黑" panose="020B0503020204020204" charset="-122"/>
                <a:ea typeface="微软雅黑" panose="020B0503020204020204" charset="-122"/>
              </a:rPr>
              <a:t>平台，是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气电集团</a:t>
            </a:r>
            <a:r>
              <a:rPr lang="zh-CN" altLang="zh-CN" sz="1600" dirty="0" smtClean="0">
                <a:latin typeface="微软雅黑" panose="020B0503020204020204" charset="-122"/>
                <a:ea typeface="微软雅黑" panose="020B0503020204020204" charset="-122"/>
              </a:rPr>
              <a:t>打造</a:t>
            </a: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低碳竞争力和实现可持续发展的重要平台。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目前，气电集团已建成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投运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</a:rPr>
              <a:t>LNG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接收站</a:t>
            </a:r>
            <a:r>
              <a:rPr lang="en-US" altLang="zh-CN" sz="1600" b="1" dirty="0" smtClean="0">
                <a:latin typeface="微软雅黑" panose="020B0503020204020204" charset="-122"/>
                <a:ea typeface="微软雅黑" panose="020B0503020204020204" charset="-122"/>
              </a:rPr>
              <a:t>11</a:t>
            </a: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座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总接收能力</a:t>
            </a:r>
            <a:r>
              <a:rPr lang="en-US" altLang="zh-CN" sz="1600" b="1" kern="0" dirty="0">
                <a:latin typeface="微软雅黑" panose="020B0503020204020204" charset="-122"/>
                <a:ea typeface="微软雅黑" panose="020B0503020204020204" charset="-122"/>
              </a:rPr>
              <a:t>4520</a:t>
            </a:r>
            <a:r>
              <a:rPr lang="zh-CN" altLang="en-US" sz="1600" b="1" kern="0" dirty="0">
                <a:latin typeface="微软雅黑" panose="020B0503020204020204" charset="-122"/>
                <a:ea typeface="微软雅黑" panose="020B0503020204020204" charset="-122"/>
              </a:rPr>
              <a:t>万吨</a:t>
            </a:r>
            <a:r>
              <a:rPr lang="en-US" altLang="zh-CN" sz="1600" b="1" kern="0" dirty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600" b="1" kern="0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zh-CN" altLang="en-US" sz="1600" kern="0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600" kern="0" dirty="0" smtClean="0">
                <a:latin typeface="微软雅黑" panose="020B0503020204020204" charset="-122"/>
                <a:ea typeface="微软雅黑" panose="020B0503020204020204" charset="-122"/>
              </a:rPr>
              <a:t>2020</a:t>
            </a:r>
            <a:r>
              <a:rPr lang="zh-CN" altLang="en-US" sz="1600" kern="0" dirty="0" smtClean="0">
                <a:latin typeface="微软雅黑" panose="020B0503020204020204" charset="-122"/>
                <a:ea typeface="微软雅黑" panose="020B0503020204020204" charset="-122"/>
              </a:rPr>
              <a:t>年移交国家管网公司后剩</a:t>
            </a:r>
            <a:r>
              <a:rPr lang="en-US" altLang="zh-CN" sz="1600" kern="0" dirty="0" smtClean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600" kern="0" dirty="0" smtClean="0">
                <a:latin typeface="微软雅黑" panose="020B0503020204020204" charset="-122"/>
                <a:ea typeface="微软雅黑" panose="020B0503020204020204" charset="-122"/>
              </a:rPr>
              <a:t>座）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建设和运营的天然气管网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</a:rPr>
              <a:t>5440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公里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天然气发电厂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家，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总装机容量</a:t>
            </a:r>
            <a:r>
              <a:rPr lang="en-US" altLang="zh-CN" sz="1600" b="1" kern="0" dirty="0">
                <a:latin typeface="微软雅黑" panose="020B0503020204020204" charset="-122"/>
                <a:ea typeface="微软雅黑" panose="020B0503020204020204" charset="-122"/>
              </a:rPr>
              <a:t>823</a:t>
            </a:r>
            <a:r>
              <a:rPr lang="zh-CN" altLang="en-US" sz="1600" b="1" kern="0" dirty="0">
                <a:latin typeface="微软雅黑" panose="020B0503020204020204" charset="-122"/>
                <a:ea typeface="微软雅黑" panose="020B0503020204020204" charset="-122"/>
              </a:rPr>
              <a:t>万</a:t>
            </a:r>
            <a:r>
              <a:rPr lang="zh-CN" altLang="en-US" sz="1600" b="1" kern="0" dirty="0" smtClean="0">
                <a:latin typeface="微软雅黑" panose="020B0503020204020204" charset="-122"/>
                <a:ea typeface="微软雅黑" panose="020B0503020204020204" charset="-122"/>
              </a:rPr>
              <a:t>千瓦</a:t>
            </a: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258" y="3535045"/>
            <a:ext cx="8071485" cy="33229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背景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介绍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1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982345"/>
            <a:ext cx="3486150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气电集团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技术研发中心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 bwMode="auto">
          <a:xfrm>
            <a:off x="6457315" y="1920875"/>
            <a:ext cx="5367655" cy="2285365"/>
          </a:xfrm>
          <a:prstGeom prst="rect">
            <a:avLst/>
          </a:prstGeom>
          <a:solidFill>
            <a:schemeClr val="tx2">
              <a:lumMod val="60000"/>
              <a:lumOff val="40000"/>
              <a:alpha val="25000"/>
            </a:schemeClr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2" tIns="45718" rIns="91432" bIns="45718" rtlCol="0" anchor="ctr"/>
          <a:lstStyle/>
          <a:p>
            <a:pPr marL="0" marR="0" lvl="1" indent="17907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天然气液化技术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                       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•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LNG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接收站技术</a:t>
            </a:r>
            <a:endParaRPr kumimoji="0" lang="en-US" altLang="zh-CN" sz="16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1" indent="17907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LNG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储罐核心技术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                   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•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LNG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加注及运输技术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</a:t>
            </a:r>
            <a:endParaRPr kumimoji="0" lang="zh-CN" altLang="en-US" sz="16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1" indent="17907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天然气</a:t>
            </a:r>
            <a:r>
              <a:rPr lang="zh-CN" altLang="en-US" sz="160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管输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技术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                       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• 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天然气发电技术</a:t>
            </a:r>
            <a:endParaRPr kumimoji="0" lang="en-US" altLang="zh-CN" sz="16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1" indent="17907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煤层气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/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页岩气勘探开发技术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     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• </a:t>
            </a:r>
            <a:r>
              <a:rPr lang="zh-CN" altLang="en-US" sz="160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氢能及甲烷化技术</a:t>
            </a:r>
            <a:endParaRPr kumimoji="0" lang="en-US" altLang="zh-CN" sz="16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1" indent="17907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LNG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产业链关键设备国产化研发技术</a:t>
            </a:r>
            <a:endParaRPr kumimoji="0" lang="en-US" altLang="zh-CN" sz="16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1" indent="17907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LNG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投资与经济评价技术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   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•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LNG</a:t>
            </a:r>
            <a:r>
              <a:rPr lang="zh-CN" altLang="en-US" sz="1600" kern="1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+mn-ea"/>
              </a:rPr>
              <a:t>产业与政策研究技术</a:t>
            </a:r>
            <a:endParaRPr kumimoji="0" lang="en-US" altLang="zh-CN" sz="16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632793" y="2621484"/>
            <a:ext cx="4824536" cy="1631213"/>
          </a:xfrm>
          <a:prstGeom prst="rect">
            <a:avLst/>
          </a:prstGeom>
        </p:spPr>
        <p:txBody>
          <a:bodyPr lIns="91432" tIns="45718" rIns="91432" bIns="45718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掌握重点领域的核心技术与重大装备技术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做好支持集团差异化发展的差异化产品技术开发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开展技术储备及前瞻性研究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建设一个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LNG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重点实验室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形成一个决策支持中心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2" name="TextBox 22"/>
          <p:cNvSpPr>
            <a:spLocks noChangeArrowheads="1"/>
          </p:cNvSpPr>
          <p:nvPr/>
        </p:nvSpPr>
        <p:spPr bwMode="auto">
          <a:xfrm flipH="1">
            <a:off x="348971" y="3064041"/>
            <a:ext cx="1241773" cy="55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2" tIns="45718" rIns="91432" bIns="45718">
            <a:spAutoFit/>
          </a:bodyPr>
          <a:lstStyle>
            <a:lvl1pPr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1DDF0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charset="-122"/>
                <a:cs typeface="+mn-cs"/>
                <a:sym typeface="Arial Rounded MT Bold" panose="020F0704030504030204" pitchFamily="34" charset="0"/>
              </a:rPr>
              <a:t>五大方向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1DDF0">
                  <a:lumMod val="50000"/>
                </a:srgb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charset="-122"/>
              <a:cs typeface="+mn-cs"/>
              <a:sym typeface="Arial Rounded MT Bold" panose="020F0704030504030204" pitchFamily="34" charset="0"/>
            </a:endParaRPr>
          </a:p>
        </p:txBody>
      </p:sp>
      <p:sp>
        <p:nvSpPr>
          <p:cNvPr id="23" name="TextBox 22"/>
          <p:cNvSpPr>
            <a:spLocks noChangeArrowheads="1"/>
          </p:cNvSpPr>
          <p:nvPr/>
        </p:nvSpPr>
        <p:spPr bwMode="auto">
          <a:xfrm flipH="1">
            <a:off x="6457315" y="1461135"/>
            <a:ext cx="3091180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2" tIns="45718" rIns="91432" bIns="45718">
            <a:spAutoFit/>
          </a:bodyPr>
          <a:lstStyle>
            <a:lvl1pPr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1DDF0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charset="-122"/>
                <a:cs typeface="+mn-cs"/>
                <a:sym typeface="Arial Rounded MT Bold" panose="020F0704030504030204" pitchFamily="34" charset="0"/>
              </a:rPr>
              <a:t>十一个核心技术体系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1DDF0">
                  <a:lumMod val="50000"/>
                </a:srgb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charset="-122"/>
              <a:cs typeface="+mn-cs"/>
              <a:sym typeface="Arial Rounded MT Bold" panose="020F07040305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64668" y="1511181"/>
            <a:ext cx="4572000" cy="1054131"/>
          </a:xfrm>
          <a:prstGeom prst="rect">
            <a:avLst/>
          </a:prstGeom>
        </p:spPr>
        <p:txBody>
          <a:bodyPr lIns="91432" tIns="45718" rIns="91432" bIns="45718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天然气液化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LNG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接收站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清洁能源开发与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利用（氢能、地热、双碳等）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5" name="TextBox 22"/>
          <p:cNvSpPr>
            <a:spLocks noChangeArrowheads="1"/>
          </p:cNvSpPr>
          <p:nvPr/>
        </p:nvSpPr>
        <p:spPr bwMode="auto">
          <a:xfrm flipH="1">
            <a:off x="277851" y="1630342"/>
            <a:ext cx="1378471" cy="74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2" tIns="45718" rIns="91432" bIns="45718">
            <a:spAutoFit/>
          </a:bodyPr>
          <a:lstStyle>
            <a:lvl1pPr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华文楷体" panose="0201060004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1DDF0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charset="-122"/>
                <a:cs typeface="+mn-cs"/>
                <a:sym typeface="Arial Rounded MT Bold" panose="020F0704030504030204" pitchFamily="34" charset="0"/>
              </a:rPr>
              <a:t>三大核心技术领域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1DDF0">
                  <a:lumMod val="50000"/>
                </a:srgbClr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charset="-122"/>
              <a:cs typeface="+mn-cs"/>
              <a:sym typeface="Arial Rounded MT Bold" panose="020F07040305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4965" y="4308475"/>
            <a:ext cx="340868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noProof="0" dirty="0">
                <a:ln>
                  <a:noFill/>
                </a:ln>
                <a:solidFill>
                  <a:srgbClr val="C1DDF0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charset="-122"/>
                <a:sym typeface="+mn-ea"/>
              </a:rPr>
              <a:t>超大容积（20-27万方）储罐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pic>
        <p:nvPicPr>
          <p:cNvPr id="12" name="图片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21" y="4754105"/>
            <a:ext cx="272759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236919" y="6553968"/>
            <a:ext cx="1733550" cy="275590"/>
          </a:xfrm>
          <a:prstGeom prst="rect">
            <a:avLst/>
          </a:prstGeom>
        </p:spPr>
        <p:txBody>
          <a:bodyPr vert="horz" wrap="none">
            <a:spAutoFit/>
          </a:bodyPr>
          <a:p>
            <a:pPr algn="ctr">
              <a:spcAft>
                <a:spcPts val="0"/>
              </a:spcAft>
            </a:pP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上海</a:t>
            </a:r>
            <a:r>
              <a:rPr lang="en-US" altLang="zh-CN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20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万方坐地式储罐</a:t>
            </a:r>
            <a:endParaRPr lang="zh-CN" altLang="zh-CN" sz="1200" kern="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95249" y="6553619"/>
            <a:ext cx="1276350" cy="275590"/>
          </a:xfrm>
          <a:prstGeom prst="rect">
            <a:avLst/>
          </a:prstGeom>
        </p:spPr>
        <p:txBody>
          <a:bodyPr vert="horz" wrap="none">
            <a:spAutoFit/>
          </a:bodyPr>
          <a:p>
            <a:pPr algn="ctr">
              <a:spcAft>
                <a:spcPts val="0"/>
              </a:spcAft>
            </a:pP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江苏</a:t>
            </a:r>
            <a:r>
              <a:rPr lang="en-US" altLang="zh-CN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22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万方储罐</a:t>
            </a:r>
            <a:endParaRPr lang="zh-CN" altLang="zh-CN" sz="1200" kern="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969" y="4754105"/>
            <a:ext cx="2821305" cy="18000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857615" y="6553835"/>
            <a:ext cx="1978660" cy="275590"/>
          </a:xfrm>
          <a:prstGeom prst="rect">
            <a:avLst/>
          </a:prstGeom>
        </p:spPr>
        <p:txBody>
          <a:bodyPr vert="horz" wrap="square">
            <a:spAutoFit/>
          </a:bodyPr>
          <a:p>
            <a:pPr algn="ctr">
              <a:spcAft>
                <a:spcPts val="0"/>
              </a:spcAft>
            </a:pP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江苏</a:t>
            </a:r>
            <a:r>
              <a:rPr lang="en-US" altLang="zh-CN" sz="1200" kern="1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27</a:t>
            </a:r>
            <a:r>
              <a:rPr lang="zh-CN" altLang="en-US" sz="1200" kern="1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万方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储罐</a:t>
            </a:r>
            <a:r>
              <a:rPr lang="zh-CN" altLang="en-US" sz="1200" kern="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（已</a:t>
            </a:r>
            <a:r>
              <a:rPr lang="zh-CN" altLang="en-US" sz="1200" kern="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完工）</a:t>
            </a:r>
            <a:endParaRPr lang="zh-CN" altLang="zh-CN" sz="1200" kern="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129" y="4754105"/>
            <a:ext cx="3209290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0" y="0"/>
            <a:ext cx="5350545" cy="6858000"/>
          </a:xfrm>
          <a:prstGeom prst="roundRect">
            <a:avLst>
              <a:gd name="adj" fmla="val 0"/>
            </a:avLst>
          </a:prstGeom>
          <a:blipFill>
            <a:blip r:embed="rId1"/>
            <a:srcRect/>
            <a:stretch>
              <a:fillRect l="-35591" r="-35422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5947930" y="210149"/>
            <a:ext cx="6006991" cy="10685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R="0" eaLnBrk="0" hangingPunct="0">
              <a:lnSpc>
                <a:spcPct val="150000"/>
              </a:lnSpc>
              <a:buClrTx/>
              <a:buSzTx/>
              <a:buFontTx/>
              <a:defRPr kumimoji="0" sz="4400" b="1" strike="noStrike" cap="none" spc="0" normalizeH="0">
                <a:ln>
                  <a:noFill/>
                </a:ln>
                <a:solidFill>
                  <a:srgbClr val="000000">
                    <a:lumMod val="25000"/>
                    <a:lumOff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srgbClr val="58A8DB"/>
                </a:solidFill>
                <a:sym typeface="Arial" panose="020B0604020202020204" pitchFamily="34" charset="0"/>
              </a:rPr>
              <a:t>目  录</a:t>
            </a:r>
            <a:endParaRPr lang="zh-CN" altLang="en-US" sz="4800" dirty="0">
              <a:solidFill>
                <a:srgbClr val="58A8DB"/>
              </a:solidFill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7000" y="1049817"/>
            <a:ext cx="6008849" cy="8206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A9D5F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A9D5F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2250" y="-30480"/>
            <a:ext cx="97155" cy="6888480"/>
          </a:xfrm>
          <a:prstGeom prst="rect">
            <a:avLst/>
          </a:prstGeom>
          <a:solidFill>
            <a:srgbClr val="04469C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42025" y="216154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35370" y="225488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28715" y="230886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42025" y="309816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35370" y="3191510"/>
            <a:ext cx="494665" cy="494665"/>
          </a:xfrm>
          <a:prstGeom prst="ellipse">
            <a:avLst/>
          </a:prstGeom>
          <a:solidFill>
            <a:srgbClr val="0070C0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228715" y="324548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42025" y="403415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135370" y="412750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228715" y="418147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6990080" y="3133090"/>
            <a:ext cx="450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研究目的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990080" y="403415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方法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6990080" y="2232025"/>
            <a:ext cx="412686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背景介绍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42025" y="493522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135370" y="502856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28715" y="508254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990080" y="4935220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仿真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结果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42025" y="583628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135370" y="592963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28715" y="598360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990080" y="583628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结论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研究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目的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2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54965" y="1670050"/>
            <a:ext cx="11539220" cy="2168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       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在典型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LNG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储罐中，</a:t>
            </a:r>
            <a:r>
              <a:rPr lang="zh-CN" altLang="en-US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外输液态天然气依赖于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泵井内的低温泵。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2024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年底，气电集团自主研发的国内首台大流量低温泵在中国海油盐城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“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绿能港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”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完成现场工程测试。然而在储罐投运状态下装卸低温泵时，需要打开储罐罐顶的泵井口进行吊装作业。泵井内的天然气处于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气液平衡状态</a:t>
            </a:r>
            <a:r>
              <a:rPr lang="zh-CN" altLang="en-US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，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底部为液态，上部为气态（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BOG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，以甲烷为主）。出于安全考虑，打开泵井前，设计在泵井中部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通入惰性氮气吹扫置换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BOG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，防止极低温气体可能发生的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危险，并将可燃性气体控制在一定浓度内（甲烷在空气中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的爆炸极限为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5-15%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）。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171640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研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究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对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象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0125" y="3597910"/>
            <a:ext cx="5814060" cy="28581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5" y="3988435"/>
            <a:ext cx="2157095" cy="242443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690" y="3988435"/>
            <a:ext cx="3226435" cy="242443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884494" y="6456178"/>
            <a:ext cx="1097280" cy="275590"/>
          </a:xfrm>
          <a:prstGeom prst="rect">
            <a:avLst/>
          </a:prstGeom>
        </p:spPr>
        <p:txBody>
          <a:bodyPr vert="horz" wrap="none">
            <a:spAutoFit/>
          </a:bodyPr>
          <a:p>
            <a:pPr algn="ctr">
              <a:spcAft>
                <a:spcPts val="0"/>
              </a:spcAft>
            </a:pP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低温泵吊装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前</a:t>
            </a:r>
            <a:endParaRPr lang="zh-CN" altLang="en-US" sz="1200" kern="100" dirty="0"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13089" y="6456178"/>
            <a:ext cx="1706880" cy="275590"/>
          </a:xfrm>
          <a:prstGeom prst="rect">
            <a:avLst/>
          </a:prstGeom>
        </p:spPr>
        <p:txBody>
          <a:bodyPr vert="horz" wrap="none">
            <a:spAutoFit/>
          </a:bodyPr>
          <a:p>
            <a:pPr algn="ctr">
              <a:spcAft>
                <a:spcPts val="0"/>
              </a:spcAft>
            </a:pP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罐顶低温泵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泵井口吊装</a:t>
            </a:r>
            <a:endParaRPr lang="zh-CN" altLang="en-US" sz="1200" kern="100" dirty="0"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505322" y="6456178"/>
            <a:ext cx="2964815" cy="275590"/>
          </a:xfrm>
          <a:prstGeom prst="rect">
            <a:avLst/>
          </a:prstGeom>
        </p:spPr>
        <p:txBody>
          <a:bodyPr vert="horz" wrap="none">
            <a:spAutoFit/>
          </a:bodyPr>
          <a:p>
            <a:pPr algn="ctr">
              <a:spcAft>
                <a:spcPts val="0"/>
              </a:spcAft>
            </a:pPr>
            <a:r>
              <a:rPr lang="en-US" altLang="zh-CN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LNG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储罐泵井内氮气吹扫置换</a:t>
            </a:r>
            <a:r>
              <a:rPr lang="en-US" altLang="zh-CN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BOG</a:t>
            </a:r>
            <a:r>
              <a:rPr lang="zh-CN" altLang="en-US" sz="12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示意图</a:t>
            </a:r>
            <a:endParaRPr lang="zh-CN" altLang="en-US" sz="1200" kern="100" dirty="0"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研究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目的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2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54965" y="1803400"/>
            <a:ext cx="1153922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       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为了解泵井内氮气吹扫置换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BOG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的情况，通过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COMSOL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仿真软件建立多物理场耦合数值模型，模拟泵井内气体混合的动态情景，涉及的物理场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包含：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气体流动的速度场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气体混合时质量传递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——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气体浓度场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泵井内温度分布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——温度场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      </a:t>
            </a:r>
            <a:endParaRPr lang="en-US" altLang="zh-CN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171640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研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究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目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 l="57045"/>
          <a:stretch>
            <a:fillRect/>
          </a:stretch>
        </p:blipFill>
        <p:spPr>
          <a:xfrm>
            <a:off x="8572500" y="2654300"/>
            <a:ext cx="2497455" cy="285813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8663245" y="5638933"/>
            <a:ext cx="2316480" cy="521970"/>
          </a:xfrm>
          <a:prstGeom prst="rect">
            <a:avLst/>
          </a:prstGeom>
        </p:spPr>
        <p:txBody>
          <a:bodyPr vert="horz" wrap="none">
            <a:spAutoFit/>
          </a:bodyPr>
          <a:p>
            <a:pPr algn="ctr">
              <a:spcAft>
                <a:spcPts val="0"/>
              </a:spcAft>
            </a:pPr>
            <a:r>
              <a:rPr lang="zh-CN" altLang="en-US" sz="14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模拟区域为泵井内气相</a:t>
            </a:r>
            <a:r>
              <a:rPr lang="zh-CN" altLang="en-US" sz="14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部分</a:t>
            </a:r>
            <a:endParaRPr lang="zh-CN" altLang="en-US" sz="1400" kern="100" dirty="0"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  <a:p>
            <a:pPr algn="ctr">
              <a:spcAft>
                <a:spcPts val="0"/>
              </a:spcAft>
            </a:pPr>
            <a:r>
              <a:rPr lang="zh-CN" altLang="en-US" sz="14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（即气液相界面</a:t>
            </a:r>
            <a:r>
              <a:rPr lang="zh-CN" altLang="en-US" sz="1400" kern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以上）</a:t>
            </a:r>
            <a:endParaRPr lang="zh-CN" altLang="en-US" sz="1400" kern="100" dirty="0">
              <a:latin typeface="微软雅黑" panose="020B0503020204020204" charset="-122"/>
              <a:ea typeface="微软雅黑" panose="020B0503020204020204" charset="-122"/>
              <a:cs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1965" y="4212590"/>
            <a:ext cx="672211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       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为避免计算量过大，仅对泵井内气液相界面以上进行二维仿真动态模拟计算，但需要注意的</a:t>
            </a:r>
            <a:r>
              <a:rPr lang="zh-CN" altLang="en-US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是：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气液相界面处液态天然气的气化量</a:t>
            </a:r>
            <a:endParaRPr lang="zh-CN" altLang="en-US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由于极大温差导致的流体密度变化产生的浮力效应</a:t>
            </a:r>
            <a:r>
              <a:rPr lang="en-US" altLang="zh-CN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      </a:t>
            </a:r>
            <a:endParaRPr lang="en-US" altLang="zh-CN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0" y="0"/>
            <a:ext cx="5350545" cy="6858000"/>
          </a:xfrm>
          <a:prstGeom prst="roundRect">
            <a:avLst>
              <a:gd name="adj" fmla="val 0"/>
            </a:avLst>
          </a:prstGeom>
          <a:blipFill>
            <a:blip r:embed="rId1"/>
            <a:srcRect/>
            <a:stretch>
              <a:fillRect l="-35591" r="-35422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5947930" y="210149"/>
            <a:ext cx="6006991" cy="10685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R="0" eaLnBrk="0" hangingPunct="0">
              <a:lnSpc>
                <a:spcPct val="150000"/>
              </a:lnSpc>
              <a:buClrTx/>
              <a:buSzTx/>
              <a:buFontTx/>
              <a:defRPr kumimoji="0" sz="4400" b="1" strike="noStrike" cap="none" spc="0" normalizeH="0">
                <a:ln>
                  <a:noFill/>
                </a:ln>
                <a:solidFill>
                  <a:srgbClr val="000000">
                    <a:lumMod val="25000"/>
                    <a:lumOff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srgbClr val="58A8DB"/>
                </a:solidFill>
                <a:sym typeface="Arial" panose="020B0604020202020204" pitchFamily="34" charset="0"/>
              </a:rPr>
              <a:t>目  录</a:t>
            </a:r>
            <a:endParaRPr lang="zh-CN" altLang="en-US" sz="4800" dirty="0">
              <a:solidFill>
                <a:srgbClr val="58A8DB"/>
              </a:solidFill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7000" y="1049817"/>
            <a:ext cx="6008849" cy="8206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A9D5F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A9D5F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2250" y="-30480"/>
            <a:ext cx="97155" cy="6888480"/>
          </a:xfrm>
          <a:prstGeom prst="rect">
            <a:avLst/>
          </a:prstGeom>
          <a:solidFill>
            <a:srgbClr val="04469C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42025" y="216154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35370" y="225488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28715" y="230886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42025" y="309816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35370" y="319151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228715" y="324548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42025" y="403415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135370" y="4127500"/>
            <a:ext cx="494665" cy="494665"/>
          </a:xfrm>
          <a:prstGeom prst="ellipse">
            <a:avLst/>
          </a:prstGeom>
          <a:solidFill>
            <a:srgbClr val="0070C0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228715" y="418147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6990080" y="3133090"/>
            <a:ext cx="450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研究目的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990080" y="403415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研究方法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6990080" y="2232025"/>
            <a:ext cx="412686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背景介绍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42025" y="4935220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135370" y="5028565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28715" y="5082540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990080" y="4935220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仿真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结果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42025" y="5836285"/>
            <a:ext cx="681990" cy="681990"/>
          </a:xfrm>
          <a:prstGeom prst="ellipse">
            <a:avLst/>
          </a:prstGeom>
          <a:solidFill>
            <a:schemeClr val="bg2"/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135370" y="5929630"/>
            <a:ext cx="494665" cy="494665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="horz" wrap="square" lIns="91440" tIns="45720" rIns="91440" bIns="45720" numCol="1" spcCol="0" rtlCol="0" fromWordArt="0" anchor="t" anchorCtr="0" forceAA="0" compatLnSpc="1">
            <a:noAutofit/>
          </a:bodyPr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28715" y="5983605"/>
            <a:ext cx="307975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990080" y="5836285"/>
            <a:ext cx="431990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结论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>
          <a:xfrm>
            <a:off x="1203749" y="201342"/>
            <a:ext cx="9501344" cy="551420"/>
          </a:xfrm>
          <a:prstGeom prst="rect">
            <a:avLst/>
          </a:prstGeom>
        </p:spPr>
        <p:txBody>
          <a:bodyPr vert="horz" lIns="121698" tIns="60849" rIns="121698" bIns="60849" rtlCol="0" anchor="ctr"/>
          <a:lstStyle>
            <a:lvl1pPr algn="l" defTabSz="91249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53E8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研究</a:t>
            </a:r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cs typeface="+mn-cs"/>
                <a:sym typeface="+mn-ea"/>
              </a:rPr>
              <a:t>方法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+mn-cs"/>
              <a:sym typeface="+mn-ea"/>
            </a:endParaRPr>
          </a:p>
        </p:txBody>
      </p:sp>
      <p:sp>
        <p:nvSpPr>
          <p:cNvPr id="1048638" name="文本框 3"/>
          <p:cNvSpPr txBox="1"/>
          <p:nvPr/>
        </p:nvSpPr>
        <p:spPr>
          <a:xfrm>
            <a:off x="0" y="243205"/>
            <a:ext cx="857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914400"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3</a:t>
            </a:r>
            <a:endParaRPr kumimoji="0" lang="en-US" altLang="zh-CN" sz="2800" b="1" kern="1200" cap="none" spc="0" normalizeH="0" baseline="0" noProof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54965" y="1649095"/>
            <a:ext cx="1130681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以甲烷代表天然气，对甲烷和氮气在泵井内的混合进行</a:t>
            </a: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动态模拟</a:t>
            </a: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仿真；</a:t>
            </a:r>
            <a:endParaRPr lang="zh-CN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气体混合过程中的混合焓忽略不计；</a:t>
            </a:r>
            <a:endParaRPr lang="zh-CN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根据氮气流量（</a:t>
            </a:r>
            <a:r>
              <a:rPr lang="en-US" altLang="zh-CN" sz="1600" b="0">
                <a:solidFill>
                  <a:srgbClr val="00206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≈4∙10</a:t>
            </a:r>
            <a:r>
              <a:rPr lang="en-US" altLang="zh-CN" sz="1600" b="0" baseline="30000">
                <a:solidFill>
                  <a:srgbClr val="00206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-4</a:t>
            </a:r>
            <a:r>
              <a:rPr lang="en-US" altLang="zh-CN" sz="1600" b="0">
                <a:solidFill>
                  <a:srgbClr val="00206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m</a:t>
            </a:r>
            <a:r>
              <a:rPr lang="en-US" altLang="zh-CN" sz="1600" b="0" baseline="30000">
                <a:solidFill>
                  <a:srgbClr val="00206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3</a:t>
            </a:r>
            <a:r>
              <a:rPr lang="en-US" altLang="zh-CN" sz="1600" b="0">
                <a:solidFill>
                  <a:srgbClr val="00206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/s</a:t>
            </a: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）估算泵井中的雷诺数对应为层流</a:t>
            </a: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情况，所以此研究对象为低雷诺数的气体混合过程；</a:t>
            </a:r>
            <a:endParaRPr lang="zh-CN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泵井内壁绝热，不考虑热量</a:t>
            </a: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损失；</a:t>
            </a:r>
            <a:endParaRPr lang="zh-CN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气液相界面</a:t>
            </a:r>
            <a:r>
              <a:rPr lang="en-US" alt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LNG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蒸发量对液面位置及液面形态的影响忽略不计，即相界面稳定不变（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不涉及移动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网格）</a:t>
            </a:r>
            <a:r>
              <a:rPr lang="zh-CN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。</a:t>
            </a:r>
            <a:endParaRPr lang="zh-CN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3" name="文本框 18"/>
          <p:cNvSpPr txBox="1"/>
          <p:nvPr/>
        </p:nvSpPr>
        <p:spPr>
          <a:xfrm>
            <a:off x="354965" y="1144270"/>
            <a:ext cx="171640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假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设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条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件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8"/>
          <p:cNvSpPr txBox="1"/>
          <p:nvPr/>
        </p:nvSpPr>
        <p:spPr>
          <a:xfrm>
            <a:off x="354965" y="3745865"/>
            <a:ext cx="1716405" cy="460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解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模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型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1931353" y="4740275"/>
                <a:ext cx="1901190" cy="61277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𝜕𝜌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𝑡</m:t>
                          </m:r>
                        </m:den>
                      </m:f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∙(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𝜌</m:t>
                      </m:r>
                      <m:r>
                        <a:rPr lang="en-US" altLang="zh-CN" b="1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𝒖</m:t>
                      </m:r>
                      <m:r>
                        <a:rPr lang="en-US" altLang="zh-CN" b="1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en-US" altLang="zh-CN" i="1">
                  <a:latin typeface="Cambria Math" panose="02040503050406030204" charset="0"/>
                  <a:ea typeface="MS Mincho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1353" y="4740275"/>
                <a:ext cx="1901190" cy="612775"/>
              </a:xfrm>
              <a:prstGeom prst="rect">
                <a:avLst/>
              </a:prstGeom>
              <a:blipFill rotWithShape="1">
                <a:blip r:embed="rId1"/>
                <a:stretch>
                  <a:fillRect l="-17" r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436880" y="5396865"/>
                <a:ext cx="4890770" cy="6127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𝜌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(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r>
                            <a:rPr lang="en-US" altLang="zh-CN" b="1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𝒖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 b="1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𝒖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∙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 b="1" i="1">
                          <a:latin typeface="Cambria Math" panose="02040503050406030204" charset="0"/>
                          <a:cs typeface="Cambria Math" panose="02040503050406030204" charset="0"/>
                        </a:rPr>
                        <m:t>𝒖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)=−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𝑝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∙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dPr>
                            <m:e>
                              <m:r>
                                <a:rPr lang="en-US" altLang="zh-CN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𝛻</m:t>
                              </m:r>
                              <m:r>
                                <a:rPr lang="en-US" altLang="zh-CN" b="1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𝒖</m:t>
                              </m:r>
                              <m:r>
                                <a:rPr lang="en-US" altLang="zh-CN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𝛻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altLang="zh-CN" b="1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𝒖</m:t>
                              </m:r>
                            </m:e>
                          </m:d>
                        </m:e>
                      </m:d>
                      <m:r>
                        <a:rPr lang="en-US" altLang="zh-CN" b="1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 b="1" i="1">
                          <a:latin typeface="Cambria Math" panose="02040503050406030204" charset="0"/>
                          <a:cs typeface="Cambria Math" panose="02040503050406030204" charset="0"/>
                        </a:rPr>
                        <m:t>𝑭</m:t>
                      </m:r>
                    </m:oMath>
                  </m:oMathPara>
                </a14:m>
                <a:endParaRPr lang="en-US" altLang="zh-CN" b="1" i="1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0" y="5396865"/>
                <a:ext cx="4890770" cy="612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6889115" y="4835652"/>
                <a:ext cx="3463290" cy="6127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ea typeface="MS Mincho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ea typeface="MS Mincho" charset="0"/>
                                  <a:cs typeface="Cambria Math" panose="02040503050406030204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ea typeface="MS Mincho" charset="0"/>
                                  <a:cs typeface="Cambria Math" panose="02040503050406030204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∙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ea typeface="MS Mincho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ea typeface="MS Mincho" charset="0"/>
                                  <a:cs typeface="Cambria Math" panose="02040503050406030204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ea typeface="MS Mincho" charset="0"/>
                                  <a:cs typeface="Cambria Math" panose="02040503050406030204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 b="1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𝒖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∙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115" y="4835652"/>
                <a:ext cx="3463290" cy="612775"/>
              </a:xfrm>
              <a:prstGeom prst="rect">
                <a:avLst/>
              </a:prstGeom>
              <a:blipFill rotWithShape="1">
                <a:blip r:embed="rId3"/>
                <a:stretch>
                  <a:fillRect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Placeholder 24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t="-91582" r="-7334" b="-89301"/>
          <a:stretch>
            <a:fillRect/>
          </a:stretch>
        </p:blipFill>
        <p:spPr>
          <a:xfrm>
            <a:off x="8916670" y="222250"/>
            <a:ext cx="2239010" cy="5099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4965" y="4236085"/>
            <a:ext cx="203898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层流物理场控制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方程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89115" y="4331335"/>
            <a:ext cx="26574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稀物质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传递物理场控制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方程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89115" y="5645150"/>
            <a:ext cx="25050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能量传递物理场控制</a:t>
            </a:r>
            <a:r>
              <a:rPr lang="zh-CN" altLang="en-US" sz="1600" b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</a:rPr>
              <a:t>方程</a:t>
            </a:r>
            <a:endParaRPr lang="zh-CN" altLang="en-US" sz="1600" b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6889115" y="6104890"/>
                <a:ext cx="4212590" cy="61277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𝜌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(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𝑇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 b="1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𝒖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∙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𝑇</m:t>
                      </m:r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)+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𝛻</m:t>
                      </m:r>
                      <m:r>
                        <a:rPr lang="en-US" altLang="zh-CN">
                          <a:latin typeface="Cambria Math" panose="02040503050406030204" charset="0"/>
                          <a:cs typeface="Cambria Math" panose="02040503050406030204" charset="0"/>
                        </a:rPr>
                        <m:t>∙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𝑘</m:t>
                          </m:r>
                          <m:r>
                            <a:rPr lang="en-US" altLang="zh-CN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𝛻</m:t>
                          </m:r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T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tot</m:t>
                          </m:r>
                        </m:sub>
                      </m:sSub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115" y="6104890"/>
                <a:ext cx="4212590" cy="612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354965" y="6009640"/>
                <a:ext cx="5955030" cy="8343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indent="0" algn="just" fontAlgn="auto">
                  <a:lnSpc>
                    <a:spcPct val="150000"/>
                  </a:lnSpc>
                  <a:buFont typeface="Wingdings" panose="05000000000000000000" charset="0"/>
                  <a:buNone/>
                </a:pPr>
                <a:r>
                  <a:rPr lang="zh-CN" altLang="en-US" sz="1600" b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cs typeface="仿宋_GB2312" panose="02010609030101010101" charset="-122"/>
                  </a:rPr>
                  <a:t>混合气体密度</a:t>
                </a: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𝜌</m:t>
                    </m:r>
                  </m:oMath>
                </a14:m>
                <a:r>
                  <a:rPr lang="zh-CN" altLang="en-US" sz="1600" b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cs typeface="仿宋_GB2312" panose="02010609030101010101" charset="-122"/>
                  </a:rPr>
                  <a:t>、黏度</a:t>
                </a: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𝜇</m:t>
                    </m:r>
                  </m:oMath>
                </a14:m>
                <a:r>
                  <a:rPr lang="zh-CN" altLang="en-US" sz="1600">
                    <a:solidFill>
                      <a:srgbClr val="FF0000"/>
                    </a:solidFill>
                    <a:latin typeface="Cambria Math" panose="02040503050406030204" charset="0"/>
                    <a:cs typeface="Cambria Math" panose="02040503050406030204" charset="0"/>
                  </a:rPr>
                  <a:t>、扩散系数</a:t>
                </a: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𝐷</m:t>
                    </m:r>
                  </m:oMath>
                </a14:m>
                <a:r>
                  <a:rPr lang="zh-CN" altLang="en-US" sz="1600">
                    <a:solidFill>
                      <a:srgbClr val="FF0000"/>
                    </a:solidFill>
                    <a:latin typeface="Cambria Math" panose="02040503050406030204" charset="0"/>
                    <a:cs typeface="Cambria Math" panose="02040503050406030204" charset="0"/>
                  </a:rPr>
                  <a:t>、导热系数</a:t>
                </a: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𝑘</m:t>
                    </m:r>
                  </m:oMath>
                </a14:m>
                <a:r>
                  <a:rPr lang="zh-CN" altLang="en-US" sz="1600">
                    <a:solidFill>
                      <a:srgbClr val="FF0000"/>
                    </a:solidFill>
                    <a:latin typeface="Cambria Math" panose="02040503050406030204" charset="0"/>
                    <a:cs typeface="Cambria Math" panose="02040503050406030204" charset="0"/>
                  </a:rPr>
                  <a:t>和定压热容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sz="1600">
                    <a:solidFill>
                      <a:srgbClr val="FF0000"/>
                    </a:solidFill>
                    <a:latin typeface="Cambria Math" panose="02040503050406030204" charset="0"/>
                    <a:cs typeface="Cambria Math" panose="02040503050406030204" charset="0"/>
                  </a:rPr>
                  <a:t>由热力学模型计算</a:t>
                </a:r>
                <a:endParaRPr lang="zh-CN" altLang="en-US" sz="1600">
                  <a:solidFill>
                    <a:srgbClr val="FF0000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5" y="6009640"/>
                <a:ext cx="5955030" cy="83439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ags/tag1.xml><?xml version="1.0" encoding="utf-8"?>
<p:tagLst xmlns:p="http://schemas.openxmlformats.org/presentationml/2006/main">
  <p:tag name="ISLIDE.DIAGRAM" val="#607537;"/>
</p:tagLst>
</file>

<file path=ppt/tags/tag2.xml><?xml version="1.0" encoding="utf-8"?>
<p:tagLst xmlns:p="http://schemas.openxmlformats.org/presentationml/2006/main">
  <p:tag name="ISLIDE.DIAGRAM" val="#607537;"/>
</p:tagLst>
</file>

<file path=ppt/tags/tag3.xml><?xml version="1.0" encoding="utf-8"?>
<p:tagLst xmlns:p="http://schemas.openxmlformats.org/presentationml/2006/main">
  <p:tag name="ISLIDE.DIAGRAM" val="#607537;"/>
</p:tagLst>
</file>

<file path=ppt/tags/tag4.xml><?xml version="1.0" encoding="utf-8"?>
<p:tagLst xmlns:p="http://schemas.openxmlformats.org/presentationml/2006/main">
  <p:tag name="ISLIDE.DIAGRAM" val="#607537;"/>
</p:tagLst>
</file>

<file path=ppt/tags/tag5.xml><?xml version="1.0" encoding="utf-8"?>
<p:tagLst xmlns:p="http://schemas.openxmlformats.org/presentationml/2006/main">
  <p:tag name="ISLIDE.DIAGRAM" val="#607537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3333</Words>
  <Application>WPS 演示</Application>
  <PresentationFormat>宽屏</PresentationFormat>
  <Paragraphs>417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华文楷体</vt:lpstr>
      <vt:lpstr>华文楷体</vt:lpstr>
      <vt:lpstr>Times New Roman</vt:lpstr>
      <vt:lpstr>Calibri</vt:lpstr>
      <vt:lpstr>Arial Rounded MT Bold</vt:lpstr>
      <vt:lpstr>Times New Roman</vt:lpstr>
      <vt:lpstr>仿宋_GB2312</vt:lpstr>
      <vt:lpstr>Wingdings</vt:lpstr>
      <vt:lpstr>Cambria Math</vt:lpstr>
      <vt:lpstr>MS Mincho</vt:lpstr>
      <vt:lpstr>XcGJSymbol</vt:lpstr>
      <vt:lpstr>Calibri Light</vt:lpstr>
      <vt:lpstr>等线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张帆</cp:lastModifiedBy>
  <cp:revision>110</cp:revision>
  <dcterms:created xsi:type="dcterms:W3CDTF">2024-02-12T14:03:00Z</dcterms:created>
  <dcterms:modified xsi:type="dcterms:W3CDTF">2025-10-30T03:16:38Z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F6253D6A127846CDA731CC4299618BC2</vt:lpwstr>
  </property>
  <property fmtid="{D5CDD505-2E9C-101B-9397-08002B2CF9AE}" pid="3" name="KSOProductBuildVer">
    <vt:lpwstr>2052-11.8.2.12309</vt:lpwstr>
  </property>
</Properties>
</file>