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73" r:id="rId2"/>
  </p:sldIdLst>
  <p:sldSz cx="32918400" cy="43891200"/>
  <p:notesSz cx="14211300" cy="20104100"/>
  <p:custDataLst>
    <p:tags r:id="rId4"/>
  </p:custDataLst>
  <p:defaultTextStyle>
    <a:defPPr>
      <a:defRPr lang="zh-CN"/>
    </a:defPPr>
    <a:lvl1pPr marL="0" algn="l" defTabSz="1946275" rtl="0" eaLnBrk="1" latinLnBrk="0" hangingPunct="1">
      <a:defRPr sz="3830" kern="1200">
        <a:solidFill>
          <a:schemeClr val="tx1"/>
        </a:solidFill>
        <a:latin typeface="+mn-lt"/>
        <a:ea typeface="+mn-ea"/>
        <a:cs typeface="+mn-cs"/>
      </a:defRPr>
    </a:lvl1pPr>
    <a:lvl2pPr marL="973455" algn="l" defTabSz="1946275" rtl="0" eaLnBrk="1" latinLnBrk="0" hangingPunct="1">
      <a:defRPr sz="3830" kern="1200">
        <a:solidFill>
          <a:schemeClr val="tx1"/>
        </a:solidFill>
        <a:latin typeface="+mn-lt"/>
        <a:ea typeface="+mn-ea"/>
        <a:cs typeface="+mn-cs"/>
      </a:defRPr>
    </a:lvl2pPr>
    <a:lvl3pPr marL="1946275" algn="l" defTabSz="1946275" rtl="0" eaLnBrk="1" latinLnBrk="0" hangingPunct="1">
      <a:defRPr sz="3830" kern="1200">
        <a:solidFill>
          <a:schemeClr val="tx1"/>
        </a:solidFill>
        <a:latin typeface="+mn-lt"/>
        <a:ea typeface="+mn-ea"/>
        <a:cs typeface="+mn-cs"/>
      </a:defRPr>
    </a:lvl3pPr>
    <a:lvl4pPr marL="2919730" algn="l" defTabSz="1946275" rtl="0" eaLnBrk="1" latinLnBrk="0" hangingPunct="1">
      <a:defRPr sz="3830" kern="1200">
        <a:solidFill>
          <a:schemeClr val="tx1"/>
        </a:solidFill>
        <a:latin typeface="+mn-lt"/>
        <a:ea typeface="+mn-ea"/>
        <a:cs typeface="+mn-cs"/>
      </a:defRPr>
    </a:lvl4pPr>
    <a:lvl5pPr marL="3893185" algn="l" defTabSz="1946275" rtl="0" eaLnBrk="1" latinLnBrk="0" hangingPunct="1">
      <a:defRPr sz="3830" kern="1200">
        <a:solidFill>
          <a:schemeClr val="tx1"/>
        </a:solidFill>
        <a:latin typeface="+mn-lt"/>
        <a:ea typeface="+mn-ea"/>
        <a:cs typeface="+mn-cs"/>
      </a:defRPr>
    </a:lvl5pPr>
    <a:lvl6pPr marL="4866005" algn="l" defTabSz="1946275" rtl="0" eaLnBrk="1" latinLnBrk="0" hangingPunct="1">
      <a:defRPr sz="3830" kern="1200">
        <a:solidFill>
          <a:schemeClr val="tx1"/>
        </a:solidFill>
        <a:latin typeface="+mn-lt"/>
        <a:ea typeface="+mn-ea"/>
        <a:cs typeface="+mn-cs"/>
      </a:defRPr>
    </a:lvl6pPr>
    <a:lvl7pPr marL="5839460" algn="l" defTabSz="1946275" rtl="0" eaLnBrk="1" latinLnBrk="0" hangingPunct="1">
      <a:defRPr sz="3830" kern="1200">
        <a:solidFill>
          <a:schemeClr val="tx1"/>
        </a:solidFill>
        <a:latin typeface="+mn-lt"/>
        <a:ea typeface="+mn-ea"/>
        <a:cs typeface="+mn-cs"/>
      </a:defRPr>
    </a:lvl7pPr>
    <a:lvl8pPr marL="6812915" algn="l" defTabSz="1946275" rtl="0" eaLnBrk="1" latinLnBrk="0" hangingPunct="1">
      <a:defRPr sz="3830" kern="1200">
        <a:solidFill>
          <a:schemeClr val="tx1"/>
        </a:solidFill>
        <a:latin typeface="+mn-lt"/>
        <a:ea typeface="+mn-ea"/>
        <a:cs typeface="+mn-cs"/>
      </a:defRPr>
    </a:lvl8pPr>
    <a:lvl9pPr marL="7786370" algn="l" defTabSz="1946275" rtl="0" eaLnBrk="1" latinLnBrk="0" hangingPunct="1">
      <a:defRPr sz="383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88" userDrawn="1">
          <p15:clr>
            <a:srgbClr val="A4A3A4"/>
          </p15:clr>
        </p15:guide>
        <p15:guide id="2" pos="49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3265"/>
    <a:srgbClr val="E0E9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7" d="100"/>
          <a:sy n="17" d="100"/>
        </p:scale>
        <p:origin x="3066" y="90"/>
      </p:cViewPr>
      <p:guideLst>
        <p:guide orient="horz" pos="6288"/>
        <p:guide pos="499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6157913" cy="10080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8050213" y="0"/>
            <a:ext cx="6157912" cy="1008063"/>
          </a:xfrm>
          <a:prstGeom prst="rect">
            <a:avLst/>
          </a:prstGeom>
        </p:spPr>
        <p:txBody>
          <a:bodyPr vert="horz" lIns="91440" tIns="45720" rIns="91440" bIns="45720" rtlCol="0"/>
          <a:lstStyle>
            <a:lvl1pPr algn="r">
              <a:defRPr sz="1200"/>
            </a:lvl1pPr>
          </a:lstStyle>
          <a:p>
            <a:fld id="{5A52E768-6D3B-42EA-AFFD-68FB3C2EC5F3}" type="datetimeFigureOut">
              <a:rPr lang="zh-CN" altLang="en-US" smtClean="0"/>
              <a:t>2025/10/27</a:t>
            </a:fld>
            <a:endParaRPr lang="zh-CN" altLang="en-US"/>
          </a:p>
        </p:txBody>
      </p:sp>
      <p:sp>
        <p:nvSpPr>
          <p:cNvPr id="4" name="幻灯片图像占位符 3"/>
          <p:cNvSpPr>
            <a:spLocks noGrp="1" noRot="1" noChangeAspect="1"/>
          </p:cNvSpPr>
          <p:nvPr>
            <p:ph type="sldImg" idx="2"/>
          </p:nvPr>
        </p:nvSpPr>
        <p:spPr>
          <a:xfrm>
            <a:off x="4561285" y="2513013"/>
            <a:ext cx="5088731" cy="67849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420813" y="9675813"/>
            <a:ext cx="11369675" cy="7915275"/>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19096038"/>
            <a:ext cx="6157913" cy="100806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8050213" y="19096038"/>
            <a:ext cx="6157912" cy="1008062"/>
          </a:xfrm>
          <a:prstGeom prst="rect">
            <a:avLst/>
          </a:prstGeom>
        </p:spPr>
        <p:txBody>
          <a:bodyPr vert="horz" lIns="91440" tIns="45720" rIns="91440" bIns="45720" rtlCol="0" anchor="b"/>
          <a:lstStyle>
            <a:lvl1pPr algn="r">
              <a:defRPr sz="1200"/>
            </a:lvl1pPr>
          </a:lstStyle>
          <a:p>
            <a:fld id="{42BA0ED0-A066-477B-BF89-E97CCCE2749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1946275" rtl="0" eaLnBrk="1" latinLnBrk="0" hangingPunct="1">
      <a:defRPr sz="2555" kern="1200">
        <a:solidFill>
          <a:schemeClr val="tx1"/>
        </a:solidFill>
        <a:latin typeface="+mn-lt"/>
        <a:ea typeface="+mn-ea"/>
        <a:cs typeface="+mn-cs"/>
      </a:defRPr>
    </a:lvl1pPr>
    <a:lvl2pPr marL="973455" algn="l" defTabSz="1946275" rtl="0" eaLnBrk="1" latinLnBrk="0" hangingPunct="1">
      <a:defRPr sz="2555" kern="1200">
        <a:solidFill>
          <a:schemeClr val="tx1"/>
        </a:solidFill>
        <a:latin typeface="+mn-lt"/>
        <a:ea typeface="+mn-ea"/>
        <a:cs typeface="+mn-cs"/>
      </a:defRPr>
    </a:lvl2pPr>
    <a:lvl3pPr marL="1946275" algn="l" defTabSz="1946275" rtl="0" eaLnBrk="1" latinLnBrk="0" hangingPunct="1">
      <a:defRPr sz="2555" kern="1200">
        <a:solidFill>
          <a:schemeClr val="tx1"/>
        </a:solidFill>
        <a:latin typeface="+mn-lt"/>
        <a:ea typeface="+mn-ea"/>
        <a:cs typeface="+mn-cs"/>
      </a:defRPr>
    </a:lvl3pPr>
    <a:lvl4pPr marL="2919730" algn="l" defTabSz="1946275" rtl="0" eaLnBrk="1" latinLnBrk="0" hangingPunct="1">
      <a:defRPr sz="2555" kern="1200">
        <a:solidFill>
          <a:schemeClr val="tx1"/>
        </a:solidFill>
        <a:latin typeface="+mn-lt"/>
        <a:ea typeface="+mn-ea"/>
        <a:cs typeface="+mn-cs"/>
      </a:defRPr>
    </a:lvl4pPr>
    <a:lvl5pPr marL="3893185" algn="l" defTabSz="1946275" rtl="0" eaLnBrk="1" latinLnBrk="0" hangingPunct="1">
      <a:defRPr sz="2555" kern="1200">
        <a:solidFill>
          <a:schemeClr val="tx1"/>
        </a:solidFill>
        <a:latin typeface="+mn-lt"/>
        <a:ea typeface="+mn-ea"/>
        <a:cs typeface="+mn-cs"/>
      </a:defRPr>
    </a:lvl5pPr>
    <a:lvl6pPr marL="4866005" algn="l" defTabSz="1946275" rtl="0" eaLnBrk="1" latinLnBrk="0" hangingPunct="1">
      <a:defRPr sz="2555" kern="1200">
        <a:solidFill>
          <a:schemeClr val="tx1"/>
        </a:solidFill>
        <a:latin typeface="+mn-lt"/>
        <a:ea typeface="+mn-ea"/>
        <a:cs typeface="+mn-cs"/>
      </a:defRPr>
    </a:lvl6pPr>
    <a:lvl7pPr marL="5839460" algn="l" defTabSz="1946275" rtl="0" eaLnBrk="1" latinLnBrk="0" hangingPunct="1">
      <a:defRPr sz="2555" kern="1200">
        <a:solidFill>
          <a:schemeClr val="tx1"/>
        </a:solidFill>
        <a:latin typeface="+mn-lt"/>
        <a:ea typeface="+mn-ea"/>
        <a:cs typeface="+mn-cs"/>
      </a:defRPr>
    </a:lvl7pPr>
    <a:lvl8pPr marL="6812915" algn="l" defTabSz="1946275" rtl="0" eaLnBrk="1" latinLnBrk="0" hangingPunct="1">
      <a:defRPr sz="2555" kern="1200">
        <a:solidFill>
          <a:schemeClr val="tx1"/>
        </a:solidFill>
        <a:latin typeface="+mn-lt"/>
        <a:ea typeface="+mn-ea"/>
        <a:cs typeface="+mn-cs"/>
      </a:defRPr>
    </a:lvl8pPr>
    <a:lvl9pPr marL="7786370" algn="l" defTabSz="1946275" rtl="0" eaLnBrk="1" latinLnBrk="0" hangingPunct="1">
      <a:defRPr sz="255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560888" y="2513013"/>
            <a:ext cx="5089525" cy="6784975"/>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11197379" y="40819124"/>
            <a:ext cx="10538707" cy="2194578"/>
          </a:xfrm>
          <a:prstGeom prst="rect">
            <a:avLst/>
          </a:prstGeom>
        </p:spPr>
        <p:txBody>
          <a:bodyPr lIns="0" tIns="0" rIns="0" bIns="0"/>
          <a:lstStyle>
            <a:lvl1pPr algn="ctr">
              <a:defRPr>
                <a:solidFill>
                  <a:schemeClr val="tx1">
                    <a:tint val="75000"/>
                  </a:schemeClr>
                </a:solidFill>
              </a:defRPr>
            </a:lvl1pPr>
          </a:lstStyle>
          <a:p>
            <a:pPr>
              <a:defRPr/>
            </a:pPr>
            <a:endParaRPr lang="zh-CN" altLang="en-US">
              <a:solidFill>
                <a:prstClr val="black">
                  <a:tint val="75000"/>
                </a:prstClr>
              </a:solidFill>
            </a:endParaRPr>
          </a:p>
        </p:txBody>
      </p:sp>
      <p:sp>
        <p:nvSpPr>
          <p:cNvPr id="3" name="Holder 3"/>
          <p:cNvSpPr>
            <a:spLocks noGrp="1"/>
          </p:cNvSpPr>
          <p:nvPr>
            <p:ph type="dt" sz="half" idx="6"/>
          </p:nvPr>
        </p:nvSpPr>
        <p:spPr>
          <a:xfrm>
            <a:off x="1646675" y="40819124"/>
            <a:ext cx="7574695" cy="2194578"/>
          </a:xfrm>
          <a:prstGeom prst="rect">
            <a:avLst/>
          </a:prstGeom>
        </p:spPr>
        <p:txBody>
          <a:bodyPr lIns="0" tIns="0" rIns="0" bIns="0"/>
          <a:lstStyle>
            <a:lvl1pPr algn="l">
              <a:defRPr>
                <a:solidFill>
                  <a:schemeClr val="tx1">
                    <a:tint val="75000"/>
                  </a:schemeClr>
                </a:solidFill>
              </a:defRPr>
            </a:lvl1pPr>
          </a:lstStyle>
          <a:p>
            <a:pPr>
              <a:defRPr/>
            </a:pPr>
            <a:fld id="{1D8BD707-D9CF-40AE-B4C6-C98DA3205C09}" type="datetimeFigureOut">
              <a:rPr lang="en-US" smtClean="0">
                <a:solidFill>
                  <a:prstClr val="black">
                    <a:tint val="75000"/>
                  </a:prstClr>
                </a:solidFill>
              </a:rPr>
              <a:t>10/27/2025</a:t>
            </a:fld>
            <a:endParaRPr lang="en-US">
              <a:solidFill>
                <a:prstClr val="black">
                  <a:tint val="75000"/>
                </a:prstClr>
              </a:solidFill>
            </a:endParaRPr>
          </a:p>
        </p:txBody>
      </p:sp>
      <p:sp>
        <p:nvSpPr>
          <p:cNvPr id="4" name="Holder 4"/>
          <p:cNvSpPr>
            <a:spLocks noGrp="1"/>
          </p:cNvSpPr>
          <p:nvPr>
            <p:ph type="sldNum" sz="quarter" idx="7"/>
          </p:nvPr>
        </p:nvSpPr>
        <p:spPr>
          <a:xfrm>
            <a:off x="23712087" y="40819124"/>
            <a:ext cx="7574695" cy="2194578"/>
          </a:xfrm>
          <a:prstGeom prst="rect">
            <a:avLst/>
          </a:prstGeom>
        </p:spPr>
        <p:txBody>
          <a:bodyPr lIns="0" tIns="0" rIns="0" bIns="0"/>
          <a:lstStyle>
            <a:lvl1pPr algn="r">
              <a:defRPr>
                <a:solidFill>
                  <a:schemeClr val="tx1">
                    <a:tint val="75000"/>
                  </a:schemeClr>
                </a:solidFill>
              </a:defRPr>
            </a:lvl1pPr>
          </a:lstStyle>
          <a:p>
            <a:pPr>
              <a:defRPr/>
            </a:pPr>
            <a:fld id="{B6F15528-21DE-4FAA-801E-634DDDAF4B2B}" type="slidenum">
              <a:rPr lang="en-US" altLang="zh-CN" smtClean="0">
                <a:solidFill>
                  <a:prstClr val="black">
                    <a:tint val="75000"/>
                  </a:prstClr>
                </a:solidFill>
              </a:rPr>
              <a:t>‹#›</a:t>
            </a:fld>
            <a:endParaRPr lang="en-US" altLang="zh-CN">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0389" y="1904130"/>
            <a:ext cx="30817965" cy="2566116"/>
          </a:xfrm>
          <a:prstGeom prst="rect">
            <a:avLst/>
          </a:prstGeom>
        </p:spPr>
        <p:txBody>
          <a:bodyPr lIns="0" tIns="0" rIns="0" bIns="0"/>
          <a:lstStyle>
            <a:lvl1pPr>
              <a:defRPr sz="9355" b="1" i="0">
                <a:solidFill>
                  <a:schemeClr val="bg1"/>
                </a:solidFill>
                <a:latin typeface="Arial" panose="020B0604020202020204"/>
                <a:cs typeface="Arial" panose="020B0604020202020204"/>
              </a:defRPr>
            </a:lvl1pPr>
          </a:lstStyle>
          <a:p>
            <a:endParaRPr/>
          </a:p>
        </p:txBody>
      </p:sp>
      <p:sp>
        <p:nvSpPr>
          <p:cNvPr id="3" name="Holder 3"/>
          <p:cNvSpPr>
            <a:spLocks noGrp="1"/>
          </p:cNvSpPr>
          <p:nvPr>
            <p:ph type="body" idx="1"/>
          </p:nvPr>
        </p:nvSpPr>
        <p:spPr>
          <a:xfrm>
            <a:off x="1645940" y="10095064"/>
            <a:ext cx="29626872" cy="28968408"/>
          </a:xfrm>
          <a:prstGeom prst="rect">
            <a:avLst/>
          </a:prstGeom>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defRPr>
          <a:latin typeface="+mj-lt"/>
          <a:ea typeface="+mj-ea"/>
          <a:cs typeface="+mj-cs"/>
        </a:defRPr>
      </a:lvl1pPr>
    </p:titleStyle>
    <p:bodyStyle>
      <a:lvl1pPr marL="0">
        <a:defRPr>
          <a:latin typeface="+mn-lt"/>
          <a:ea typeface="+mn-ea"/>
          <a:cs typeface="+mn-cs"/>
        </a:defRPr>
      </a:lvl1pPr>
      <a:lvl2pPr marL="1057275">
        <a:defRPr>
          <a:latin typeface="+mn-lt"/>
          <a:ea typeface="+mn-ea"/>
          <a:cs typeface="+mn-cs"/>
        </a:defRPr>
      </a:lvl2pPr>
      <a:lvl3pPr marL="2113915">
        <a:defRPr>
          <a:latin typeface="+mn-lt"/>
          <a:ea typeface="+mn-ea"/>
          <a:cs typeface="+mn-cs"/>
        </a:defRPr>
      </a:lvl3pPr>
      <a:lvl4pPr marL="3171825">
        <a:defRPr>
          <a:latin typeface="+mn-lt"/>
          <a:ea typeface="+mn-ea"/>
          <a:cs typeface="+mn-cs"/>
        </a:defRPr>
      </a:lvl4pPr>
      <a:lvl5pPr marL="4229100">
        <a:defRPr>
          <a:latin typeface="+mn-lt"/>
          <a:ea typeface="+mn-ea"/>
          <a:cs typeface="+mn-cs"/>
        </a:defRPr>
      </a:lvl5pPr>
      <a:lvl6pPr marL="5285740">
        <a:defRPr>
          <a:latin typeface="+mn-lt"/>
          <a:ea typeface="+mn-ea"/>
          <a:cs typeface="+mn-cs"/>
        </a:defRPr>
      </a:lvl6pPr>
      <a:lvl7pPr marL="6343015">
        <a:defRPr>
          <a:latin typeface="+mn-lt"/>
          <a:ea typeface="+mn-ea"/>
          <a:cs typeface="+mn-cs"/>
        </a:defRPr>
      </a:lvl7pPr>
      <a:lvl8pPr marL="7400290">
        <a:defRPr>
          <a:latin typeface="+mn-lt"/>
          <a:ea typeface="+mn-ea"/>
          <a:cs typeface="+mn-cs"/>
        </a:defRPr>
      </a:lvl8pPr>
      <a:lvl9pPr marL="8458200">
        <a:defRPr>
          <a:latin typeface="+mn-lt"/>
          <a:ea typeface="+mn-ea"/>
          <a:cs typeface="+mn-cs"/>
        </a:defRPr>
      </a:lvl9pPr>
    </p:bodyStyle>
    <p:otherStyle>
      <a:lvl1pPr marL="0">
        <a:defRPr>
          <a:latin typeface="+mn-lt"/>
          <a:ea typeface="+mn-ea"/>
          <a:cs typeface="+mn-cs"/>
        </a:defRPr>
      </a:lvl1pPr>
      <a:lvl2pPr marL="1057275">
        <a:defRPr>
          <a:latin typeface="+mn-lt"/>
          <a:ea typeface="+mn-ea"/>
          <a:cs typeface="+mn-cs"/>
        </a:defRPr>
      </a:lvl2pPr>
      <a:lvl3pPr marL="2113915">
        <a:defRPr>
          <a:latin typeface="+mn-lt"/>
          <a:ea typeface="+mn-ea"/>
          <a:cs typeface="+mn-cs"/>
        </a:defRPr>
      </a:lvl3pPr>
      <a:lvl4pPr marL="3171825">
        <a:defRPr>
          <a:latin typeface="+mn-lt"/>
          <a:ea typeface="+mn-ea"/>
          <a:cs typeface="+mn-cs"/>
        </a:defRPr>
      </a:lvl4pPr>
      <a:lvl5pPr marL="4229100">
        <a:defRPr>
          <a:latin typeface="+mn-lt"/>
          <a:ea typeface="+mn-ea"/>
          <a:cs typeface="+mn-cs"/>
        </a:defRPr>
      </a:lvl5pPr>
      <a:lvl6pPr marL="5285740">
        <a:defRPr>
          <a:latin typeface="+mn-lt"/>
          <a:ea typeface="+mn-ea"/>
          <a:cs typeface="+mn-cs"/>
        </a:defRPr>
      </a:lvl6pPr>
      <a:lvl7pPr marL="6343015">
        <a:defRPr>
          <a:latin typeface="+mn-lt"/>
          <a:ea typeface="+mn-ea"/>
          <a:cs typeface="+mn-cs"/>
        </a:defRPr>
      </a:lvl7pPr>
      <a:lvl8pPr marL="7400290">
        <a:defRPr>
          <a:latin typeface="+mn-lt"/>
          <a:ea typeface="+mn-ea"/>
          <a:cs typeface="+mn-cs"/>
        </a:defRPr>
      </a:lvl8pPr>
      <a:lvl9pPr marL="8458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422275" y="570682"/>
            <a:ext cx="32004000" cy="3581400"/>
          </a:xfrm>
          <a:prstGeom prst="roundRect">
            <a:avLst/>
          </a:prstGeom>
          <a:solidFill>
            <a:srgbClr val="983265"/>
          </a:solidFill>
          <a:ln>
            <a:solidFill>
              <a:srgbClr val="983265"/>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object 2"/>
          <p:cNvSpPr txBox="1"/>
          <p:nvPr/>
        </p:nvSpPr>
        <p:spPr>
          <a:xfrm>
            <a:off x="827405" y="4180022"/>
            <a:ext cx="31288990" cy="5036185"/>
          </a:xfrm>
          <a:prstGeom prst="rect">
            <a:avLst/>
          </a:prstGeom>
        </p:spPr>
        <p:txBody>
          <a:bodyPr vert="horz" wrap="square" lIns="0" tIns="50773" rIns="0" bIns="0" rtlCol="0">
            <a:spAutoFit/>
          </a:bodyPr>
          <a:lstStyle/>
          <a:p>
            <a:pPr marL="152400">
              <a:lnSpc>
                <a:spcPct val="100000"/>
              </a:lnSpc>
              <a:spcBef>
                <a:spcPts val="400"/>
              </a:spcBef>
            </a:pPr>
            <a:r>
              <a:rPr lang="en-US" sz="7200" b="1" spc="-40" dirty="0">
                <a:solidFill>
                  <a:srgbClr val="993265"/>
                </a:solidFill>
                <a:latin typeface="Calibri" panose="020F0502020204030204" charset="0"/>
                <a:cs typeface="Calibri" panose="020F0502020204030204" charset="0"/>
              </a:rPr>
              <a:t>Abstract</a:t>
            </a:r>
            <a:r>
              <a:rPr sz="7200" b="1" spc="-40" dirty="0">
                <a:solidFill>
                  <a:srgbClr val="993265"/>
                </a:solidFill>
                <a:latin typeface="Calibri" panose="020F0502020204030204" charset="0"/>
                <a:cs typeface="Calibri" panose="020F0502020204030204" charset="0"/>
              </a:rPr>
              <a:t>:</a:t>
            </a:r>
            <a:endParaRPr sz="7200" b="1" dirty="0">
              <a:latin typeface="Calibri" panose="020F0502020204030204" charset="0"/>
              <a:cs typeface="Calibri" panose="020F0502020204030204" charset="0"/>
            </a:endParaRPr>
          </a:p>
          <a:p>
            <a:pPr algn="just">
              <a:lnSpc>
                <a:spcPct val="100000"/>
              </a:lnSpc>
            </a:pPr>
            <a:r>
              <a:rPr lang="en-US" altLang="zh-CN" sz="3600" b="1" dirty="0">
                <a:latin typeface="Calibri" panose="020F0502020204030204" charset="0"/>
                <a:cs typeface="Calibri" panose="020F0502020204030204" charset="0"/>
                <a:sym typeface="+mn-ea"/>
              </a:rPr>
              <a:t>As a quantum state of frequency extrema in the momentum space of acoustic systems, sonic valley pseudospin provides a new degree of freedom for controlling acoustic waves. Higher-order topological insulators (HOTIs) have extended the traditional bulk-edge correspondence principle and are a crucial concept for classic wave regulation. However, HOTIs in valley sonic crystals (VSCs) only appear in a single bandgap, which limits the multi-frequency selectivity of the corner state and is not conducive to the design of multi-frequency acoustic communication devices. Here, we demonstrate “Y-shaped” acoustic crystals with C3 symmetry that form a double-band VSC, and the topological phase transitions in both low- and high-frequency band gaps coincide. We realize theoretically and experimentally higher-order states in dual-band valley sonic crystals. Our work enriches the application of HOTIs in acoustic multi-frequency regulatory systems and provides different avenues for designing of multi-band acoustic devices.</a:t>
            </a:r>
          </a:p>
        </p:txBody>
      </p:sp>
      <p:sp>
        <p:nvSpPr>
          <p:cNvPr id="4" name="object 4"/>
          <p:cNvSpPr/>
          <p:nvPr/>
        </p:nvSpPr>
        <p:spPr>
          <a:xfrm>
            <a:off x="417830" y="642437"/>
            <a:ext cx="32008445" cy="8625840"/>
          </a:xfrm>
          <a:custGeom>
            <a:avLst/>
            <a:gdLst/>
            <a:ahLst/>
            <a:cxnLst/>
            <a:rect l="l" t="t" r="r" b="b"/>
            <a:pathLst>
              <a:path w="7370445" h="2089785">
                <a:moveTo>
                  <a:pt x="7347217" y="140208"/>
                </a:moveTo>
                <a:lnTo>
                  <a:pt x="7340079" y="95783"/>
                </a:lnTo>
                <a:lnTo>
                  <a:pt x="7320140" y="57277"/>
                </a:lnTo>
                <a:lnTo>
                  <a:pt x="7289609" y="26974"/>
                </a:lnTo>
                <a:lnTo>
                  <a:pt x="7250646" y="7124"/>
                </a:lnTo>
                <a:lnTo>
                  <a:pt x="7205485" y="0"/>
                </a:lnTo>
                <a:lnTo>
                  <a:pt x="915924" y="0"/>
                </a:lnTo>
                <a:lnTo>
                  <a:pt x="871499" y="7124"/>
                </a:lnTo>
                <a:lnTo>
                  <a:pt x="832993" y="26974"/>
                </a:lnTo>
                <a:lnTo>
                  <a:pt x="802690" y="57277"/>
                </a:lnTo>
                <a:lnTo>
                  <a:pt x="782840" y="95783"/>
                </a:lnTo>
                <a:lnTo>
                  <a:pt x="775716" y="140208"/>
                </a:lnTo>
                <a:lnTo>
                  <a:pt x="775716" y="704088"/>
                </a:lnTo>
                <a:lnTo>
                  <a:pt x="782840" y="748512"/>
                </a:lnTo>
                <a:lnTo>
                  <a:pt x="802690" y="787019"/>
                </a:lnTo>
                <a:lnTo>
                  <a:pt x="832993" y="817333"/>
                </a:lnTo>
                <a:lnTo>
                  <a:pt x="871499" y="837171"/>
                </a:lnTo>
                <a:lnTo>
                  <a:pt x="915924" y="844296"/>
                </a:lnTo>
                <a:lnTo>
                  <a:pt x="7205485" y="844296"/>
                </a:lnTo>
                <a:lnTo>
                  <a:pt x="7250646" y="837171"/>
                </a:lnTo>
                <a:lnTo>
                  <a:pt x="7289609" y="817333"/>
                </a:lnTo>
                <a:lnTo>
                  <a:pt x="7320140" y="787019"/>
                </a:lnTo>
                <a:lnTo>
                  <a:pt x="7340079" y="748512"/>
                </a:lnTo>
                <a:lnTo>
                  <a:pt x="7347217" y="704088"/>
                </a:lnTo>
                <a:lnTo>
                  <a:pt x="7347217" y="140208"/>
                </a:lnTo>
                <a:close/>
              </a:path>
              <a:path w="7370445" h="2089785">
                <a:moveTo>
                  <a:pt x="7370077" y="1095756"/>
                </a:moveTo>
                <a:lnTo>
                  <a:pt x="7368553" y="1074420"/>
                </a:lnTo>
                <a:lnTo>
                  <a:pt x="7365505" y="1054608"/>
                </a:lnTo>
                <a:lnTo>
                  <a:pt x="7360933" y="1034796"/>
                </a:lnTo>
                <a:lnTo>
                  <a:pt x="7356361" y="1023823"/>
                </a:lnTo>
                <a:lnTo>
                  <a:pt x="7356361" y="1885188"/>
                </a:lnTo>
                <a:lnTo>
                  <a:pt x="7354837" y="1905000"/>
                </a:lnTo>
                <a:lnTo>
                  <a:pt x="7341121" y="1959864"/>
                </a:lnTo>
                <a:lnTo>
                  <a:pt x="7312165" y="2007108"/>
                </a:lnTo>
                <a:lnTo>
                  <a:pt x="7271017" y="2043684"/>
                </a:lnTo>
                <a:lnTo>
                  <a:pt x="7222249" y="2066544"/>
                </a:lnTo>
                <a:lnTo>
                  <a:pt x="7184149" y="2074164"/>
                </a:lnTo>
                <a:lnTo>
                  <a:pt x="7165861" y="2075688"/>
                </a:lnTo>
                <a:lnTo>
                  <a:pt x="204216" y="2075688"/>
                </a:lnTo>
                <a:lnTo>
                  <a:pt x="164592" y="2071116"/>
                </a:lnTo>
                <a:lnTo>
                  <a:pt x="112776" y="2052828"/>
                </a:lnTo>
                <a:lnTo>
                  <a:pt x="68580" y="2019300"/>
                </a:lnTo>
                <a:lnTo>
                  <a:pt x="36576" y="1975104"/>
                </a:lnTo>
                <a:lnTo>
                  <a:pt x="16764" y="1923288"/>
                </a:lnTo>
                <a:lnTo>
                  <a:pt x="13716" y="1885188"/>
                </a:lnTo>
                <a:lnTo>
                  <a:pt x="13716" y="1095756"/>
                </a:lnTo>
                <a:lnTo>
                  <a:pt x="18288" y="1057656"/>
                </a:lnTo>
                <a:lnTo>
                  <a:pt x="36576" y="1005840"/>
                </a:lnTo>
                <a:lnTo>
                  <a:pt x="70104" y="961644"/>
                </a:lnTo>
                <a:lnTo>
                  <a:pt x="112776" y="929640"/>
                </a:lnTo>
                <a:lnTo>
                  <a:pt x="147828" y="914400"/>
                </a:lnTo>
                <a:lnTo>
                  <a:pt x="184404" y="906780"/>
                </a:lnTo>
                <a:lnTo>
                  <a:pt x="7185673" y="906780"/>
                </a:lnTo>
                <a:lnTo>
                  <a:pt x="7240537" y="922020"/>
                </a:lnTo>
                <a:lnTo>
                  <a:pt x="7286257" y="949452"/>
                </a:lnTo>
                <a:lnTo>
                  <a:pt x="7333501" y="1005840"/>
                </a:lnTo>
                <a:lnTo>
                  <a:pt x="7351789" y="1059180"/>
                </a:lnTo>
                <a:lnTo>
                  <a:pt x="7356361" y="1885188"/>
                </a:lnTo>
                <a:lnTo>
                  <a:pt x="7356361" y="1023823"/>
                </a:lnTo>
                <a:lnTo>
                  <a:pt x="7335025" y="981456"/>
                </a:lnTo>
                <a:lnTo>
                  <a:pt x="7309117" y="950976"/>
                </a:lnTo>
                <a:lnTo>
                  <a:pt x="7263397" y="915924"/>
                </a:lnTo>
                <a:lnTo>
                  <a:pt x="7241146" y="906780"/>
                </a:lnTo>
                <a:lnTo>
                  <a:pt x="7225297" y="900684"/>
                </a:lnTo>
                <a:lnTo>
                  <a:pt x="7207009" y="896112"/>
                </a:lnTo>
                <a:lnTo>
                  <a:pt x="7185673" y="893064"/>
                </a:lnTo>
                <a:lnTo>
                  <a:pt x="7165861" y="891540"/>
                </a:lnTo>
                <a:lnTo>
                  <a:pt x="202692" y="891540"/>
                </a:lnTo>
                <a:lnTo>
                  <a:pt x="161544" y="896112"/>
                </a:lnTo>
                <a:lnTo>
                  <a:pt x="123444" y="908304"/>
                </a:lnTo>
                <a:lnTo>
                  <a:pt x="89916" y="926592"/>
                </a:lnTo>
                <a:lnTo>
                  <a:pt x="45720" y="966216"/>
                </a:lnTo>
                <a:lnTo>
                  <a:pt x="15240" y="1016508"/>
                </a:lnTo>
                <a:lnTo>
                  <a:pt x="3048" y="1056132"/>
                </a:lnTo>
                <a:lnTo>
                  <a:pt x="0" y="1075944"/>
                </a:lnTo>
                <a:lnTo>
                  <a:pt x="0" y="1906524"/>
                </a:lnTo>
                <a:lnTo>
                  <a:pt x="9144" y="1946148"/>
                </a:lnTo>
                <a:lnTo>
                  <a:pt x="24384" y="1982724"/>
                </a:lnTo>
                <a:lnTo>
                  <a:pt x="45720" y="2016252"/>
                </a:lnTo>
                <a:lnTo>
                  <a:pt x="74676" y="2043684"/>
                </a:lnTo>
                <a:lnTo>
                  <a:pt x="106680" y="2065020"/>
                </a:lnTo>
                <a:lnTo>
                  <a:pt x="143256" y="2080260"/>
                </a:lnTo>
                <a:lnTo>
                  <a:pt x="182880" y="2089404"/>
                </a:lnTo>
                <a:lnTo>
                  <a:pt x="7165861" y="2089404"/>
                </a:lnTo>
                <a:lnTo>
                  <a:pt x="7187197" y="2087880"/>
                </a:lnTo>
                <a:lnTo>
                  <a:pt x="7207009" y="2084832"/>
                </a:lnTo>
                <a:lnTo>
                  <a:pt x="7226821" y="2080260"/>
                </a:lnTo>
                <a:lnTo>
                  <a:pt x="7240537" y="2075688"/>
                </a:lnTo>
                <a:lnTo>
                  <a:pt x="7245109" y="2074164"/>
                </a:lnTo>
                <a:lnTo>
                  <a:pt x="7280161" y="2054352"/>
                </a:lnTo>
                <a:lnTo>
                  <a:pt x="7310641" y="2029968"/>
                </a:lnTo>
                <a:lnTo>
                  <a:pt x="7335025" y="1999488"/>
                </a:lnTo>
                <a:lnTo>
                  <a:pt x="7360933" y="1946148"/>
                </a:lnTo>
                <a:lnTo>
                  <a:pt x="7368553" y="1906524"/>
                </a:lnTo>
                <a:lnTo>
                  <a:pt x="7370077" y="1885188"/>
                </a:lnTo>
                <a:lnTo>
                  <a:pt x="7370077" y="1095756"/>
                </a:lnTo>
                <a:close/>
              </a:path>
            </a:pathLst>
          </a:custGeom>
          <a:solidFill>
            <a:srgbClr val="983265"/>
          </a:solidFill>
        </p:spPr>
        <p:txBody>
          <a:bodyPr wrap="square" lIns="0" tIns="0" rIns="0" bIns="0" rtlCol="0"/>
          <a:lstStyle/>
          <a:p>
            <a:endParaRPr sz="7200"/>
          </a:p>
        </p:txBody>
      </p:sp>
      <p:grpSp>
        <p:nvGrpSpPr>
          <p:cNvPr id="6" name="object 6"/>
          <p:cNvGrpSpPr/>
          <p:nvPr/>
        </p:nvGrpSpPr>
        <p:grpSpPr>
          <a:xfrm>
            <a:off x="403225" y="40555362"/>
            <a:ext cx="32001460" cy="2089150"/>
            <a:chOff x="89910" y="10003528"/>
            <a:chExt cx="7360920" cy="584200"/>
          </a:xfrm>
        </p:grpSpPr>
        <p:sp>
          <p:nvSpPr>
            <p:cNvPr id="7" name="object 7"/>
            <p:cNvSpPr/>
            <p:nvPr/>
          </p:nvSpPr>
          <p:spPr>
            <a:xfrm>
              <a:off x="91434" y="10006576"/>
              <a:ext cx="7356475" cy="579120"/>
            </a:xfrm>
            <a:custGeom>
              <a:avLst/>
              <a:gdLst/>
              <a:ahLst/>
              <a:cxnLst/>
              <a:rect l="l" t="t" r="r" b="b"/>
              <a:pathLst>
                <a:path w="7356475" h="579120">
                  <a:moveTo>
                    <a:pt x="7260341" y="0"/>
                  </a:moveTo>
                  <a:lnTo>
                    <a:pt x="97535" y="0"/>
                  </a:lnTo>
                  <a:lnTo>
                    <a:pt x="59793" y="7500"/>
                  </a:lnTo>
                  <a:lnTo>
                    <a:pt x="28765" y="28003"/>
                  </a:lnTo>
                  <a:lnTo>
                    <a:pt x="7739" y="58507"/>
                  </a:lnTo>
                  <a:lnTo>
                    <a:pt x="0" y="96011"/>
                  </a:lnTo>
                  <a:lnTo>
                    <a:pt x="0" y="481583"/>
                  </a:lnTo>
                  <a:lnTo>
                    <a:pt x="7739" y="519326"/>
                  </a:lnTo>
                  <a:lnTo>
                    <a:pt x="28765" y="550354"/>
                  </a:lnTo>
                  <a:lnTo>
                    <a:pt x="59793" y="571381"/>
                  </a:lnTo>
                  <a:lnTo>
                    <a:pt x="97535" y="579120"/>
                  </a:lnTo>
                  <a:lnTo>
                    <a:pt x="7260341" y="579120"/>
                  </a:lnTo>
                  <a:lnTo>
                    <a:pt x="7297846" y="571381"/>
                  </a:lnTo>
                  <a:lnTo>
                    <a:pt x="7328350" y="550354"/>
                  </a:lnTo>
                  <a:lnTo>
                    <a:pt x="7348852" y="519326"/>
                  </a:lnTo>
                  <a:lnTo>
                    <a:pt x="7356353" y="481583"/>
                  </a:lnTo>
                  <a:lnTo>
                    <a:pt x="7356353" y="96011"/>
                  </a:lnTo>
                  <a:lnTo>
                    <a:pt x="7348852" y="58507"/>
                  </a:lnTo>
                  <a:lnTo>
                    <a:pt x="7328350" y="28003"/>
                  </a:lnTo>
                  <a:lnTo>
                    <a:pt x="7297846" y="7500"/>
                  </a:lnTo>
                  <a:lnTo>
                    <a:pt x="7260341" y="0"/>
                  </a:lnTo>
                  <a:close/>
                </a:path>
              </a:pathLst>
            </a:custGeom>
            <a:solidFill>
              <a:srgbClr val="983265"/>
            </a:solidFill>
          </p:spPr>
          <p:txBody>
            <a:bodyPr wrap="square" lIns="0" tIns="0" rIns="0" bIns="0" rtlCol="0"/>
            <a:lstStyle/>
            <a:p>
              <a:endParaRPr sz="7200"/>
            </a:p>
          </p:txBody>
        </p:sp>
        <p:sp>
          <p:nvSpPr>
            <p:cNvPr id="8" name="object 8"/>
            <p:cNvSpPr/>
            <p:nvPr/>
          </p:nvSpPr>
          <p:spPr>
            <a:xfrm>
              <a:off x="89910" y="10003528"/>
              <a:ext cx="7360920" cy="584200"/>
            </a:xfrm>
            <a:custGeom>
              <a:avLst/>
              <a:gdLst/>
              <a:ahLst/>
              <a:cxnLst/>
              <a:rect l="l" t="t" r="r" b="b"/>
              <a:pathLst>
                <a:path w="7360920" h="584200">
                  <a:moveTo>
                    <a:pt x="7272534" y="0"/>
                  </a:moveTo>
                  <a:lnTo>
                    <a:pt x="88391" y="0"/>
                  </a:lnTo>
                  <a:lnTo>
                    <a:pt x="77723" y="3048"/>
                  </a:lnTo>
                  <a:lnTo>
                    <a:pt x="68579" y="4572"/>
                  </a:lnTo>
                  <a:lnTo>
                    <a:pt x="59436" y="7620"/>
                  </a:lnTo>
                  <a:lnTo>
                    <a:pt x="51816" y="12192"/>
                  </a:lnTo>
                  <a:lnTo>
                    <a:pt x="42672" y="16764"/>
                  </a:lnTo>
                  <a:lnTo>
                    <a:pt x="35052" y="22860"/>
                  </a:lnTo>
                  <a:lnTo>
                    <a:pt x="21336" y="36576"/>
                  </a:lnTo>
                  <a:lnTo>
                    <a:pt x="16764" y="44196"/>
                  </a:lnTo>
                  <a:lnTo>
                    <a:pt x="10668" y="51816"/>
                  </a:lnTo>
                  <a:lnTo>
                    <a:pt x="1524" y="79248"/>
                  </a:lnTo>
                  <a:lnTo>
                    <a:pt x="0" y="89916"/>
                  </a:lnTo>
                  <a:lnTo>
                    <a:pt x="0" y="495300"/>
                  </a:lnTo>
                  <a:lnTo>
                    <a:pt x="1524" y="504444"/>
                  </a:lnTo>
                  <a:lnTo>
                    <a:pt x="4572" y="515112"/>
                  </a:lnTo>
                  <a:lnTo>
                    <a:pt x="7620" y="524256"/>
                  </a:lnTo>
                  <a:lnTo>
                    <a:pt x="12192" y="531876"/>
                  </a:lnTo>
                  <a:lnTo>
                    <a:pt x="16764" y="541020"/>
                  </a:lnTo>
                  <a:lnTo>
                    <a:pt x="22860" y="548640"/>
                  </a:lnTo>
                  <a:lnTo>
                    <a:pt x="35052" y="560832"/>
                  </a:lnTo>
                  <a:lnTo>
                    <a:pt x="42672" y="566928"/>
                  </a:lnTo>
                  <a:lnTo>
                    <a:pt x="51816" y="571500"/>
                  </a:lnTo>
                  <a:lnTo>
                    <a:pt x="59436" y="576072"/>
                  </a:lnTo>
                  <a:lnTo>
                    <a:pt x="68579" y="579120"/>
                  </a:lnTo>
                  <a:lnTo>
                    <a:pt x="79247" y="582168"/>
                  </a:lnTo>
                  <a:lnTo>
                    <a:pt x="88391" y="583692"/>
                  </a:lnTo>
                  <a:lnTo>
                    <a:pt x="7272534" y="583692"/>
                  </a:lnTo>
                  <a:lnTo>
                    <a:pt x="7281678" y="582168"/>
                  </a:lnTo>
                  <a:lnTo>
                    <a:pt x="7290822" y="579120"/>
                  </a:lnTo>
                  <a:lnTo>
                    <a:pt x="88391" y="579120"/>
                  </a:lnTo>
                  <a:lnTo>
                    <a:pt x="79247" y="577596"/>
                  </a:lnTo>
                  <a:lnTo>
                    <a:pt x="38100" y="557784"/>
                  </a:lnTo>
                  <a:lnTo>
                    <a:pt x="25908" y="544068"/>
                  </a:lnTo>
                  <a:lnTo>
                    <a:pt x="19812" y="537972"/>
                  </a:lnTo>
                  <a:lnTo>
                    <a:pt x="15240" y="530352"/>
                  </a:lnTo>
                  <a:lnTo>
                    <a:pt x="12192" y="521208"/>
                  </a:lnTo>
                  <a:lnTo>
                    <a:pt x="9144" y="513588"/>
                  </a:lnTo>
                  <a:lnTo>
                    <a:pt x="6096" y="504444"/>
                  </a:lnTo>
                  <a:lnTo>
                    <a:pt x="4572" y="493776"/>
                  </a:lnTo>
                  <a:lnTo>
                    <a:pt x="4572" y="89916"/>
                  </a:lnTo>
                  <a:lnTo>
                    <a:pt x="19812" y="45720"/>
                  </a:lnTo>
                  <a:lnTo>
                    <a:pt x="25908" y="39624"/>
                  </a:lnTo>
                  <a:lnTo>
                    <a:pt x="32004" y="32004"/>
                  </a:lnTo>
                  <a:lnTo>
                    <a:pt x="70103" y="9144"/>
                  </a:lnTo>
                  <a:lnTo>
                    <a:pt x="99059" y="4572"/>
                  </a:lnTo>
                  <a:lnTo>
                    <a:pt x="7290822" y="4572"/>
                  </a:lnTo>
                  <a:lnTo>
                    <a:pt x="7281678" y="1524"/>
                  </a:lnTo>
                  <a:lnTo>
                    <a:pt x="7272534" y="0"/>
                  </a:lnTo>
                  <a:close/>
                </a:path>
                <a:path w="7360920" h="584200">
                  <a:moveTo>
                    <a:pt x="7290822" y="4572"/>
                  </a:moveTo>
                  <a:lnTo>
                    <a:pt x="7261866" y="4572"/>
                  </a:lnTo>
                  <a:lnTo>
                    <a:pt x="7289298" y="9144"/>
                  </a:lnTo>
                  <a:lnTo>
                    <a:pt x="7298442" y="12192"/>
                  </a:lnTo>
                  <a:lnTo>
                    <a:pt x="7306062" y="16764"/>
                  </a:lnTo>
                  <a:lnTo>
                    <a:pt x="7315206" y="21336"/>
                  </a:lnTo>
                  <a:lnTo>
                    <a:pt x="7321302" y="25908"/>
                  </a:lnTo>
                  <a:lnTo>
                    <a:pt x="7348734" y="62484"/>
                  </a:lnTo>
                  <a:lnTo>
                    <a:pt x="7356354" y="99060"/>
                  </a:lnTo>
                  <a:lnTo>
                    <a:pt x="7356354" y="484632"/>
                  </a:lnTo>
                  <a:lnTo>
                    <a:pt x="7344162" y="530352"/>
                  </a:lnTo>
                  <a:lnTo>
                    <a:pt x="7313682" y="562356"/>
                  </a:lnTo>
                  <a:lnTo>
                    <a:pt x="7306062" y="568452"/>
                  </a:lnTo>
                  <a:lnTo>
                    <a:pt x="7298442" y="571500"/>
                  </a:lnTo>
                  <a:lnTo>
                    <a:pt x="7280154" y="577596"/>
                  </a:lnTo>
                  <a:lnTo>
                    <a:pt x="7271010" y="579120"/>
                  </a:lnTo>
                  <a:lnTo>
                    <a:pt x="7290822" y="579120"/>
                  </a:lnTo>
                  <a:lnTo>
                    <a:pt x="7331970" y="554736"/>
                  </a:lnTo>
                  <a:lnTo>
                    <a:pt x="7353306" y="522732"/>
                  </a:lnTo>
                  <a:lnTo>
                    <a:pt x="7360926" y="495300"/>
                  </a:lnTo>
                  <a:lnTo>
                    <a:pt x="7360926" y="88392"/>
                  </a:lnTo>
                  <a:lnTo>
                    <a:pt x="7357878" y="79248"/>
                  </a:lnTo>
                  <a:lnTo>
                    <a:pt x="7356354" y="70104"/>
                  </a:lnTo>
                  <a:lnTo>
                    <a:pt x="7331970" y="28956"/>
                  </a:lnTo>
                  <a:lnTo>
                    <a:pt x="7299966" y="7620"/>
                  </a:lnTo>
                  <a:lnTo>
                    <a:pt x="7290822" y="4572"/>
                  </a:lnTo>
                  <a:close/>
                </a:path>
              </a:pathLst>
            </a:custGeom>
            <a:solidFill>
              <a:srgbClr val="CC3298"/>
            </a:solidFill>
          </p:spPr>
          <p:txBody>
            <a:bodyPr wrap="square" lIns="0" tIns="0" rIns="0" bIns="0" rtlCol="0"/>
            <a:lstStyle/>
            <a:p>
              <a:endParaRPr sz="7200"/>
            </a:p>
          </p:txBody>
        </p:sp>
      </p:grpSp>
      <p:grpSp>
        <p:nvGrpSpPr>
          <p:cNvPr id="411" name="组合 410"/>
          <p:cNvGrpSpPr/>
          <p:nvPr/>
        </p:nvGrpSpPr>
        <p:grpSpPr>
          <a:xfrm>
            <a:off x="270510" y="529407"/>
            <a:ext cx="32188785" cy="3627120"/>
            <a:chOff x="6090" y="840"/>
            <a:chExt cx="44915" cy="5864"/>
          </a:xfrm>
        </p:grpSpPr>
        <p:sp>
          <p:nvSpPr>
            <p:cNvPr id="5" name="object 5"/>
            <p:cNvSpPr/>
            <p:nvPr/>
          </p:nvSpPr>
          <p:spPr>
            <a:xfrm>
              <a:off x="6248" y="953"/>
              <a:ext cx="44757" cy="5751"/>
            </a:xfrm>
            <a:custGeom>
              <a:avLst/>
              <a:gdLst/>
              <a:ahLst/>
              <a:cxnLst/>
              <a:rect l="l" t="t" r="r" b="b"/>
              <a:pathLst>
                <a:path w="6577965" h="850900">
                  <a:moveTo>
                    <a:pt x="6432810" y="0"/>
                  </a:moveTo>
                  <a:lnTo>
                    <a:pt x="143256" y="0"/>
                  </a:lnTo>
                  <a:lnTo>
                    <a:pt x="128016" y="1524"/>
                  </a:lnTo>
                  <a:lnTo>
                    <a:pt x="86868" y="12192"/>
                  </a:lnTo>
                  <a:lnTo>
                    <a:pt x="51816" y="33528"/>
                  </a:lnTo>
                  <a:lnTo>
                    <a:pt x="42672" y="42672"/>
                  </a:lnTo>
                  <a:lnTo>
                    <a:pt x="32004" y="51816"/>
                  </a:lnTo>
                  <a:lnTo>
                    <a:pt x="24384" y="64008"/>
                  </a:lnTo>
                  <a:lnTo>
                    <a:pt x="16764" y="74676"/>
                  </a:lnTo>
                  <a:lnTo>
                    <a:pt x="10668" y="88392"/>
                  </a:lnTo>
                  <a:lnTo>
                    <a:pt x="6096" y="100584"/>
                  </a:lnTo>
                  <a:lnTo>
                    <a:pt x="3048" y="114300"/>
                  </a:lnTo>
                  <a:lnTo>
                    <a:pt x="1524" y="129540"/>
                  </a:lnTo>
                  <a:lnTo>
                    <a:pt x="0" y="143256"/>
                  </a:lnTo>
                  <a:lnTo>
                    <a:pt x="0" y="707136"/>
                  </a:lnTo>
                  <a:lnTo>
                    <a:pt x="1524" y="722376"/>
                  </a:lnTo>
                  <a:lnTo>
                    <a:pt x="10668" y="763524"/>
                  </a:lnTo>
                  <a:lnTo>
                    <a:pt x="33528" y="798576"/>
                  </a:lnTo>
                  <a:lnTo>
                    <a:pt x="42672" y="807720"/>
                  </a:lnTo>
                  <a:lnTo>
                    <a:pt x="51816" y="818388"/>
                  </a:lnTo>
                  <a:lnTo>
                    <a:pt x="64008" y="826008"/>
                  </a:lnTo>
                  <a:lnTo>
                    <a:pt x="74676" y="833628"/>
                  </a:lnTo>
                  <a:lnTo>
                    <a:pt x="88392" y="839724"/>
                  </a:lnTo>
                  <a:lnTo>
                    <a:pt x="100584" y="844296"/>
                  </a:lnTo>
                  <a:lnTo>
                    <a:pt x="114300" y="847344"/>
                  </a:lnTo>
                  <a:lnTo>
                    <a:pt x="129540" y="848868"/>
                  </a:lnTo>
                  <a:lnTo>
                    <a:pt x="143256" y="850392"/>
                  </a:lnTo>
                  <a:lnTo>
                    <a:pt x="6434334" y="850392"/>
                  </a:lnTo>
                  <a:lnTo>
                    <a:pt x="6461766" y="847344"/>
                  </a:lnTo>
                  <a:lnTo>
                    <a:pt x="6469386" y="845820"/>
                  </a:lnTo>
                  <a:lnTo>
                    <a:pt x="143256" y="845820"/>
                  </a:lnTo>
                  <a:lnTo>
                    <a:pt x="115824" y="842772"/>
                  </a:lnTo>
                  <a:lnTo>
                    <a:pt x="77724" y="829056"/>
                  </a:lnTo>
                  <a:lnTo>
                    <a:pt x="36576" y="795528"/>
                  </a:lnTo>
                  <a:lnTo>
                    <a:pt x="15240" y="760476"/>
                  </a:lnTo>
                  <a:lnTo>
                    <a:pt x="4572" y="707136"/>
                  </a:lnTo>
                  <a:lnTo>
                    <a:pt x="4572" y="143256"/>
                  </a:lnTo>
                  <a:lnTo>
                    <a:pt x="10668" y="102108"/>
                  </a:lnTo>
                  <a:lnTo>
                    <a:pt x="28956" y="65532"/>
                  </a:lnTo>
                  <a:lnTo>
                    <a:pt x="54864" y="36576"/>
                  </a:lnTo>
                  <a:lnTo>
                    <a:pt x="89916" y="15240"/>
                  </a:lnTo>
                  <a:lnTo>
                    <a:pt x="143256" y="4572"/>
                  </a:lnTo>
                  <a:lnTo>
                    <a:pt x="6468624" y="4572"/>
                  </a:lnTo>
                  <a:lnTo>
                    <a:pt x="6461766" y="3048"/>
                  </a:lnTo>
                  <a:lnTo>
                    <a:pt x="6448050" y="1524"/>
                  </a:lnTo>
                  <a:lnTo>
                    <a:pt x="6432810" y="0"/>
                  </a:lnTo>
                  <a:close/>
                </a:path>
                <a:path w="6577965" h="850900">
                  <a:moveTo>
                    <a:pt x="6468624" y="4572"/>
                  </a:moveTo>
                  <a:lnTo>
                    <a:pt x="6432810" y="4572"/>
                  </a:lnTo>
                  <a:lnTo>
                    <a:pt x="6448050" y="6096"/>
                  </a:lnTo>
                  <a:lnTo>
                    <a:pt x="6461766" y="7620"/>
                  </a:lnTo>
                  <a:lnTo>
                    <a:pt x="6499866" y="21336"/>
                  </a:lnTo>
                  <a:lnTo>
                    <a:pt x="6531870" y="45720"/>
                  </a:lnTo>
                  <a:lnTo>
                    <a:pt x="6560826" y="89916"/>
                  </a:lnTo>
                  <a:lnTo>
                    <a:pt x="6571494" y="129540"/>
                  </a:lnTo>
                  <a:lnTo>
                    <a:pt x="6571494" y="720852"/>
                  </a:lnTo>
                  <a:lnTo>
                    <a:pt x="6560826" y="760476"/>
                  </a:lnTo>
                  <a:lnTo>
                    <a:pt x="6541014" y="795528"/>
                  </a:lnTo>
                  <a:lnTo>
                    <a:pt x="6499866" y="829056"/>
                  </a:lnTo>
                  <a:lnTo>
                    <a:pt x="6461766" y="842772"/>
                  </a:lnTo>
                  <a:lnTo>
                    <a:pt x="6432810" y="845820"/>
                  </a:lnTo>
                  <a:lnTo>
                    <a:pt x="6469386" y="845820"/>
                  </a:lnTo>
                  <a:lnTo>
                    <a:pt x="6513582" y="826008"/>
                  </a:lnTo>
                  <a:lnTo>
                    <a:pt x="6544062" y="798576"/>
                  </a:lnTo>
                  <a:lnTo>
                    <a:pt x="6551682" y="786384"/>
                  </a:lnTo>
                  <a:lnTo>
                    <a:pt x="6559302" y="775716"/>
                  </a:lnTo>
                  <a:lnTo>
                    <a:pt x="6565398" y="762000"/>
                  </a:lnTo>
                  <a:lnTo>
                    <a:pt x="6569970" y="749808"/>
                  </a:lnTo>
                  <a:lnTo>
                    <a:pt x="6574542" y="736092"/>
                  </a:lnTo>
                  <a:lnTo>
                    <a:pt x="6576066" y="720852"/>
                  </a:lnTo>
                  <a:lnTo>
                    <a:pt x="6577590" y="707136"/>
                  </a:lnTo>
                  <a:lnTo>
                    <a:pt x="6577590" y="143256"/>
                  </a:lnTo>
                  <a:lnTo>
                    <a:pt x="6576066" y="129540"/>
                  </a:lnTo>
                  <a:lnTo>
                    <a:pt x="6574542" y="114300"/>
                  </a:lnTo>
                  <a:lnTo>
                    <a:pt x="6569970" y="100584"/>
                  </a:lnTo>
                  <a:lnTo>
                    <a:pt x="6565398" y="88392"/>
                  </a:lnTo>
                  <a:lnTo>
                    <a:pt x="6559302" y="74676"/>
                  </a:lnTo>
                  <a:lnTo>
                    <a:pt x="6551682" y="64008"/>
                  </a:lnTo>
                  <a:lnTo>
                    <a:pt x="6544062" y="51816"/>
                  </a:lnTo>
                  <a:lnTo>
                    <a:pt x="6513582" y="24384"/>
                  </a:lnTo>
                  <a:lnTo>
                    <a:pt x="6475482" y="6096"/>
                  </a:lnTo>
                  <a:lnTo>
                    <a:pt x="6468624" y="4572"/>
                  </a:lnTo>
                  <a:close/>
                </a:path>
              </a:pathLst>
            </a:custGeom>
            <a:solidFill>
              <a:srgbClr val="CC3298"/>
            </a:solidFill>
          </p:spPr>
          <p:txBody>
            <a:bodyPr wrap="square" lIns="0" tIns="0" rIns="0" bIns="0" rtlCol="0"/>
            <a:lstStyle/>
            <a:p>
              <a:endParaRPr sz="7200"/>
            </a:p>
          </p:txBody>
        </p:sp>
        <p:sp>
          <p:nvSpPr>
            <p:cNvPr id="9" name="object 9"/>
            <p:cNvSpPr txBox="1"/>
            <p:nvPr/>
          </p:nvSpPr>
          <p:spPr>
            <a:xfrm>
              <a:off x="6090" y="840"/>
              <a:ext cx="44704" cy="2314"/>
            </a:xfrm>
            <a:prstGeom prst="rect">
              <a:avLst/>
            </a:prstGeom>
          </p:spPr>
          <p:txBody>
            <a:bodyPr vert="horz" wrap="square" lIns="0" tIns="370653" rIns="0" bIns="0" rtlCol="0">
              <a:noAutofit/>
            </a:bodyPr>
            <a:lstStyle/>
            <a:p>
              <a:pPr marL="388620" algn="ctr">
                <a:spcBef>
                  <a:spcPts val="2920"/>
                </a:spcBef>
              </a:pPr>
              <a:r>
                <a:rPr sz="8800" b="1" spc="-40" dirty="0">
                  <a:solidFill>
                    <a:srgbClr val="F2F2F2"/>
                  </a:solidFill>
                  <a:latin typeface="Calibri" panose="020F0502020204030204" charset="0"/>
                  <a:cs typeface="Calibri" panose="020F0502020204030204" charset="0"/>
                  <a:sym typeface="+mn-ea"/>
                </a:rPr>
                <a:t>Higher-order topological states in dual-band</a:t>
              </a:r>
              <a:r>
                <a:rPr lang="en-US" sz="8800" b="1" spc="-40" dirty="0">
                  <a:solidFill>
                    <a:srgbClr val="F2F2F2"/>
                  </a:solidFill>
                  <a:latin typeface="Calibri" panose="020F0502020204030204" charset="0"/>
                  <a:cs typeface="Calibri" panose="020F0502020204030204" charset="0"/>
                  <a:sym typeface="+mn-ea"/>
                </a:rPr>
                <a:t> </a:t>
              </a:r>
              <a:r>
                <a:rPr sz="8800" b="1" spc="-40" dirty="0">
                  <a:solidFill>
                    <a:srgbClr val="F2F2F2"/>
                  </a:solidFill>
                  <a:latin typeface="Calibri" panose="020F0502020204030204" charset="0"/>
                  <a:cs typeface="Calibri" panose="020F0502020204030204" charset="0"/>
                  <a:sym typeface="+mn-ea"/>
                </a:rPr>
                <a:t>valley sonic crystals</a:t>
              </a:r>
              <a:endParaRPr lang="en-US" altLang="zh-CN" sz="8800" b="1" dirty="0">
                <a:latin typeface="Calibri" panose="020F0502020204030204" charset="0"/>
                <a:cs typeface="Calibri" panose="020F0502020204030204" charset="0"/>
              </a:endParaRPr>
            </a:p>
            <a:p>
              <a:pPr marL="388620" algn="ctr">
                <a:spcBef>
                  <a:spcPts val="2920"/>
                </a:spcBef>
              </a:pPr>
              <a:endParaRPr lang="en-US" altLang="zh-CN" sz="5400" b="1" dirty="0">
                <a:latin typeface="Times New Roman" panose="02020603050405020304" charset="0"/>
                <a:cs typeface="Times New Roman" panose="02020603050405020304" charset="0"/>
              </a:endParaRPr>
            </a:p>
            <a:p>
              <a:pPr marL="388620" algn="ctr">
                <a:spcBef>
                  <a:spcPts val="2920"/>
                </a:spcBef>
              </a:pPr>
              <a:endParaRPr sz="5400" dirty="0">
                <a:latin typeface="Arial" panose="020B0604020202020204"/>
                <a:cs typeface="Arial" panose="020B0604020202020204"/>
              </a:endParaRPr>
            </a:p>
            <a:p>
              <a:pPr marL="388620" algn="ctr">
                <a:spcBef>
                  <a:spcPts val="2920"/>
                </a:spcBef>
              </a:pPr>
              <a:endParaRPr sz="2800" dirty="0">
                <a:latin typeface="Arial" panose="020B0604020202020204"/>
                <a:cs typeface="Arial" panose="020B0604020202020204"/>
              </a:endParaRPr>
            </a:p>
          </p:txBody>
        </p:sp>
        <p:sp>
          <p:nvSpPr>
            <p:cNvPr id="11" name="object 11"/>
            <p:cNvSpPr txBox="1"/>
            <p:nvPr/>
          </p:nvSpPr>
          <p:spPr>
            <a:xfrm>
              <a:off x="6302" y="3360"/>
              <a:ext cx="44628" cy="3245"/>
            </a:xfrm>
            <a:prstGeom prst="rect">
              <a:avLst/>
            </a:prstGeom>
          </p:spPr>
          <p:txBody>
            <a:bodyPr vert="horz" wrap="square" lIns="0" tIns="284337" rIns="0" bIns="0" rtlCol="0">
              <a:spAutoFit/>
            </a:bodyPr>
            <a:lstStyle/>
            <a:p>
              <a:pPr marL="152400" indent="0" algn="ctr">
                <a:spcBef>
                  <a:spcPts val="1600"/>
                </a:spcBef>
                <a:buNone/>
                <a:tabLst>
                  <a:tab pos="608965" algn="l"/>
                </a:tabLst>
              </a:pPr>
              <a:r>
                <a:rPr lang="en-US" altLang="zh-CN" sz="2800">
                  <a:solidFill>
                    <a:schemeClr val="bg1"/>
                  </a:solidFill>
                  <a:latin typeface="Calibri" panose="020F0502020204030204" charset="0"/>
                  <a:cs typeface="Calibri" panose="020F0502020204030204" charset="0"/>
                  <a:sym typeface="+mn-ea"/>
                </a:rPr>
                <a:t>Jin Li,</a:t>
              </a:r>
              <a:r>
                <a:rPr lang="en-US" altLang="zh-CN" sz="2800" baseline="30000">
                  <a:solidFill>
                    <a:schemeClr val="bg1"/>
                  </a:solidFill>
                  <a:latin typeface="Calibri" panose="020F0502020204030204" charset="0"/>
                  <a:cs typeface="Calibri" panose="020F0502020204030204" charset="0"/>
                  <a:sym typeface="+mn-ea"/>
                </a:rPr>
                <a:t>1</a:t>
              </a:r>
              <a:r>
                <a:rPr lang="en-US" altLang="zh-CN" sz="2800">
                  <a:solidFill>
                    <a:schemeClr val="bg1"/>
                  </a:solidFill>
                  <a:latin typeface="Calibri" panose="020F0502020204030204" charset="0"/>
                  <a:cs typeface="Calibri" panose="020F0502020204030204" charset="0"/>
                  <a:sym typeface="+mn-ea"/>
                </a:rPr>
                <a:t> ChengXin Deng,</a:t>
              </a:r>
              <a:r>
                <a:rPr lang="en-US" altLang="zh-CN" sz="2800" baseline="30000">
                  <a:solidFill>
                    <a:schemeClr val="bg1"/>
                  </a:solidFill>
                  <a:latin typeface="Calibri" panose="020F0502020204030204" charset="0"/>
                  <a:cs typeface="Calibri" panose="020F0502020204030204" charset="0"/>
                  <a:sym typeface="+mn-ea"/>
                </a:rPr>
                <a:t>1</a:t>
              </a:r>
              <a:r>
                <a:rPr lang="en-US" altLang="zh-CN" sz="2800">
                  <a:solidFill>
                    <a:schemeClr val="bg1"/>
                  </a:solidFill>
                  <a:latin typeface="Calibri" panose="020F0502020204030204" charset="0"/>
                  <a:cs typeface="Calibri" panose="020F0502020204030204" charset="0"/>
                  <a:sym typeface="+mn-ea"/>
                </a:rPr>
                <a:t> Kun Zhang,</a:t>
              </a:r>
              <a:r>
                <a:rPr lang="en-US" altLang="zh-CN" sz="2800" baseline="30000">
                  <a:solidFill>
                    <a:schemeClr val="bg1"/>
                  </a:solidFill>
                  <a:latin typeface="Calibri" panose="020F0502020204030204" charset="0"/>
                  <a:cs typeface="Calibri" panose="020F0502020204030204" charset="0"/>
                  <a:sym typeface="+mn-ea"/>
                </a:rPr>
                <a:t>1</a:t>
              </a:r>
              <a:r>
                <a:rPr lang="en-US" altLang="zh-CN" sz="2800">
                  <a:solidFill>
                    <a:schemeClr val="bg1"/>
                  </a:solidFill>
                  <a:latin typeface="Calibri" panose="020F0502020204030204" charset="0"/>
                  <a:cs typeface="Calibri" panose="020F0502020204030204" charset="0"/>
                  <a:sym typeface="+mn-ea"/>
                </a:rPr>
                <a:t> Qiao Lu,</a:t>
              </a:r>
              <a:r>
                <a:rPr lang="en-US" altLang="zh-CN" sz="2800" baseline="30000">
                  <a:solidFill>
                    <a:schemeClr val="bg1"/>
                  </a:solidFill>
                  <a:latin typeface="Calibri" panose="020F0502020204030204" charset="0"/>
                  <a:cs typeface="Calibri" panose="020F0502020204030204" charset="0"/>
                  <a:sym typeface="+mn-ea"/>
                </a:rPr>
                <a:t>2</a:t>
              </a:r>
              <a:r>
                <a:rPr lang="en-US" altLang="zh-CN" sz="2800">
                  <a:solidFill>
                    <a:schemeClr val="bg1"/>
                  </a:solidFill>
                  <a:latin typeface="Calibri" panose="020F0502020204030204" charset="0"/>
                  <a:cs typeface="Calibri" panose="020F0502020204030204" charset="0"/>
                  <a:sym typeface="+mn-ea"/>
                </a:rPr>
                <a:t> Yan Peng, and Hai Yang</a:t>
              </a:r>
              <a:r>
                <a:rPr lang="en-US" altLang="zh-CN" sz="2800" baseline="30000">
                  <a:solidFill>
                    <a:schemeClr val="bg1"/>
                  </a:solidFill>
                  <a:latin typeface="Calibri" panose="020F0502020204030204" charset="0"/>
                  <a:cs typeface="Calibri" panose="020F0502020204030204" charset="0"/>
                  <a:sym typeface="+mn-ea"/>
                </a:rPr>
                <a:t>1,a)</a:t>
              </a:r>
              <a:endParaRPr lang="en-US" altLang="zh-CN" sz="2800">
                <a:solidFill>
                  <a:schemeClr val="bg1"/>
                </a:solidFill>
                <a:latin typeface="Calibri" panose="020F0502020204030204" charset="0"/>
                <a:cs typeface="Calibri" panose="020F0502020204030204" charset="0"/>
              </a:endParaRPr>
            </a:p>
            <a:p>
              <a:pPr algn="ctr"/>
              <a:r>
                <a:rPr lang="en-US" altLang="zh-CN" sz="2800" baseline="30000">
                  <a:solidFill>
                    <a:schemeClr val="bg1"/>
                  </a:solidFill>
                  <a:latin typeface="Calibri" panose="020F0502020204030204" charset="0"/>
                  <a:cs typeface="Calibri" panose="020F0502020204030204" charset="0"/>
                  <a:sym typeface="+mn-ea"/>
                </a:rPr>
                <a:t>1</a:t>
              </a:r>
              <a:r>
                <a:rPr lang="en-US" altLang="zh-CN" sz="2800">
                  <a:solidFill>
                    <a:schemeClr val="bg1"/>
                  </a:solidFill>
                  <a:latin typeface="Calibri" panose="020F0502020204030204" charset="0"/>
                  <a:cs typeface="Calibri" panose="020F0502020204030204" charset="0"/>
                  <a:sym typeface="+mn-ea"/>
                </a:rPr>
                <a:t>Key Laboratory of Artificial Microstructures in Yunnan Higher Education Institutions, School of Physics Science and Technology, Kunming University, 650214 Kunming, China</a:t>
              </a:r>
            </a:p>
            <a:p>
              <a:pPr algn="ctr"/>
              <a:r>
                <a:rPr lang="en-US" altLang="zh-CN" sz="2800" baseline="30000">
                  <a:solidFill>
                    <a:schemeClr val="bg1"/>
                  </a:solidFill>
                  <a:latin typeface="Calibri" panose="020F0502020204030204" charset="0"/>
                  <a:cs typeface="Calibri" panose="020F0502020204030204" charset="0"/>
                </a:rPr>
                <a:t>2</a:t>
              </a:r>
              <a:r>
                <a:rPr lang="en-US" altLang="zh-CN" sz="2800">
                  <a:solidFill>
                    <a:schemeClr val="bg1"/>
                  </a:solidFill>
                  <a:latin typeface="Calibri" panose="020F0502020204030204" charset="0"/>
                  <a:cs typeface="Calibri" panose="020F0502020204030204" charset="0"/>
                </a:rPr>
                <a:t>Physics Department, Zhaotong University, 657000 Zhaotong, Yunnan, China</a:t>
              </a:r>
            </a:p>
            <a:p>
              <a:pPr algn="ctr"/>
              <a:r>
                <a:rPr lang="en-US" altLang="zh-CN" sz="2800" baseline="30000">
                  <a:solidFill>
                    <a:schemeClr val="bg1"/>
                  </a:solidFill>
                  <a:latin typeface="Calibri" panose="020F0502020204030204" charset="0"/>
                  <a:cs typeface="Calibri" panose="020F0502020204030204" charset="0"/>
                </a:rPr>
                <a:t>a)</a:t>
              </a:r>
              <a:r>
                <a:rPr lang="en-US" altLang="zh-CN" sz="2800">
                  <a:solidFill>
                    <a:schemeClr val="bg1"/>
                  </a:solidFill>
                  <a:latin typeface="Calibri" panose="020F0502020204030204" charset="0"/>
                  <a:cs typeface="Calibri" panose="020F0502020204030204" charset="0"/>
                </a:rPr>
                <a:t>Author to whom correspondence should be addressed: kmyangh@263.net</a:t>
              </a:r>
            </a:p>
          </p:txBody>
        </p:sp>
      </p:grpSp>
      <p:sp>
        <p:nvSpPr>
          <p:cNvPr id="12" name="object 12"/>
          <p:cNvSpPr/>
          <p:nvPr/>
        </p:nvSpPr>
        <p:spPr>
          <a:xfrm>
            <a:off x="469900" y="9594032"/>
            <a:ext cx="15697200" cy="27192771"/>
          </a:xfrm>
          <a:custGeom>
            <a:avLst/>
            <a:gdLst/>
            <a:ahLst/>
            <a:cxnLst/>
            <a:rect l="l" t="t" r="r" b="b"/>
            <a:pathLst>
              <a:path w="3610610" h="6967855">
                <a:moveTo>
                  <a:pt x="3392430" y="0"/>
                </a:moveTo>
                <a:lnTo>
                  <a:pt x="216407" y="0"/>
                </a:lnTo>
                <a:lnTo>
                  <a:pt x="193547" y="1524"/>
                </a:lnTo>
                <a:lnTo>
                  <a:pt x="152399" y="10668"/>
                </a:lnTo>
                <a:lnTo>
                  <a:pt x="112775" y="27432"/>
                </a:lnTo>
                <a:lnTo>
                  <a:pt x="77723" y="50292"/>
                </a:lnTo>
                <a:lnTo>
                  <a:pt x="48767" y="80772"/>
                </a:lnTo>
                <a:lnTo>
                  <a:pt x="25908" y="114300"/>
                </a:lnTo>
                <a:lnTo>
                  <a:pt x="9144" y="153924"/>
                </a:lnTo>
                <a:lnTo>
                  <a:pt x="0" y="196596"/>
                </a:lnTo>
                <a:lnTo>
                  <a:pt x="0" y="6772653"/>
                </a:lnTo>
                <a:lnTo>
                  <a:pt x="9144" y="6815325"/>
                </a:lnTo>
                <a:lnTo>
                  <a:pt x="25908" y="6854949"/>
                </a:lnTo>
                <a:lnTo>
                  <a:pt x="48767" y="6888477"/>
                </a:lnTo>
                <a:lnTo>
                  <a:pt x="79247" y="6918957"/>
                </a:lnTo>
                <a:lnTo>
                  <a:pt x="112775" y="6941817"/>
                </a:lnTo>
                <a:lnTo>
                  <a:pt x="152399" y="6958581"/>
                </a:lnTo>
                <a:lnTo>
                  <a:pt x="195071" y="6967725"/>
                </a:lnTo>
                <a:lnTo>
                  <a:pt x="3393954" y="6967725"/>
                </a:lnTo>
                <a:lnTo>
                  <a:pt x="3415290" y="6966201"/>
                </a:lnTo>
                <a:lnTo>
                  <a:pt x="3436626" y="6963153"/>
                </a:lnTo>
                <a:lnTo>
                  <a:pt x="3457962" y="6958581"/>
                </a:lnTo>
                <a:lnTo>
                  <a:pt x="3469849" y="6954009"/>
                </a:lnTo>
                <a:lnTo>
                  <a:pt x="216407" y="6954009"/>
                </a:lnTo>
                <a:lnTo>
                  <a:pt x="195071" y="6952485"/>
                </a:lnTo>
                <a:lnTo>
                  <a:pt x="155447" y="6944865"/>
                </a:lnTo>
                <a:lnTo>
                  <a:pt x="118871" y="6929625"/>
                </a:lnTo>
                <a:lnTo>
                  <a:pt x="86867" y="6906765"/>
                </a:lnTo>
                <a:lnTo>
                  <a:pt x="59435" y="6879333"/>
                </a:lnTo>
                <a:lnTo>
                  <a:pt x="38100" y="6847329"/>
                </a:lnTo>
                <a:lnTo>
                  <a:pt x="22860" y="6810753"/>
                </a:lnTo>
                <a:lnTo>
                  <a:pt x="15240" y="6771129"/>
                </a:lnTo>
                <a:lnTo>
                  <a:pt x="13716" y="217932"/>
                </a:lnTo>
                <a:lnTo>
                  <a:pt x="15240" y="196596"/>
                </a:lnTo>
                <a:lnTo>
                  <a:pt x="22860" y="156972"/>
                </a:lnTo>
                <a:lnTo>
                  <a:pt x="38100" y="120396"/>
                </a:lnTo>
                <a:lnTo>
                  <a:pt x="59435" y="88392"/>
                </a:lnTo>
                <a:lnTo>
                  <a:pt x="88391" y="60960"/>
                </a:lnTo>
                <a:lnTo>
                  <a:pt x="120395" y="39624"/>
                </a:lnTo>
                <a:lnTo>
                  <a:pt x="156971" y="24384"/>
                </a:lnTo>
                <a:lnTo>
                  <a:pt x="196595" y="15240"/>
                </a:lnTo>
                <a:lnTo>
                  <a:pt x="3469239" y="15240"/>
                </a:lnTo>
                <a:lnTo>
                  <a:pt x="3456438" y="10668"/>
                </a:lnTo>
                <a:lnTo>
                  <a:pt x="3436626" y="4572"/>
                </a:lnTo>
                <a:lnTo>
                  <a:pt x="3415290" y="1524"/>
                </a:lnTo>
                <a:lnTo>
                  <a:pt x="3392430" y="0"/>
                </a:lnTo>
                <a:close/>
              </a:path>
              <a:path w="3610610" h="6967855">
                <a:moveTo>
                  <a:pt x="3469239" y="15240"/>
                </a:moveTo>
                <a:lnTo>
                  <a:pt x="3392430" y="15240"/>
                </a:lnTo>
                <a:lnTo>
                  <a:pt x="3413766" y="16764"/>
                </a:lnTo>
                <a:lnTo>
                  <a:pt x="3433578" y="19812"/>
                </a:lnTo>
                <a:lnTo>
                  <a:pt x="3471678" y="30480"/>
                </a:lnTo>
                <a:lnTo>
                  <a:pt x="3506730" y="50292"/>
                </a:lnTo>
                <a:lnTo>
                  <a:pt x="3537210" y="74676"/>
                </a:lnTo>
                <a:lnTo>
                  <a:pt x="3561594" y="105156"/>
                </a:lnTo>
                <a:lnTo>
                  <a:pt x="3579882" y="138684"/>
                </a:lnTo>
                <a:lnTo>
                  <a:pt x="3592074" y="176784"/>
                </a:lnTo>
                <a:lnTo>
                  <a:pt x="3596646" y="217932"/>
                </a:lnTo>
                <a:lnTo>
                  <a:pt x="3596646" y="6751320"/>
                </a:lnTo>
                <a:lnTo>
                  <a:pt x="3592074" y="6792465"/>
                </a:lnTo>
                <a:lnTo>
                  <a:pt x="3579882" y="6830565"/>
                </a:lnTo>
                <a:lnTo>
                  <a:pt x="3561594" y="6864093"/>
                </a:lnTo>
                <a:lnTo>
                  <a:pt x="3521970" y="6908289"/>
                </a:lnTo>
                <a:lnTo>
                  <a:pt x="3489966" y="6929625"/>
                </a:lnTo>
                <a:lnTo>
                  <a:pt x="3453390" y="6944865"/>
                </a:lnTo>
                <a:lnTo>
                  <a:pt x="3413766" y="6952485"/>
                </a:lnTo>
                <a:lnTo>
                  <a:pt x="3392430" y="6954009"/>
                </a:lnTo>
                <a:lnTo>
                  <a:pt x="3469849" y="6954009"/>
                </a:lnTo>
                <a:lnTo>
                  <a:pt x="3514350" y="6931149"/>
                </a:lnTo>
                <a:lnTo>
                  <a:pt x="3546354" y="6903717"/>
                </a:lnTo>
                <a:lnTo>
                  <a:pt x="3573786" y="6871713"/>
                </a:lnTo>
                <a:lnTo>
                  <a:pt x="3593598" y="6835137"/>
                </a:lnTo>
                <a:lnTo>
                  <a:pt x="3605790" y="6793989"/>
                </a:lnTo>
                <a:lnTo>
                  <a:pt x="3610362" y="6751320"/>
                </a:lnTo>
                <a:lnTo>
                  <a:pt x="3610362" y="217932"/>
                </a:lnTo>
                <a:lnTo>
                  <a:pt x="3605790" y="173736"/>
                </a:lnTo>
                <a:lnTo>
                  <a:pt x="3593598" y="132588"/>
                </a:lnTo>
                <a:lnTo>
                  <a:pt x="3572262" y="96012"/>
                </a:lnTo>
                <a:lnTo>
                  <a:pt x="3546354" y="64008"/>
                </a:lnTo>
                <a:lnTo>
                  <a:pt x="3514350" y="38100"/>
                </a:lnTo>
                <a:lnTo>
                  <a:pt x="3477774" y="18288"/>
                </a:lnTo>
                <a:lnTo>
                  <a:pt x="3469239" y="15240"/>
                </a:lnTo>
                <a:close/>
              </a:path>
            </a:pathLst>
          </a:custGeom>
          <a:solidFill>
            <a:srgbClr val="983265"/>
          </a:solidFill>
        </p:spPr>
        <p:txBody>
          <a:bodyPr wrap="square" lIns="0" tIns="0" rIns="0" bIns="0" rtlCol="0"/>
          <a:lstStyle/>
          <a:p>
            <a:endParaRPr sz="7200"/>
          </a:p>
        </p:txBody>
      </p:sp>
      <p:sp>
        <p:nvSpPr>
          <p:cNvPr id="13" name="object 13"/>
          <p:cNvSpPr txBox="1"/>
          <p:nvPr/>
        </p:nvSpPr>
        <p:spPr>
          <a:xfrm>
            <a:off x="652780" y="9639752"/>
            <a:ext cx="4163695" cy="1350010"/>
          </a:xfrm>
          <a:prstGeom prst="rect">
            <a:avLst/>
          </a:prstGeom>
        </p:spPr>
        <p:txBody>
          <a:bodyPr vert="horz" wrap="square" lIns="0" tIns="332573" rIns="0" bIns="0" rtlCol="0">
            <a:noAutofit/>
          </a:bodyPr>
          <a:lstStyle/>
          <a:p>
            <a:pPr marL="152400" algn="l">
              <a:spcBef>
                <a:spcPts val="400"/>
              </a:spcBef>
              <a:buClrTx/>
              <a:buSzTx/>
              <a:buFontTx/>
            </a:pPr>
            <a:r>
              <a:rPr lang="en-US" sz="7200" b="1" spc="-40" dirty="0">
                <a:solidFill>
                  <a:srgbClr val="993265"/>
                </a:solidFill>
                <a:latin typeface="Calibri" panose="020F0502020204030204" charset="0"/>
                <a:cs typeface="Calibri" panose="020F0502020204030204" charset="0"/>
                <a:sym typeface="+mn-ea"/>
              </a:rPr>
              <a:t>Results :</a:t>
            </a:r>
            <a:endParaRPr lang="en-US" sz="7200" b="1" spc="-40" dirty="0">
              <a:solidFill>
                <a:srgbClr val="993265"/>
              </a:solidFill>
              <a:latin typeface="Calibri" panose="020F0502020204030204" charset="0"/>
              <a:cs typeface="Calibri" panose="020F0502020204030204" charset="0"/>
            </a:endParaRPr>
          </a:p>
          <a:p>
            <a:pPr marL="50800">
              <a:spcBef>
                <a:spcPts val="1960"/>
              </a:spcBef>
            </a:pPr>
            <a:endParaRPr sz="7200">
              <a:latin typeface="Arial" panose="020B0604020202020204"/>
              <a:cs typeface="Arial" panose="020B0604020202020204"/>
            </a:endParaRPr>
          </a:p>
        </p:txBody>
      </p:sp>
      <p:sp>
        <p:nvSpPr>
          <p:cNvPr id="14" name="object 14"/>
          <p:cNvSpPr txBox="1"/>
          <p:nvPr/>
        </p:nvSpPr>
        <p:spPr>
          <a:xfrm>
            <a:off x="514350" y="35546482"/>
            <a:ext cx="31734760" cy="4628809"/>
          </a:xfrm>
          <a:prstGeom prst="rect">
            <a:avLst/>
          </a:prstGeom>
        </p:spPr>
        <p:txBody>
          <a:bodyPr vert="horz" wrap="square" lIns="0" tIns="294491" rIns="0" bIns="0" rtlCol="0">
            <a:spAutoFit/>
          </a:bodyPr>
          <a:lstStyle/>
          <a:p>
            <a:pPr marL="152400" algn="l">
              <a:lnSpc>
                <a:spcPct val="110000"/>
              </a:lnSpc>
              <a:spcBef>
                <a:spcPts val="400"/>
              </a:spcBef>
              <a:buClrTx/>
              <a:buSzTx/>
              <a:buFontTx/>
            </a:pPr>
            <a:endParaRPr lang="en-US" sz="6600" b="1" spc="-40" dirty="0">
              <a:solidFill>
                <a:srgbClr val="993265"/>
              </a:solidFill>
              <a:latin typeface="Calibri" panose="020F0502020204030204" charset="0"/>
              <a:cs typeface="Calibri" panose="020F0502020204030204" charset="0"/>
            </a:endParaRPr>
          </a:p>
          <a:p>
            <a:pPr marL="152400" algn="l">
              <a:lnSpc>
                <a:spcPct val="110000"/>
              </a:lnSpc>
              <a:spcBef>
                <a:spcPts val="400"/>
              </a:spcBef>
              <a:buClrTx/>
              <a:buSzTx/>
              <a:buFontTx/>
            </a:pPr>
            <a:r>
              <a:rPr lang="en-US" sz="6600" b="1" spc="-40" dirty="0">
                <a:solidFill>
                  <a:srgbClr val="993265"/>
                </a:solidFill>
                <a:latin typeface="Calibri" panose="020F0502020204030204" charset="0"/>
                <a:cs typeface="Calibri" panose="020F0502020204030204" charset="0"/>
              </a:rPr>
              <a:t>Conclusion :</a:t>
            </a:r>
          </a:p>
          <a:p>
            <a:pPr marL="152400" algn="just">
              <a:lnSpc>
                <a:spcPct val="90000"/>
              </a:lnSpc>
              <a:spcBef>
                <a:spcPts val="400"/>
              </a:spcBef>
              <a:buClrTx/>
              <a:buSzTx/>
              <a:buFontTx/>
            </a:pPr>
            <a:r>
              <a:rPr lang="en-US" altLang="zh-CN" sz="3600" b="1" dirty="0"/>
              <a:t>We theoretically and experimentally realize higher order states in dual-band valley sonic crystals, verify the robustness of the corner states in the band gaps I and II, and give the evolution of the corner states I and II in band gaps 1 and 2 as the rotational angle changing. We believe that our work provides a versatile platform for the efficient collection of different energies of sonic waves, supplies different avenues for the design of multi-band acoustic devices, and extends the potential applications of topological materials.</a:t>
            </a:r>
            <a:endParaRPr lang="en-US" altLang="zh-CN" sz="3600" b="1" dirty="0">
              <a:latin typeface="Arial" panose="020B0604020202020204"/>
              <a:cs typeface="Arial" panose="020B0604020202020204"/>
            </a:endParaRPr>
          </a:p>
        </p:txBody>
      </p:sp>
      <p:sp>
        <p:nvSpPr>
          <p:cNvPr id="15" name="object 15"/>
          <p:cNvSpPr/>
          <p:nvPr/>
        </p:nvSpPr>
        <p:spPr>
          <a:xfrm>
            <a:off x="383540" y="37050797"/>
            <a:ext cx="32081470" cy="3438525"/>
          </a:xfrm>
          <a:custGeom>
            <a:avLst/>
            <a:gdLst/>
            <a:ahLst/>
            <a:cxnLst/>
            <a:rect l="l" t="t" r="r" b="b"/>
            <a:pathLst>
              <a:path w="7379334" h="520065">
                <a:moveTo>
                  <a:pt x="7287774" y="0"/>
                </a:moveTo>
                <a:lnTo>
                  <a:pt x="89915" y="0"/>
                </a:lnTo>
                <a:lnTo>
                  <a:pt x="62484" y="4572"/>
                </a:lnTo>
                <a:lnTo>
                  <a:pt x="19812" y="33528"/>
                </a:lnTo>
                <a:lnTo>
                  <a:pt x="1524" y="74676"/>
                </a:lnTo>
                <a:lnTo>
                  <a:pt x="0" y="82296"/>
                </a:lnTo>
                <a:lnTo>
                  <a:pt x="0" y="438912"/>
                </a:lnTo>
                <a:lnTo>
                  <a:pt x="1524" y="448056"/>
                </a:lnTo>
                <a:lnTo>
                  <a:pt x="19812" y="487680"/>
                </a:lnTo>
                <a:lnTo>
                  <a:pt x="54864" y="513588"/>
                </a:lnTo>
                <a:lnTo>
                  <a:pt x="82295" y="519684"/>
                </a:lnTo>
                <a:lnTo>
                  <a:pt x="7298442" y="519684"/>
                </a:lnTo>
                <a:lnTo>
                  <a:pt x="7307586" y="518160"/>
                </a:lnTo>
                <a:lnTo>
                  <a:pt x="7315206" y="515112"/>
                </a:lnTo>
                <a:lnTo>
                  <a:pt x="7324350" y="512064"/>
                </a:lnTo>
                <a:lnTo>
                  <a:pt x="7331970" y="509016"/>
                </a:lnTo>
                <a:lnTo>
                  <a:pt x="7337050" y="505968"/>
                </a:lnTo>
                <a:lnTo>
                  <a:pt x="82295" y="505968"/>
                </a:lnTo>
                <a:lnTo>
                  <a:pt x="74675" y="504444"/>
                </a:lnTo>
                <a:lnTo>
                  <a:pt x="67056" y="501396"/>
                </a:lnTo>
                <a:lnTo>
                  <a:pt x="60960" y="499872"/>
                </a:lnTo>
                <a:lnTo>
                  <a:pt x="53340" y="496824"/>
                </a:lnTo>
                <a:lnTo>
                  <a:pt x="19812" y="458724"/>
                </a:lnTo>
                <a:lnTo>
                  <a:pt x="13716" y="435864"/>
                </a:lnTo>
                <a:lnTo>
                  <a:pt x="13716" y="83820"/>
                </a:lnTo>
                <a:lnTo>
                  <a:pt x="16764" y="68580"/>
                </a:lnTo>
                <a:lnTo>
                  <a:pt x="19812" y="62484"/>
                </a:lnTo>
                <a:lnTo>
                  <a:pt x="22860" y="54864"/>
                </a:lnTo>
                <a:lnTo>
                  <a:pt x="36576" y="36576"/>
                </a:lnTo>
                <a:lnTo>
                  <a:pt x="42672" y="32004"/>
                </a:lnTo>
                <a:lnTo>
                  <a:pt x="47244" y="27432"/>
                </a:lnTo>
                <a:lnTo>
                  <a:pt x="54864" y="24384"/>
                </a:lnTo>
                <a:lnTo>
                  <a:pt x="60960" y="21336"/>
                </a:lnTo>
                <a:lnTo>
                  <a:pt x="68579" y="18288"/>
                </a:lnTo>
                <a:lnTo>
                  <a:pt x="83819" y="15240"/>
                </a:lnTo>
                <a:lnTo>
                  <a:pt x="7337050" y="15240"/>
                </a:lnTo>
                <a:lnTo>
                  <a:pt x="7331970" y="12192"/>
                </a:lnTo>
                <a:lnTo>
                  <a:pt x="7322826" y="7620"/>
                </a:lnTo>
                <a:lnTo>
                  <a:pt x="7315206" y="4572"/>
                </a:lnTo>
                <a:lnTo>
                  <a:pt x="7287774" y="0"/>
                </a:lnTo>
                <a:close/>
              </a:path>
              <a:path w="7379334" h="520065">
                <a:moveTo>
                  <a:pt x="7337050" y="15240"/>
                </a:moveTo>
                <a:lnTo>
                  <a:pt x="7296918" y="15240"/>
                </a:lnTo>
                <a:lnTo>
                  <a:pt x="7312158" y="18288"/>
                </a:lnTo>
                <a:lnTo>
                  <a:pt x="7318254" y="21336"/>
                </a:lnTo>
                <a:lnTo>
                  <a:pt x="7356354" y="54864"/>
                </a:lnTo>
                <a:lnTo>
                  <a:pt x="7365498" y="83820"/>
                </a:lnTo>
                <a:lnTo>
                  <a:pt x="7365498" y="437388"/>
                </a:lnTo>
                <a:lnTo>
                  <a:pt x="7362450" y="452628"/>
                </a:lnTo>
                <a:lnTo>
                  <a:pt x="7359402" y="458724"/>
                </a:lnTo>
                <a:lnTo>
                  <a:pt x="7356354" y="466344"/>
                </a:lnTo>
                <a:lnTo>
                  <a:pt x="7324350" y="496824"/>
                </a:lnTo>
                <a:lnTo>
                  <a:pt x="7295394" y="505968"/>
                </a:lnTo>
                <a:lnTo>
                  <a:pt x="7337050" y="505968"/>
                </a:lnTo>
                <a:lnTo>
                  <a:pt x="7368546" y="472440"/>
                </a:lnTo>
                <a:lnTo>
                  <a:pt x="7379214" y="437388"/>
                </a:lnTo>
                <a:lnTo>
                  <a:pt x="7379214" y="82296"/>
                </a:lnTo>
                <a:lnTo>
                  <a:pt x="7363974" y="41148"/>
                </a:lnTo>
                <a:lnTo>
                  <a:pt x="7357878" y="33528"/>
                </a:lnTo>
                <a:lnTo>
                  <a:pt x="7353306" y="27432"/>
                </a:lnTo>
                <a:lnTo>
                  <a:pt x="7345686" y="21336"/>
                </a:lnTo>
                <a:lnTo>
                  <a:pt x="7339590" y="16764"/>
                </a:lnTo>
                <a:lnTo>
                  <a:pt x="7337050" y="15240"/>
                </a:lnTo>
                <a:close/>
              </a:path>
            </a:pathLst>
          </a:custGeom>
          <a:solidFill>
            <a:srgbClr val="983265"/>
          </a:solidFill>
        </p:spPr>
        <p:txBody>
          <a:bodyPr wrap="square" lIns="0" tIns="0" rIns="0" bIns="0" rtlCol="0"/>
          <a:lstStyle/>
          <a:p>
            <a:endParaRPr sz="7200"/>
          </a:p>
        </p:txBody>
      </p:sp>
      <p:sp>
        <p:nvSpPr>
          <p:cNvPr id="16" name="object 16"/>
          <p:cNvSpPr/>
          <p:nvPr/>
        </p:nvSpPr>
        <p:spPr>
          <a:xfrm>
            <a:off x="16483965" y="9594032"/>
            <a:ext cx="15981045" cy="27171650"/>
          </a:xfrm>
          <a:custGeom>
            <a:avLst/>
            <a:gdLst/>
            <a:ahLst/>
            <a:cxnLst/>
            <a:rect l="l" t="t" r="r" b="b"/>
            <a:pathLst>
              <a:path w="3676015" h="6967855">
                <a:moveTo>
                  <a:pt x="3454908" y="0"/>
                </a:moveTo>
                <a:lnTo>
                  <a:pt x="220980" y="0"/>
                </a:lnTo>
                <a:lnTo>
                  <a:pt x="198120" y="1524"/>
                </a:lnTo>
                <a:lnTo>
                  <a:pt x="155448" y="10668"/>
                </a:lnTo>
                <a:lnTo>
                  <a:pt x="115824" y="27432"/>
                </a:lnTo>
                <a:lnTo>
                  <a:pt x="80772" y="51816"/>
                </a:lnTo>
                <a:lnTo>
                  <a:pt x="50292" y="80772"/>
                </a:lnTo>
                <a:lnTo>
                  <a:pt x="27432" y="117348"/>
                </a:lnTo>
                <a:lnTo>
                  <a:pt x="10668" y="156972"/>
                </a:lnTo>
                <a:lnTo>
                  <a:pt x="1524" y="199644"/>
                </a:lnTo>
                <a:lnTo>
                  <a:pt x="0" y="6746748"/>
                </a:lnTo>
                <a:lnTo>
                  <a:pt x="1524" y="6769605"/>
                </a:lnTo>
                <a:lnTo>
                  <a:pt x="10668" y="6812277"/>
                </a:lnTo>
                <a:lnTo>
                  <a:pt x="27432" y="6851901"/>
                </a:lnTo>
                <a:lnTo>
                  <a:pt x="51816" y="6888477"/>
                </a:lnTo>
                <a:lnTo>
                  <a:pt x="80772" y="6917433"/>
                </a:lnTo>
                <a:lnTo>
                  <a:pt x="115824" y="6941817"/>
                </a:lnTo>
                <a:lnTo>
                  <a:pt x="155448" y="6958581"/>
                </a:lnTo>
                <a:lnTo>
                  <a:pt x="199644" y="6966201"/>
                </a:lnTo>
                <a:lnTo>
                  <a:pt x="220980" y="6967725"/>
                </a:lnTo>
                <a:lnTo>
                  <a:pt x="3454908" y="6967725"/>
                </a:lnTo>
                <a:lnTo>
                  <a:pt x="3477768" y="6966201"/>
                </a:lnTo>
                <a:lnTo>
                  <a:pt x="3500628" y="6963153"/>
                </a:lnTo>
                <a:lnTo>
                  <a:pt x="3521964" y="6958581"/>
                </a:lnTo>
                <a:lnTo>
                  <a:pt x="3533851" y="6954009"/>
                </a:lnTo>
                <a:lnTo>
                  <a:pt x="220980" y="6954009"/>
                </a:lnTo>
                <a:lnTo>
                  <a:pt x="199644" y="6952485"/>
                </a:lnTo>
                <a:lnTo>
                  <a:pt x="160020" y="6944865"/>
                </a:lnTo>
                <a:lnTo>
                  <a:pt x="121920" y="6928101"/>
                </a:lnTo>
                <a:lnTo>
                  <a:pt x="89916" y="6906765"/>
                </a:lnTo>
                <a:lnTo>
                  <a:pt x="60960" y="6877809"/>
                </a:lnTo>
                <a:lnTo>
                  <a:pt x="39624" y="6845805"/>
                </a:lnTo>
                <a:lnTo>
                  <a:pt x="18288" y="6787893"/>
                </a:lnTo>
                <a:lnTo>
                  <a:pt x="15240" y="6768081"/>
                </a:lnTo>
                <a:lnTo>
                  <a:pt x="15240" y="199644"/>
                </a:lnTo>
                <a:lnTo>
                  <a:pt x="24384" y="160020"/>
                </a:lnTo>
                <a:lnTo>
                  <a:pt x="39624" y="123444"/>
                </a:lnTo>
                <a:lnTo>
                  <a:pt x="62484" y="89916"/>
                </a:lnTo>
                <a:lnTo>
                  <a:pt x="89916" y="62484"/>
                </a:lnTo>
                <a:lnTo>
                  <a:pt x="123444" y="39624"/>
                </a:lnTo>
                <a:lnTo>
                  <a:pt x="160020" y="24384"/>
                </a:lnTo>
                <a:lnTo>
                  <a:pt x="201168" y="16764"/>
                </a:lnTo>
                <a:lnTo>
                  <a:pt x="222504" y="15240"/>
                </a:lnTo>
                <a:lnTo>
                  <a:pt x="3532327" y="15240"/>
                </a:lnTo>
                <a:lnTo>
                  <a:pt x="3520440" y="10668"/>
                </a:lnTo>
                <a:lnTo>
                  <a:pt x="3499104" y="4572"/>
                </a:lnTo>
                <a:lnTo>
                  <a:pt x="3477768" y="1524"/>
                </a:lnTo>
                <a:lnTo>
                  <a:pt x="3454908" y="0"/>
                </a:lnTo>
                <a:close/>
              </a:path>
              <a:path w="3676015" h="6967855">
                <a:moveTo>
                  <a:pt x="3532327" y="15240"/>
                </a:moveTo>
                <a:lnTo>
                  <a:pt x="3454908" y="15240"/>
                </a:lnTo>
                <a:lnTo>
                  <a:pt x="3476244" y="16764"/>
                </a:lnTo>
                <a:lnTo>
                  <a:pt x="3497580" y="19812"/>
                </a:lnTo>
                <a:lnTo>
                  <a:pt x="3553968" y="39624"/>
                </a:lnTo>
                <a:lnTo>
                  <a:pt x="3587496" y="62484"/>
                </a:lnTo>
                <a:lnTo>
                  <a:pt x="3614928" y="89916"/>
                </a:lnTo>
                <a:lnTo>
                  <a:pt x="3637788" y="123444"/>
                </a:lnTo>
                <a:lnTo>
                  <a:pt x="3653028" y="160020"/>
                </a:lnTo>
                <a:lnTo>
                  <a:pt x="3660648" y="201168"/>
                </a:lnTo>
                <a:lnTo>
                  <a:pt x="3662172" y="6746748"/>
                </a:lnTo>
                <a:lnTo>
                  <a:pt x="3660648" y="6768081"/>
                </a:lnTo>
                <a:lnTo>
                  <a:pt x="3653028" y="6809229"/>
                </a:lnTo>
                <a:lnTo>
                  <a:pt x="3636264" y="6845805"/>
                </a:lnTo>
                <a:lnTo>
                  <a:pt x="3614928" y="6879333"/>
                </a:lnTo>
                <a:lnTo>
                  <a:pt x="3585972" y="6906765"/>
                </a:lnTo>
                <a:lnTo>
                  <a:pt x="3553968" y="6929625"/>
                </a:lnTo>
                <a:lnTo>
                  <a:pt x="3515868" y="6944865"/>
                </a:lnTo>
                <a:lnTo>
                  <a:pt x="3476244" y="6952485"/>
                </a:lnTo>
                <a:lnTo>
                  <a:pt x="3454908" y="6954009"/>
                </a:lnTo>
                <a:lnTo>
                  <a:pt x="3533851" y="6954009"/>
                </a:lnTo>
                <a:lnTo>
                  <a:pt x="3541776" y="6950961"/>
                </a:lnTo>
                <a:lnTo>
                  <a:pt x="3561588" y="6941817"/>
                </a:lnTo>
                <a:lnTo>
                  <a:pt x="3578352" y="6929625"/>
                </a:lnTo>
                <a:lnTo>
                  <a:pt x="3596640" y="6917433"/>
                </a:lnTo>
                <a:lnTo>
                  <a:pt x="3639312" y="6870189"/>
                </a:lnTo>
                <a:lnTo>
                  <a:pt x="3659124" y="6832089"/>
                </a:lnTo>
                <a:lnTo>
                  <a:pt x="3675888" y="6769605"/>
                </a:lnTo>
                <a:lnTo>
                  <a:pt x="3675888" y="220980"/>
                </a:lnTo>
                <a:lnTo>
                  <a:pt x="3671316" y="176784"/>
                </a:lnTo>
                <a:lnTo>
                  <a:pt x="3659124" y="135636"/>
                </a:lnTo>
                <a:lnTo>
                  <a:pt x="3637788" y="97536"/>
                </a:lnTo>
                <a:lnTo>
                  <a:pt x="3611880" y="65532"/>
                </a:lnTo>
                <a:lnTo>
                  <a:pt x="3578352" y="38100"/>
                </a:lnTo>
                <a:lnTo>
                  <a:pt x="3540252" y="18288"/>
                </a:lnTo>
                <a:lnTo>
                  <a:pt x="3532327" y="15240"/>
                </a:lnTo>
                <a:close/>
              </a:path>
            </a:pathLst>
          </a:custGeom>
          <a:solidFill>
            <a:srgbClr val="983265"/>
          </a:solidFill>
        </p:spPr>
        <p:txBody>
          <a:bodyPr wrap="square" lIns="0" tIns="0" rIns="0" bIns="0" rtlCol="0"/>
          <a:lstStyle/>
          <a:p>
            <a:endParaRPr sz="7200"/>
          </a:p>
        </p:txBody>
      </p:sp>
      <p:sp>
        <p:nvSpPr>
          <p:cNvPr id="29" name="object 29"/>
          <p:cNvSpPr txBox="1"/>
          <p:nvPr/>
        </p:nvSpPr>
        <p:spPr>
          <a:xfrm>
            <a:off x="685800" y="40469637"/>
            <a:ext cx="31041340" cy="2051050"/>
          </a:xfrm>
          <a:prstGeom prst="rect">
            <a:avLst/>
          </a:prstGeom>
        </p:spPr>
        <p:txBody>
          <a:bodyPr vert="horz" wrap="square" lIns="0" tIns="45695" rIns="0" bIns="0" rtlCol="0">
            <a:spAutoFit/>
          </a:bodyPr>
          <a:lstStyle/>
          <a:p>
            <a:pPr marL="50800">
              <a:spcBef>
                <a:spcPts val="360"/>
              </a:spcBef>
            </a:pPr>
            <a:r>
              <a:rPr lang="en-US" altLang="zh-CN" sz="4000" b="1">
                <a:solidFill>
                  <a:schemeClr val="bg1"/>
                </a:solidFill>
              </a:rPr>
              <a:t>References :</a:t>
            </a:r>
          </a:p>
          <a:p>
            <a:pPr marL="48260" marR="20320" indent="0">
              <a:lnSpc>
                <a:spcPct val="50000"/>
              </a:lnSpc>
              <a:spcBef>
                <a:spcPts val="1935"/>
              </a:spcBef>
              <a:buNone/>
              <a:tabLst>
                <a:tab pos="393065" algn="l"/>
              </a:tabLst>
            </a:pPr>
            <a:r>
              <a:rPr lang="en-US" altLang="zh-CN" sz="2800">
                <a:solidFill>
                  <a:schemeClr val="bg1"/>
                </a:solidFill>
              </a:rPr>
              <a:t>1. M. Li et. al.Higher-order topological states in photonic kagome crystals with long-range interactions. Photonics 14, 89 (2019).</a:t>
            </a:r>
          </a:p>
          <a:p>
            <a:pPr marL="48260" marR="20320" indent="0">
              <a:lnSpc>
                <a:spcPct val="50000"/>
              </a:lnSpc>
              <a:spcBef>
                <a:spcPts val="1935"/>
              </a:spcBef>
              <a:buNone/>
              <a:tabLst>
                <a:tab pos="393065" algn="l"/>
              </a:tabLst>
            </a:pPr>
            <a:r>
              <a:rPr lang="en-US" altLang="zh-CN" sz="2800">
                <a:solidFill>
                  <a:schemeClr val="bg1"/>
                </a:solidFill>
              </a:rPr>
              <a:t>2. X. D. Chen et. al. Direct observation of corner states in second-order topological photonic crystal slabs, Phys. Rev. Lett. 122, 233092 (2019).</a:t>
            </a:r>
          </a:p>
          <a:p>
            <a:pPr marL="48260" marR="20320" indent="0">
              <a:lnSpc>
                <a:spcPct val="50000"/>
              </a:lnSpc>
              <a:spcBef>
                <a:spcPts val="1935"/>
              </a:spcBef>
              <a:buNone/>
              <a:tabLst>
                <a:tab pos="393065" algn="l"/>
              </a:tabLst>
            </a:pPr>
            <a:r>
              <a:rPr lang="en-US" altLang="zh-CN" sz="2800">
                <a:solidFill>
                  <a:schemeClr val="bg1"/>
                </a:solidFill>
              </a:rPr>
              <a:t>3. D. Jia et.al.Topological refraction in dual-band valley sonic crystals,Phys. Rev. B 103, 144309 (2021).</a:t>
            </a:r>
          </a:p>
        </p:txBody>
      </p:sp>
      <p:grpSp>
        <p:nvGrpSpPr>
          <p:cNvPr id="258" name="object 258"/>
          <p:cNvGrpSpPr/>
          <p:nvPr/>
        </p:nvGrpSpPr>
        <p:grpSpPr>
          <a:xfrm>
            <a:off x="1324610" y="4007937"/>
            <a:ext cx="1776095" cy="69850"/>
            <a:chOff x="301745" y="1050030"/>
            <a:chExt cx="408559" cy="16891"/>
          </a:xfrm>
        </p:grpSpPr>
        <p:sp>
          <p:nvSpPr>
            <p:cNvPr id="295" name="object 295"/>
            <p:cNvSpPr/>
            <p:nvPr/>
          </p:nvSpPr>
          <p:spPr>
            <a:xfrm>
              <a:off x="301745" y="1050030"/>
              <a:ext cx="402590" cy="3175"/>
            </a:xfrm>
            <a:custGeom>
              <a:avLst/>
              <a:gdLst/>
              <a:ahLst/>
              <a:cxnLst/>
              <a:rect l="l" t="t" r="r" b="b"/>
              <a:pathLst>
                <a:path w="402590" h="3175">
                  <a:moveTo>
                    <a:pt x="399287" y="0"/>
                  </a:moveTo>
                  <a:lnTo>
                    <a:pt x="402336" y="0"/>
                  </a:lnTo>
                </a:path>
                <a:path w="402590" h="3175">
                  <a:moveTo>
                    <a:pt x="0" y="3048"/>
                  </a:moveTo>
                  <a:lnTo>
                    <a:pt x="3047" y="3048"/>
                  </a:lnTo>
                </a:path>
                <a:path w="402590" h="3175">
                  <a:moveTo>
                    <a:pt x="45720" y="3048"/>
                  </a:moveTo>
                  <a:lnTo>
                    <a:pt x="48767" y="3048"/>
                  </a:lnTo>
                </a:path>
                <a:path w="402590" h="3175">
                  <a:moveTo>
                    <a:pt x="103631" y="3048"/>
                  </a:moveTo>
                  <a:lnTo>
                    <a:pt x="106679" y="3048"/>
                  </a:lnTo>
                </a:path>
              </a:pathLst>
            </a:custGeom>
            <a:ln w="3175">
              <a:solidFill>
                <a:srgbClr val="7192A7"/>
              </a:solidFill>
            </a:ln>
          </p:spPr>
          <p:txBody>
            <a:bodyPr wrap="square" lIns="0" tIns="0" rIns="0" bIns="0" rtlCol="0"/>
            <a:lstStyle/>
            <a:p>
              <a:endParaRPr sz="7200"/>
            </a:p>
          </p:txBody>
        </p:sp>
        <p:sp>
          <p:nvSpPr>
            <p:cNvPr id="297" name="object 297"/>
            <p:cNvSpPr/>
            <p:nvPr/>
          </p:nvSpPr>
          <p:spPr>
            <a:xfrm>
              <a:off x="630929" y="1053078"/>
              <a:ext cx="79375" cy="0"/>
            </a:xfrm>
            <a:custGeom>
              <a:avLst/>
              <a:gdLst/>
              <a:ahLst/>
              <a:cxnLst/>
              <a:rect l="l" t="t" r="r" b="b"/>
              <a:pathLst>
                <a:path w="79375">
                  <a:moveTo>
                    <a:pt x="0" y="0"/>
                  </a:moveTo>
                  <a:lnTo>
                    <a:pt x="3048" y="0"/>
                  </a:lnTo>
                </a:path>
                <a:path w="79375">
                  <a:moveTo>
                    <a:pt x="70103" y="0"/>
                  </a:moveTo>
                  <a:lnTo>
                    <a:pt x="79247" y="0"/>
                  </a:lnTo>
                </a:path>
              </a:pathLst>
            </a:custGeom>
            <a:ln w="3175">
              <a:solidFill>
                <a:srgbClr val="7192A7"/>
              </a:solidFill>
            </a:ln>
          </p:spPr>
          <p:txBody>
            <a:bodyPr wrap="square" lIns="0" tIns="0" rIns="0" bIns="0" rtlCol="0"/>
            <a:lstStyle/>
            <a:p>
              <a:endParaRPr sz="7200"/>
            </a:p>
          </p:txBody>
        </p:sp>
        <p:sp>
          <p:nvSpPr>
            <p:cNvPr id="304" name="object 304"/>
            <p:cNvSpPr/>
            <p:nvPr/>
          </p:nvSpPr>
          <p:spPr>
            <a:xfrm>
              <a:off x="384041" y="1065270"/>
              <a:ext cx="131445" cy="0"/>
            </a:xfrm>
            <a:custGeom>
              <a:avLst/>
              <a:gdLst/>
              <a:ahLst/>
              <a:cxnLst/>
              <a:rect l="l" t="t" r="r" b="b"/>
              <a:pathLst>
                <a:path w="131445">
                  <a:moveTo>
                    <a:pt x="0" y="0"/>
                  </a:moveTo>
                  <a:lnTo>
                    <a:pt x="3047" y="0"/>
                  </a:lnTo>
                </a:path>
                <a:path w="131445">
                  <a:moveTo>
                    <a:pt x="128015" y="0"/>
                  </a:moveTo>
                  <a:lnTo>
                    <a:pt x="131064" y="0"/>
                  </a:lnTo>
                </a:path>
              </a:pathLst>
            </a:custGeom>
            <a:ln w="3175">
              <a:solidFill>
                <a:srgbClr val="7998AC"/>
              </a:solidFill>
            </a:ln>
          </p:spPr>
          <p:txBody>
            <a:bodyPr wrap="square" lIns="0" tIns="0" rIns="0" bIns="0" rtlCol="0"/>
            <a:lstStyle/>
            <a:p>
              <a:endParaRPr sz="7200"/>
            </a:p>
          </p:txBody>
        </p:sp>
        <p:sp>
          <p:nvSpPr>
            <p:cNvPr id="305" name="object 305"/>
            <p:cNvSpPr/>
            <p:nvPr/>
          </p:nvSpPr>
          <p:spPr>
            <a:xfrm>
              <a:off x="528821" y="1063746"/>
              <a:ext cx="0" cy="3175"/>
            </a:xfrm>
            <a:custGeom>
              <a:avLst/>
              <a:gdLst/>
              <a:ahLst/>
              <a:cxnLst/>
              <a:rect l="l" t="t" r="r" b="b"/>
              <a:pathLst>
                <a:path h="3175">
                  <a:moveTo>
                    <a:pt x="-1524" y="1524"/>
                  </a:moveTo>
                  <a:lnTo>
                    <a:pt x="1524" y="1524"/>
                  </a:lnTo>
                </a:path>
              </a:pathLst>
            </a:custGeom>
            <a:ln w="3175">
              <a:solidFill>
                <a:srgbClr val="7696AA"/>
              </a:solidFill>
            </a:ln>
          </p:spPr>
          <p:txBody>
            <a:bodyPr wrap="square" lIns="0" tIns="0" rIns="0" bIns="0" rtlCol="0"/>
            <a:lstStyle/>
            <a:p>
              <a:endParaRPr sz="7200"/>
            </a:p>
          </p:txBody>
        </p:sp>
      </p:grpSp>
      <p:sp>
        <p:nvSpPr>
          <p:cNvPr id="257" name="文本框 256"/>
          <p:cNvSpPr txBox="1"/>
          <p:nvPr/>
        </p:nvSpPr>
        <p:spPr>
          <a:xfrm>
            <a:off x="762000" y="11010082"/>
            <a:ext cx="15337155" cy="2799715"/>
          </a:xfrm>
          <a:prstGeom prst="rect">
            <a:avLst/>
          </a:prstGeom>
          <a:noFill/>
        </p:spPr>
        <p:txBody>
          <a:bodyPr wrap="square" rtlCol="0">
            <a:spAutoFit/>
          </a:bodyPr>
          <a:lstStyle/>
          <a:p>
            <a:pPr algn="l"/>
            <a:r>
              <a:rPr lang="en-US" altLang="zh-CN" sz="4400" b="1">
                <a:effectLst/>
                <a:latin typeface="Calibri" panose="020F0502020204030204" charset="0"/>
                <a:cs typeface="Calibri" panose="020F0502020204030204" charset="0"/>
              </a:rPr>
              <a:t>1. Structure of "Y-shaped" C3 symmetric valley sonic crystal and dual-band gap topological characteristics analysis</a:t>
            </a:r>
          </a:p>
          <a:p>
            <a:pPr algn="l"/>
            <a:r>
              <a:rPr lang="en-US" altLang="zh-CN" sz="4400" b="1">
                <a:effectLst/>
                <a:latin typeface="Calibri" panose="020F0502020204030204" charset="0"/>
                <a:cs typeface="Calibri" panose="020F0502020204030204" charset="0"/>
              </a:rPr>
              <a:t>Structure of "Y-shaped" C3 Symmetric Valley Sonic Crystal and Dual-Band Gap Topological Characteristics Analysis</a:t>
            </a:r>
          </a:p>
        </p:txBody>
      </p:sp>
      <p:pic>
        <p:nvPicPr>
          <p:cNvPr id="263" name="图片 262" descr="图一"/>
          <p:cNvPicPr>
            <a:picLocks noChangeAspect="1"/>
          </p:cNvPicPr>
          <p:nvPr/>
        </p:nvPicPr>
        <p:blipFill>
          <a:blip r:embed="rId3"/>
          <a:stretch>
            <a:fillRect/>
          </a:stretch>
        </p:blipFill>
        <p:spPr>
          <a:xfrm>
            <a:off x="609600" y="12457882"/>
            <a:ext cx="15476220" cy="8606790"/>
          </a:xfrm>
          <a:prstGeom prst="rect">
            <a:avLst/>
          </a:prstGeom>
        </p:spPr>
      </p:pic>
      <p:sp>
        <p:nvSpPr>
          <p:cNvPr id="264" name="文本框 263"/>
          <p:cNvSpPr txBox="1"/>
          <p:nvPr/>
        </p:nvSpPr>
        <p:spPr>
          <a:xfrm>
            <a:off x="851535" y="21023397"/>
            <a:ext cx="14963140" cy="1938020"/>
          </a:xfrm>
          <a:prstGeom prst="rect">
            <a:avLst/>
          </a:prstGeom>
          <a:noFill/>
        </p:spPr>
        <p:txBody>
          <a:bodyPr wrap="square" rtlCol="0">
            <a:spAutoFit/>
          </a:bodyPr>
          <a:lstStyle/>
          <a:p>
            <a:pPr algn="just"/>
            <a:r>
              <a:rPr lang="en-US" altLang="zh-CN" sz="2400" b="1"/>
              <a:t>FIG. 1.</a:t>
            </a:r>
            <a:r>
              <a:rPr lang="en-US" altLang="zh-CN" sz="2400"/>
              <a:t> (a) Schematic diagram of a valley sonic crystal, which is made of photosensitive resin (gray area) immersed in an air matrix (blue area). (b) Dispersion relations of θ = 0</a:t>
            </a:r>
            <a:r>
              <a:rPr lang="zh-CN" altLang="en-US" sz="2400"/>
              <a:t>°</a:t>
            </a:r>
            <a:r>
              <a:rPr lang="en-US" altLang="zh-CN" sz="2400"/>
              <a:t>(black solid curves) and </a:t>
            </a:r>
            <a:r>
              <a:rPr lang="en-US" altLang="zh-CN" sz="2400">
                <a:sym typeface="+mn-ea"/>
              </a:rPr>
              <a:t>θ = 30</a:t>
            </a:r>
            <a:r>
              <a:rPr lang="zh-CN" altLang="en-US" sz="2400">
                <a:sym typeface="+mn-ea"/>
              </a:rPr>
              <a:t>°</a:t>
            </a:r>
            <a:r>
              <a:rPr lang="en-US" altLang="zh-CN" sz="2400">
                <a:sym typeface="+mn-ea"/>
              </a:rPr>
              <a:t>(</a:t>
            </a:r>
            <a:r>
              <a:rPr lang="en-US" altLang="zh-CN" sz="2400"/>
              <a:t>colored dotted curves). (c) On the left (right) side: the Berry phase of </a:t>
            </a:r>
            <a:r>
              <a:rPr lang="en-US" altLang="zh-CN" sz="2400" i="1"/>
              <a:t>ν</a:t>
            </a:r>
            <a:r>
              <a:rPr lang="en-US" altLang="zh-CN" sz="2400" baseline="-25000"/>
              <a:t>1</a:t>
            </a:r>
            <a:r>
              <a:rPr lang="en-US" altLang="zh-CN" sz="2400" baseline="-25000">
                <a:latin typeface="微软雅黑" panose="020B0503020204020204" charset="-122"/>
                <a:ea typeface="微软雅黑" panose="020B0503020204020204" charset="-122"/>
              </a:rPr>
              <a:t> </a:t>
            </a:r>
            <a:r>
              <a:rPr lang="en-US" altLang="zh-CN" sz="2400">
                <a:sym typeface="+mn-ea"/>
              </a:rPr>
              <a:t>of </a:t>
            </a:r>
            <a:r>
              <a:rPr lang="en-US" altLang="zh-CN" sz="2400"/>
              <a:t>VSC-B (VSC-A) as a function of k</a:t>
            </a:r>
            <a:r>
              <a:rPr lang="en-US" altLang="zh-CN" sz="2400" baseline="-25000"/>
              <a:t>2</a:t>
            </a:r>
            <a:r>
              <a:rPr lang="en-US" altLang="zh-CN" sz="2400"/>
              <a:t>. (d) Phase transition diagrams with </a:t>
            </a:r>
            <a:r>
              <a:rPr lang="en-US" altLang="zh-CN" sz="2400">
                <a:sym typeface="+mn-ea"/>
              </a:rPr>
              <a:t>θ</a:t>
            </a:r>
            <a:r>
              <a:rPr lang="en-US" altLang="zh-CN" sz="2400"/>
              <a:t> at the point K. (e) and (f) Eigenstates and phase distributions in band gaps 1 and 2, respectively, which correspond to eight symbols in (d), the green and black arrows indicate the direction of energy flow and phase direction, respectively.</a:t>
            </a:r>
          </a:p>
        </p:txBody>
      </p:sp>
      <p:sp>
        <p:nvSpPr>
          <p:cNvPr id="265" name="文本框 264"/>
          <p:cNvSpPr txBox="1"/>
          <p:nvPr/>
        </p:nvSpPr>
        <p:spPr>
          <a:xfrm>
            <a:off x="788670" y="23125882"/>
            <a:ext cx="15166340" cy="1445260"/>
          </a:xfrm>
          <a:prstGeom prst="rect">
            <a:avLst/>
          </a:prstGeom>
          <a:noFill/>
        </p:spPr>
        <p:txBody>
          <a:bodyPr wrap="square" rtlCol="0">
            <a:spAutoFit/>
          </a:bodyPr>
          <a:lstStyle/>
          <a:p>
            <a:pPr algn="just"/>
            <a:r>
              <a:rPr lang="en-US" altLang="zh-CN" sz="4400" b="1" dirty="0">
                <a:effectLst/>
                <a:latin typeface="Calibri" panose="020F0502020204030204" charset="0"/>
                <a:cs typeface="Calibri" panose="020F0502020204030204" charset="0"/>
              </a:rPr>
              <a:t>2.Spectrum of triangular supercell and sound pressure distribution of higher-order topological States</a:t>
            </a:r>
          </a:p>
        </p:txBody>
      </p:sp>
      <p:pic>
        <p:nvPicPr>
          <p:cNvPr id="266" name="图片 265" descr="图二"/>
          <p:cNvPicPr>
            <a:picLocks noChangeAspect="1"/>
          </p:cNvPicPr>
          <p:nvPr/>
        </p:nvPicPr>
        <p:blipFill>
          <a:blip r:embed="rId4"/>
          <a:stretch>
            <a:fillRect/>
          </a:stretch>
        </p:blipFill>
        <p:spPr>
          <a:xfrm>
            <a:off x="685800" y="24827047"/>
            <a:ext cx="15325090" cy="8660765"/>
          </a:xfrm>
          <a:prstGeom prst="rect">
            <a:avLst/>
          </a:prstGeom>
        </p:spPr>
      </p:pic>
      <p:sp>
        <p:nvSpPr>
          <p:cNvPr id="267" name="文本框 266"/>
          <p:cNvSpPr txBox="1"/>
          <p:nvPr/>
        </p:nvSpPr>
        <p:spPr>
          <a:xfrm>
            <a:off x="788670" y="33708157"/>
            <a:ext cx="15026640" cy="2676525"/>
          </a:xfrm>
          <a:prstGeom prst="rect">
            <a:avLst/>
          </a:prstGeom>
          <a:noFill/>
        </p:spPr>
        <p:txBody>
          <a:bodyPr wrap="square" rtlCol="0">
            <a:spAutoFit/>
          </a:bodyPr>
          <a:lstStyle/>
          <a:p>
            <a:pPr algn="just">
              <a:buClrTx/>
              <a:buSzTx/>
              <a:buFontTx/>
            </a:pPr>
            <a:r>
              <a:rPr lang="en-US" altLang="zh-CN" sz="2400" b="1"/>
              <a:t>FIG. 2.</a:t>
            </a:r>
            <a:r>
              <a:rPr lang="en-US" altLang="zh-CN" sz="2400"/>
              <a:t> (a) Schematic diagram of the supercell, consisting of VSC-B (green) surrounding VSC-A (magenta), and the interfaces formed by the VSC-A and VSC-B (red dotted line). The left, top, and right illustrations show the Wannier centers (red and orange circles) corresponding to VSC-B and VSC-A, respectively. (b) Calculated spectrum of the large triangular supercell in (a). Bulk and edge states are marked by the black dots and blue stars, respectively. In the spectrum, the triple degenerate corner states in bandgap 1 are indicated by red dots, and those in bandgap 2 are marked by red diamonds and green diamonds. (c) Edge state. (d) Corner states I in bandgap 1. (e) Corner states I and</a:t>
            </a:r>
          </a:p>
          <a:p>
            <a:pPr algn="just">
              <a:buClrTx/>
              <a:buSzTx/>
              <a:buFontTx/>
            </a:pPr>
            <a:r>
              <a:rPr lang="en-US" altLang="zh-CN" sz="2400"/>
              <a:t>II in bandgap 2, respectively.</a:t>
            </a:r>
          </a:p>
        </p:txBody>
      </p:sp>
      <p:sp>
        <p:nvSpPr>
          <p:cNvPr id="268" name="文本框 267"/>
          <p:cNvSpPr txBox="1"/>
          <p:nvPr/>
        </p:nvSpPr>
        <p:spPr>
          <a:xfrm>
            <a:off x="16840200" y="10574472"/>
            <a:ext cx="15193010" cy="2122805"/>
          </a:xfrm>
          <a:prstGeom prst="rect">
            <a:avLst/>
          </a:prstGeom>
          <a:noFill/>
        </p:spPr>
        <p:txBody>
          <a:bodyPr wrap="square" rtlCol="0">
            <a:spAutoFit/>
          </a:bodyPr>
          <a:lstStyle/>
          <a:p>
            <a:pPr algn="just"/>
            <a:r>
              <a:rPr lang="en-US" altLang="zh-CN" sz="4400" b="1">
                <a:effectLst/>
                <a:latin typeface="Calibri" panose="020F0502020204030204" charset="0"/>
                <a:cs typeface="Calibri" panose="020F0502020204030204" charset="0"/>
              </a:rPr>
              <a:t>3. Dual-band valley sonic crystal sample, </a:t>
            </a:r>
            <a:r>
              <a:rPr lang="en-US" altLang="zh-CN" sz="4400" b="1">
                <a:effectLst/>
                <a:latin typeface="Calibri" panose="020F0502020204030204" charset="0"/>
                <a:cs typeface="Calibri" panose="020F0502020204030204" charset="0"/>
                <a:sym typeface="+mn-ea"/>
              </a:rPr>
              <a:t>measured </a:t>
            </a:r>
            <a:r>
              <a:rPr lang="en-US" altLang="zh-CN" sz="4400" b="1">
                <a:effectLst/>
                <a:latin typeface="Calibri" panose="020F0502020204030204" charset="0"/>
                <a:cs typeface="Calibri" panose="020F0502020204030204" charset="0"/>
              </a:rPr>
              <a:t> distributions of sonic </a:t>
            </a:r>
            <a:r>
              <a:rPr lang="en-US" altLang="zh-CN" sz="4400" b="1">
                <a:effectLst/>
                <a:latin typeface="Calibri" panose="020F0502020204030204" charset="0"/>
                <a:cs typeface="Calibri" panose="020F0502020204030204" charset="0"/>
                <a:sym typeface="+mn-ea"/>
              </a:rPr>
              <a:t>pressure</a:t>
            </a:r>
            <a:r>
              <a:rPr lang="en-US" altLang="zh-CN" sz="4400" b="1">
                <a:effectLst/>
                <a:latin typeface="Calibri" panose="020F0502020204030204" charset="0"/>
                <a:cs typeface="Calibri" panose="020F0502020204030204" charset="0"/>
              </a:rPr>
              <a:t> and the Effect of two types of defects on corner states</a:t>
            </a:r>
          </a:p>
        </p:txBody>
      </p:sp>
      <p:pic>
        <p:nvPicPr>
          <p:cNvPr id="269" name="图片 268" descr="图三"/>
          <p:cNvPicPr>
            <a:picLocks noChangeAspect="1"/>
          </p:cNvPicPr>
          <p:nvPr/>
        </p:nvPicPr>
        <p:blipFill>
          <a:blip r:embed="rId5"/>
          <a:srcRect r="2097"/>
          <a:stretch>
            <a:fillRect/>
          </a:stretch>
        </p:blipFill>
        <p:spPr>
          <a:xfrm>
            <a:off x="16656685" y="12554402"/>
            <a:ext cx="15651480" cy="8264525"/>
          </a:xfrm>
          <a:prstGeom prst="rect">
            <a:avLst/>
          </a:prstGeom>
        </p:spPr>
      </p:pic>
      <p:sp>
        <p:nvSpPr>
          <p:cNvPr id="270" name="文本框 269"/>
          <p:cNvSpPr txBox="1"/>
          <p:nvPr/>
        </p:nvSpPr>
        <p:spPr>
          <a:xfrm>
            <a:off x="16916400" y="21050067"/>
            <a:ext cx="15233015" cy="1938020"/>
          </a:xfrm>
          <a:prstGeom prst="rect">
            <a:avLst/>
          </a:prstGeom>
          <a:noFill/>
        </p:spPr>
        <p:txBody>
          <a:bodyPr wrap="square" rtlCol="0">
            <a:spAutoFit/>
          </a:bodyPr>
          <a:lstStyle/>
          <a:p>
            <a:pPr algn="just"/>
            <a:r>
              <a:rPr lang="en-US" altLang="zh-CN" sz="2400" b="1" dirty="0"/>
              <a:t>FIG. 3.</a:t>
            </a:r>
            <a:r>
              <a:rPr lang="en-US" altLang="zh-CN" sz="2400" dirty="0"/>
              <a:t> (a) Sample photograph of a valley phonon crystal that is made of photosensitive resin and air. The sample consists of the VSC-B and the VSC-A, in which the VSC-B surrounds the VSC-A. The red pentagram star is the position of the sonic source, and the red dashed circle is the position of the angle. (b) Measured distributions of sonic pressure of bulk, edge states, and corner states in the band gaps 1 (left side) and 2 (right side). (c) and (d) Effect of two types of defects on corner states in band gaps 1 and 2,respectively.</a:t>
            </a:r>
          </a:p>
        </p:txBody>
      </p:sp>
      <p:sp>
        <p:nvSpPr>
          <p:cNvPr id="271" name="文本框 270"/>
          <p:cNvSpPr txBox="1"/>
          <p:nvPr/>
        </p:nvSpPr>
        <p:spPr>
          <a:xfrm>
            <a:off x="16642080" y="23125882"/>
            <a:ext cx="15807055" cy="1445260"/>
          </a:xfrm>
          <a:prstGeom prst="rect">
            <a:avLst/>
          </a:prstGeom>
          <a:noFill/>
        </p:spPr>
        <p:txBody>
          <a:bodyPr wrap="square" rtlCol="0">
            <a:spAutoFit/>
          </a:bodyPr>
          <a:lstStyle/>
          <a:p>
            <a:pPr algn="just"/>
            <a:r>
              <a:rPr lang="en-US" altLang="zh-CN" sz="4400" b="1">
                <a:effectLst/>
                <a:latin typeface="Calibri" panose="020F0502020204030204" charset="0"/>
                <a:cs typeface="Calibri" panose="020F0502020204030204" charset="0"/>
              </a:rPr>
              <a:t>4. </a:t>
            </a:r>
            <a:r>
              <a:rPr lang="en-US" altLang="zh-CN" sz="4400" b="1">
                <a:effectLst/>
                <a:latin typeface="Calibri" panose="020F0502020204030204" charset="0"/>
                <a:cs typeface="Calibri" panose="020F0502020204030204" charset="0"/>
                <a:sym typeface="+mn-ea"/>
              </a:rPr>
              <a:t>Evolution of corner states (I/II) in dual-band gaps under different rotational angles </a:t>
            </a:r>
            <a:endParaRPr lang="en-US" altLang="zh-CN" sz="4400" b="1">
              <a:effectLst/>
              <a:latin typeface="Calibri" panose="020F0502020204030204" charset="0"/>
              <a:cs typeface="Calibri" panose="020F0502020204030204" charset="0"/>
            </a:endParaRPr>
          </a:p>
        </p:txBody>
      </p:sp>
      <p:pic>
        <p:nvPicPr>
          <p:cNvPr id="272" name="图片 271"/>
          <p:cNvPicPr>
            <a:picLocks noChangeAspect="1"/>
          </p:cNvPicPr>
          <p:nvPr/>
        </p:nvPicPr>
        <p:blipFill>
          <a:blip r:embed="rId6"/>
          <a:stretch>
            <a:fillRect/>
          </a:stretch>
        </p:blipFill>
        <p:spPr>
          <a:xfrm>
            <a:off x="16656685" y="24585747"/>
            <a:ext cx="15651480" cy="9508490"/>
          </a:xfrm>
          <a:prstGeom prst="rect">
            <a:avLst/>
          </a:prstGeom>
        </p:spPr>
      </p:pic>
      <p:sp>
        <p:nvSpPr>
          <p:cNvPr id="273" name="文本框 272"/>
          <p:cNvSpPr txBox="1"/>
          <p:nvPr/>
        </p:nvSpPr>
        <p:spPr>
          <a:xfrm>
            <a:off x="16885285" y="34222507"/>
            <a:ext cx="15364460" cy="1938020"/>
          </a:xfrm>
          <a:prstGeom prst="rect">
            <a:avLst/>
          </a:prstGeom>
          <a:noFill/>
        </p:spPr>
        <p:txBody>
          <a:bodyPr wrap="square" rtlCol="0">
            <a:spAutoFit/>
          </a:bodyPr>
          <a:lstStyle/>
          <a:p>
            <a:pPr algn="just">
              <a:buClrTx/>
              <a:buSzTx/>
              <a:buFontTx/>
            </a:pPr>
            <a:r>
              <a:rPr lang="en-US" altLang="zh-CN" sz="2400" b="1"/>
              <a:t>FIG. 4.</a:t>
            </a:r>
            <a:r>
              <a:rPr lang="en-US" altLang="zh-CN" sz="2400"/>
              <a:t>(a) Evolution of corner states I and II in band gaps 1 and 2 in the case of the inner rotational angle equal to the outer rotational angle. Bulk state (black), edge state (blue), corner state I (red) in bandgap 1, and corner states I (red) and II (green) in bandgap 2 are marked with the black dot, blue star, red dot, red diamond, and green diamond, respectively. (b) Evolution of corner states I and II in band gaps 1 and 2 in the case of the inner rotational angle equal to 30</a:t>
            </a:r>
            <a:r>
              <a:rPr lang="zh-CN" altLang="en-US" sz="2400"/>
              <a:t>°</a:t>
            </a:r>
            <a:r>
              <a:rPr lang="en-US" altLang="zh-CN" sz="2400"/>
              <a:t>. (c) Evolution of corner states I and II in band gaps 1 and 2 in the case of the outer rotational angle equal to -30</a:t>
            </a:r>
            <a:r>
              <a:rPr lang="zh-CN" altLang="en-US" sz="2400">
                <a:sym typeface="+mn-ea"/>
              </a:rPr>
              <a:t>°</a:t>
            </a:r>
            <a:r>
              <a:rPr lang="en-US" altLang="zh-CN" sz="2400"/>
              <a:t>.</a:t>
            </a:r>
          </a:p>
        </p:txBody>
      </p:sp>
      <p:sp>
        <p:nvSpPr>
          <p:cNvPr id="35" name="Rechteck 11">
            <a:extLst>
              <a:ext uri="{FF2B5EF4-FFF2-40B4-BE49-F238E27FC236}">
                <a16:creationId xmlns:a16="http://schemas.microsoft.com/office/drawing/2014/main" id="{EBFBFE1B-274B-4D88-8860-0EF74130F197}"/>
              </a:ext>
            </a:extLst>
          </p:cNvPr>
          <p:cNvSpPr/>
          <p:nvPr/>
        </p:nvSpPr>
        <p:spPr>
          <a:xfrm>
            <a:off x="8588827" y="42862997"/>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bcc09039-1d0d-4215-87ea-550b05245994"/>
  <p:tag name="COMMONDATA" val="eyJoZGlkIjoiOTFhZjJmNjVlMjk0NDZkZjgyZjcwMzViNzY1MzlmMGYifQ=="/>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1107</Words>
  <Application>Microsoft Office PowerPoint</Application>
  <PresentationFormat>自定义</PresentationFormat>
  <Paragraphs>27</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宋体</vt:lpstr>
      <vt:lpstr>微软雅黑</vt:lpstr>
      <vt:lpstr>Arial</vt:lpstr>
      <vt:lpstr>Calibri</vt:lpstr>
      <vt:lpstr>Times New Roman</vt:lpstr>
      <vt:lpstr>2_Office Theme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ver2_Impact of preprocessing in data integration of single-cell RNA-seq data.pptx</dc:title>
  <dc:creator>hp</dc:creator>
  <cp:lastModifiedBy>Xiting (Sophia) Hao</cp:lastModifiedBy>
  <cp:revision>39</cp:revision>
  <dcterms:created xsi:type="dcterms:W3CDTF">2022-11-16T01:29:00Z</dcterms:created>
  <dcterms:modified xsi:type="dcterms:W3CDTF">2025-10-27T02:21:13Z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or">
    <vt:lpwstr>Google</vt:lpwstr>
  </property>
  <property fmtid="{D5CDD505-2E9C-101B-9397-08002B2CF9AE}" pid="3" name="ICV">
    <vt:lpwstr>2E07F834F8D643ADBBAAC2D7BA5CFEF6_13</vt:lpwstr>
  </property>
  <property fmtid="{D5CDD505-2E9C-101B-9397-08002B2CF9AE}" pid="4" name="KSOProductBuildVer">
    <vt:lpwstr>2052-12.1.0.22529</vt:lpwstr>
  </property>
</Properties>
</file>