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2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MSOL 海报模板" id="{31D5EE60-8FE9-4475-976F-B13E2EBE6E32}">
          <p14:sldIdLst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AF1"/>
    <a:srgbClr val="006FAC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4103" autoAdjust="0"/>
  </p:normalViewPr>
  <p:slideViewPr>
    <p:cSldViewPr snapToGrid="0">
      <p:cViewPr varScale="1">
        <p:scale>
          <a:sx n="17" d="100"/>
          <a:sy n="17" d="100"/>
        </p:scale>
        <p:origin x="313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4523F0-041D-5E91-4A76-1D964A4582C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A5164B-0579-C6F3-E359-DF0C0D254EB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2E852A-C96F-A395-AA90-23ECABBA6D8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FED9720A-531D-4346-8A09-9A24464C9AF7}"/>
              </a:ext>
            </a:extLst>
          </p:cNvPr>
          <p:cNvSpPr txBox="1"/>
          <p:nvPr/>
        </p:nvSpPr>
        <p:spPr>
          <a:xfrm>
            <a:off x="1196912" y="38648293"/>
            <a:ext cx="15919818" cy="8667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921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  <a:endParaRPr lang="en-US" sz="4101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图片占位符 32">
            <a:extLst>
              <a:ext uri="{FF2B5EF4-FFF2-40B4-BE49-F238E27FC236}">
                <a16:creationId xmlns:a16="http://schemas.microsoft.com/office/drawing/2014/main" id="{1FB38CF1-DEDB-499A-B99D-C7D49ED046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746" b="97730" l="5950" r="94964">
                        <a14:foregroundMark x1="48044" y1="13328" x2="48044" y2="13328"/>
                        <a14:foregroundMark x1="42750" y1="9455" x2="42750" y2="9455"/>
                        <a14:foregroundMark x1="69501" y1="28606" x2="69501" y2="28606"/>
                        <a14:foregroundMark x1="64207" y1="27377" x2="91567" y2="37660"/>
                        <a14:foregroundMark x1="91567" y1="37660" x2="90747" y2="50454"/>
                        <a14:foregroundMark x1="90747" y1="50454" x2="85570" y2="67495"/>
                        <a14:foregroundMark x1="85570" y1="67495" x2="71750" y2="83200"/>
                        <a14:foregroundMark x1="71750" y1="83200" x2="64699" y2="95700"/>
                        <a14:foregroundMark x1="64699" y1="95700" x2="53572" y2="93002"/>
                        <a14:foregroundMark x1="53572" y1="93002" x2="10658" y2="68243"/>
                        <a14:foregroundMark x1="10658" y1="68243" x2="9159" y2="45219"/>
                        <a14:foregroundMark x1="9159" y1="45219" x2="10026" y2="39263"/>
                        <a14:foregroundMark x1="10026" y1="39263" x2="14781" y2="35176"/>
                        <a14:foregroundMark x1="14781" y1="35176" x2="36660" y2="24973"/>
                        <a14:foregroundMark x1="36660" y1="24973" x2="39517" y2="22489"/>
                        <a14:foregroundMark x1="39517" y1="22489" x2="43593" y2="21100"/>
                        <a14:foregroundMark x1="43593" y1="21100" x2="54088" y2="23077"/>
                        <a14:foregroundMark x1="54088" y1="23077" x2="63949" y2="28152"/>
                        <a14:foregroundMark x1="63949" y1="28152" x2="66104" y2="28365"/>
                        <a14:foregroundMark x1="40618" y1="13328" x2="40618" y2="13328"/>
                        <a14:foregroundMark x1="40408" y1="12366" x2="61443" y2="15037"/>
                        <a14:foregroundMark x1="52097" y1="10924" x2="58257" y2="10924"/>
                        <a14:foregroundMark x1="62919" y1="7772" x2="61865" y2="7772"/>
                        <a14:foregroundMark x1="83954" y1="32719" x2="86718" y2="36111"/>
                        <a14:foregroundMark x1="86718" y1="36111" x2="86718" y2="36111"/>
                        <a14:foregroundMark x1="91169" y1="35150" x2="90536" y2="47009"/>
                        <a14:foregroundMark x1="94378" y1="36351" x2="93090" y2="42655"/>
                        <a14:foregroundMark x1="65050" y1="94498" x2="61654" y2="94738"/>
                        <a14:foregroundMark x1="5973" y1="40946" x2="7472" y2="51843"/>
                        <a14:foregroundMark x1="94987" y1="36912" x2="94729" y2="38168"/>
                        <a14:foregroundMark x1="64629" y1="97730" x2="63996" y2="97115"/>
                        <a14:foregroundMark x1="62427" y1="12420" x2="62427" y2="12420"/>
                        <a14:foregroundMark x1="62427" y1="14503" x2="62427" y2="145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90" t="4694" r="3084"/>
          <a:stretch/>
        </p:blipFill>
        <p:spPr>
          <a:xfrm>
            <a:off x="495301" y="704850"/>
            <a:ext cx="13220700" cy="11603978"/>
          </a:xfrm>
          <a:prstGeom prst="rect">
            <a:avLst/>
          </a:prstGeom>
        </p:spPr>
      </p:pic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98FE58DC-96F2-4E9F-B471-911C14763B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649413" y="14843125"/>
            <a:ext cx="29616400" cy="4713288"/>
          </a:xfrm>
        </p:spPr>
        <p:txBody>
          <a:bodyPr/>
          <a:lstStyle/>
          <a:p>
            <a:pPr algn="just"/>
            <a:r>
              <a:rPr lang="en-US" altLang="zh-CN" sz="4500" dirty="0"/>
              <a:t>Terahertz (THz) sensing has been attracting interest due to its capabilities for biological fingerprint and medical identification. However, achieving angle-tunable ultrahigh figure-of-merit (FOM) of THz sensing remains challenging due to the difficulty in realizing tunable resonances with ultrahigh quality factors. Here, we design a series of THz sensors based on subwavelength metallic </a:t>
            </a:r>
            <a:r>
              <a:rPr lang="en-US" altLang="zh-CN" sz="4500" dirty="0" err="1"/>
              <a:t>metagratings</a:t>
            </a:r>
            <a:r>
              <a:rPr lang="en-US" altLang="zh-CN" sz="4500" dirty="0"/>
              <a:t> with compound lattices, enabling tunable ultrahigh FOM utilizing the physics of accidental bound states in the continuum (BICs). Under transverse-magnetic polarized electromagnetic wave illumination, the excited field of quasi-BIC is strongly localized within the grooves, leading to ultrahigh sensitivity (</a:t>
            </a:r>
            <a:r>
              <a:rPr lang="en-US" altLang="zh-CN" sz="4500" i="1" dirty="0"/>
              <a:t>S</a:t>
            </a:r>
            <a:r>
              <a:rPr lang="en-US" altLang="zh-CN" sz="4500" dirty="0"/>
              <a:t>) and FOM.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 Placeholder 5">
                <a:extLst>
                  <a:ext uri="{FF2B5EF4-FFF2-40B4-BE49-F238E27FC236}">
                    <a16:creationId xmlns:a16="http://schemas.microsoft.com/office/drawing/2014/main" id="{4F426B4C-1887-4478-ADF6-8017B326878F}"/>
                  </a:ext>
                </a:extLst>
              </p:cNvPr>
              <p:cNvSpPr>
                <a:spLocks noGrp="1"/>
              </p:cNvSpPr>
              <p:nvPr>
                <p:ph type="body" sz="quarter" idx="23"/>
              </p:nvPr>
            </p:nvSpPr>
            <p:spPr>
              <a:xfrm>
                <a:off x="15655925" y="21688425"/>
                <a:ext cx="16062325" cy="6856413"/>
              </a:xfrm>
            </p:spPr>
            <p:txBody>
              <a:bodyPr/>
              <a:lstStyle/>
              <a:p>
                <a:pPr algn="just"/>
                <a:r>
                  <a:rPr lang="en-US" sz="4500" dirty="0"/>
                  <a:t>The proposed device is illuminated by THz waves with magnetic components along </a:t>
                </a:r>
                <a:r>
                  <a:rPr lang="en-US" sz="4500" i="1" dirty="0"/>
                  <a:t>y</a:t>
                </a:r>
                <a:r>
                  <a:rPr lang="en-US" sz="4500" dirty="0"/>
                  <a:t>-direction, and the reflection spectra carry information about analyte. For such a plasmonic device with two grooves of different depths in a superlattices, a surface mode exists when the groove depths satisfy the relationship:</a:t>
                </a:r>
              </a:p>
              <a:p>
                <a:pPr algn="just"/>
                <a:r>
                  <a:rPr lang="en-US" sz="45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500" b="0" i="0" smtClean="0">
                        <a:latin typeface="Cambria Math" panose="02040503050406030204" pitchFamily="18" charset="0"/>
                      </a:rPr>
                      <m:t>tan</m:t>
                    </m:r>
                    <m:r>
                      <a:rPr lang="en-US" sz="4500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sz="4500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45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4500" b="0" i="1" smtClean="0">
                        <a:latin typeface="Cambria Math" panose="02040503050406030204" pitchFamily="18" charset="0"/>
                      </a:rPr>
                      <m:t>)</m:t>
                    </m:r>
                    <m:nary>
                      <m:naryPr>
                        <m:chr m:val="∑"/>
                        <m:ctrlP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US" altLang="zh-CN" sz="4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4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45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45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lang="en-US" altLang="zh-CN" sz="45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4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Sup>
                                  <m:sSubSupPr>
                                    <m:ctrlPr>
                                      <a:rPr lang="en-US" altLang="zh-CN" sz="4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45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45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d>
                                      <m:dPr>
                                        <m:ctrlPr>
                                          <a:rPr lang="en-US" altLang="zh-CN" sz="45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4500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</m:d>
                                    <m:r>
                                      <a:rPr lang="en-US" altLang="zh-CN" sz="45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zh-CN" sz="45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altLang="zh-CN" sz="4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45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p>
                                    <m:r>
                                      <a:rPr lang="en-US" altLang="zh-CN" sz="45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4500" b="0" i="0" smtClean="0">
                            <a:latin typeface="Cambria Math" panose="02040503050406030204" pitchFamily="18" charset="0"/>
                          </a:rPr>
                          <m:t>tan</m:t>
                        </m:r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nary>
                      <m:naryPr>
                        <m:chr m:val="∑"/>
                        <m:ctrlPr>
                          <a:rPr lang="en-US" altLang="zh-CN" sz="45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45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CN" sz="4500" i="1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US" altLang="zh-CN" sz="4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US" altLang="zh-CN" sz="45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45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45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45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lang="en-US" altLang="zh-CN" sz="45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45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45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Sup>
                                  <m:sSubSupPr>
                                    <m:ctrlPr>
                                      <a:rPr lang="en-US" altLang="zh-CN" sz="45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45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45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d>
                                      <m:dPr>
                                        <m:ctrlPr>
                                          <a:rPr lang="en-US" altLang="zh-CN" sz="4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4500" i="1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</m:d>
                                    <m:r>
                                      <a:rPr lang="en-US" altLang="zh-CN" sz="45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zh-CN" sz="45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altLang="zh-CN" sz="45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45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p>
                                    <m:r>
                                      <a:rPr lang="en-US" altLang="zh-CN" sz="45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nary>
                  </m:oMath>
                </a14:m>
                <a:endParaRPr lang="en-US" sz="4500" b="0" dirty="0">
                  <a:latin typeface="Cambria Math" panose="02040503050406030204" pitchFamily="18" charset="0"/>
                </a:endParaRPr>
              </a:p>
              <a:p>
                <a:pPr algn="just"/>
                <a:r>
                  <a:rPr lang="en-US" sz="4500" dirty="0">
                    <a:latin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4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altLang="zh-CN" sz="45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rad>
                    <m:r>
                      <a:rPr lang="en-US" altLang="zh-CN" sz="4500" b="0" i="1" smtClean="0">
                        <a:latin typeface="Cambria Math" panose="02040503050406030204" pitchFamily="18" charset="0"/>
                      </a:rPr>
                      <m:t>𝑠𝑖𝑛𝑐</m:t>
                    </m:r>
                    <m:d>
                      <m:dPr>
                        <m:ctrlP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d>
                              <m:dPr>
                                <m:ctrlPr>
                                  <a:rPr lang="en-US" altLang="zh-CN" sz="4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45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d>
                          </m:sup>
                        </m:sSubSup>
                        <m:f>
                          <m:fPr>
                            <m:type m:val="lin"/>
                            <m:ctrlP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n-US" altLang="zh-CN" sz="4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45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zh-CN" sz="45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45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45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45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d>
                          <m:dPr>
                            <m:ctrlPr>
                              <a:rPr lang="en-US" altLang="zh-CN" sz="4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45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</m:sup>
                    </m:sSubSup>
                    <m:r>
                      <a:rPr lang="en-US" altLang="zh-CN" sz="45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45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type m:val="lin"/>
                        <m:ctrlP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zh-CN" altLang="en-US" sz="45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altLang="zh-CN" sz="45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sz="4500" b="0" dirty="0">
                    <a:latin typeface="Cambria Math" panose="0204050305040603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8" name="Text Placeholder 5">
                <a:extLst>
                  <a:ext uri="{FF2B5EF4-FFF2-40B4-BE49-F238E27FC236}">
                    <a16:creationId xmlns:a16="http://schemas.microsoft.com/office/drawing/2014/main" id="{4F426B4C-1887-4478-ADF6-8017B32687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3"/>
              </p:nvPr>
            </p:nvSpPr>
            <p:spPr>
              <a:xfrm>
                <a:off x="15655925" y="21688425"/>
                <a:ext cx="16062325" cy="6856413"/>
              </a:xfrm>
              <a:blipFill>
                <a:blip r:embed="rId4"/>
                <a:stretch>
                  <a:fillRect l="-1594" t="-1867" r="-1594" b="-51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CE27B46D-40CF-4984-A42A-8167F88CAB1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96975" y="27109738"/>
            <a:ext cx="13776325" cy="1468437"/>
          </a:xfrm>
        </p:spPr>
        <p:txBody>
          <a:bodyPr/>
          <a:lstStyle/>
          <a:p>
            <a:pPr algn="just"/>
            <a:r>
              <a:rPr lang="en-US" dirty="0"/>
              <a:t>Fig. (a) When </a:t>
            </a:r>
            <a:r>
              <a:rPr lang="en-US" i="1" dirty="0"/>
              <a:t>n</a:t>
            </a:r>
            <a:r>
              <a:rPr lang="en-US" dirty="0"/>
              <a:t> = 1.33, the reflection (</a:t>
            </a:r>
            <a:r>
              <a:rPr lang="en-US" i="1" dirty="0"/>
              <a:t>R</a:t>
            </a:r>
            <a:r>
              <a:rPr lang="en-US" dirty="0"/>
              <a:t>) spectra as a function of the incident angle. (b) The calculated </a:t>
            </a:r>
            <a:r>
              <a:rPr lang="en-US" i="1" dirty="0"/>
              <a:t>S</a:t>
            </a:r>
            <a:r>
              <a:rPr lang="en-US" dirty="0"/>
              <a:t> and FOM versus incident angles.</a:t>
            </a:r>
          </a:p>
          <a:p>
            <a:pPr algn="just"/>
            <a:endParaRPr lang="en-US" dirty="0"/>
          </a:p>
        </p:txBody>
      </p:sp>
      <p:sp>
        <p:nvSpPr>
          <p:cNvPr id="34" name="Text Placeholder 13">
            <a:extLst>
              <a:ext uri="{FF2B5EF4-FFF2-40B4-BE49-F238E27FC236}">
                <a16:creationId xmlns:a16="http://schemas.microsoft.com/office/drawing/2014/main" id="{CA67C9D6-5B07-4375-AEAC-B36B3370203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75" y="30943550"/>
            <a:ext cx="15433675" cy="7100888"/>
          </a:xfrm>
        </p:spPr>
        <p:txBody>
          <a:bodyPr/>
          <a:lstStyle/>
          <a:p>
            <a:pPr algn="just"/>
            <a:r>
              <a:rPr lang="en-US" sz="4500" dirty="0"/>
              <a:t>Strong field localization of quasi-BICs within the subwavelength grooves renders resonance frequencies highly sensitive to the refractive index of analyte, enabling high-performance </a:t>
            </a:r>
            <a:r>
              <a:rPr lang="en-US" sz="4500" i="1" dirty="0"/>
              <a:t>S</a:t>
            </a:r>
            <a:r>
              <a:rPr lang="en-US" sz="4500" dirty="0"/>
              <a:t> and FOM. The FOM can be enhanced by tuning the incident angle towards the BIC angle while maintaining ultrahigh </a:t>
            </a:r>
            <a:r>
              <a:rPr lang="en-US" sz="4500" i="1" dirty="0"/>
              <a:t>S</a:t>
            </a:r>
            <a:r>
              <a:rPr lang="en-US" sz="4500" dirty="0"/>
              <a:t>.</a:t>
            </a:r>
          </a:p>
          <a:p>
            <a:pPr algn="just"/>
            <a:r>
              <a:rPr lang="en-US" sz="4500" dirty="0"/>
              <a:t>The location of the accidental BIC can be tuned by adjusting the groove depths, and BIC angle dependent </a:t>
            </a:r>
            <a:r>
              <a:rPr lang="en-US" sz="4500" i="1" dirty="0"/>
              <a:t>S</a:t>
            </a:r>
            <a:r>
              <a:rPr lang="en-US" sz="4500" dirty="0"/>
              <a:t> and FOM are revealed. Our work provides a new idea for achieving ultrahigh </a:t>
            </a:r>
            <a:r>
              <a:rPr lang="en-US" sz="4500" i="1" dirty="0"/>
              <a:t>S</a:t>
            </a:r>
            <a:r>
              <a:rPr lang="en-US" sz="4500" dirty="0"/>
              <a:t> and tunable FOM sensors, opening avenues for sensing in complex scenarios.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 Placeholder 16">
                <a:extLst>
                  <a:ext uri="{FF2B5EF4-FFF2-40B4-BE49-F238E27FC236}">
                    <a16:creationId xmlns:a16="http://schemas.microsoft.com/office/drawing/2014/main" id="{EEB636D2-0BF0-44AC-A157-BF884B6A0A9B}"/>
                  </a:ext>
                </a:extLst>
              </p:cNvPr>
              <p:cNvSpPr>
                <a:spLocks noGrp="1"/>
              </p:cNvSpPr>
              <p:nvPr>
                <p:ph type="body" sz="quarter" idx="35"/>
              </p:nvPr>
            </p:nvSpPr>
            <p:spPr>
              <a:xfrm>
                <a:off x="17545050" y="36563557"/>
                <a:ext cx="14225588" cy="1468437"/>
              </a:xfrm>
            </p:spPr>
            <p:txBody>
              <a:bodyPr/>
              <a:lstStyle/>
              <a:p>
                <a:pPr algn="just"/>
                <a:r>
                  <a:rPr lang="en-US" dirty="0"/>
                  <a:t>Fig. (c) Calculated </a:t>
                </a:r>
                <a:r>
                  <a:rPr lang="en-US" i="1" dirty="0"/>
                  <a:t>S</a:t>
                </a:r>
                <a:r>
                  <a:rPr lang="en-US" dirty="0"/>
                  <a:t> and </a:t>
                </a:r>
                <a:r>
                  <a:rPr lang="en-US" i="1" dirty="0"/>
                  <a:t>R</a:t>
                </a:r>
                <a:r>
                  <a:rPr lang="en-US" baseline="30000" dirty="0"/>
                  <a:t>2</a:t>
                </a:r>
                <a:r>
                  <a:rPr lang="en-US" dirty="0"/>
                  <a:t> as a function of the analyte depth (</a:t>
                </a:r>
                <a:r>
                  <a:rPr lang="en-US" i="1" dirty="0"/>
                  <a:t>d</a:t>
                </a:r>
                <a:r>
                  <a:rPr lang="en-US" dirty="0"/>
                  <a:t>). (d) The dependences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FWHM</m:t>
                        </m:r>
                      </m:e>
                    </m:acc>
                  </m:oMath>
                </a14:m>
                <a:r>
                  <a:rPr lang="en-US" dirty="0"/>
                  <a:t> and FOM on </a:t>
                </a:r>
                <a:r>
                  <a:rPr lang="en-US" i="1" dirty="0"/>
                  <a:t>d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8" name="Text Placeholder 16">
                <a:extLst>
                  <a:ext uri="{FF2B5EF4-FFF2-40B4-BE49-F238E27FC236}">
                    <a16:creationId xmlns:a16="http://schemas.microsoft.com/office/drawing/2014/main" id="{EEB636D2-0BF0-44AC-A157-BF884B6A0A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5"/>
              </p:nvPr>
            </p:nvSpPr>
            <p:spPr>
              <a:xfrm>
                <a:off x="17545050" y="36563557"/>
                <a:ext cx="14225588" cy="1468437"/>
              </a:xfrm>
              <a:blipFill>
                <a:blip r:embed="rId5"/>
                <a:stretch>
                  <a:fillRect l="-1500" t="-7469" r="-1500" b="-74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05CA6E69-954F-4C4E-9B52-47B68C87907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96975" y="39624000"/>
            <a:ext cx="15220950" cy="2314575"/>
          </a:xfrm>
        </p:spPr>
        <p:txBody>
          <a:bodyPr/>
          <a:lstStyle/>
          <a:p>
            <a:r>
              <a:rPr lang="en-US" dirty="0"/>
              <a:t>[1]. Y. Xu et al., “Optical refractive index sensors with plasmonic and photonic structures: Promising and inconvenient truth,” Adv. Opt. Mater., vol. 7, no. 9, May 2019, Art. no. 1801433.</a:t>
            </a:r>
            <a:br>
              <a:rPr lang="en-US" dirty="0"/>
            </a:br>
            <a:r>
              <a:rPr lang="en-US" dirty="0"/>
              <a:t>[2]. Q. Zhou et al., “Optical bound states in the continuum in metallic gratings with compound lattices,” Opt. Exp., vol. 32, no. 25, pp. 44238–44249, Dec. 2024.</a:t>
            </a:r>
          </a:p>
        </p:txBody>
      </p:sp>
      <p:pic>
        <p:nvPicPr>
          <p:cNvPr id="43" name="图片占位符 61">
            <a:extLst>
              <a:ext uri="{FF2B5EF4-FFF2-40B4-BE49-F238E27FC236}">
                <a16:creationId xmlns:a16="http://schemas.microsoft.com/office/drawing/2014/main" id="{121AD7E9-F642-4433-A658-C6CD13319528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8" b="3098"/>
          <a:stretch>
            <a:fillRect/>
          </a:stretch>
        </p:blipFill>
        <p:spPr>
          <a:xfrm>
            <a:off x="17116425" y="38785800"/>
            <a:ext cx="14654213" cy="3152775"/>
          </a:xfrm>
          <a:prstGeom prst="rect">
            <a:avLst/>
          </a:prstGeom>
        </p:spPr>
      </p:pic>
      <p:pic>
        <p:nvPicPr>
          <p:cNvPr id="42" name="图片占位符 41">
            <a:extLst>
              <a:ext uri="{FF2B5EF4-FFF2-40B4-BE49-F238E27FC236}">
                <a16:creationId xmlns:a16="http://schemas.microsoft.com/office/drawing/2014/main" id="{AB03C6F9-B5AD-4A85-B1FE-49E172617137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" b="813"/>
          <a:stretch>
            <a:fillRect/>
          </a:stretch>
        </p:blipFill>
        <p:spPr/>
      </p:pic>
      <p:pic>
        <p:nvPicPr>
          <p:cNvPr id="48" name="图片占位符 20">
            <a:extLst>
              <a:ext uri="{FF2B5EF4-FFF2-40B4-BE49-F238E27FC236}">
                <a16:creationId xmlns:a16="http://schemas.microsoft.com/office/drawing/2014/main" id="{66062C5D-9413-4072-8986-820D17BFBC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" b="1241"/>
          <a:stretch>
            <a:fillRect/>
          </a:stretch>
        </p:blipFill>
        <p:spPr>
          <a:xfrm>
            <a:off x="17526117" y="30142451"/>
            <a:ext cx="14191997" cy="6565522"/>
          </a:xfrm>
          <a:prstGeom prst="rect">
            <a:avLst/>
          </a:prstGeom>
        </p:spPr>
      </p:pic>
      <p:sp>
        <p:nvSpPr>
          <p:cNvPr id="51" name="Title 1">
            <a:extLst>
              <a:ext uri="{FF2B5EF4-FFF2-40B4-BE49-F238E27FC236}">
                <a16:creationId xmlns:a16="http://schemas.microsoft.com/office/drawing/2014/main" id="{760C0BC5-8260-499F-BFDB-8E2B67882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7013" y="1533525"/>
            <a:ext cx="17521237" cy="3908425"/>
          </a:xfrm>
        </p:spPr>
        <p:txBody>
          <a:bodyPr>
            <a:normAutofit fontScale="90000"/>
          </a:bodyPr>
          <a:lstStyle/>
          <a:p>
            <a:r>
              <a:rPr lang="en-US" sz="9794" dirty="0"/>
              <a:t>High-Performance and Incident Angle-Tunable Terahertz Sensing Assisted by BIC</a:t>
            </a:r>
          </a:p>
        </p:txBody>
      </p:sp>
      <p:sp>
        <p:nvSpPr>
          <p:cNvPr id="54" name="Content Placeholder 7">
            <a:extLst>
              <a:ext uri="{FF2B5EF4-FFF2-40B4-BE49-F238E27FC236}">
                <a16:creationId xmlns:a16="http://schemas.microsoft.com/office/drawing/2014/main" id="{A3DDCFB6-917B-4966-8143-14D89129EADB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197013" y="5683250"/>
            <a:ext cx="17521237" cy="4179888"/>
          </a:xfrm>
        </p:spPr>
        <p:txBody>
          <a:bodyPr/>
          <a:lstStyle/>
          <a:p>
            <a:pPr algn="just"/>
            <a:r>
              <a:rPr lang="en-US" dirty="0"/>
              <a:t>We present a design of BIC-based THz sensors featuring ultrahigh and tunable </a:t>
            </a:r>
            <a:r>
              <a:rPr lang="en-US" i="1" dirty="0"/>
              <a:t>S</a:t>
            </a:r>
            <a:r>
              <a:rPr lang="en-US" dirty="0"/>
              <a:t> and FOM. The device consists of 1-D </a:t>
            </a:r>
            <a:r>
              <a:rPr lang="en-US" dirty="0" err="1"/>
              <a:t>metagrating</a:t>
            </a:r>
            <a:r>
              <a:rPr lang="en-US" dirty="0"/>
              <a:t> with compound lattices that support accidental BICs.</a:t>
            </a:r>
          </a:p>
        </p:txBody>
      </p: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id="{13BFAA01-E99D-45D9-865B-5043B7487E9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197013" y="9998075"/>
            <a:ext cx="18226086" cy="1984375"/>
          </a:xfrm>
        </p:spPr>
        <p:txBody>
          <a:bodyPr/>
          <a:lstStyle/>
          <a:p>
            <a:r>
              <a:rPr lang="en-US" dirty="0"/>
              <a:t>Y. W</a:t>
            </a:r>
            <a:r>
              <a:rPr lang="en-US" altLang="zh-CN" dirty="0"/>
              <a:t>ang</a:t>
            </a:r>
            <a:r>
              <a:rPr lang="en-US" baseline="30000" dirty="0"/>
              <a:t>1</a:t>
            </a:r>
            <a:r>
              <a:rPr lang="en-US" dirty="0"/>
              <a:t>, J. Hao</a:t>
            </a:r>
            <a:r>
              <a:rPr lang="en-US" baseline="30000" dirty="0"/>
              <a:t>1</a:t>
            </a:r>
            <a:r>
              <a:rPr lang="en-US" dirty="0"/>
              <a:t>, W. Shao</a:t>
            </a:r>
            <a:r>
              <a:rPr lang="en-US" baseline="30000" dirty="0"/>
              <a:t>1</a:t>
            </a:r>
            <a:r>
              <a:rPr lang="en-US" dirty="0"/>
              <a:t>, Q. Zhou</a:t>
            </a:r>
            <a:r>
              <a:rPr lang="en-US" baseline="30000" dirty="0"/>
              <a:t>1</a:t>
            </a:r>
            <a:r>
              <a:rPr lang="en-US" altLang="zh-CN" dirty="0"/>
              <a:t>*</a:t>
            </a:r>
            <a:r>
              <a:rPr lang="en-US" dirty="0"/>
              <a:t> and Y. Xu</a:t>
            </a:r>
            <a:r>
              <a:rPr lang="en-US" baseline="30000" dirty="0"/>
              <a:t>2</a:t>
            </a:r>
            <a:r>
              <a:rPr lang="en-US" altLang="zh-CN" dirty="0"/>
              <a:t>*</a:t>
            </a:r>
            <a:br>
              <a:rPr lang="en-US" dirty="0"/>
            </a:br>
            <a:r>
              <a:rPr lang="en-US" dirty="0"/>
              <a:t>1. School of Physical Science and Technology, Guangxi Normal University, Guilin, China. </a:t>
            </a:r>
            <a:br>
              <a:rPr lang="en-US" dirty="0"/>
            </a:br>
            <a:r>
              <a:rPr lang="en-US" dirty="0"/>
              <a:t>2. School of Physical Science and Technology, Soochow University, Suzhou, China.</a:t>
            </a:r>
          </a:p>
        </p:txBody>
      </p:sp>
    </p:spTree>
    <p:extLst>
      <p:ext uri="{BB962C8B-B14F-4D97-AF65-F5344CB8AC3E}">
        <p14:creationId xmlns:p14="http://schemas.microsoft.com/office/powerpoint/2010/main" val="3781620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3390</TotalTime>
  <Words>535</Words>
  <Application>Microsoft Office PowerPoint</Application>
  <PresentationFormat>自定义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Cambria Math</vt:lpstr>
      <vt:lpstr>Office Theme</vt:lpstr>
      <vt:lpstr>High-Performance and Incident Angle-Tunable Terahertz Sensing Assisted by BIC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Xiting (Sophia) Hao</cp:lastModifiedBy>
  <cp:revision>185</cp:revision>
  <cp:lastPrinted>2023-01-06T15:48:30Z</cp:lastPrinted>
  <dcterms:created xsi:type="dcterms:W3CDTF">2023-01-03T14:57:49Z</dcterms:created>
  <dcterms:modified xsi:type="dcterms:W3CDTF">2025-10-27T02:42:14Z</dcterms:modified>
</cp:coreProperties>
</file>