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321" r:id="rId5"/>
    <p:sldId id="324" r:id="rId6"/>
    <p:sldId id="322" r:id="rId7"/>
    <p:sldId id="328" r:id="rId8"/>
    <p:sldId id="326" r:id="rId9"/>
    <p:sldId id="327" r:id="rId10"/>
    <p:sldId id="325" r:id="rId11"/>
    <p:sldId id="330" r:id="rId12"/>
    <p:sldId id="323" r:id="rId13"/>
    <p:sldId id="329" r:id="rId14"/>
    <p:sldId id="27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68D7F71-5919-1F19-5E68-A960D7A613AD}" name="姚姚 李" initials="姚李" userId="739d32ce70d3c97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1A78"/>
    <a:srgbClr val="66A83A"/>
    <a:srgbClr val="FFFFFF"/>
    <a:srgbClr val="4DC58D"/>
    <a:srgbClr val="70AD8D"/>
    <a:srgbClr val="70AD47"/>
    <a:srgbClr val="181717"/>
    <a:srgbClr val="A5A5A5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FE3E9A-C588-4F75-99D0-5E89AF68E47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F6AA062D-0D45-41E3-BDEB-2B9EC41DA3C3}">
      <dgm:prSet phldrT="[文本]" custT="1"/>
      <dgm:spPr/>
      <dgm:t>
        <a:bodyPr/>
        <a:lstStyle/>
        <a:p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器件设计</a:t>
          </a:r>
        </a:p>
      </dgm:t>
    </dgm:pt>
    <dgm:pt modelId="{BCB447EE-9F79-4FC6-B088-A6246F7FC312}" type="parTrans" cxnId="{17552881-8E9A-4841-9389-E430E936545C}">
      <dgm:prSet/>
      <dgm:spPr/>
      <dgm:t>
        <a:bodyPr/>
        <a:lstStyle/>
        <a:p>
          <a:endParaRPr lang="zh-CN" altLang="en-US"/>
        </a:p>
      </dgm:t>
    </dgm:pt>
    <dgm:pt modelId="{F3D775D4-0706-4AAD-848B-73F5EF2AA136}" type="sibTrans" cxnId="{17552881-8E9A-4841-9389-E430E936545C}">
      <dgm:prSet/>
      <dgm:spPr/>
      <dgm:t>
        <a:bodyPr/>
        <a:lstStyle/>
        <a:p>
          <a:endParaRPr lang="zh-CN" altLang="en-US"/>
        </a:p>
      </dgm:t>
    </dgm:pt>
    <dgm:pt modelId="{4A5FADBD-0460-4CB2-B6BE-65AB2BD899F5}">
      <dgm:prSet phldrT="[文本]" custT="1"/>
      <dgm:spPr/>
      <dgm:t>
        <a:bodyPr/>
        <a:lstStyle/>
        <a:p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仿真建模</a:t>
          </a:r>
        </a:p>
      </dgm:t>
    </dgm:pt>
    <dgm:pt modelId="{64474F00-7D8B-4C51-AC1F-808F1A701351}" type="parTrans" cxnId="{695D59CD-0302-4DC8-AA27-72296A7E29ED}">
      <dgm:prSet/>
      <dgm:spPr/>
      <dgm:t>
        <a:bodyPr/>
        <a:lstStyle/>
        <a:p>
          <a:endParaRPr lang="zh-CN" altLang="en-US"/>
        </a:p>
      </dgm:t>
    </dgm:pt>
    <dgm:pt modelId="{6BEF7CFF-BCFE-4B76-9119-AF43A1520309}" type="sibTrans" cxnId="{695D59CD-0302-4DC8-AA27-72296A7E29ED}">
      <dgm:prSet/>
      <dgm:spPr/>
      <dgm:t>
        <a:bodyPr/>
        <a:lstStyle/>
        <a:p>
          <a:endParaRPr lang="zh-CN" altLang="en-US"/>
        </a:p>
      </dgm:t>
    </dgm:pt>
    <dgm:pt modelId="{A0B1B9DA-4959-4A28-813B-327370AE23A8}">
      <dgm:prSet phldrT="[文本]" custT="1"/>
      <dgm:spPr/>
      <dgm:t>
        <a:bodyPr/>
        <a:lstStyle/>
        <a:p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测试性能</a:t>
          </a:r>
        </a:p>
      </dgm:t>
    </dgm:pt>
    <dgm:pt modelId="{27C5C240-2A16-450B-AB3B-744737D9F8FE}" type="parTrans" cxnId="{96C6E582-0811-4197-9071-7CACC3E3757A}">
      <dgm:prSet/>
      <dgm:spPr/>
      <dgm:t>
        <a:bodyPr/>
        <a:lstStyle/>
        <a:p>
          <a:endParaRPr lang="zh-CN" altLang="en-US"/>
        </a:p>
      </dgm:t>
    </dgm:pt>
    <dgm:pt modelId="{C5822A53-5962-4943-9575-DD3D82BA4D3C}" type="sibTrans" cxnId="{96C6E582-0811-4197-9071-7CACC3E3757A}">
      <dgm:prSet/>
      <dgm:spPr/>
      <dgm:t>
        <a:bodyPr/>
        <a:lstStyle/>
        <a:p>
          <a:endParaRPr lang="zh-CN" altLang="en-US"/>
        </a:p>
      </dgm:t>
    </dgm:pt>
    <dgm:pt modelId="{8E364540-1E7E-4E1D-ACA7-BD350E01E349}">
      <dgm:prSet phldrT="[文本]" custT="1"/>
      <dgm:spPr/>
      <dgm:t>
        <a:bodyPr/>
        <a:lstStyle/>
        <a:p>
          <a:pPr algn="just"/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仿真软件与解析算法的结果进行对比验证数据准确性</a:t>
          </a:r>
        </a:p>
      </dgm:t>
    </dgm:pt>
    <dgm:pt modelId="{32315E15-5CE6-4E2F-8FD0-7024A3660F9F}" type="parTrans" cxnId="{299740A2-128A-4140-86FA-D056BC58B85B}">
      <dgm:prSet/>
      <dgm:spPr/>
      <dgm:t>
        <a:bodyPr/>
        <a:lstStyle/>
        <a:p>
          <a:endParaRPr lang="zh-CN" altLang="en-US"/>
        </a:p>
      </dgm:t>
    </dgm:pt>
    <dgm:pt modelId="{FE060AD5-D8DB-4FB6-B650-49EB36F3DA3B}" type="sibTrans" cxnId="{299740A2-128A-4140-86FA-D056BC58B85B}">
      <dgm:prSet/>
      <dgm:spPr/>
      <dgm:t>
        <a:bodyPr/>
        <a:lstStyle/>
        <a:p>
          <a:endParaRPr lang="zh-CN" altLang="en-US"/>
        </a:p>
      </dgm:t>
    </dgm:pt>
    <dgm:pt modelId="{1422AA79-3ED4-4678-A499-3095B3938747}">
      <dgm:prSet phldrT="[文本]" custT="1"/>
      <dgm:spPr>
        <a:solidFill>
          <a:srgbClr val="4DC58D"/>
        </a:solidFill>
      </dgm:spPr>
      <dgm:t>
        <a:bodyPr/>
        <a:lstStyle/>
        <a:p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计算数据</a:t>
          </a:r>
        </a:p>
      </dgm:t>
    </dgm:pt>
    <dgm:pt modelId="{A8F20E37-C220-41CF-9641-BFAD0F1FA6F4}" type="parTrans" cxnId="{EE1FDD31-CE61-43A9-8ACD-1207436E2613}">
      <dgm:prSet/>
      <dgm:spPr/>
      <dgm:t>
        <a:bodyPr/>
        <a:lstStyle/>
        <a:p>
          <a:endParaRPr lang="zh-CN" altLang="en-US"/>
        </a:p>
      </dgm:t>
    </dgm:pt>
    <dgm:pt modelId="{9628A027-CE54-4954-847C-273D42F17EAE}" type="sibTrans" cxnId="{EE1FDD31-CE61-43A9-8ACD-1207436E2613}">
      <dgm:prSet/>
      <dgm:spPr>
        <a:solidFill>
          <a:srgbClr val="4DC58D"/>
        </a:solidFill>
      </dgm:spPr>
      <dgm:t>
        <a:bodyPr/>
        <a:lstStyle/>
        <a:p>
          <a:endParaRPr lang="zh-CN" altLang="en-US"/>
        </a:p>
      </dgm:t>
    </dgm:pt>
    <dgm:pt modelId="{8024D6B2-57F7-422D-89E1-80A3E7C4E01A}">
      <dgm:prSet custT="1"/>
      <dgm:spPr>
        <a:solidFill>
          <a:srgbClr val="66A83A"/>
        </a:solidFill>
      </dgm:spPr>
      <dgm:t>
        <a:bodyPr/>
        <a:lstStyle/>
        <a:p>
          <a:pPr algn="just"/>
          <a:r>
            <a:rPr lang="zh-CN" altLang="en-US" sz="2800">
              <a:latin typeface="宋体" panose="02010600030101010101" pitchFamily="2" charset="-122"/>
              <a:ea typeface="宋体" panose="02010600030101010101" pitchFamily="2" charset="-122"/>
            </a:rPr>
            <a:t>完成绘图与论文撰写</a:t>
          </a:r>
        </a:p>
      </dgm:t>
    </dgm:pt>
    <dgm:pt modelId="{17032141-3140-4059-B7B2-EE3BFD72122D}" type="parTrans" cxnId="{75733B96-FB92-4E17-86EC-AAFF9170AE5D}">
      <dgm:prSet/>
      <dgm:spPr/>
      <dgm:t>
        <a:bodyPr/>
        <a:lstStyle/>
        <a:p>
          <a:endParaRPr lang="zh-CN" altLang="en-US"/>
        </a:p>
      </dgm:t>
    </dgm:pt>
    <dgm:pt modelId="{10DA3A19-8F16-4F35-B4AE-2A2050391C38}" type="sibTrans" cxnId="{75733B96-FB92-4E17-86EC-AAFF9170AE5D}">
      <dgm:prSet/>
      <dgm:spPr/>
      <dgm:t>
        <a:bodyPr/>
        <a:lstStyle/>
        <a:p>
          <a:endParaRPr lang="zh-CN" altLang="en-US"/>
        </a:p>
      </dgm:t>
    </dgm:pt>
    <dgm:pt modelId="{6E4A886C-B786-4C91-AE49-DFF45F7413E2}" type="pres">
      <dgm:prSet presAssocID="{B3FE3E9A-C588-4F75-99D0-5E89AF68E47E}" presName="diagram" presStyleCnt="0">
        <dgm:presLayoutVars>
          <dgm:dir/>
          <dgm:resizeHandles val="exact"/>
        </dgm:presLayoutVars>
      </dgm:prSet>
      <dgm:spPr/>
    </dgm:pt>
    <dgm:pt modelId="{5C7A09B5-3D19-441C-9D33-1D10F7CE7599}" type="pres">
      <dgm:prSet presAssocID="{F6AA062D-0D45-41E3-BDEB-2B9EC41DA3C3}" presName="node" presStyleLbl="node1" presStyleIdx="0" presStyleCnt="6">
        <dgm:presLayoutVars>
          <dgm:bulletEnabled val="1"/>
        </dgm:presLayoutVars>
      </dgm:prSet>
      <dgm:spPr/>
    </dgm:pt>
    <dgm:pt modelId="{35296E1F-A8FD-4E3A-B1FF-F546864A5F9A}" type="pres">
      <dgm:prSet presAssocID="{F3D775D4-0706-4AAD-848B-73F5EF2AA136}" presName="sibTrans" presStyleLbl="sibTrans2D1" presStyleIdx="0" presStyleCnt="5"/>
      <dgm:spPr/>
    </dgm:pt>
    <dgm:pt modelId="{37B0F717-F659-437E-BA37-67E7BED2C21B}" type="pres">
      <dgm:prSet presAssocID="{F3D775D4-0706-4AAD-848B-73F5EF2AA136}" presName="connectorText" presStyleLbl="sibTrans2D1" presStyleIdx="0" presStyleCnt="5"/>
      <dgm:spPr/>
    </dgm:pt>
    <dgm:pt modelId="{FE9C7098-17DC-4EE1-94CE-9242CE3E7A38}" type="pres">
      <dgm:prSet presAssocID="{4A5FADBD-0460-4CB2-B6BE-65AB2BD899F5}" presName="node" presStyleLbl="node1" presStyleIdx="1" presStyleCnt="6">
        <dgm:presLayoutVars>
          <dgm:bulletEnabled val="1"/>
        </dgm:presLayoutVars>
      </dgm:prSet>
      <dgm:spPr/>
    </dgm:pt>
    <dgm:pt modelId="{9FD8696D-7354-4A7E-A2E4-B2D6945EF0CE}" type="pres">
      <dgm:prSet presAssocID="{6BEF7CFF-BCFE-4B76-9119-AF43A1520309}" presName="sibTrans" presStyleLbl="sibTrans2D1" presStyleIdx="1" presStyleCnt="5"/>
      <dgm:spPr/>
    </dgm:pt>
    <dgm:pt modelId="{1DBC669D-C445-490F-A802-DAE6B4F1A144}" type="pres">
      <dgm:prSet presAssocID="{6BEF7CFF-BCFE-4B76-9119-AF43A1520309}" presName="connectorText" presStyleLbl="sibTrans2D1" presStyleIdx="1" presStyleCnt="5"/>
      <dgm:spPr/>
    </dgm:pt>
    <dgm:pt modelId="{ACCD4038-0562-490F-9D69-740397B6C63C}" type="pres">
      <dgm:prSet presAssocID="{A0B1B9DA-4959-4A28-813B-327370AE23A8}" presName="node" presStyleLbl="node1" presStyleIdx="2" presStyleCnt="6">
        <dgm:presLayoutVars>
          <dgm:bulletEnabled val="1"/>
        </dgm:presLayoutVars>
      </dgm:prSet>
      <dgm:spPr/>
    </dgm:pt>
    <dgm:pt modelId="{09D2BBFC-0B22-430E-AD84-708E0647048F}" type="pres">
      <dgm:prSet presAssocID="{C5822A53-5962-4943-9575-DD3D82BA4D3C}" presName="sibTrans" presStyleLbl="sibTrans2D1" presStyleIdx="2" presStyleCnt="5" custAng="21168958"/>
      <dgm:spPr/>
    </dgm:pt>
    <dgm:pt modelId="{2D55D3FB-1734-44AA-A9F2-93E00A76A7B3}" type="pres">
      <dgm:prSet presAssocID="{C5822A53-5962-4943-9575-DD3D82BA4D3C}" presName="connectorText" presStyleLbl="sibTrans2D1" presStyleIdx="2" presStyleCnt="5"/>
      <dgm:spPr/>
    </dgm:pt>
    <dgm:pt modelId="{2CAC522A-DD12-46A5-97D3-9AABE0689E1C}" type="pres">
      <dgm:prSet presAssocID="{8E364540-1E7E-4E1D-ACA7-BD350E01E349}" presName="node" presStyleLbl="node1" presStyleIdx="3" presStyleCnt="6" custScaleX="128308" custScaleY="140974">
        <dgm:presLayoutVars>
          <dgm:bulletEnabled val="1"/>
        </dgm:presLayoutVars>
      </dgm:prSet>
      <dgm:spPr/>
    </dgm:pt>
    <dgm:pt modelId="{309ACF70-8E90-4A9F-BAEB-A3B3B20D65E9}" type="pres">
      <dgm:prSet presAssocID="{FE060AD5-D8DB-4FB6-B650-49EB36F3DA3B}" presName="sibTrans" presStyleLbl="sibTrans2D1" presStyleIdx="3" presStyleCnt="5"/>
      <dgm:spPr/>
    </dgm:pt>
    <dgm:pt modelId="{21F241AB-9875-4993-8F50-372948D5AAD8}" type="pres">
      <dgm:prSet presAssocID="{FE060AD5-D8DB-4FB6-B650-49EB36F3DA3B}" presName="connectorText" presStyleLbl="sibTrans2D1" presStyleIdx="3" presStyleCnt="5"/>
      <dgm:spPr/>
    </dgm:pt>
    <dgm:pt modelId="{503377BB-FC7C-4288-92A3-3604D5E5BF2C}" type="pres">
      <dgm:prSet presAssocID="{1422AA79-3ED4-4678-A499-3095B3938747}" presName="node" presStyleLbl="node1" presStyleIdx="4" presStyleCnt="6">
        <dgm:presLayoutVars>
          <dgm:bulletEnabled val="1"/>
        </dgm:presLayoutVars>
      </dgm:prSet>
      <dgm:spPr/>
    </dgm:pt>
    <dgm:pt modelId="{427A6551-7BD6-4781-9490-1A96A6EC7E2D}" type="pres">
      <dgm:prSet presAssocID="{9628A027-CE54-4954-847C-273D42F17EAE}" presName="sibTrans" presStyleLbl="sibTrans2D1" presStyleIdx="4" presStyleCnt="5"/>
      <dgm:spPr/>
    </dgm:pt>
    <dgm:pt modelId="{F03897B9-222F-4012-8B8A-1DB70F917467}" type="pres">
      <dgm:prSet presAssocID="{9628A027-CE54-4954-847C-273D42F17EAE}" presName="connectorText" presStyleLbl="sibTrans2D1" presStyleIdx="4" presStyleCnt="5"/>
      <dgm:spPr/>
    </dgm:pt>
    <dgm:pt modelId="{A745C203-FAC4-489D-914F-FB7B933C0F5A}" type="pres">
      <dgm:prSet presAssocID="{8024D6B2-57F7-422D-89E1-80A3E7C4E01A}" presName="node" presStyleLbl="node1" presStyleIdx="5" presStyleCnt="6">
        <dgm:presLayoutVars>
          <dgm:bulletEnabled val="1"/>
        </dgm:presLayoutVars>
      </dgm:prSet>
      <dgm:spPr/>
    </dgm:pt>
  </dgm:ptLst>
  <dgm:cxnLst>
    <dgm:cxn modelId="{88D75E13-4DC8-4CCC-BA00-12E14141729A}" type="presOf" srcId="{F3D775D4-0706-4AAD-848B-73F5EF2AA136}" destId="{37B0F717-F659-437E-BA37-67E7BED2C21B}" srcOrd="1" destOrd="0" presId="urn:microsoft.com/office/officeart/2005/8/layout/process5"/>
    <dgm:cxn modelId="{63BF4428-3274-405F-A6FC-5FD24B589143}" type="presOf" srcId="{FE060AD5-D8DB-4FB6-B650-49EB36F3DA3B}" destId="{309ACF70-8E90-4A9F-BAEB-A3B3B20D65E9}" srcOrd="0" destOrd="0" presId="urn:microsoft.com/office/officeart/2005/8/layout/process5"/>
    <dgm:cxn modelId="{9CA22C30-73FB-4950-AB4D-E0A760E13172}" type="presOf" srcId="{8024D6B2-57F7-422D-89E1-80A3E7C4E01A}" destId="{A745C203-FAC4-489D-914F-FB7B933C0F5A}" srcOrd="0" destOrd="0" presId="urn:microsoft.com/office/officeart/2005/8/layout/process5"/>
    <dgm:cxn modelId="{EE1FDD31-CE61-43A9-8ACD-1207436E2613}" srcId="{B3FE3E9A-C588-4F75-99D0-5E89AF68E47E}" destId="{1422AA79-3ED4-4678-A499-3095B3938747}" srcOrd="4" destOrd="0" parTransId="{A8F20E37-C220-41CF-9641-BFAD0F1FA6F4}" sibTransId="{9628A027-CE54-4954-847C-273D42F17EAE}"/>
    <dgm:cxn modelId="{2304A336-9453-49C6-8E38-4DE7BD685EB7}" type="presOf" srcId="{A0B1B9DA-4959-4A28-813B-327370AE23A8}" destId="{ACCD4038-0562-490F-9D69-740397B6C63C}" srcOrd="0" destOrd="0" presId="urn:microsoft.com/office/officeart/2005/8/layout/process5"/>
    <dgm:cxn modelId="{8D5F3D37-0422-42D9-9DC1-E8C12C243ADF}" type="presOf" srcId="{F3D775D4-0706-4AAD-848B-73F5EF2AA136}" destId="{35296E1F-A8FD-4E3A-B1FF-F546864A5F9A}" srcOrd="0" destOrd="0" presId="urn:microsoft.com/office/officeart/2005/8/layout/process5"/>
    <dgm:cxn modelId="{2BFEFF3F-4109-4EB3-A85C-8B3684098350}" type="presOf" srcId="{1422AA79-3ED4-4678-A499-3095B3938747}" destId="{503377BB-FC7C-4288-92A3-3604D5E5BF2C}" srcOrd="0" destOrd="0" presId="urn:microsoft.com/office/officeart/2005/8/layout/process5"/>
    <dgm:cxn modelId="{163F845B-821A-4422-874F-C8A174794A2B}" type="presOf" srcId="{4A5FADBD-0460-4CB2-B6BE-65AB2BD899F5}" destId="{FE9C7098-17DC-4EE1-94CE-9242CE3E7A38}" srcOrd="0" destOrd="0" presId="urn:microsoft.com/office/officeart/2005/8/layout/process5"/>
    <dgm:cxn modelId="{C516E06D-01DB-4135-B132-5440857A26F0}" type="presOf" srcId="{C5822A53-5962-4943-9575-DD3D82BA4D3C}" destId="{2D55D3FB-1734-44AA-A9F2-93E00A76A7B3}" srcOrd="1" destOrd="0" presId="urn:microsoft.com/office/officeart/2005/8/layout/process5"/>
    <dgm:cxn modelId="{CAD50D80-94DB-496F-9847-D16EC53E19B9}" type="presOf" srcId="{F6AA062D-0D45-41E3-BDEB-2B9EC41DA3C3}" destId="{5C7A09B5-3D19-441C-9D33-1D10F7CE7599}" srcOrd="0" destOrd="0" presId="urn:microsoft.com/office/officeart/2005/8/layout/process5"/>
    <dgm:cxn modelId="{17552881-8E9A-4841-9389-E430E936545C}" srcId="{B3FE3E9A-C588-4F75-99D0-5E89AF68E47E}" destId="{F6AA062D-0D45-41E3-BDEB-2B9EC41DA3C3}" srcOrd="0" destOrd="0" parTransId="{BCB447EE-9F79-4FC6-B088-A6246F7FC312}" sibTransId="{F3D775D4-0706-4AAD-848B-73F5EF2AA136}"/>
    <dgm:cxn modelId="{96C6E582-0811-4197-9071-7CACC3E3757A}" srcId="{B3FE3E9A-C588-4F75-99D0-5E89AF68E47E}" destId="{A0B1B9DA-4959-4A28-813B-327370AE23A8}" srcOrd="2" destOrd="0" parTransId="{27C5C240-2A16-450B-AB3B-744737D9F8FE}" sibTransId="{C5822A53-5962-4943-9575-DD3D82BA4D3C}"/>
    <dgm:cxn modelId="{EDFCDC95-816A-4FC3-8ECE-5978DD5484DD}" type="presOf" srcId="{6BEF7CFF-BCFE-4B76-9119-AF43A1520309}" destId="{9FD8696D-7354-4A7E-A2E4-B2D6945EF0CE}" srcOrd="0" destOrd="0" presId="urn:microsoft.com/office/officeart/2005/8/layout/process5"/>
    <dgm:cxn modelId="{75733B96-FB92-4E17-86EC-AAFF9170AE5D}" srcId="{B3FE3E9A-C588-4F75-99D0-5E89AF68E47E}" destId="{8024D6B2-57F7-422D-89E1-80A3E7C4E01A}" srcOrd="5" destOrd="0" parTransId="{17032141-3140-4059-B7B2-EE3BFD72122D}" sibTransId="{10DA3A19-8F16-4F35-B4AE-2A2050391C38}"/>
    <dgm:cxn modelId="{299740A2-128A-4140-86FA-D056BC58B85B}" srcId="{B3FE3E9A-C588-4F75-99D0-5E89AF68E47E}" destId="{8E364540-1E7E-4E1D-ACA7-BD350E01E349}" srcOrd="3" destOrd="0" parTransId="{32315E15-5CE6-4E2F-8FD0-7024A3660F9F}" sibTransId="{FE060AD5-D8DB-4FB6-B650-49EB36F3DA3B}"/>
    <dgm:cxn modelId="{9CA15AB4-0D4E-4D38-95DD-E617AC949673}" type="presOf" srcId="{B3FE3E9A-C588-4F75-99D0-5E89AF68E47E}" destId="{6E4A886C-B786-4C91-AE49-DFF45F7413E2}" srcOrd="0" destOrd="0" presId="urn:microsoft.com/office/officeart/2005/8/layout/process5"/>
    <dgm:cxn modelId="{7EEF52B5-57C5-4D2F-95CB-766A229FA5CB}" type="presOf" srcId="{C5822A53-5962-4943-9575-DD3D82BA4D3C}" destId="{09D2BBFC-0B22-430E-AD84-708E0647048F}" srcOrd="0" destOrd="0" presId="urn:microsoft.com/office/officeart/2005/8/layout/process5"/>
    <dgm:cxn modelId="{6C9F83BA-0BE7-4B3A-A556-E825151F8016}" type="presOf" srcId="{FE060AD5-D8DB-4FB6-B650-49EB36F3DA3B}" destId="{21F241AB-9875-4993-8F50-372948D5AAD8}" srcOrd="1" destOrd="0" presId="urn:microsoft.com/office/officeart/2005/8/layout/process5"/>
    <dgm:cxn modelId="{695D59CD-0302-4DC8-AA27-72296A7E29ED}" srcId="{B3FE3E9A-C588-4F75-99D0-5E89AF68E47E}" destId="{4A5FADBD-0460-4CB2-B6BE-65AB2BD899F5}" srcOrd="1" destOrd="0" parTransId="{64474F00-7D8B-4C51-AC1F-808F1A701351}" sibTransId="{6BEF7CFF-BCFE-4B76-9119-AF43A1520309}"/>
    <dgm:cxn modelId="{E87134D1-1407-440C-A284-41559C45B39F}" type="presOf" srcId="{6BEF7CFF-BCFE-4B76-9119-AF43A1520309}" destId="{1DBC669D-C445-490F-A802-DAE6B4F1A144}" srcOrd="1" destOrd="0" presId="urn:microsoft.com/office/officeart/2005/8/layout/process5"/>
    <dgm:cxn modelId="{2809AAD5-2AC9-4E57-AE2F-6AD25A2B3CA3}" type="presOf" srcId="{9628A027-CE54-4954-847C-273D42F17EAE}" destId="{427A6551-7BD6-4781-9490-1A96A6EC7E2D}" srcOrd="0" destOrd="0" presId="urn:microsoft.com/office/officeart/2005/8/layout/process5"/>
    <dgm:cxn modelId="{99A35BDB-6142-4735-804F-46F9564423F2}" type="presOf" srcId="{8E364540-1E7E-4E1D-ACA7-BD350E01E349}" destId="{2CAC522A-DD12-46A5-97D3-9AABE0689E1C}" srcOrd="0" destOrd="0" presId="urn:microsoft.com/office/officeart/2005/8/layout/process5"/>
    <dgm:cxn modelId="{54A31FED-8B3C-4A28-9513-8BE63B7E8769}" type="presOf" srcId="{9628A027-CE54-4954-847C-273D42F17EAE}" destId="{F03897B9-222F-4012-8B8A-1DB70F917467}" srcOrd="1" destOrd="0" presId="urn:microsoft.com/office/officeart/2005/8/layout/process5"/>
    <dgm:cxn modelId="{278AA27E-CE02-477B-AAF3-BFD98246EDFE}" type="presParOf" srcId="{6E4A886C-B786-4C91-AE49-DFF45F7413E2}" destId="{5C7A09B5-3D19-441C-9D33-1D10F7CE7599}" srcOrd="0" destOrd="0" presId="urn:microsoft.com/office/officeart/2005/8/layout/process5"/>
    <dgm:cxn modelId="{53D5DE5F-0A90-462F-BB19-CAB66D588077}" type="presParOf" srcId="{6E4A886C-B786-4C91-AE49-DFF45F7413E2}" destId="{35296E1F-A8FD-4E3A-B1FF-F546864A5F9A}" srcOrd="1" destOrd="0" presId="urn:microsoft.com/office/officeart/2005/8/layout/process5"/>
    <dgm:cxn modelId="{B38753A4-31E4-42BA-B081-C6B82D62D48D}" type="presParOf" srcId="{35296E1F-A8FD-4E3A-B1FF-F546864A5F9A}" destId="{37B0F717-F659-437E-BA37-67E7BED2C21B}" srcOrd="0" destOrd="0" presId="urn:microsoft.com/office/officeart/2005/8/layout/process5"/>
    <dgm:cxn modelId="{2F681627-B654-4916-899C-7F14CC2F121F}" type="presParOf" srcId="{6E4A886C-B786-4C91-AE49-DFF45F7413E2}" destId="{FE9C7098-17DC-4EE1-94CE-9242CE3E7A38}" srcOrd="2" destOrd="0" presId="urn:microsoft.com/office/officeart/2005/8/layout/process5"/>
    <dgm:cxn modelId="{6064C641-0A63-4C57-AFD6-22AA580050BA}" type="presParOf" srcId="{6E4A886C-B786-4C91-AE49-DFF45F7413E2}" destId="{9FD8696D-7354-4A7E-A2E4-B2D6945EF0CE}" srcOrd="3" destOrd="0" presId="urn:microsoft.com/office/officeart/2005/8/layout/process5"/>
    <dgm:cxn modelId="{7477E38D-81CC-4490-9EC5-C631901A297F}" type="presParOf" srcId="{9FD8696D-7354-4A7E-A2E4-B2D6945EF0CE}" destId="{1DBC669D-C445-490F-A802-DAE6B4F1A144}" srcOrd="0" destOrd="0" presId="urn:microsoft.com/office/officeart/2005/8/layout/process5"/>
    <dgm:cxn modelId="{0D8CF863-1F37-4CAA-ADD2-99C628FFF5B4}" type="presParOf" srcId="{6E4A886C-B786-4C91-AE49-DFF45F7413E2}" destId="{ACCD4038-0562-490F-9D69-740397B6C63C}" srcOrd="4" destOrd="0" presId="urn:microsoft.com/office/officeart/2005/8/layout/process5"/>
    <dgm:cxn modelId="{15FD43CC-1A65-49DF-9E98-673F3C985D29}" type="presParOf" srcId="{6E4A886C-B786-4C91-AE49-DFF45F7413E2}" destId="{09D2BBFC-0B22-430E-AD84-708E0647048F}" srcOrd="5" destOrd="0" presId="urn:microsoft.com/office/officeart/2005/8/layout/process5"/>
    <dgm:cxn modelId="{AE8848C2-E15A-4C35-B9B1-DEEE39B1128D}" type="presParOf" srcId="{09D2BBFC-0B22-430E-AD84-708E0647048F}" destId="{2D55D3FB-1734-44AA-A9F2-93E00A76A7B3}" srcOrd="0" destOrd="0" presId="urn:microsoft.com/office/officeart/2005/8/layout/process5"/>
    <dgm:cxn modelId="{7FB37BEC-3792-41D1-8FCA-042853B5DCE4}" type="presParOf" srcId="{6E4A886C-B786-4C91-AE49-DFF45F7413E2}" destId="{2CAC522A-DD12-46A5-97D3-9AABE0689E1C}" srcOrd="6" destOrd="0" presId="urn:microsoft.com/office/officeart/2005/8/layout/process5"/>
    <dgm:cxn modelId="{2AFB7080-5964-4C18-B3D3-54D2ED93112C}" type="presParOf" srcId="{6E4A886C-B786-4C91-AE49-DFF45F7413E2}" destId="{309ACF70-8E90-4A9F-BAEB-A3B3B20D65E9}" srcOrd="7" destOrd="0" presId="urn:microsoft.com/office/officeart/2005/8/layout/process5"/>
    <dgm:cxn modelId="{48B148D4-EA18-447A-BD7F-80580692AAF2}" type="presParOf" srcId="{309ACF70-8E90-4A9F-BAEB-A3B3B20D65E9}" destId="{21F241AB-9875-4993-8F50-372948D5AAD8}" srcOrd="0" destOrd="0" presId="urn:microsoft.com/office/officeart/2005/8/layout/process5"/>
    <dgm:cxn modelId="{365BDA15-53D4-4B65-A976-09714B816010}" type="presParOf" srcId="{6E4A886C-B786-4C91-AE49-DFF45F7413E2}" destId="{503377BB-FC7C-4288-92A3-3604D5E5BF2C}" srcOrd="8" destOrd="0" presId="urn:microsoft.com/office/officeart/2005/8/layout/process5"/>
    <dgm:cxn modelId="{3A057D8B-E607-4572-A4D3-C3FA820EB50A}" type="presParOf" srcId="{6E4A886C-B786-4C91-AE49-DFF45F7413E2}" destId="{427A6551-7BD6-4781-9490-1A96A6EC7E2D}" srcOrd="9" destOrd="0" presId="urn:microsoft.com/office/officeart/2005/8/layout/process5"/>
    <dgm:cxn modelId="{553AFC5A-0A56-42F2-881C-475F0B05CF22}" type="presParOf" srcId="{427A6551-7BD6-4781-9490-1A96A6EC7E2D}" destId="{F03897B9-222F-4012-8B8A-1DB70F917467}" srcOrd="0" destOrd="0" presId="urn:microsoft.com/office/officeart/2005/8/layout/process5"/>
    <dgm:cxn modelId="{4B769F0C-83FB-4796-85BA-F2FEADB51BB8}" type="presParOf" srcId="{6E4A886C-B786-4C91-AE49-DFF45F7413E2}" destId="{A745C203-FAC4-489D-914F-FB7B933C0F5A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A09B5-3D19-441C-9D33-1D10F7CE7599}">
      <dsp:nvSpPr>
        <dsp:cNvPr id="0" name=""/>
        <dsp:cNvSpPr/>
      </dsp:nvSpPr>
      <dsp:spPr>
        <a:xfrm>
          <a:off x="705598" y="411595"/>
          <a:ext cx="2489634" cy="1493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器件设计</a:t>
          </a:r>
        </a:p>
      </dsp:txBody>
      <dsp:txXfrm>
        <a:off x="749349" y="455346"/>
        <a:ext cx="2402132" cy="1406278"/>
      </dsp:txXfrm>
    </dsp:sp>
    <dsp:sp modelId="{35296E1F-A8FD-4E3A-B1FF-F546864A5F9A}">
      <dsp:nvSpPr>
        <dsp:cNvPr id="0" name=""/>
        <dsp:cNvSpPr/>
      </dsp:nvSpPr>
      <dsp:spPr>
        <a:xfrm>
          <a:off x="3414319" y="849771"/>
          <a:ext cx="527802" cy="617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300" kern="1200"/>
        </a:p>
      </dsp:txBody>
      <dsp:txXfrm>
        <a:off x="3414319" y="973257"/>
        <a:ext cx="369461" cy="370457"/>
      </dsp:txXfrm>
    </dsp:sp>
    <dsp:sp modelId="{FE9C7098-17DC-4EE1-94CE-9242CE3E7A38}">
      <dsp:nvSpPr>
        <dsp:cNvPr id="0" name=""/>
        <dsp:cNvSpPr/>
      </dsp:nvSpPr>
      <dsp:spPr>
        <a:xfrm>
          <a:off x="4191085" y="411595"/>
          <a:ext cx="2489634" cy="1493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仿真建模</a:t>
          </a:r>
        </a:p>
      </dsp:txBody>
      <dsp:txXfrm>
        <a:off x="4234836" y="455346"/>
        <a:ext cx="2402132" cy="1406278"/>
      </dsp:txXfrm>
    </dsp:sp>
    <dsp:sp modelId="{9FD8696D-7354-4A7E-A2E4-B2D6945EF0CE}">
      <dsp:nvSpPr>
        <dsp:cNvPr id="0" name=""/>
        <dsp:cNvSpPr/>
      </dsp:nvSpPr>
      <dsp:spPr>
        <a:xfrm>
          <a:off x="6899807" y="849771"/>
          <a:ext cx="527802" cy="617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300" kern="1200"/>
        </a:p>
      </dsp:txBody>
      <dsp:txXfrm>
        <a:off x="6899807" y="973257"/>
        <a:ext cx="369461" cy="370457"/>
      </dsp:txXfrm>
    </dsp:sp>
    <dsp:sp modelId="{ACCD4038-0562-490F-9D69-740397B6C63C}">
      <dsp:nvSpPr>
        <dsp:cNvPr id="0" name=""/>
        <dsp:cNvSpPr/>
      </dsp:nvSpPr>
      <dsp:spPr>
        <a:xfrm>
          <a:off x="7676573" y="411595"/>
          <a:ext cx="2489634" cy="1493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测试性能</a:t>
          </a:r>
        </a:p>
      </dsp:txBody>
      <dsp:txXfrm>
        <a:off x="7720324" y="455346"/>
        <a:ext cx="2402132" cy="1406278"/>
      </dsp:txXfrm>
    </dsp:sp>
    <dsp:sp modelId="{09D2BBFC-0B22-430E-AD84-708E0647048F}">
      <dsp:nvSpPr>
        <dsp:cNvPr id="0" name=""/>
        <dsp:cNvSpPr/>
      </dsp:nvSpPr>
      <dsp:spPr>
        <a:xfrm rot="5400000">
          <a:off x="8500379" y="2079650"/>
          <a:ext cx="531978" cy="617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300" kern="1200"/>
        </a:p>
      </dsp:txBody>
      <dsp:txXfrm rot="-5400000">
        <a:off x="8581140" y="2122376"/>
        <a:ext cx="370457" cy="372385"/>
      </dsp:txXfrm>
    </dsp:sp>
    <dsp:sp modelId="{2CAC522A-DD12-46A5-97D3-9AABE0689E1C}">
      <dsp:nvSpPr>
        <dsp:cNvPr id="0" name=""/>
        <dsp:cNvSpPr/>
      </dsp:nvSpPr>
      <dsp:spPr>
        <a:xfrm>
          <a:off x="6971807" y="2901229"/>
          <a:ext cx="3194399" cy="21058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仿真软件与解析算法的结果进行对比验证数据准确性</a:t>
          </a:r>
        </a:p>
      </dsp:txBody>
      <dsp:txXfrm>
        <a:off x="7033485" y="2962907"/>
        <a:ext cx="3071043" cy="1982486"/>
      </dsp:txXfrm>
    </dsp:sp>
    <dsp:sp modelId="{309ACF70-8E90-4A9F-BAEB-A3B3B20D65E9}">
      <dsp:nvSpPr>
        <dsp:cNvPr id="0" name=""/>
        <dsp:cNvSpPr/>
      </dsp:nvSpPr>
      <dsp:spPr>
        <a:xfrm rot="10800000">
          <a:off x="6224917" y="3645435"/>
          <a:ext cx="527802" cy="617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300" kern="1200"/>
        </a:p>
      </dsp:txBody>
      <dsp:txXfrm rot="10800000">
        <a:off x="6383258" y="3768921"/>
        <a:ext cx="369461" cy="370457"/>
      </dsp:txXfrm>
    </dsp:sp>
    <dsp:sp modelId="{503377BB-FC7C-4288-92A3-3604D5E5BF2C}">
      <dsp:nvSpPr>
        <dsp:cNvPr id="0" name=""/>
        <dsp:cNvSpPr/>
      </dsp:nvSpPr>
      <dsp:spPr>
        <a:xfrm>
          <a:off x="3486320" y="3207260"/>
          <a:ext cx="2489634" cy="1493780"/>
        </a:xfrm>
        <a:prstGeom prst="roundRect">
          <a:avLst>
            <a:gd name="adj" fmla="val 10000"/>
          </a:avLst>
        </a:prstGeom>
        <a:solidFill>
          <a:srgbClr val="4DC58D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计算数据</a:t>
          </a:r>
        </a:p>
      </dsp:txBody>
      <dsp:txXfrm>
        <a:off x="3530071" y="3251011"/>
        <a:ext cx="2402132" cy="1406278"/>
      </dsp:txXfrm>
    </dsp:sp>
    <dsp:sp modelId="{427A6551-7BD6-4781-9490-1A96A6EC7E2D}">
      <dsp:nvSpPr>
        <dsp:cNvPr id="0" name=""/>
        <dsp:cNvSpPr/>
      </dsp:nvSpPr>
      <dsp:spPr>
        <a:xfrm rot="10800000">
          <a:off x="2739429" y="3645435"/>
          <a:ext cx="527802" cy="617429"/>
        </a:xfrm>
        <a:prstGeom prst="rightArrow">
          <a:avLst>
            <a:gd name="adj1" fmla="val 60000"/>
            <a:gd name="adj2" fmla="val 50000"/>
          </a:avLst>
        </a:prstGeom>
        <a:solidFill>
          <a:srgbClr val="4DC58D"/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300" kern="1200"/>
        </a:p>
      </dsp:txBody>
      <dsp:txXfrm rot="10800000">
        <a:off x="2897770" y="3768921"/>
        <a:ext cx="369461" cy="370457"/>
      </dsp:txXfrm>
    </dsp:sp>
    <dsp:sp modelId="{A745C203-FAC4-489D-914F-FB7B933C0F5A}">
      <dsp:nvSpPr>
        <dsp:cNvPr id="0" name=""/>
        <dsp:cNvSpPr/>
      </dsp:nvSpPr>
      <dsp:spPr>
        <a:xfrm>
          <a:off x="832" y="3207260"/>
          <a:ext cx="2489634" cy="1493780"/>
        </a:xfrm>
        <a:prstGeom prst="roundRect">
          <a:avLst>
            <a:gd name="adj" fmla="val 10000"/>
          </a:avLst>
        </a:prstGeom>
        <a:solidFill>
          <a:srgbClr val="66A83A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宋体" panose="02010600030101010101" pitchFamily="2" charset="-122"/>
              <a:ea typeface="宋体" panose="02010600030101010101" pitchFamily="2" charset="-122"/>
            </a:rPr>
            <a:t>完成绘图与论文撰写</a:t>
          </a:r>
        </a:p>
      </dsp:txBody>
      <dsp:txXfrm>
        <a:off x="44583" y="3251011"/>
        <a:ext cx="2402132" cy="1406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0C2BA-5C31-41EA-9F95-9C8C397C0B1C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C2AD2-C04A-484E-AAFA-9DFDF65B71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43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3A2121-895A-DFD1-DED3-5B94CC6258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A8B93B2-E240-D97C-0136-CE7CA8689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44CF3E-F9A8-741C-09AD-BB6B9BB60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4A5DA5-DD8A-4744-C7A6-82426A2F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2D16BC-966E-DF70-B125-08CA9FEAE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75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36E740-A388-4D81-6A61-1AD6F08EC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69BD5A-AEC7-F8A6-6F36-32FF9A60EE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3B603-2D24-CDDA-9452-D8105A81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8EA1FC-863D-5CF7-5948-E3853169D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2B6E2A-079E-5D07-9DF0-CCCD62819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81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AD80A6-A0CE-EFB5-27D6-9DC23DF5CF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F80438-41E4-C5D7-2479-484692519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6BF480-6E3D-7F37-6B57-D4453F30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631C84-67F1-89BB-0CF0-6174C2FA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E36247-4FC5-BC7A-D50B-5B3B11E8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35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B658C6-77AC-C12D-F622-B7964C73F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A815F5-2336-EF80-E289-ED576404A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4BBA05-C1F8-92FA-FA72-A4B69B514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C55B41-7928-A04B-1DD5-17C8B4EFC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2ED7F0-DFA7-583F-2DDC-AB7A4B36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0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971986-306E-4CA9-2DDA-D2E2574EC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8748FDD-FC70-EDE9-B971-73AF81E6A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089F8E-3A0D-2010-3C22-558E0A4CE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9FD1AD-B12B-4C9A-2EAE-6695CBEF0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F9E4D5-397F-9A6D-A360-27AB318DB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6C17F8-3E70-ABA9-ADE6-7941B121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5F9AC3-00A3-9AB6-B57E-3DCB7C6305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EE34C31-2B75-0829-AABB-AA20BF49F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6DACA5-02AC-A4C4-BB34-22D761329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11A9D61-A143-E876-BB75-A6C8E759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2FFE13B-68CE-F70A-76CD-2776C2BE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92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B29AAB-FD23-12F5-CDD9-E37719E1E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E58B5F-CFBE-F301-32BA-A7E0B0F69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D5CD06-97C4-B16B-B319-C90968E42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8B3D0D-7AC7-4BDD-FA4E-888D71D3D7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D2F3E2B-B83B-0875-D9DE-A19E2A4E12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DDD98EA-5EF2-5E2D-D892-E75FCCDB3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D56BD31-F130-D750-F3D4-E51DE39EC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0372DD6-926F-84E8-D25A-D9F8A2A20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871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5F6863-C27D-20ED-F363-BF8D548AB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C29ADDB-4F62-F349-8CE1-13995BA4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373059-83EF-22B6-D47B-8919B07F7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FE5CD0E-89DE-4374-BB92-8BF072483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83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9B0DA7B-989D-AE06-0026-030890D18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5B3C7A3-C01A-3EAC-C998-908ED72F1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1D9CAD6-0E1A-AC17-6FDE-B63143113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35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D3A2BA-88A0-B67D-E168-C70D1D27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D56719D-5146-2EE3-EA38-5D1FB31D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032A6C5-C6A7-4654-050A-A3D914E8F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EDF43A-A89A-54A1-8E3B-C285233DF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9DD5595-DE4E-0C99-D15E-6FEBB9CD2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3EBEE12-E7CE-C3B8-BDE3-7DC7081B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60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2CEAA6-8E98-5B6F-FF70-7F2A5B000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7BE3532-6E87-E5B4-B30F-9EB627A64E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2FF788-211E-01A6-59DD-BEEFC81E5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0956D5-6823-5A90-3509-84554B9A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2DAF43-899D-71BE-54C1-3C0C9AAC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3E8D09A-3B0A-692A-EA46-BB7E5FBC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27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202A80-BFF4-C5EE-2F53-E45EA68F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101C9C-9C94-136F-FEDA-A1C7516F9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3E7A6C-8839-E9C4-191E-842E871A76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D2BEA-8E49-4B3B-8209-6414664B0EA2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941889-C8CA-F682-8BF6-16141B7AF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3C0E12-1F61-01B1-AD3E-4F374EA9A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38E50-4E10-4A56-8A1B-AE5EAE71E1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74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2700" y="1"/>
            <a:ext cx="12192001" cy="6857999"/>
            <a:chOff x="0" y="0"/>
            <a:chExt cx="24384002" cy="1371599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blipFill>
              <a:blip r:embed="rId2"/>
              <a:stretch>
                <a:fillRect t="-9259" b="-9259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-12700" y="986900"/>
            <a:ext cx="12192000" cy="5108285"/>
            <a:chOff x="0" y="0"/>
            <a:chExt cx="24384000" cy="1021657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0216515"/>
            </a:xfrm>
            <a:custGeom>
              <a:avLst/>
              <a:gdLst/>
              <a:ahLst/>
              <a:cxnLst/>
              <a:rect l="l" t="t" r="r" b="b"/>
              <a:pathLst>
                <a:path w="24384000" h="10216515">
                  <a:moveTo>
                    <a:pt x="0" y="0"/>
                  </a:moveTo>
                  <a:lnTo>
                    <a:pt x="24384000" y="0"/>
                  </a:lnTo>
                  <a:lnTo>
                    <a:pt x="24384000" y="10216515"/>
                  </a:lnTo>
                  <a:lnTo>
                    <a:pt x="0" y="10216515"/>
                  </a:lnTo>
                  <a:close/>
                </a:path>
              </a:pathLst>
            </a:custGeom>
            <a:solidFill>
              <a:srgbClr val="941E7E">
                <a:alpha val="77255"/>
              </a:srgbClr>
            </a:solidFill>
          </p:spPr>
        </p:sp>
      </p:grpSp>
      <p:sp>
        <p:nvSpPr>
          <p:cNvPr id="8" name="AutoShape 8"/>
          <p:cNvSpPr/>
          <p:nvPr/>
        </p:nvSpPr>
        <p:spPr>
          <a:xfrm flipV="1">
            <a:off x="644798" y="3565079"/>
            <a:ext cx="2233424" cy="11413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0" y="2781001"/>
            <a:ext cx="72000" cy="1296000"/>
            <a:chOff x="0" y="0"/>
            <a:chExt cx="144000" cy="2592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4018" cy="2591943"/>
            </a:xfrm>
            <a:custGeom>
              <a:avLst/>
              <a:gdLst/>
              <a:ahLst/>
              <a:cxnLst/>
              <a:rect l="l" t="t" r="r" b="b"/>
              <a:pathLst>
                <a:path w="144018" h="2591943">
                  <a:moveTo>
                    <a:pt x="144018" y="0"/>
                  </a:moveTo>
                  <a:lnTo>
                    <a:pt x="0" y="0"/>
                  </a:lnTo>
                  <a:lnTo>
                    <a:pt x="0" y="2591943"/>
                  </a:lnTo>
                  <a:lnTo>
                    <a:pt x="144018" y="2591943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654094" y="4792652"/>
            <a:ext cx="1243460" cy="1201585"/>
          </a:xfrm>
          <a:custGeom>
            <a:avLst/>
            <a:gdLst/>
            <a:ahLst/>
            <a:cxnLst/>
            <a:rect l="l" t="t" r="r" b="b"/>
            <a:pathLst>
              <a:path w="1865190" h="1802377">
                <a:moveTo>
                  <a:pt x="0" y="0"/>
                </a:moveTo>
                <a:lnTo>
                  <a:pt x="1865190" y="0"/>
                </a:lnTo>
                <a:lnTo>
                  <a:pt x="1865190" y="1802378"/>
                </a:lnTo>
                <a:lnTo>
                  <a:pt x="0" y="18023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667045" y="1647809"/>
            <a:ext cx="7078567" cy="330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80"/>
              </a:lnSpc>
            </a:pPr>
            <a:r>
              <a:rPr lang="en-US" sz="2400" spc="239">
                <a:solidFill>
                  <a:srgbClr val="F2F2F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广西师范大学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26271" y="2038500"/>
            <a:ext cx="11464130" cy="14667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4000">
                <a:solidFill>
                  <a:srgbClr val="F2F2F2"/>
                </a:solidFill>
                <a:latin typeface="Times New Roman" panose="02020603050405020304" pitchFamily="18" charset="0"/>
                <a:ea typeface="字由点字典黑 65J Bold" panose="00020600040101010101" charset="-122"/>
                <a:cs typeface="Times New Roman" panose="02020603050405020304" pitchFamily="18" charset="0"/>
              </a:rPr>
              <a:t>High-performance And Dual-modal GHz Sensing For Toxic Gases With Spoof Localized Surface Plasmons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44743" y="3691652"/>
            <a:ext cx="7100869" cy="557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00"/>
              </a:lnSpc>
            </a:pPr>
            <a:r>
              <a:rPr lang="en-US" sz="1533" spc="153">
                <a:solidFill>
                  <a:srgbClr val="F2F2F2"/>
                </a:solidFill>
                <a:latin typeface="Times New Roman" panose="02020603050405020304" pitchFamily="18" charset="0"/>
                <a:cs typeface="+mj-lt"/>
              </a:rPr>
              <a:t>GUANGXI NORMAL UNIVERSITY</a:t>
            </a:r>
          </a:p>
          <a:p>
            <a:pPr>
              <a:lnSpc>
                <a:spcPts val="2300"/>
              </a:lnSpc>
            </a:pPr>
            <a:endParaRPr sz="1200">
              <a:latin typeface="Times New Roman" panose="02020603050405020304" pitchFamily="18" charset="0"/>
              <a:cs typeface="+mj-lt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07634" y="4274422"/>
            <a:ext cx="4302516" cy="9357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P</a:t>
            </a:r>
            <a:r>
              <a:rPr lang="en-US" altLang="zh-CN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resented by</a:t>
            </a:r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: </a:t>
            </a:r>
            <a:r>
              <a:rPr lang="en-US" altLang="zh-CN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Jia Hao</a:t>
            </a:r>
          </a:p>
          <a:p>
            <a:pPr algn="just">
              <a:lnSpc>
                <a:spcPts val="2500"/>
              </a:lnSpc>
            </a:pPr>
            <a:r>
              <a:rPr lang="en-US" altLang="zh-CN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Supervised by: Weijia Shao and Qingjia Zhou </a:t>
            </a:r>
          </a:p>
          <a:p>
            <a:pPr algn="just">
              <a:lnSpc>
                <a:spcPts val="2500"/>
              </a:lnSpc>
            </a:pPr>
            <a:r>
              <a:rPr lang="en-US" altLang="zh-CN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lt"/>
              </a:rPr>
              <a:t>Date: 2025.11.07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03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仿真结果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63615FD6-3322-40DF-969F-3EEE5BC494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76" y="1289627"/>
            <a:ext cx="5496269" cy="4973237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DA596A93-0319-4A2E-AB50-C1B562F5DD3B}"/>
              </a:ext>
            </a:extLst>
          </p:cNvPr>
          <p:cNvSpPr txBox="1"/>
          <p:nvPr/>
        </p:nvSpPr>
        <p:spPr>
          <a:xfrm>
            <a:off x="6605196" y="2766489"/>
            <a:ext cx="41791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The |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|-dependent (a)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and (b) FOM as a function of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600" b="0" i="0" u="none" strike="noStrike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. For the 1st-, 2nd-, 3rd-, 4th-, and 5th-order SLSP resonances, (c)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and (d) FOM versus period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03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仿真结果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id="{CB2B4609-4605-496E-A5C1-A1129787634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449" y="1637799"/>
            <a:ext cx="10699390" cy="313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140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" y="685800"/>
            <a:ext cx="11986789" cy="5399053"/>
            <a:chOff x="0" y="0"/>
            <a:chExt cx="24430896" cy="1079810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430958" cy="10798029"/>
            </a:xfrm>
            <a:custGeom>
              <a:avLst/>
              <a:gdLst/>
              <a:ahLst/>
              <a:cxnLst/>
              <a:rect l="l" t="t" r="r" b="b"/>
              <a:pathLst>
                <a:path w="24430958" h="10798029">
                  <a:moveTo>
                    <a:pt x="0" y="0"/>
                  </a:moveTo>
                  <a:lnTo>
                    <a:pt x="24430958" y="0"/>
                  </a:lnTo>
                  <a:lnTo>
                    <a:pt x="24430958" y="10798029"/>
                  </a:lnTo>
                  <a:lnTo>
                    <a:pt x="0" y="10798029"/>
                  </a:lnTo>
                  <a:close/>
                </a:path>
              </a:pathLst>
            </a:custGeom>
            <a:solidFill>
              <a:srgbClr val="C4A5CB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2666101" y="6470540"/>
            <a:ext cx="6883247" cy="0"/>
          </a:xfrm>
          <a:prstGeom prst="line">
            <a:avLst/>
          </a:prstGeom>
          <a:ln w="38100" cap="flat">
            <a:solidFill>
              <a:srgbClr val="941E7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9004320" y="0"/>
            <a:ext cx="3187800" cy="6810480"/>
            <a:chOff x="0" y="0"/>
            <a:chExt cx="6375600" cy="136209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75654" cy="13621004"/>
            </a:xfrm>
            <a:custGeom>
              <a:avLst/>
              <a:gdLst/>
              <a:ahLst/>
              <a:cxnLst/>
              <a:rect l="l" t="t" r="r" b="b"/>
              <a:pathLst>
                <a:path w="6375654" h="13621004">
                  <a:moveTo>
                    <a:pt x="0" y="0"/>
                  </a:moveTo>
                  <a:lnTo>
                    <a:pt x="6375654" y="0"/>
                  </a:lnTo>
                  <a:lnTo>
                    <a:pt x="6375654" y="13621004"/>
                  </a:lnTo>
                  <a:lnTo>
                    <a:pt x="0" y="1130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sp>
        <p:nvSpPr>
          <p:cNvPr id="7" name="Freeform 7"/>
          <p:cNvSpPr/>
          <p:nvPr/>
        </p:nvSpPr>
        <p:spPr>
          <a:xfrm>
            <a:off x="8941347" y="0"/>
            <a:ext cx="2428920" cy="6483240"/>
          </a:xfrm>
          <a:custGeom>
            <a:avLst/>
            <a:gdLst/>
            <a:ahLst/>
            <a:cxnLst/>
            <a:rect l="l" t="t" r="r" b="b"/>
            <a:pathLst>
              <a:path w="3643380" h="9724860">
                <a:moveTo>
                  <a:pt x="0" y="0"/>
                </a:moveTo>
                <a:lnTo>
                  <a:pt x="3643380" y="0"/>
                </a:lnTo>
                <a:lnTo>
                  <a:pt x="3643380" y="9724860"/>
                </a:lnTo>
                <a:lnTo>
                  <a:pt x="0" y="9724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131" t="-1301" r="-4013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45" y="709069"/>
            <a:ext cx="994979" cy="949752"/>
          </a:xfrm>
          <a:custGeom>
            <a:avLst/>
            <a:gdLst/>
            <a:ahLst/>
            <a:cxnLst/>
            <a:rect l="l" t="t" r="r" b="b"/>
            <a:pathLst>
              <a:path w="1492468" h="1424628">
                <a:moveTo>
                  <a:pt x="0" y="0"/>
                </a:moveTo>
                <a:lnTo>
                  <a:pt x="1492468" y="0"/>
                </a:lnTo>
                <a:lnTo>
                  <a:pt x="1492468" y="1424629"/>
                </a:lnTo>
                <a:lnTo>
                  <a:pt x="0" y="14246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AutoShape 9"/>
          <p:cNvSpPr/>
          <p:nvPr/>
        </p:nvSpPr>
        <p:spPr>
          <a:xfrm>
            <a:off x="1808531" y="224223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808531" y="3159094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1808531" y="400111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808531" y="4891176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Freeform 13"/>
          <p:cNvSpPr/>
          <p:nvPr/>
        </p:nvSpPr>
        <p:spPr>
          <a:xfrm>
            <a:off x="6638188" y="0"/>
            <a:ext cx="2366133" cy="685800"/>
          </a:xfrm>
          <a:custGeom>
            <a:avLst/>
            <a:gdLst/>
            <a:ahLst/>
            <a:cxnLst/>
            <a:rect l="l" t="t" r="r" b="b"/>
            <a:pathLst>
              <a:path w="3549199" h="1028700">
                <a:moveTo>
                  <a:pt x="0" y="0"/>
                </a:moveTo>
                <a:lnTo>
                  <a:pt x="3549199" y="0"/>
                </a:lnTo>
                <a:lnTo>
                  <a:pt x="3549199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8605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514735" y="1109119"/>
            <a:ext cx="5874184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0"/>
              </a:lnSpc>
            </a:pPr>
            <a:r>
              <a:rPr lang="en-US" sz="5090" spc="-1">
                <a:solidFill>
                  <a:srgbClr val="FFFFFF"/>
                </a:solidFill>
                <a:ea typeface="思源黑体 1 Heavy" panose="020B0A00000000000000" charset="-122"/>
              </a:rPr>
              <a:t>目录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412154" y="2272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背景介绍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11200" y="2159000"/>
            <a:ext cx="868257" cy="6530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09375" y="3080298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0463" y="3908325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0463" y="4819169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12154" y="3161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研究方法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12577" y="4000924"/>
            <a:ext cx="560959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仿真结果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17657" y="4891194"/>
            <a:ext cx="560451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</a:rPr>
              <a:t>总结</a:t>
            </a:r>
            <a:endParaRPr lang="en-US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21533" y="25400"/>
            <a:ext cx="770467" cy="5594773"/>
          </a:xfrm>
          <a:prstGeom prst="rect">
            <a:avLst/>
          </a:prstGeom>
        </p:spPr>
        <p:txBody>
          <a:bodyPr lIns="0" tIns="0" rIns="0" bIns="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334" spc="1429">
                <a:solidFill>
                  <a:srgbClr val="F2F2F2">
                    <a:alpha val="69804"/>
                  </a:srgbClr>
                </a:solidFill>
                <a:latin typeface="思源黑体 1" panose="020B0500000000000000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66984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="">
      <p:transition spd="slow"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04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总结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3F73EB6A-CD24-4B83-A418-D51826EBCF8A}"/>
              </a:ext>
            </a:extLst>
          </p:cNvPr>
          <p:cNvSpPr txBox="1"/>
          <p:nvPr/>
        </p:nvSpPr>
        <p:spPr>
          <a:xfrm>
            <a:off x="891542" y="1452118"/>
            <a:ext cx="9900283" cy="443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7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GHz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波段通过设计器件，实现了超高的性能（</a:t>
            </a:r>
            <a:r>
              <a:rPr lang="en-US" altLang="zh-CN" sz="2800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FOM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）并对有毒气体（极小的折射率变化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⁓0.0015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）进行检测。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ts val="7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人工表面等离激元共振（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SLSP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GHz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波段表现出了多模的性质，其中越高阶，越有更高的性能。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ts val="7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本工作已在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Journal of Physics D: Applied Physics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期刊上发表。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2563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12700" y="1482200"/>
            <a:ext cx="12192000" cy="3671364"/>
            <a:chOff x="0" y="0"/>
            <a:chExt cx="24384000" cy="1021657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0216515"/>
            </a:xfrm>
            <a:custGeom>
              <a:avLst/>
              <a:gdLst/>
              <a:ahLst/>
              <a:cxnLst/>
              <a:rect l="l" t="t" r="r" b="b"/>
              <a:pathLst>
                <a:path w="24384000" h="10216515">
                  <a:moveTo>
                    <a:pt x="0" y="0"/>
                  </a:moveTo>
                  <a:lnTo>
                    <a:pt x="24384000" y="0"/>
                  </a:lnTo>
                  <a:lnTo>
                    <a:pt x="24384000" y="10216515"/>
                  </a:lnTo>
                  <a:lnTo>
                    <a:pt x="0" y="10216515"/>
                  </a:lnTo>
                  <a:close/>
                </a:path>
              </a:pathLst>
            </a:custGeom>
            <a:solidFill>
              <a:srgbClr val="941E7E">
                <a:alpha val="77255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0" y="2781001"/>
            <a:ext cx="72000" cy="1296000"/>
            <a:chOff x="0" y="0"/>
            <a:chExt cx="144000" cy="2592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44018" cy="2591943"/>
            </a:xfrm>
            <a:custGeom>
              <a:avLst/>
              <a:gdLst/>
              <a:ahLst/>
              <a:cxnLst/>
              <a:rect l="l" t="t" r="r" b="b"/>
              <a:pathLst>
                <a:path w="144018" h="2591943">
                  <a:moveTo>
                    <a:pt x="144018" y="0"/>
                  </a:moveTo>
                  <a:lnTo>
                    <a:pt x="0" y="0"/>
                  </a:lnTo>
                  <a:lnTo>
                    <a:pt x="0" y="2591943"/>
                  </a:lnTo>
                  <a:lnTo>
                    <a:pt x="144018" y="2591943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Freeform 13"/>
          <p:cNvSpPr/>
          <p:nvPr/>
        </p:nvSpPr>
        <p:spPr>
          <a:xfrm>
            <a:off x="9665803" y="2911966"/>
            <a:ext cx="1243460" cy="1201585"/>
          </a:xfrm>
          <a:custGeom>
            <a:avLst/>
            <a:gdLst/>
            <a:ahLst/>
            <a:cxnLst/>
            <a:rect l="l" t="t" r="r" b="b"/>
            <a:pathLst>
              <a:path w="1865190" h="1802377">
                <a:moveTo>
                  <a:pt x="0" y="0"/>
                </a:moveTo>
                <a:lnTo>
                  <a:pt x="1865190" y="0"/>
                </a:lnTo>
                <a:lnTo>
                  <a:pt x="1865190" y="1802378"/>
                </a:lnTo>
                <a:lnTo>
                  <a:pt x="0" y="18023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892978" y="2916026"/>
            <a:ext cx="7100869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000"/>
              </a:lnSpc>
            </a:pPr>
            <a:r>
              <a:rPr lang="en-US" sz="6667">
                <a:solidFill>
                  <a:srgbClr val="F2F2F2"/>
                </a:solidFill>
                <a:ea typeface="字由点字典黑 65J Bold" panose="00020600040101010101" charset="-122"/>
              </a:rPr>
              <a:t>感谢</a:t>
            </a:r>
            <a:r>
              <a:rPr lang="zh-CN" altLang="en-US" sz="6667">
                <a:solidFill>
                  <a:srgbClr val="F2F2F2"/>
                </a:solidFill>
                <a:ea typeface="字由点字典黑 65J Bold" panose="00020600040101010101" charset="-122"/>
              </a:rPr>
              <a:t>聆听</a:t>
            </a:r>
            <a:r>
              <a:rPr lang="en-US" sz="6667">
                <a:solidFill>
                  <a:srgbClr val="F2F2F2"/>
                </a:solidFill>
                <a:ea typeface="字由点字典黑 65J Bold" panose="00020600040101010101" charset="-122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685800"/>
            <a:ext cx="12215448" cy="5399053"/>
            <a:chOff x="0" y="0"/>
            <a:chExt cx="24430896" cy="1079810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430958" cy="10798029"/>
            </a:xfrm>
            <a:custGeom>
              <a:avLst/>
              <a:gdLst/>
              <a:ahLst/>
              <a:cxnLst/>
              <a:rect l="l" t="t" r="r" b="b"/>
              <a:pathLst>
                <a:path w="24430958" h="10798029">
                  <a:moveTo>
                    <a:pt x="0" y="0"/>
                  </a:moveTo>
                  <a:lnTo>
                    <a:pt x="24430958" y="0"/>
                  </a:lnTo>
                  <a:lnTo>
                    <a:pt x="24430958" y="10798029"/>
                  </a:lnTo>
                  <a:lnTo>
                    <a:pt x="0" y="10798029"/>
                  </a:lnTo>
                  <a:close/>
                </a:path>
              </a:pathLst>
            </a:custGeom>
            <a:solidFill>
              <a:srgbClr val="C4A5CB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2666101" y="6470540"/>
            <a:ext cx="6883247" cy="0"/>
          </a:xfrm>
          <a:prstGeom prst="line">
            <a:avLst/>
          </a:prstGeom>
          <a:ln w="38100" cap="flat">
            <a:solidFill>
              <a:srgbClr val="941E7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9004320" y="0"/>
            <a:ext cx="3187800" cy="6810480"/>
            <a:chOff x="0" y="0"/>
            <a:chExt cx="6375600" cy="136209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75654" cy="13621004"/>
            </a:xfrm>
            <a:custGeom>
              <a:avLst/>
              <a:gdLst/>
              <a:ahLst/>
              <a:cxnLst/>
              <a:rect l="l" t="t" r="r" b="b"/>
              <a:pathLst>
                <a:path w="6375654" h="13621004">
                  <a:moveTo>
                    <a:pt x="0" y="0"/>
                  </a:moveTo>
                  <a:lnTo>
                    <a:pt x="6375654" y="0"/>
                  </a:lnTo>
                  <a:lnTo>
                    <a:pt x="6375654" y="13621004"/>
                  </a:lnTo>
                  <a:lnTo>
                    <a:pt x="0" y="1130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sp>
        <p:nvSpPr>
          <p:cNvPr id="7" name="Freeform 7"/>
          <p:cNvSpPr/>
          <p:nvPr/>
        </p:nvSpPr>
        <p:spPr>
          <a:xfrm>
            <a:off x="8941347" y="0"/>
            <a:ext cx="2428920" cy="6483240"/>
          </a:xfrm>
          <a:custGeom>
            <a:avLst/>
            <a:gdLst/>
            <a:ahLst/>
            <a:cxnLst/>
            <a:rect l="l" t="t" r="r" b="b"/>
            <a:pathLst>
              <a:path w="3643380" h="9724860">
                <a:moveTo>
                  <a:pt x="0" y="0"/>
                </a:moveTo>
                <a:lnTo>
                  <a:pt x="3643380" y="0"/>
                </a:lnTo>
                <a:lnTo>
                  <a:pt x="3643380" y="9724860"/>
                </a:lnTo>
                <a:lnTo>
                  <a:pt x="0" y="9724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131" t="-1301" r="-4013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45" y="709069"/>
            <a:ext cx="994979" cy="949752"/>
          </a:xfrm>
          <a:custGeom>
            <a:avLst/>
            <a:gdLst/>
            <a:ahLst/>
            <a:cxnLst/>
            <a:rect l="l" t="t" r="r" b="b"/>
            <a:pathLst>
              <a:path w="1492468" h="1424628">
                <a:moveTo>
                  <a:pt x="0" y="0"/>
                </a:moveTo>
                <a:lnTo>
                  <a:pt x="1492468" y="0"/>
                </a:lnTo>
                <a:lnTo>
                  <a:pt x="1492468" y="1424629"/>
                </a:lnTo>
                <a:lnTo>
                  <a:pt x="0" y="14246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AutoShape 9"/>
          <p:cNvSpPr/>
          <p:nvPr/>
        </p:nvSpPr>
        <p:spPr>
          <a:xfrm>
            <a:off x="1808531" y="224223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808531" y="3159094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1808531" y="400111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808531" y="4891176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Freeform 13"/>
          <p:cNvSpPr/>
          <p:nvPr/>
        </p:nvSpPr>
        <p:spPr>
          <a:xfrm>
            <a:off x="6638188" y="0"/>
            <a:ext cx="2366133" cy="685800"/>
          </a:xfrm>
          <a:custGeom>
            <a:avLst/>
            <a:gdLst/>
            <a:ahLst/>
            <a:cxnLst/>
            <a:rect l="l" t="t" r="r" b="b"/>
            <a:pathLst>
              <a:path w="3549199" h="1028700">
                <a:moveTo>
                  <a:pt x="0" y="0"/>
                </a:moveTo>
                <a:lnTo>
                  <a:pt x="3549199" y="0"/>
                </a:lnTo>
                <a:lnTo>
                  <a:pt x="3549199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8605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514735" y="1109119"/>
            <a:ext cx="5874184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0"/>
              </a:lnSpc>
            </a:pPr>
            <a:r>
              <a:rPr lang="en-US" sz="5090" spc="-1">
                <a:solidFill>
                  <a:srgbClr val="FFFFFF"/>
                </a:solidFill>
                <a:ea typeface="思源黑体 1 Heavy" panose="020B0A00000000000000" charset="-122"/>
              </a:rPr>
              <a:t>目录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412154" y="2272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</a:rPr>
              <a:t>背景介绍</a:t>
            </a:r>
            <a:endParaRPr lang="en-US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11200" y="2159000"/>
            <a:ext cx="868257" cy="6530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09375" y="3080298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0463" y="3908325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0463" y="4819169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12154" y="3161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研究方法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12577" y="4000924"/>
            <a:ext cx="560959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仿真结果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17657" y="4891194"/>
            <a:ext cx="560451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总结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21533" y="25400"/>
            <a:ext cx="770467" cy="5594773"/>
          </a:xfrm>
          <a:prstGeom prst="rect">
            <a:avLst/>
          </a:prstGeom>
        </p:spPr>
        <p:txBody>
          <a:bodyPr lIns="0" tIns="0" rIns="0" bIns="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334" spc="1429">
                <a:solidFill>
                  <a:srgbClr val="F2F2F2">
                    <a:alpha val="69804"/>
                  </a:srgbClr>
                </a:solidFill>
                <a:latin typeface="思源黑体 1" panose="020B0500000000000000" charset="-122"/>
              </a:rPr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01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背景介绍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27" name="Rectangle 47">
            <a:extLst>
              <a:ext uri="{FF2B5EF4-FFF2-40B4-BE49-F238E27FC236}">
                <a16:creationId xmlns:a16="http://schemas.microsoft.com/office/drawing/2014/main" id="{EA40352E-F6D2-432F-94C4-7ECC3FBA4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984" y="6214585"/>
            <a:ext cx="58346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E9914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n-US" altLang="zh-CN" sz="1400">
                <a:solidFill>
                  <a:srgbClr val="A01A78"/>
                </a:solidFill>
              </a:rPr>
              <a:t>[1] A. Pors, </a:t>
            </a:r>
            <a:r>
              <a:rPr lang="en-US" altLang="zh-CN" sz="1400" dirty="0">
                <a:solidFill>
                  <a:srgbClr val="A01A78"/>
                </a:solidFill>
              </a:rPr>
              <a:t>et al</a:t>
            </a:r>
            <a:r>
              <a:rPr lang="en-US" altLang="zh-CN" sz="1400">
                <a:solidFill>
                  <a:srgbClr val="A01A78"/>
                </a:solidFill>
              </a:rPr>
              <a:t>. </a:t>
            </a:r>
            <a:r>
              <a:rPr lang="it-IT" altLang="zh-CN" sz="1400">
                <a:solidFill>
                  <a:srgbClr val="A01A78"/>
                </a:solidFill>
              </a:rPr>
              <a:t>Physical Review Letters </a:t>
            </a:r>
            <a:r>
              <a:rPr lang="it-IT" altLang="zh-CN" sz="1400" b="1">
                <a:solidFill>
                  <a:srgbClr val="A01A78"/>
                </a:solidFill>
              </a:rPr>
              <a:t>108</a:t>
            </a:r>
            <a:r>
              <a:rPr lang="it-IT" altLang="zh-CN" sz="1400">
                <a:solidFill>
                  <a:srgbClr val="A01A78"/>
                </a:solidFill>
              </a:rPr>
              <a:t>(22), 223905 (2012)</a:t>
            </a:r>
          </a:p>
          <a:p>
            <a:pPr algn="just" eaLnBrk="1" hangingPunct="1"/>
            <a:r>
              <a:rPr lang="en-US" altLang="zh-CN" sz="1400">
                <a:solidFill>
                  <a:srgbClr val="A01A78"/>
                </a:solidFill>
              </a:rPr>
              <a:t>[2] R. Zhao, </a:t>
            </a:r>
            <a:r>
              <a:rPr lang="en-US" altLang="zh-CN" sz="1400" dirty="0">
                <a:solidFill>
                  <a:srgbClr val="A01A78"/>
                </a:solidFill>
              </a:rPr>
              <a:t>et al</a:t>
            </a:r>
            <a:r>
              <a:rPr lang="en-US" altLang="zh-CN" sz="1400">
                <a:solidFill>
                  <a:srgbClr val="A01A78"/>
                </a:solidFill>
              </a:rPr>
              <a:t>.</a:t>
            </a:r>
            <a:r>
              <a:rPr lang="it-IT" altLang="zh-CN" sz="1400">
                <a:solidFill>
                  <a:srgbClr val="A01A78"/>
                </a:solidFill>
              </a:rPr>
              <a:t> Advanced Optical Materials </a:t>
            </a:r>
            <a:r>
              <a:rPr lang="it-IT" altLang="zh-CN" sz="1400" b="1">
                <a:solidFill>
                  <a:srgbClr val="A01A78"/>
                </a:solidFill>
              </a:rPr>
              <a:t>12</a:t>
            </a:r>
            <a:r>
              <a:rPr lang="it-IT" altLang="zh-CN" sz="1400">
                <a:solidFill>
                  <a:srgbClr val="A01A78"/>
                </a:solidFill>
              </a:rPr>
              <a:t>(36), 2401906 (2024)</a:t>
            </a:r>
            <a:endParaRPr lang="en-US" altLang="zh-CN" sz="1400" dirty="0">
              <a:solidFill>
                <a:srgbClr val="A01A78"/>
              </a:solidFill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9E624D23-90B6-44C6-AD03-5A4A22C575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367" y="3823853"/>
            <a:ext cx="3973182" cy="288676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119AFEA0-1DF8-4207-86C8-F87D62DDE12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37" y="1003478"/>
            <a:ext cx="5834638" cy="262039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CD006E11-B242-45CD-ADFD-E06EC3F0425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7502" y="1054265"/>
            <a:ext cx="4674460" cy="271957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AFE57936-2EEE-4E4A-B4B2-6DFED749736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7850" y="3817864"/>
            <a:ext cx="5572365" cy="20223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685800"/>
            <a:ext cx="12215448" cy="5399053"/>
            <a:chOff x="0" y="0"/>
            <a:chExt cx="24430896" cy="1079810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430958" cy="10798029"/>
            </a:xfrm>
            <a:custGeom>
              <a:avLst/>
              <a:gdLst/>
              <a:ahLst/>
              <a:cxnLst/>
              <a:rect l="l" t="t" r="r" b="b"/>
              <a:pathLst>
                <a:path w="24430958" h="10798029">
                  <a:moveTo>
                    <a:pt x="0" y="0"/>
                  </a:moveTo>
                  <a:lnTo>
                    <a:pt x="24430958" y="0"/>
                  </a:lnTo>
                  <a:lnTo>
                    <a:pt x="24430958" y="10798029"/>
                  </a:lnTo>
                  <a:lnTo>
                    <a:pt x="0" y="10798029"/>
                  </a:lnTo>
                  <a:close/>
                </a:path>
              </a:pathLst>
            </a:custGeom>
            <a:solidFill>
              <a:srgbClr val="C4A5CB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2666101" y="6470540"/>
            <a:ext cx="6883247" cy="0"/>
          </a:xfrm>
          <a:prstGeom prst="line">
            <a:avLst/>
          </a:prstGeom>
          <a:ln w="38100" cap="flat">
            <a:solidFill>
              <a:srgbClr val="941E7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9004320" y="0"/>
            <a:ext cx="3187800" cy="6810480"/>
            <a:chOff x="0" y="0"/>
            <a:chExt cx="6375600" cy="136209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75654" cy="13621004"/>
            </a:xfrm>
            <a:custGeom>
              <a:avLst/>
              <a:gdLst/>
              <a:ahLst/>
              <a:cxnLst/>
              <a:rect l="l" t="t" r="r" b="b"/>
              <a:pathLst>
                <a:path w="6375654" h="13621004">
                  <a:moveTo>
                    <a:pt x="0" y="0"/>
                  </a:moveTo>
                  <a:lnTo>
                    <a:pt x="6375654" y="0"/>
                  </a:lnTo>
                  <a:lnTo>
                    <a:pt x="6375654" y="13621004"/>
                  </a:lnTo>
                  <a:lnTo>
                    <a:pt x="0" y="1130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sp>
        <p:nvSpPr>
          <p:cNvPr id="7" name="Freeform 7"/>
          <p:cNvSpPr/>
          <p:nvPr/>
        </p:nvSpPr>
        <p:spPr>
          <a:xfrm>
            <a:off x="8941347" y="0"/>
            <a:ext cx="2428920" cy="6483240"/>
          </a:xfrm>
          <a:custGeom>
            <a:avLst/>
            <a:gdLst/>
            <a:ahLst/>
            <a:cxnLst/>
            <a:rect l="l" t="t" r="r" b="b"/>
            <a:pathLst>
              <a:path w="3643380" h="9724860">
                <a:moveTo>
                  <a:pt x="0" y="0"/>
                </a:moveTo>
                <a:lnTo>
                  <a:pt x="3643380" y="0"/>
                </a:lnTo>
                <a:lnTo>
                  <a:pt x="3643380" y="9724860"/>
                </a:lnTo>
                <a:lnTo>
                  <a:pt x="0" y="9724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131" t="-1301" r="-4013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45" y="709069"/>
            <a:ext cx="994979" cy="949752"/>
          </a:xfrm>
          <a:custGeom>
            <a:avLst/>
            <a:gdLst/>
            <a:ahLst/>
            <a:cxnLst/>
            <a:rect l="l" t="t" r="r" b="b"/>
            <a:pathLst>
              <a:path w="1492468" h="1424628">
                <a:moveTo>
                  <a:pt x="0" y="0"/>
                </a:moveTo>
                <a:lnTo>
                  <a:pt x="1492468" y="0"/>
                </a:lnTo>
                <a:lnTo>
                  <a:pt x="1492468" y="1424629"/>
                </a:lnTo>
                <a:lnTo>
                  <a:pt x="0" y="14246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AutoShape 9"/>
          <p:cNvSpPr/>
          <p:nvPr/>
        </p:nvSpPr>
        <p:spPr>
          <a:xfrm>
            <a:off x="1808531" y="224223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808531" y="3159094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1808531" y="400111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808531" y="4891176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Freeform 13"/>
          <p:cNvSpPr/>
          <p:nvPr/>
        </p:nvSpPr>
        <p:spPr>
          <a:xfrm>
            <a:off x="6638188" y="0"/>
            <a:ext cx="2366133" cy="685800"/>
          </a:xfrm>
          <a:custGeom>
            <a:avLst/>
            <a:gdLst/>
            <a:ahLst/>
            <a:cxnLst/>
            <a:rect l="l" t="t" r="r" b="b"/>
            <a:pathLst>
              <a:path w="3549199" h="1028700">
                <a:moveTo>
                  <a:pt x="0" y="0"/>
                </a:moveTo>
                <a:lnTo>
                  <a:pt x="3549199" y="0"/>
                </a:lnTo>
                <a:lnTo>
                  <a:pt x="3549199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8605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514735" y="1109119"/>
            <a:ext cx="5874184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0"/>
              </a:lnSpc>
            </a:pPr>
            <a:r>
              <a:rPr lang="en-US" sz="5090" spc="-1">
                <a:solidFill>
                  <a:srgbClr val="FFFFFF"/>
                </a:solidFill>
                <a:ea typeface="思源黑体 1 Heavy" panose="020B0A00000000000000" charset="-122"/>
              </a:rPr>
              <a:t>目录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412154" y="2272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背景介绍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11200" y="2159000"/>
            <a:ext cx="868257" cy="6530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09375" y="3080298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0463" y="3908325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0463" y="4819169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12154" y="3161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</a:rPr>
              <a:t>研究方法</a:t>
            </a:r>
            <a:endParaRPr lang="en-US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12577" y="4000924"/>
            <a:ext cx="560959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仿真结果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17657" y="4891194"/>
            <a:ext cx="560451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总结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21533" y="25400"/>
            <a:ext cx="770467" cy="5594773"/>
          </a:xfrm>
          <a:prstGeom prst="rect">
            <a:avLst/>
          </a:prstGeom>
        </p:spPr>
        <p:txBody>
          <a:bodyPr lIns="0" tIns="0" rIns="0" bIns="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334" spc="1429">
                <a:solidFill>
                  <a:srgbClr val="F2F2F2">
                    <a:alpha val="69804"/>
                  </a:srgbClr>
                </a:solidFill>
                <a:latin typeface="思源黑体 1" panose="020B0500000000000000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45046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="">
      <p:transition spd="slow"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02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研究方法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graphicFrame>
        <p:nvGraphicFramePr>
          <p:cNvPr id="27" name="图示 26">
            <a:extLst>
              <a:ext uri="{FF2B5EF4-FFF2-40B4-BE49-F238E27FC236}">
                <a16:creationId xmlns:a16="http://schemas.microsoft.com/office/drawing/2014/main" id="{650B89C0-E211-4F09-9F69-49D7B7AA0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594244"/>
              </p:ext>
            </p:extLst>
          </p:nvPr>
        </p:nvGraphicFramePr>
        <p:xfrm>
          <a:off x="950615" y="1041547"/>
          <a:ext cx="101670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0521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685800"/>
            <a:ext cx="12215448" cy="5399053"/>
            <a:chOff x="0" y="0"/>
            <a:chExt cx="24430896" cy="1079810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430958" cy="10798029"/>
            </a:xfrm>
            <a:custGeom>
              <a:avLst/>
              <a:gdLst/>
              <a:ahLst/>
              <a:cxnLst/>
              <a:rect l="l" t="t" r="r" b="b"/>
              <a:pathLst>
                <a:path w="24430958" h="10798029">
                  <a:moveTo>
                    <a:pt x="0" y="0"/>
                  </a:moveTo>
                  <a:lnTo>
                    <a:pt x="24430958" y="0"/>
                  </a:lnTo>
                  <a:lnTo>
                    <a:pt x="24430958" y="10798029"/>
                  </a:lnTo>
                  <a:lnTo>
                    <a:pt x="0" y="10798029"/>
                  </a:lnTo>
                  <a:close/>
                </a:path>
              </a:pathLst>
            </a:custGeom>
            <a:solidFill>
              <a:srgbClr val="C4A5CB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2666101" y="6470540"/>
            <a:ext cx="6883247" cy="0"/>
          </a:xfrm>
          <a:prstGeom prst="line">
            <a:avLst/>
          </a:prstGeom>
          <a:ln w="38100" cap="flat">
            <a:solidFill>
              <a:srgbClr val="941E7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9004320" y="0"/>
            <a:ext cx="3187800" cy="6810480"/>
            <a:chOff x="0" y="0"/>
            <a:chExt cx="6375600" cy="136209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75654" cy="13621004"/>
            </a:xfrm>
            <a:custGeom>
              <a:avLst/>
              <a:gdLst/>
              <a:ahLst/>
              <a:cxnLst/>
              <a:rect l="l" t="t" r="r" b="b"/>
              <a:pathLst>
                <a:path w="6375654" h="13621004">
                  <a:moveTo>
                    <a:pt x="0" y="0"/>
                  </a:moveTo>
                  <a:lnTo>
                    <a:pt x="6375654" y="0"/>
                  </a:lnTo>
                  <a:lnTo>
                    <a:pt x="6375654" y="13621004"/>
                  </a:lnTo>
                  <a:lnTo>
                    <a:pt x="0" y="1130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sp>
        <p:nvSpPr>
          <p:cNvPr id="7" name="Freeform 7"/>
          <p:cNvSpPr/>
          <p:nvPr/>
        </p:nvSpPr>
        <p:spPr>
          <a:xfrm>
            <a:off x="8941347" y="0"/>
            <a:ext cx="2428920" cy="6483240"/>
          </a:xfrm>
          <a:custGeom>
            <a:avLst/>
            <a:gdLst/>
            <a:ahLst/>
            <a:cxnLst/>
            <a:rect l="l" t="t" r="r" b="b"/>
            <a:pathLst>
              <a:path w="3643380" h="9724860">
                <a:moveTo>
                  <a:pt x="0" y="0"/>
                </a:moveTo>
                <a:lnTo>
                  <a:pt x="3643380" y="0"/>
                </a:lnTo>
                <a:lnTo>
                  <a:pt x="3643380" y="9724860"/>
                </a:lnTo>
                <a:lnTo>
                  <a:pt x="0" y="9724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131" t="-1301" r="-4013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7245" y="709069"/>
            <a:ext cx="994979" cy="949752"/>
          </a:xfrm>
          <a:custGeom>
            <a:avLst/>
            <a:gdLst/>
            <a:ahLst/>
            <a:cxnLst/>
            <a:rect l="l" t="t" r="r" b="b"/>
            <a:pathLst>
              <a:path w="1492468" h="1424628">
                <a:moveTo>
                  <a:pt x="0" y="0"/>
                </a:moveTo>
                <a:lnTo>
                  <a:pt x="1492468" y="0"/>
                </a:lnTo>
                <a:lnTo>
                  <a:pt x="1492468" y="1424629"/>
                </a:lnTo>
                <a:lnTo>
                  <a:pt x="0" y="14246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AutoShape 9"/>
          <p:cNvSpPr/>
          <p:nvPr/>
        </p:nvSpPr>
        <p:spPr>
          <a:xfrm>
            <a:off x="1808531" y="224223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1808531" y="3159094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1808531" y="4001112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808531" y="4891176"/>
            <a:ext cx="0" cy="648337"/>
          </a:xfrm>
          <a:prstGeom prst="line">
            <a:avLst/>
          </a:prstGeom>
          <a:ln w="7620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Freeform 13"/>
          <p:cNvSpPr/>
          <p:nvPr/>
        </p:nvSpPr>
        <p:spPr>
          <a:xfrm>
            <a:off x="6638188" y="0"/>
            <a:ext cx="2366133" cy="685800"/>
          </a:xfrm>
          <a:custGeom>
            <a:avLst/>
            <a:gdLst/>
            <a:ahLst/>
            <a:cxnLst/>
            <a:rect l="l" t="t" r="r" b="b"/>
            <a:pathLst>
              <a:path w="3549199" h="1028700">
                <a:moveTo>
                  <a:pt x="0" y="0"/>
                </a:moveTo>
                <a:lnTo>
                  <a:pt x="3549199" y="0"/>
                </a:lnTo>
                <a:lnTo>
                  <a:pt x="3549199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8605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514735" y="1109119"/>
            <a:ext cx="5874184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10"/>
              </a:lnSpc>
            </a:pPr>
            <a:r>
              <a:rPr lang="en-US" sz="5090" spc="-1">
                <a:solidFill>
                  <a:srgbClr val="FFFFFF"/>
                </a:solidFill>
                <a:ea typeface="思源黑体 1 Heavy" panose="020B0A00000000000000" charset="-122"/>
              </a:rPr>
              <a:t>目录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412154" y="2272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背景介绍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11200" y="2159000"/>
            <a:ext cx="868257" cy="6530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09375" y="3080298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0463" y="3908325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0463" y="4819169"/>
            <a:ext cx="683554" cy="653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07"/>
              </a:lnSpc>
            </a:pPr>
            <a:r>
              <a:rPr lang="en-US" sz="4400">
                <a:solidFill>
                  <a:srgbClr val="FFFFFF"/>
                </a:solidFill>
                <a:latin typeface="黑体" panose="02010609060101010101" charset="-122"/>
                <a:cs typeface="黑体" panose="02010609060101010101" charset="-122"/>
              </a:rPr>
              <a:t>04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12154" y="3161030"/>
            <a:ext cx="5610013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研究方法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12577" y="4000924"/>
            <a:ext cx="560959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</a:rPr>
              <a:t>仿真结果</a:t>
            </a:r>
            <a:endParaRPr lang="en-US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17657" y="4891194"/>
            <a:ext cx="5604510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4000" spc="-2">
                <a:solidFill>
                  <a:srgbClr val="FFFFFF"/>
                </a:solidFill>
                <a:ea typeface="微软雅黑 Light" panose="020B0502040204020203" charset="-122"/>
              </a:rPr>
              <a:t>总结</a:t>
            </a:r>
            <a:endParaRPr lang="en-US" sz="4000" spc="-2">
              <a:solidFill>
                <a:srgbClr val="FFFFFF"/>
              </a:solidFill>
              <a:ea typeface="微软雅黑 Light" panose="020B0502040204020203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21533" y="25400"/>
            <a:ext cx="770467" cy="5594773"/>
          </a:xfrm>
          <a:prstGeom prst="rect">
            <a:avLst/>
          </a:prstGeom>
        </p:spPr>
        <p:txBody>
          <a:bodyPr lIns="0" tIns="0" rIns="0" bIns="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334" spc="1429">
                <a:solidFill>
                  <a:srgbClr val="F2F2F2">
                    <a:alpha val="69804"/>
                  </a:srgbClr>
                </a:solidFill>
                <a:latin typeface="思源黑体 1" panose="020B0500000000000000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96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ipe/>
      </p:transition>
    </mc:Choice>
    <mc:Fallback xmlns="">
      <p:transition spd="slow">
        <p:wip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03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仿真结果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C9F4A562-FB21-42D4-BD98-795EEE10CA1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40" y="1440199"/>
            <a:ext cx="6240369" cy="4524813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60FD29B8-69C3-410C-9D61-1A533638BED7}"/>
              </a:ext>
            </a:extLst>
          </p:cNvPr>
          <p:cNvSpPr txBox="1"/>
          <p:nvPr/>
        </p:nvSpPr>
        <p:spPr>
          <a:xfrm>
            <a:off x="7056582" y="2147240"/>
            <a:ext cx="4488428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Figure 1. (a) Two-dimensional schematic diagram of a single textured cylinder supporting spoof localized surface plasmon (SLSP) resonances. (b) In the absence of toxic gases within hollow space, the frequency-dependent normalized scattering cross section (SCS) as a function of </a:t>
            </a:r>
            <a:r>
              <a:rPr lang="en-US" altLang="zh-CN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(c) Enlarged view of the dashed rectangle in (b). When </a:t>
            </a:r>
            <a:r>
              <a:rPr lang="en-US" altLang="zh-CN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 = 9.5 mm and toxic gases are absent (</a:t>
            </a:r>
            <a:r>
              <a:rPr lang="en-US" altLang="zh-CN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 = 1), magnetic field (|</a:t>
            </a:r>
            <a:r>
              <a:rPr lang="en-US" altLang="zh-CN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|) distributions at (d) 3.532 GHz, (e) 7.953 GHz, (f) 9.327 GHz, (g) 10.069 GHz, (h) 10.552 GHz, and (i) 10.860 GHz, corresponding to the 0th-, 1st-, 2nd-, 3rd-, 4th-, and 5th-order SLSP resonances, respectively.</a:t>
            </a:r>
            <a:endParaRPr lang="zh-CN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876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03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仿真结果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id="{1DD37D16-8279-4047-B719-12235AE3F9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59" y="1416525"/>
            <a:ext cx="6516879" cy="4432161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3AF39E13-1882-4CE9-9545-2358DEDF0EC0}"/>
              </a:ext>
            </a:extLst>
          </p:cNvPr>
          <p:cNvSpPr txBox="1"/>
          <p:nvPr/>
        </p:nvSpPr>
        <p:spPr>
          <a:xfrm>
            <a:off x="7361982" y="2232221"/>
            <a:ext cx="399934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(a) Three-dimensional schematic of the designed GHz sensor formed by periodic arrangement of the textured cylinders. The period is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. The yellow and blue arrows indicate the directions of magnetic and electric field components of incident plane wave. (b) Reflection spectrum of the device when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= 21 mm and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= 1. (c)-(h) Magnetic field distributions at the resonance dips in (b). Resonance orders (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) and their resonance frequencies are indicated.</a:t>
            </a:r>
            <a:endParaRPr lang="zh-CN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703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64261" y="2317578"/>
            <a:ext cx="10841939" cy="2181125"/>
            <a:chOff x="0" y="0"/>
            <a:chExt cx="21683878" cy="4362250"/>
          </a:xfrm>
        </p:grpSpPr>
      </p:grpSp>
      <p:grpSp>
        <p:nvGrpSpPr>
          <p:cNvPr id="3" name="Group 3"/>
          <p:cNvGrpSpPr/>
          <p:nvPr/>
        </p:nvGrpSpPr>
        <p:grpSpPr>
          <a:xfrm>
            <a:off x="12048000" y="-21276"/>
            <a:ext cx="144000" cy="6879276"/>
            <a:chOff x="0" y="0"/>
            <a:chExt cx="288000" cy="1375855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8036" cy="13758545"/>
            </a:xfrm>
            <a:custGeom>
              <a:avLst/>
              <a:gdLst/>
              <a:ahLst/>
              <a:cxnLst/>
              <a:rect l="l" t="t" r="r" b="b"/>
              <a:pathLst>
                <a:path w="288036" h="13758545">
                  <a:moveTo>
                    <a:pt x="288036" y="0"/>
                  </a:moveTo>
                  <a:lnTo>
                    <a:pt x="0" y="0"/>
                  </a:lnTo>
                  <a:lnTo>
                    <a:pt x="0" y="13758545"/>
                  </a:lnTo>
                  <a:lnTo>
                    <a:pt x="288036" y="13758545"/>
                  </a:lnTo>
                  <a:close/>
                </a:path>
              </a:pathLst>
            </a:custGeom>
            <a:solidFill>
              <a:srgbClr val="941E7E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69177" y="12165"/>
            <a:ext cx="11137020" cy="909097"/>
            <a:chOff x="0" y="0"/>
            <a:chExt cx="22274040" cy="1818194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784880" cy="1784160"/>
              <a:chOff x="0" y="0"/>
              <a:chExt cx="1784880" cy="178416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784858" cy="1784223"/>
              </a:xfrm>
              <a:custGeom>
                <a:avLst/>
                <a:gdLst/>
                <a:ahLst/>
                <a:cxnLst/>
                <a:rect l="l" t="t" r="r" b="b"/>
                <a:pathLst>
                  <a:path w="1784858" h="1784223">
                    <a:moveTo>
                      <a:pt x="446278" y="0"/>
                    </a:moveTo>
                    <a:lnTo>
                      <a:pt x="1784858" y="0"/>
                    </a:lnTo>
                    <a:lnTo>
                      <a:pt x="1338707" y="1784223"/>
                    </a:lnTo>
                    <a:lnTo>
                      <a:pt x="0" y="1784223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grpSp>
          <p:nvGrpSpPr>
            <p:cNvPr id="14" name="Group 14"/>
            <p:cNvGrpSpPr/>
            <p:nvPr/>
          </p:nvGrpSpPr>
          <p:grpSpPr>
            <a:xfrm>
              <a:off x="20610948" y="771120"/>
              <a:ext cx="968400" cy="1018800"/>
              <a:chOff x="0" y="0"/>
              <a:chExt cx="968400" cy="1018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941E7E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21305640" y="765360"/>
              <a:ext cx="968400" cy="1018800"/>
              <a:chOff x="0" y="0"/>
              <a:chExt cx="968400" cy="1018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968375" cy="1018794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018794">
                    <a:moveTo>
                      <a:pt x="242062" y="0"/>
                    </a:moveTo>
                    <a:lnTo>
                      <a:pt x="968375" y="0"/>
                    </a:lnTo>
                    <a:lnTo>
                      <a:pt x="726313" y="1018794"/>
                    </a:lnTo>
                    <a:lnTo>
                      <a:pt x="0" y="1018794"/>
                    </a:lnTo>
                    <a:close/>
                  </a:path>
                </a:pathLst>
              </a:custGeom>
              <a:solidFill>
                <a:srgbClr val="B4469F"/>
              </a:solidFill>
            </p:spPr>
          </p:sp>
        </p:grpSp>
        <p:sp>
          <p:nvSpPr>
            <p:cNvPr id="18" name="Freeform 18"/>
            <p:cNvSpPr/>
            <p:nvPr/>
          </p:nvSpPr>
          <p:spPr>
            <a:xfrm>
              <a:off x="15878682" y="294532"/>
              <a:ext cx="4732266" cy="1489628"/>
            </a:xfrm>
            <a:custGeom>
              <a:avLst/>
              <a:gdLst/>
              <a:ahLst/>
              <a:cxnLst/>
              <a:rect l="l" t="t" r="r" b="b"/>
              <a:pathLst>
                <a:path w="4732266" h="1489628">
                  <a:moveTo>
                    <a:pt x="0" y="0"/>
                  </a:moveTo>
                  <a:lnTo>
                    <a:pt x="4732266" y="0"/>
                  </a:lnTo>
                  <a:lnTo>
                    <a:pt x="4732266" y="1489628"/>
                  </a:lnTo>
                  <a:lnTo>
                    <a:pt x="0" y="1489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9" name="TextBox 19"/>
            <p:cNvSpPr txBox="1"/>
            <p:nvPr/>
          </p:nvSpPr>
          <p:spPr>
            <a:xfrm>
              <a:off x="88320" y="627270"/>
              <a:ext cx="154416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200" spc="-1">
                  <a:solidFill>
                    <a:srgbClr val="FFFFFF"/>
                  </a:solidFill>
                  <a:latin typeface="黑体" panose="02010609060101010101" charset="-122"/>
                  <a:ea typeface="黑体" panose="02010609060101010101" charset="-122"/>
                </a:rPr>
                <a:t>03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48448" y="646320"/>
              <a:ext cx="5658000" cy="974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zh-CN" altLang="en-US" sz="3200" spc="-1">
                  <a:solidFill>
                    <a:srgbClr val="000000"/>
                  </a:solidFill>
                  <a:ea typeface="思源黑体 1 Heavy" panose="020B0A00000000000000" charset="-122"/>
                </a:rPr>
                <a:t>仿真结果</a:t>
              </a:r>
              <a:endParaRPr lang="en-US" sz="3200" spc="-1">
                <a:solidFill>
                  <a:srgbClr val="000000"/>
                </a:solidFill>
                <a:ea typeface="思源黑体 1 Heavy" panose="020B0A00000000000000" charset="-122"/>
              </a:endParaRPr>
            </a:p>
          </p:txBody>
        </p:sp>
        <p:sp>
          <p:nvSpPr>
            <p:cNvPr id="21" name="AutoShape 21"/>
            <p:cNvSpPr/>
            <p:nvPr/>
          </p:nvSpPr>
          <p:spPr>
            <a:xfrm>
              <a:off x="1292379" y="1761646"/>
              <a:ext cx="20013189" cy="56548"/>
            </a:xfrm>
            <a:prstGeom prst="line">
              <a:avLst/>
            </a:prstGeom>
            <a:ln w="50800" cap="flat">
              <a:solidFill>
                <a:srgbClr val="941E7E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id="{92758249-C3D9-4094-9B24-3A95145285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42" y="1416525"/>
            <a:ext cx="6190316" cy="4452392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3715693A-1B6C-4811-88DC-FAF541D54C2D}"/>
              </a:ext>
            </a:extLst>
          </p:cNvPr>
          <p:cNvSpPr txBox="1"/>
          <p:nvPr/>
        </p:nvSpPr>
        <p:spPr>
          <a:xfrm>
            <a:off x="7156512" y="2264039"/>
            <a:ext cx="400232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(a) Reflection spectra of the designed device associated with the 5th-order SLSP resonance for different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600" b="0" i="0" u="none" strike="noStrike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is fixed at 9.5 mm. (b) Dependences of resonance frequency on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for the 1st-, 2nd-, 3rd-, 4th-, and 5th-order SLSPs. The lengths of vertical line segments represent the magnitudes of FWHMs with different scales in five panels. (c) 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and FOM as a function of |</a:t>
            </a:r>
            <a:r>
              <a:rPr lang="en-US" altLang="zh-CN" sz="1600" b="0" i="1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600" b="0" i="0" u="none" strike="noStrike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|.</a:t>
            </a:r>
            <a:endParaRPr lang="zh-CN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8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9939</TotalTime>
  <Words>614</Words>
  <Application>Microsoft Office PowerPoint</Application>
  <PresentationFormat>宽屏</PresentationFormat>
  <Paragraphs>78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等线</vt:lpstr>
      <vt:lpstr>等线 Light</vt:lpstr>
      <vt:lpstr>黑体</vt:lpstr>
      <vt:lpstr>思源黑体 1</vt:lpstr>
      <vt:lpstr>宋体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yaoyaoli@stu.gxnu.edu.cn</dc:creator>
  <cp:lastModifiedBy>jia hao</cp:lastModifiedBy>
  <cp:revision>161</cp:revision>
  <dcterms:created xsi:type="dcterms:W3CDTF">2023-05-09T07:19:06Z</dcterms:created>
  <dcterms:modified xsi:type="dcterms:W3CDTF">2025-10-17T02:55:24Z</dcterms:modified>
</cp:coreProperties>
</file>