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</p:sldMasterIdLst>
  <p:notesMasterIdLst>
    <p:notesMasterId r:id="rId3"/>
  </p:notesMasterIdLst>
  <p:handoutMasterIdLst>
    <p:handoutMasterId r:id="rId4"/>
  </p:handoutMasterIdLst>
  <p:sldIdLst>
    <p:sldId id="285" r:id="rId2"/>
  </p:sldIdLst>
  <p:sldSz cx="32918400" cy="43891200"/>
  <p:notesSz cx="7099300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海报制作指南" id="{FBD8B3AE-BE91-4C46-B2EC-4082CAFA89BA}">
          <p14:sldIdLst/>
        </p14:section>
        <p14:section name="COMSOL 海报模板" id="{09EF3F39-416E-4746-905C-8534B72613B9}">
          <p14:sldIdLst>
            <p14:sldId id="285"/>
          </p14:sldIdLst>
        </p14:section>
        <p14:section name="海报示例" id="{31D5EE60-8FE9-4475-976F-B13E2EBE6E32}">
          <p14:sldIdLst/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rosoft Office User" initials="MOU" lastIdx="1" clrIdx="0">
    <p:extLst>
      <p:ext uri="{19B8F6BF-5375-455C-9EA6-DF929625EA0E}">
        <p15:presenceInfo xmlns:p15="http://schemas.microsoft.com/office/powerpoint/2012/main" userId="Microsoft Office 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AC"/>
    <a:srgbClr val="E1EAF1"/>
    <a:srgbClr val="DAE5EE"/>
    <a:srgbClr val="D5E1EB"/>
    <a:srgbClr val="D2E0EB"/>
    <a:srgbClr val="CDDCE8"/>
    <a:srgbClr val="CAD8E6"/>
    <a:srgbClr val="C2D3E3"/>
    <a:srgbClr val="B8CBDF"/>
    <a:srgbClr val="78A3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854" autoAdjust="0"/>
    <p:restoredTop sz="96405" autoAdjust="0"/>
  </p:normalViewPr>
  <p:slideViewPr>
    <p:cSldViewPr snapToGrid="0">
      <p:cViewPr varScale="1">
        <p:scale>
          <a:sx n="17" d="100"/>
          <a:sy n="17" d="100"/>
        </p:scale>
        <p:origin x="3456" y="13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03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>
                <a16:creationId xmlns:a16="http://schemas.microsoft.com/office/drawing/2014/main" id="{F1F92D6B-37B6-6D5E-1837-2D458203522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zh-CN" altLang="en-US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59E6F214-4F97-BF7F-BE07-7B5F9B04A88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651E3C90-40A2-4AB0-BD41-D4A2C91AD77D}" type="datetimeFigureOut">
              <a:rPr lang="zh-CN" altLang="en-US" smtClean="0"/>
              <a:t>2025/10/27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5F079B97-8290-FA88-8307-718E392C35B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EBF56F5D-635C-68B6-7091-2448E7937F2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60CA7C01-051E-4801-B9F1-01D17EABDE3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99044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840FD44B-3D92-4DA1-963F-3AC1E37877B5}" type="datetimeFigureOut">
              <a:rPr lang="en-US" smtClean="0"/>
              <a:t>10/27/2025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254250" y="1279525"/>
            <a:ext cx="259080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930" y="4925407"/>
            <a:ext cx="567944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38A4A54C-B7EC-4455-BC07-3E60C62A4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1242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1pPr>
    <a:lvl2pPr marL="2194360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2pPr>
    <a:lvl3pPr marL="4388719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3pPr>
    <a:lvl4pPr marL="6583079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4pPr>
    <a:lvl5pPr marL="8777439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5pPr>
    <a:lvl6pPr marL="10971798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6pPr>
    <a:lvl7pPr marL="13166158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7pPr>
    <a:lvl8pPr marL="15360518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8pPr>
    <a:lvl9pPr marL="17554877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10">
            <a:extLst>
              <a:ext uri="{FF2B5EF4-FFF2-40B4-BE49-F238E27FC236}">
                <a16:creationId xmlns:a16="http://schemas.microsoft.com/office/drawing/2014/main" id="{1F35867E-CFD5-4350-8AC0-D91C81B78554}"/>
              </a:ext>
            </a:extLst>
          </p:cNvPr>
          <p:cNvSpPr/>
          <p:nvPr userDrawn="1"/>
        </p:nvSpPr>
        <p:spPr>
          <a:xfrm>
            <a:off x="1" y="1"/>
            <a:ext cx="32918400" cy="12291529"/>
          </a:xfrm>
          <a:prstGeom prst="rect">
            <a:avLst/>
          </a:prstGeom>
          <a:solidFill>
            <a:srgbClr val="E1EA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1857"/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674256D9-FCC0-4B55-86D2-A64887390EF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197441" y="1534000"/>
            <a:ext cx="17520673" cy="3907429"/>
          </a:xfrm>
        </p:spPr>
        <p:txBody>
          <a:bodyPr anchor="b">
            <a:normAutofit/>
          </a:bodyPr>
          <a:lstStyle>
            <a:lvl1pPr>
              <a:defRPr sz="9000" b="1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zh-CN" altLang="en-US" noProof="0" dirty="0"/>
              <a:t>海报标题（尽量简短，字号 </a:t>
            </a:r>
            <a:r>
              <a:rPr lang="en-US" altLang="zh-CN" noProof="0" dirty="0"/>
              <a:t>90 – 120 </a:t>
            </a:r>
            <a:r>
              <a:rPr lang="en-US" altLang="zh-CN" noProof="0" dirty="0" err="1"/>
              <a:t>pt</a:t>
            </a:r>
            <a:r>
              <a:rPr lang="zh-CN" altLang="en-US" noProof="0" dirty="0"/>
              <a:t>）</a:t>
            </a:r>
            <a:endParaRPr lang="en-US" noProof="0" dirty="0"/>
          </a:p>
        </p:txBody>
      </p:sp>
      <p:sp>
        <p:nvSpPr>
          <p:cNvPr id="9" name="Inhaltsplatzhalter 11">
            <a:extLst>
              <a:ext uri="{FF2B5EF4-FFF2-40B4-BE49-F238E27FC236}">
                <a16:creationId xmlns:a16="http://schemas.microsoft.com/office/drawing/2014/main" id="{8483A2B3-B7B9-48C0-A5A7-3A80187EAE72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14197297" y="9998690"/>
            <a:ext cx="17520817" cy="198428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400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zh-CN" altLang="en-US" noProof="0" dirty="0"/>
              <a:t>作者及共同作者，以及所属机构（字号 </a:t>
            </a:r>
            <a:r>
              <a:rPr lang="en-US" noProof="0" dirty="0"/>
              <a:t>30-40 </a:t>
            </a:r>
            <a:r>
              <a:rPr lang="en-US" noProof="0" dirty="0" err="1"/>
              <a:t>pt</a:t>
            </a:r>
            <a:r>
              <a:rPr lang="zh-CN" altLang="en-US" noProof="0" dirty="0"/>
              <a:t>）</a:t>
            </a:r>
            <a:endParaRPr lang="en-US" noProof="0" dirty="0"/>
          </a:p>
        </p:txBody>
      </p:sp>
      <p:sp>
        <p:nvSpPr>
          <p:cNvPr id="10" name="Bildplatzhalter 13">
            <a:extLst>
              <a:ext uri="{FF2B5EF4-FFF2-40B4-BE49-F238E27FC236}">
                <a16:creationId xmlns:a16="http://schemas.microsoft.com/office/drawing/2014/main" id="{02D8F859-32C3-4905-B166-FF22C3631CDD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-1"/>
            <a:ext cx="13414251" cy="12175479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7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zh-CN" altLang="en-US" noProof="0" dirty="0"/>
              <a:t>您的仿真结果图</a:t>
            </a:r>
            <a:br>
              <a:rPr lang="en-US" altLang="zh-CN" noProof="0" dirty="0"/>
            </a:br>
            <a:r>
              <a:rPr lang="zh-CN" altLang="en-US" noProof="0" dirty="0"/>
              <a:t>（在 </a:t>
            </a:r>
            <a:r>
              <a:rPr lang="en-US" altLang="zh-CN" noProof="0" dirty="0"/>
              <a:t>COMSOL </a:t>
            </a:r>
            <a:r>
              <a:rPr lang="zh-CN" altLang="en-US" noProof="0" dirty="0"/>
              <a:t>软件中使用图片快照功能导出图片。图片格式：</a:t>
            </a:r>
            <a:r>
              <a:rPr lang="en-US" altLang="zh-CN" noProof="0" dirty="0"/>
              <a:t>PNG</a:t>
            </a:r>
            <a:r>
              <a:rPr lang="zh-CN" altLang="en-US" noProof="0" dirty="0"/>
              <a:t>，图片背景：透明）</a:t>
            </a:r>
            <a:endParaRPr lang="en-US" altLang="zh-CN" noProof="0" dirty="0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C3ED77E3-7509-4003-A80E-3F7C7DF2DD73}"/>
              </a:ext>
            </a:extLst>
          </p:cNvPr>
          <p:cNvSpPr/>
          <p:nvPr userDrawn="1"/>
        </p:nvSpPr>
        <p:spPr>
          <a:xfrm>
            <a:off x="8588827" y="42714590"/>
            <a:ext cx="15764828" cy="7234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101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Excerpt from the Proceedings of the COMSOL Conference 2025 </a:t>
            </a:r>
            <a:r>
              <a:rPr lang="en-US" altLang="zh-CN" sz="4101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Shanghai</a:t>
            </a:r>
            <a:endParaRPr lang="en-US" sz="4101" noProof="0" dirty="0">
              <a:solidFill>
                <a:schemeClr val="tx1">
                  <a:lumMod val="50000"/>
                  <a:lumOff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0" name="Textplatzhalter 34">
            <a:extLst>
              <a:ext uri="{FF2B5EF4-FFF2-40B4-BE49-F238E27FC236}">
                <a16:creationId xmlns:a16="http://schemas.microsoft.com/office/drawing/2014/main" id="{531D1A86-CE8F-414A-97E9-85E1D3C6E6B9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5655929" y="21687824"/>
            <a:ext cx="16062185" cy="6856707"/>
          </a:xfrm>
        </p:spPr>
        <p:txBody>
          <a:bodyPr>
            <a:noAutofit/>
          </a:bodyPr>
          <a:lstStyle>
            <a:lvl1pPr marL="0" indent="0">
              <a:buNone/>
              <a:defRPr sz="4000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在此处介绍您使用的研究方法。</a:t>
            </a:r>
            <a:endParaRPr lang="en-US" noProof="0" dirty="0"/>
          </a:p>
        </p:txBody>
      </p:sp>
      <p:sp>
        <p:nvSpPr>
          <p:cNvPr id="43" name="Textplatzhalter 34">
            <a:extLst>
              <a:ext uri="{FF2B5EF4-FFF2-40B4-BE49-F238E27FC236}">
                <a16:creationId xmlns:a16="http://schemas.microsoft.com/office/drawing/2014/main" id="{2648CB1B-F9E8-4C08-931E-77382FA4639B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196912" y="39623894"/>
            <a:ext cx="15220541" cy="2315228"/>
          </a:xfrm>
        </p:spPr>
        <p:txBody>
          <a:bodyPr>
            <a:noAutofit/>
          </a:bodyPr>
          <a:lstStyle>
            <a:lvl1pPr marL="0" indent="0">
              <a:buNone/>
              <a:defRPr sz="320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在此处添加参考文献。</a:t>
            </a:r>
            <a:endParaRPr lang="en-US" noProof="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B3FE651-3561-EEA9-C18E-2B30D856D7BF}"/>
              </a:ext>
            </a:extLst>
          </p:cNvPr>
          <p:cNvSpPr txBox="1"/>
          <p:nvPr userDrawn="1"/>
        </p:nvSpPr>
        <p:spPr>
          <a:xfrm>
            <a:off x="1196912" y="38648293"/>
            <a:ext cx="159198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b="1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Reference</a:t>
            </a:r>
            <a:endParaRPr lang="en-US" sz="5400" b="1" dirty="0">
              <a:solidFill>
                <a:schemeClr val="bg1">
                  <a:lumMod val="6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Inhaltsplatzhalter 11">
            <a:extLst>
              <a:ext uri="{FF2B5EF4-FFF2-40B4-BE49-F238E27FC236}">
                <a16:creationId xmlns:a16="http://schemas.microsoft.com/office/drawing/2014/main" id="{0FEE9028-BCA7-7F80-4BFC-2011458FF56E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14197413" y="5683427"/>
            <a:ext cx="17520817" cy="418036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60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zh-CN" altLang="en-US" noProof="0" dirty="0"/>
              <a:t>关于研究项目的简短介绍（字号 </a:t>
            </a:r>
            <a:r>
              <a:rPr lang="en-US" altLang="zh-CN" noProof="0" dirty="0"/>
              <a:t>50-60 </a:t>
            </a:r>
            <a:r>
              <a:rPr lang="en-US" altLang="zh-CN" noProof="0" dirty="0" err="1"/>
              <a:t>pt</a:t>
            </a:r>
            <a:r>
              <a:rPr lang="zh-CN" altLang="en-US" noProof="0" dirty="0"/>
              <a:t>）</a:t>
            </a:r>
            <a:endParaRPr lang="en-US" noProof="0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8743DB6-C16F-C753-AC51-125C969FB452}"/>
              </a:ext>
            </a:extLst>
          </p:cNvPr>
          <p:cNvSpPr/>
          <p:nvPr userDrawn="1"/>
        </p:nvSpPr>
        <p:spPr>
          <a:xfrm>
            <a:off x="1196912" y="13272655"/>
            <a:ext cx="30521202" cy="677175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57" dirty="0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2B67C022-7BFE-F380-A829-75B3520A5EBC}"/>
              </a:ext>
            </a:extLst>
          </p:cNvPr>
          <p:cNvCxnSpPr>
            <a:cxnSpLocks/>
          </p:cNvCxnSpPr>
          <p:nvPr userDrawn="1"/>
        </p:nvCxnSpPr>
        <p:spPr>
          <a:xfrm>
            <a:off x="1196912" y="28951151"/>
            <a:ext cx="30521202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02D6FE83-2FB2-B157-1E50-589737C01B62}"/>
              </a:ext>
            </a:extLst>
          </p:cNvPr>
          <p:cNvCxnSpPr>
            <a:cxnSpLocks/>
          </p:cNvCxnSpPr>
          <p:nvPr userDrawn="1"/>
        </p:nvCxnSpPr>
        <p:spPr>
          <a:xfrm>
            <a:off x="1196912" y="38379963"/>
            <a:ext cx="30521202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platzhalter 34">
            <a:extLst>
              <a:ext uri="{FF2B5EF4-FFF2-40B4-BE49-F238E27FC236}">
                <a16:creationId xmlns:a16="http://schemas.microsoft.com/office/drawing/2014/main" id="{6520E0EB-8EE0-4603-8D77-865D04DE6DA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649531" y="14842766"/>
            <a:ext cx="29615963" cy="4714120"/>
          </a:xfrm>
        </p:spPr>
        <p:txBody>
          <a:bodyPr numCol="2" spcCol="914400">
            <a:noAutofit/>
          </a:bodyPr>
          <a:lstStyle>
            <a:lvl1pPr marL="0" marR="0" indent="0" algn="l" defTabSz="3049615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4000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marL="0" marR="0" lvl="0" indent="0" algn="l" defTabSz="3049615" rtl="0" eaLnBrk="1" fontAlgn="auto" latinLnBrk="0" hangingPunct="1">
              <a:lnSpc>
                <a:spcPct val="90000"/>
              </a:lnSpc>
              <a:spcBef>
                <a:spcPts val="333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zh-CN" altLang="en-US" noProof="0" dirty="0"/>
              <a:t>在此处添加您的论文摘要</a:t>
            </a:r>
            <a:r>
              <a:rPr lang="en-US" altLang="zh-CN" noProof="0" dirty="0"/>
              <a:t>/</a:t>
            </a:r>
            <a:r>
              <a:rPr lang="zh-CN" altLang="en-US" noProof="0" dirty="0"/>
              <a:t>简介和结论。请勿在此处添加图片。</a:t>
            </a:r>
            <a:br>
              <a:rPr lang="en-US" altLang="zh-CN" noProof="0" dirty="0"/>
            </a:br>
            <a:r>
              <a:rPr lang="zh-CN" altLang="en-US" noProof="0" dirty="0"/>
              <a:t>请使用预设的两栏文本。</a:t>
            </a:r>
            <a:endParaRPr lang="en-US" altLang="zh-CN" noProof="0" dirty="0"/>
          </a:p>
        </p:txBody>
      </p:sp>
      <p:sp>
        <p:nvSpPr>
          <p:cNvPr id="30" name="Textplatzhalter 34">
            <a:extLst>
              <a:ext uri="{FF2B5EF4-FFF2-40B4-BE49-F238E27FC236}">
                <a16:creationId xmlns:a16="http://schemas.microsoft.com/office/drawing/2014/main" id="{719D5C0D-4440-BCE2-F347-0623BCCD6FEB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649531" y="13540266"/>
            <a:ext cx="29615963" cy="1302499"/>
          </a:xfrm>
        </p:spPr>
        <p:txBody>
          <a:bodyPr anchor="b">
            <a:noAutofit/>
          </a:bodyPr>
          <a:lstStyle>
            <a:lvl1pPr marL="0" indent="0">
              <a:buNone/>
              <a:defRPr sz="7000" b="1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副标题（可使用：摘要、简介、研究目的）</a:t>
            </a:r>
            <a:endParaRPr lang="en-US" noProof="0" dirty="0"/>
          </a:p>
        </p:txBody>
      </p:sp>
      <p:sp>
        <p:nvSpPr>
          <p:cNvPr id="31" name="Textplatzhalter 34">
            <a:extLst>
              <a:ext uri="{FF2B5EF4-FFF2-40B4-BE49-F238E27FC236}">
                <a16:creationId xmlns:a16="http://schemas.microsoft.com/office/drawing/2014/main" id="{467A5D6D-A306-3E8B-87A4-801F93BA8A9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5655929" y="20398107"/>
            <a:ext cx="16062185" cy="1303795"/>
          </a:xfrm>
        </p:spPr>
        <p:txBody>
          <a:bodyPr anchor="b">
            <a:noAutofit/>
          </a:bodyPr>
          <a:lstStyle>
            <a:lvl1pPr marL="0" indent="0">
              <a:buNone/>
              <a:defRPr sz="7000" b="1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副标题（请使用：方法）</a:t>
            </a:r>
            <a:endParaRPr lang="en-US" noProof="0" dirty="0"/>
          </a:p>
        </p:txBody>
      </p:sp>
      <p:sp>
        <p:nvSpPr>
          <p:cNvPr id="32" name="Bildplatzhalter 13">
            <a:extLst>
              <a:ext uri="{FF2B5EF4-FFF2-40B4-BE49-F238E27FC236}">
                <a16:creationId xmlns:a16="http://schemas.microsoft.com/office/drawing/2014/main" id="{FB8DB097-72C5-C303-68ED-5E8941892225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1196912" y="20360447"/>
            <a:ext cx="13710909" cy="6256212"/>
          </a:xfrm>
        </p:spPr>
        <p:txBody>
          <a:bodyPr anchor="ctr">
            <a:normAutofit/>
          </a:bodyPr>
          <a:lstStyle>
            <a:lvl1pPr marL="0" indent="0" algn="ctr">
              <a:buNone/>
              <a:defRPr sz="7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zh-CN" altLang="en-US" noProof="0" dirty="0"/>
              <a:t>此处添加相关图片和图表</a:t>
            </a:r>
            <a:endParaRPr lang="en-US" noProof="0" dirty="0"/>
          </a:p>
        </p:txBody>
      </p:sp>
      <p:sp>
        <p:nvSpPr>
          <p:cNvPr id="33" name="Textplatzhalter 34">
            <a:extLst>
              <a:ext uri="{FF2B5EF4-FFF2-40B4-BE49-F238E27FC236}">
                <a16:creationId xmlns:a16="http://schemas.microsoft.com/office/drawing/2014/main" id="{AF3269C0-87D9-D492-3F42-2355418BC0E1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196912" y="27109281"/>
            <a:ext cx="13776431" cy="1468347"/>
          </a:xfrm>
        </p:spPr>
        <p:txBody>
          <a:bodyPr>
            <a:noAutofit/>
          </a:bodyPr>
          <a:lstStyle>
            <a:lvl1pPr marL="0" indent="0">
              <a:buNone/>
              <a:defRPr sz="4000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图表文字字号 </a:t>
            </a:r>
            <a:r>
              <a:rPr lang="en-US" altLang="zh-CN" noProof="0" dirty="0"/>
              <a:t>18-40 pt.</a:t>
            </a:r>
            <a:r>
              <a:rPr lang="zh-CN" altLang="en-US" noProof="0" dirty="0"/>
              <a:t> 请写为：“图 </a:t>
            </a:r>
            <a:r>
              <a:rPr lang="en-US" altLang="zh-CN" noProof="0" dirty="0"/>
              <a:t>1. </a:t>
            </a:r>
            <a:r>
              <a:rPr lang="zh-CN" altLang="en-US" noProof="0" dirty="0"/>
              <a:t>文本</a:t>
            </a:r>
            <a:r>
              <a:rPr lang="en-US" altLang="zh-CN" noProof="0" dirty="0"/>
              <a:t>......</a:t>
            </a:r>
            <a:r>
              <a:rPr lang="zh-CN" altLang="en-US" noProof="0" dirty="0"/>
              <a:t>”或“表 </a:t>
            </a:r>
            <a:r>
              <a:rPr lang="en-US" altLang="zh-CN" noProof="0" dirty="0"/>
              <a:t>1. </a:t>
            </a:r>
            <a:r>
              <a:rPr lang="zh-CN" altLang="en-US" noProof="0" dirty="0"/>
              <a:t>文本</a:t>
            </a:r>
            <a:r>
              <a:rPr lang="en-US" altLang="zh-CN" noProof="0" dirty="0"/>
              <a:t>……</a:t>
            </a:r>
            <a:r>
              <a:rPr lang="zh-CN" altLang="en-US" noProof="0" dirty="0"/>
              <a:t>”</a:t>
            </a:r>
            <a:endParaRPr lang="en-US" noProof="0" dirty="0"/>
          </a:p>
        </p:txBody>
      </p:sp>
      <p:sp>
        <p:nvSpPr>
          <p:cNvPr id="34" name="Bildplatzhalter 13">
            <a:extLst>
              <a:ext uri="{FF2B5EF4-FFF2-40B4-BE49-F238E27FC236}">
                <a16:creationId xmlns:a16="http://schemas.microsoft.com/office/drawing/2014/main" id="{C3DBDDF5-9C33-4416-35BE-74EB04D60E35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17116730" y="38786587"/>
            <a:ext cx="14653608" cy="3152536"/>
          </a:xfrm>
        </p:spPr>
        <p:txBody>
          <a:bodyPr anchor="ctr">
            <a:normAutofit/>
          </a:bodyPr>
          <a:lstStyle>
            <a:lvl1pPr marL="0" indent="0" algn="ctr">
              <a:buNone/>
              <a:defRPr sz="7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zh-CN" altLang="en-US" noProof="0" dirty="0"/>
              <a:t>您所属机构的 </a:t>
            </a:r>
            <a:r>
              <a:rPr lang="en-US" altLang="zh-CN" noProof="0" dirty="0"/>
              <a:t>logo</a:t>
            </a:r>
            <a:endParaRPr lang="en-US" noProof="0" dirty="0"/>
          </a:p>
        </p:txBody>
      </p:sp>
      <p:sp>
        <p:nvSpPr>
          <p:cNvPr id="37" name="Textplatzhalter 34">
            <a:extLst>
              <a:ext uri="{FF2B5EF4-FFF2-40B4-BE49-F238E27FC236}">
                <a16:creationId xmlns:a16="http://schemas.microsoft.com/office/drawing/2014/main" id="{14503A9F-A924-7C86-6B84-C9E02AA0D25E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1196912" y="30943096"/>
            <a:ext cx="15434125" cy="7101577"/>
          </a:xfrm>
        </p:spPr>
        <p:txBody>
          <a:bodyPr>
            <a:noAutofit/>
          </a:bodyPr>
          <a:lstStyle>
            <a:lvl1pPr marL="0" indent="0">
              <a:buNone/>
              <a:defRPr sz="4000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在此处描述您的研究结果。</a:t>
            </a:r>
            <a:endParaRPr lang="en-US" noProof="0" dirty="0"/>
          </a:p>
        </p:txBody>
      </p:sp>
      <p:sp>
        <p:nvSpPr>
          <p:cNvPr id="38" name="Textplatzhalter 34">
            <a:extLst>
              <a:ext uri="{FF2B5EF4-FFF2-40B4-BE49-F238E27FC236}">
                <a16:creationId xmlns:a16="http://schemas.microsoft.com/office/drawing/2014/main" id="{84DA4397-F359-B76D-ACD2-183A6A8BAB74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1196913" y="29529122"/>
            <a:ext cx="15362501" cy="1303795"/>
          </a:xfrm>
        </p:spPr>
        <p:txBody>
          <a:bodyPr anchor="b">
            <a:noAutofit/>
          </a:bodyPr>
          <a:lstStyle>
            <a:lvl1pPr marL="0" indent="0">
              <a:buNone/>
              <a:defRPr sz="7000" b="1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副标题（请使用：结果）</a:t>
            </a:r>
            <a:endParaRPr lang="en-US" noProof="0" dirty="0"/>
          </a:p>
        </p:txBody>
      </p:sp>
      <p:sp>
        <p:nvSpPr>
          <p:cNvPr id="41" name="Bildplatzhalter 13">
            <a:extLst>
              <a:ext uri="{FF2B5EF4-FFF2-40B4-BE49-F238E27FC236}">
                <a16:creationId xmlns:a16="http://schemas.microsoft.com/office/drawing/2014/main" id="{47503403-7792-1C5E-9D9C-3675C1494E30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17526117" y="29532851"/>
            <a:ext cx="14191997" cy="6565522"/>
          </a:xfrm>
        </p:spPr>
        <p:txBody>
          <a:bodyPr anchor="ctr">
            <a:normAutofit/>
          </a:bodyPr>
          <a:lstStyle>
            <a:lvl1pPr marL="0" marR="0" indent="0" algn="ctr" defTabSz="3049615" rtl="0" eaLnBrk="1" fontAlgn="auto" latinLnBrk="0" hangingPunct="1">
              <a:lnSpc>
                <a:spcPct val="90000"/>
              </a:lnSpc>
              <a:spcBef>
                <a:spcPts val="333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7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marL="0" marR="0" lvl="0" indent="0" algn="ctr" defTabSz="3049615" rtl="0" eaLnBrk="1" fontAlgn="auto" latinLnBrk="0" hangingPunct="1">
              <a:lnSpc>
                <a:spcPct val="90000"/>
              </a:lnSpc>
              <a:spcBef>
                <a:spcPts val="333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zh-CN" altLang="en-US" noProof="0" dirty="0"/>
              <a:t>此处添加相关图片和图表</a:t>
            </a:r>
            <a:endParaRPr lang="en-US" altLang="zh-CN" noProof="0" dirty="0"/>
          </a:p>
        </p:txBody>
      </p:sp>
      <p:sp>
        <p:nvSpPr>
          <p:cNvPr id="42" name="Textplatzhalter 34">
            <a:extLst>
              <a:ext uri="{FF2B5EF4-FFF2-40B4-BE49-F238E27FC236}">
                <a16:creationId xmlns:a16="http://schemas.microsoft.com/office/drawing/2014/main" id="{572A310B-C822-ED76-B778-B04B2C6EC0A6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17545431" y="36504995"/>
            <a:ext cx="14224907" cy="1468347"/>
          </a:xfrm>
        </p:spPr>
        <p:txBody>
          <a:bodyPr>
            <a:noAutofit/>
          </a:bodyPr>
          <a:lstStyle>
            <a:lvl1pPr marL="0" indent="0">
              <a:buNone/>
              <a:defRPr sz="4000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图表文字字号 </a:t>
            </a:r>
            <a:r>
              <a:rPr lang="en-US" altLang="zh-CN" noProof="0" dirty="0"/>
              <a:t>18-40 pt.</a:t>
            </a:r>
            <a:r>
              <a:rPr lang="zh-CN" altLang="en-US" noProof="0" dirty="0"/>
              <a:t> 请写为：“图 </a:t>
            </a:r>
            <a:r>
              <a:rPr lang="en-US" altLang="zh-CN" noProof="0" dirty="0"/>
              <a:t>1. </a:t>
            </a:r>
            <a:r>
              <a:rPr lang="zh-CN" altLang="en-US" noProof="0" dirty="0"/>
              <a:t>文本</a:t>
            </a:r>
            <a:r>
              <a:rPr lang="en-US" altLang="zh-CN" noProof="0" dirty="0"/>
              <a:t>......</a:t>
            </a:r>
            <a:r>
              <a:rPr lang="zh-CN" altLang="en-US" noProof="0" dirty="0"/>
              <a:t>”或“表 </a:t>
            </a:r>
            <a:r>
              <a:rPr lang="en-US" altLang="zh-CN" noProof="0" dirty="0"/>
              <a:t>1. </a:t>
            </a:r>
            <a:r>
              <a:rPr lang="zh-CN" altLang="en-US" noProof="0" dirty="0"/>
              <a:t>文本</a:t>
            </a:r>
            <a:r>
              <a:rPr lang="en-US" altLang="zh-CN" noProof="0" dirty="0"/>
              <a:t>……</a:t>
            </a:r>
            <a:r>
              <a:rPr lang="zh-CN" altLang="en-US" noProof="0" dirty="0"/>
              <a:t>”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5333400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63140" y="2336810"/>
            <a:ext cx="28392120" cy="84836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3140" y="11684000"/>
            <a:ext cx="28392120" cy="27848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63140" y="40680650"/>
            <a:ext cx="740664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C7885C-1B56-43D4-9483-3AAFF5FDFB8F}" type="datetimeFigureOut">
              <a:rPr lang="en-US" smtClean="0"/>
              <a:t>10/27/2025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04220" y="40680650"/>
            <a:ext cx="1110996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248620" y="40680650"/>
            <a:ext cx="740664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2458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</p:sldLayoutIdLst>
  <p:txStyles>
    <p:titleStyle>
      <a:lvl1pPr algn="l" defTabSz="3291840" rtl="0" eaLnBrk="1" latinLnBrk="0" hangingPunct="1">
        <a:lnSpc>
          <a:spcPct val="100000"/>
        </a:lnSpc>
        <a:spcBef>
          <a:spcPct val="0"/>
        </a:spcBef>
        <a:buNone/>
        <a:defRPr sz="15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22960" indent="-822960" algn="l" defTabSz="3291840" rtl="0" eaLnBrk="1" latinLnBrk="0" hangingPunct="1">
        <a:lnSpc>
          <a:spcPct val="100000"/>
        </a:lnSpc>
        <a:spcBef>
          <a:spcPts val="3600"/>
        </a:spcBef>
        <a:buFont typeface="Arial" panose="020B0604020202020204" pitchFamily="34" charset="0"/>
        <a:buChar char="•"/>
        <a:defRPr sz="10080" kern="1200">
          <a:solidFill>
            <a:schemeClr val="tx1"/>
          </a:solidFill>
          <a:latin typeface="+mn-lt"/>
          <a:ea typeface="+mn-ea"/>
          <a:cs typeface="+mn-cs"/>
        </a:defRPr>
      </a:lvl1pPr>
      <a:lvl2pPr marL="2468880" indent="-822960" algn="l" defTabSz="329184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2pPr>
      <a:lvl3pPr marL="4114800" indent="-822960" algn="l" defTabSz="329184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3pPr>
      <a:lvl4pPr marL="5760720" indent="-822960" algn="l" defTabSz="329184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4pPr>
      <a:lvl5pPr marL="7406640" indent="-822960" algn="l" defTabSz="329184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5pPr>
      <a:lvl6pPr marL="905256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7pPr>
      <a:lvl8pPr marL="1234440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8pPr>
      <a:lvl9pPr marL="1399032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1pPr>
      <a:lvl2pPr marL="164592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2pPr>
      <a:lvl3pPr marL="329184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3pPr>
      <a:lvl4pPr marL="493776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4pPr>
      <a:lvl5pPr marL="658368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5pPr>
      <a:lvl6pPr marL="822960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6pPr>
      <a:lvl7pPr marL="987552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7pPr>
      <a:lvl8pPr marL="1152144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8pPr>
      <a:lvl9pPr marL="1316736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50B9D7-42F7-4B50-93BD-21299D6C7D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197441" y="1534000"/>
            <a:ext cx="17520673" cy="3907429"/>
          </a:xfrm>
        </p:spPr>
        <p:txBody>
          <a:bodyPr>
            <a:normAutofit fontScale="90000"/>
          </a:bodyPr>
          <a:lstStyle/>
          <a:p>
            <a:r>
              <a:rPr lang="en-US" altLang="zh-CN" dirty="0"/>
              <a:t>Performance Enhancement of a Haptic Motor via 3D Multi-Physics Simulation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C8F3F-7BC6-4E8C-81F3-43C909BB185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4197297" y="9998690"/>
            <a:ext cx="17520817" cy="1984280"/>
          </a:xfrm>
        </p:spPr>
        <p:txBody>
          <a:bodyPr/>
          <a:lstStyle/>
          <a:p>
            <a:r>
              <a:rPr lang="en-US" dirty="0"/>
              <a:t>Lucy Hsia</a:t>
            </a:r>
          </a:p>
          <a:p>
            <a:r>
              <a:rPr lang="en-US" altLang="zh-CN" dirty="0"/>
              <a:t>Jiangsu Yucheng ELE CO.,LTD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31C6298-FDF9-47FA-8627-A8259918CF73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15655929" y="21687824"/>
            <a:ext cx="16062185" cy="6856707"/>
          </a:xfrm>
        </p:spPr>
        <p:txBody>
          <a:bodyPr/>
          <a:lstStyle/>
          <a:p>
            <a:r>
              <a:rPr lang="en-US" altLang="zh-CN" dirty="0"/>
              <a:t>Our approach utilizes a coupled 3D electromagnetic-structural transient analysis.</a:t>
            </a:r>
          </a:p>
          <a:p>
            <a:r>
              <a:rPr lang="en-US" altLang="zh-CN" dirty="0"/>
              <a:t> Key parameters—including coil turns, excitation current, and the magnet's remnant flux density (Br)—are defined to calculate the 3D Lorentz force. This force is applied as a time-dependent load in a structural transient simulation, directly solving for the vibrational response (displacement, velocity, acceleration) and fully capturing the electromechanical process.</a:t>
            </a:r>
            <a:endParaRPr lang="en-US" dirty="0"/>
          </a:p>
        </p:txBody>
      </p:sp>
      <p:sp>
        <p:nvSpPr>
          <p:cNvPr id="36" name="文本占位符 35">
            <a:extLst>
              <a:ext uri="{FF2B5EF4-FFF2-40B4-BE49-F238E27FC236}">
                <a16:creationId xmlns:a16="http://schemas.microsoft.com/office/drawing/2014/main" id="{ADDF8818-099E-B14F-78BA-35AD37660A49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1196912" y="39623894"/>
            <a:ext cx="16568574" cy="2315228"/>
          </a:xfrm>
        </p:spPr>
        <p:txBody>
          <a:bodyPr/>
          <a:lstStyle/>
          <a:p>
            <a:r>
              <a:rPr lang="en-GB" altLang="zh-CN" dirty="0"/>
              <a:t>1. </a:t>
            </a:r>
            <a:r>
              <a:rPr lang="en-US" altLang="zh-CN" dirty="0"/>
              <a:t>Y. Chen, W. Zhang, J. Z. Bird, et al. A 3-D Analytic-Based Model of a Null-Flux Halbach Array Electrodynamic Suspension Device. </a:t>
            </a:r>
            <a:r>
              <a:rPr lang="en-US" altLang="zh-CN" i="1" dirty="0"/>
              <a:t>IEEE Transactions on Magnetics</a:t>
            </a:r>
            <a:r>
              <a:rPr lang="en-US" altLang="zh-CN" dirty="0"/>
              <a:t>, 2015, 51(11): 8300405.</a:t>
            </a:r>
            <a:br>
              <a:rPr lang="en-US" altLang="zh-CN" dirty="0"/>
            </a:br>
            <a:r>
              <a:rPr lang="en-US" altLang="zh-CN" dirty="0"/>
              <a:t>2. S. Zhang, M. Wang, H. Zhou, et al. Structural Analysis and Optimal Design of a Mobile Phone Vibration Motor [J]. Machinery Design &amp; Manufacture, 2020, (3). </a:t>
            </a:r>
            <a:endParaRPr lang="zh-CN" alt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D742B11-619C-436F-BD05-D925F2036DEF}"/>
              </a:ext>
            </a:extLst>
          </p:cNvPr>
          <p:cNvSpPr>
            <a:spLocks noGrp="1"/>
          </p:cNvSpPr>
          <p:nvPr>
            <p:ph sz="quarter" idx="26"/>
          </p:nvPr>
        </p:nvSpPr>
        <p:spPr>
          <a:xfrm>
            <a:off x="14197413" y="5683427"/>
            <a:ext cx="17520817" cy="4180360"/>
          </a:xfrm>
        </p:spPr>
        <p:txBody>
          <a:bodyPr/>
          <a:lstStyle/>
          <a:p>
            <a:r>
              <a:rPr lang="en-US" altLang="zh-CN" dirty="0"/>
              <a:t>A High-Fidelity Predictive Model from Electrical Signal to Vibration</a:t>
            </a:r>
          </a:p>
          <a:p>
            <a:endParaRPr lang="en-US" altLang="zh-CN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2870161-6EDA-42E3-AC05-0552171DAD1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1649531" y="14842766"/>
            <a:ext cx="29615963" cy="4714120"/>
          </a:xfrm>
        </p:spPr>
        <p:txBody>
          <a:bodyPr/>
          <a:lstStyle/>
          <a:p>
            <a:r>
              <a:rPr lang="en-US" altLang="zh-CN" sz="4500" dirty="0"/>
              <a:t>Haptic motors are critical for immersive user experiences in consumer electronics (e.g., Touchpad , VR controllers). Traditional design methods, however, often rely on simplified models that fail to capture critical electromagnetic-structural couplings.</a:t>
            </a:r>
          </a:p>
          <a:p>
            <a:r>
              <a:rPr lang="en-US" altLang="zh-CN" sz="4500" dirty="0"/>
              <a:t>This study establishes a high-fidelity 3D Multiphysics transient simulation framework, accurately modeling the complete process from electrical input to vibrational output to enable precise performance analysis and enhancement.</a:t>
            </a:r>
          </a:p>
          <a:p>
            <a:endParaRPr lang="en-US" altLang="zh-CN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B8D710F8-ACEB-4930-B23B-03F5CB4E1A48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1649531" y="13540266"/>
            <a:ext cx="29615963" cy="1302499"/>
          </a:xfrm>
        </p:spPr>
        <p:txBody>
          <a:bodyPr/>
          <a:lstStyle/>
          <a:p>
            <a:r>
              <a:rPr lang="en-US" altLang="zh-CN" dirty="0"/>
              <a:t>Introduction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2B8190DE-FA50-4E4C-B86F-982C65891F6A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15655929" y="20398107"/>
            <a:ext cx="16062185" cy="1303795"/>
          </a:xfrm>
        </p:spPr>
        <p:txBody>
          <a:bodyPr/>
          <a:lstStyle/>
          <a:p>
            <a:r>
              <a:rPr lang="en-US" altLang="zh-CN" dirty="0"/>
              <a:t>Methodology</a:t>
            </a:r>
            <a:endParaRPr lang="en-US" dirty="0"/>
          </a:p>
        </p:txBody>
      </p:sp>
      <p:sp>
        <p:nvSpPr>
          <p:cNvPr id="38" name="文本占位符 37">
            <a:extLst>
              <a:ext uri="{FF2B5EF4-FFF2-40B4-BE49-F238E27FC236}">
                <a16:creationId xmlns:a16="http://schemas.microsoft.com/office/drawing/2014/main" id="{31903FA4-693D-62B7-2A73-5F6E6722B3E5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pPr algn="ctr"/>
            <a:r>
              <a:rPr lang="en-US" altLang="zh-CN" dirty="0"/>
              <a:t>Fig. 1. Spatial Distribution of the Magnetic Field</a:t>
            </a:r>
            <a:endParaRPr lang="zh-CN" altLang="en-US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7ACA5A39-8C41-455A-9700-610CD1B5191A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1196912" y="30943096"/>
            <a:ext cx="15434125" cy="7101577"/>
          </a:xfrm>
        </p:spPr>
        <p:txBody>
          <a:bodyPr/>
          <a:lstStyle/>
          <a:p>
            <a:r>
              <a:rPr lang="en-US" altLang="zh-CN" dirty="0"/>
              <a:t>The high-fidelity model provided profound insights into motor performance:</a:t>
            </a:r>
            <a:br>
              <a:rPr lang="en-US" altLang="zh-CN" dirty="0"/>
            </a:br>
            <a:r>
              <a:rPr lang="en-US" altLang="zh-CN" dirty="0"/>
              <a:t>• Accurate Frequency Tuning: Parametric studies of the vibration mass and spring stiffness enabled rapid and precise configuration of the target resonant frequency (F0).</a:t>
            </a:r>
            <a:br>
              <a:rPr lang="en-US" altLang="zh-CN" dirty="0"/>
            </a:br>
            <a:r>
              <a:rPr lang="en-US" altLang="zh-CN" dirty="0"/>
              <a:t>• Full-Dimensional Force Coupling: The magnetic-solid mechanics coupling inherently accounted for force transmission in both vibrational and non-vibrational directions, revealing the complete 3D force state for superior simulation accuracy.</a:t>
            </a:r>
            <a:br>
              <a:rPr lang="en-US" altLang="zh-CN" dirty="0"/>
            </a:br>
            <a:r>
              <a:rPr lang="en-US" altLang="zh-CN" dirty="0"/>
              <a:t>• Optimized Transient Response: Simulation of various drive waveforms identified an optimal profile that achieved faster start-stop response times.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D23F0EBA-2A90-4C5D-8253-43734D350409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1196913" y="29529122"/>
            <a:ext cx="15362501" cy="1303795"/>
          </a:xfrm>
        </p:spPr>
        <p:txBody>
          <a:bodyPr/>
          <a:lstStyle/>
          <a:p>
            <a:r>
              <a:rPr lang="en-US" altLang="zh-CN" dirty="0"/>
              <a:t>Results</a:t>
            </a:r>
            <a:endParaRPr lang="en-US" dirty="0"/>
          </a:p>
        </p:txBody>
      </p:sp>
      <p:sp>
        <p:nvSpPr>
          <p:cNvPr id="41" name="文本占位符 40">
            <a:extLst>
              <a:ext uri="{FF2B5EF4-FFF2-40B4-BE49-F238E27FC236}">
                <a16:creationId xmlns:a16="http://schemas.microsoft.com/office/drawing/2014/main" id="{C3B2F30A-6BDB-48BB-B69B-55CFDE9F70B5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17493207" y="36767044"/>
            <a:ext cx="14224907" cy="1468347"/>
          </a:xfrm>
        </p:spPr>
        <p:txBody>
          <a:bodyPr/>
          <a:lstStyle/>
          <a:p>
            <a:pPr algn="ctr">
              <a:lnSpc>
                <a:spcPts val="1800"/>
              </a:lnSpc>
            </a:pPr>
            <a:r>
              <a:rPr lang="en-US" altLang="zh-CN" dirty="0"/>
              <a:t>Fig. 2. Simulated vs. Measured Acceleration Curve </a:t>
            </a:r>
          </a:p>
          <a:p>
            <a:pPr algn="ctr">
              <a:lnSpc>
                <a:spcPts val="1800"/>
              </a:lnSpc>
            </a:pPr>
            <a:r>
              <a:rPr lang="en-US" altLang="zh-CN" dirty="0"/>
              <a:t>(Measured: Green, Simulated: Blue)</a:t>
            </a:r>
            <a:endParaRPr lang="zh-CN" altLang="en-US" dirty="0"/>
          </a:p>
        </p:txBody>
      </p:sp>
      <p:pic>
        <p:nvPicPr>
          <p:cNvPr id="22" name="图片占位符 23">
            <a:extLst>
              <a:ext uri="{FF2B5EF4-FFF2-40B4-BE49-F238E27FC236}">
                <a16:creationId xmlns:a16="http://schemas.microsoft.com/office/drawing/2014/main" id="{73A8EBAE-73D4-8EE0-6A57-98C557753E0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13" r="-285"/>
          <a:stretch/>
        </p:blipFill>
        <p:spPr>
          <a:xfrm>
            <a:off x="28337028" y="39493090"/>
            <a:ext cx="2928785" cy="2336932"/>
          </a:xfrm>
          <a:prstGeom prst="rect">
            <a:avLst/>
          </a:prstGeom>
        </p:spPr>
      </p:pic>
      <p:pic>
        <p:nvPicPr>
          <p:cNvPr id="25" name="图片占位符 32">
            <a:extLst>
              <a:ext uri="{FF2B5EF4-FFF2-40B4-BE49-F238E27FC236}">
                <a16:creationId xmlns:a16="http://schemas.microsoft.com/office/drawing/2014/main" id="{4A338D05-ACDF-0F2F-F120-BA3806E7301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58" t="-2757" r="3144" b="5614"/>
          <a:stretch/>
        </p:blipFill>
        <p:spPr>
          <a:xfrm>
            <a:off x="23287644" y="39493090"/>
            <a:ext cx="5049384" cy="2290887"/>
          </a:xfrm>
          <a:prstGeom prst="rect">
            <a:avLst/>
          </a:prstGeom>
        </p:spPr>
      </p:pic>
      <p:pic>
        <p:nvPicPr>
          <p:cNvPr id="61" name="图片占位符 60">
            <a:extLst>
              <a:ext uri="{FF2B5EF4-FFF2-40B4-BE49-F238E27FC236}">
                <a16:creationId xmlns:a16="http://schemas.microsoft.com/office/drawing/2014/main" id="{E1A30341-2553-70A6-A81C-96463A740D25}"/>
              </a:ext>
            </a:extLst>
          </p:cNvPr>
          <p:cNvPicPr>
            <a:picLocks noGrp="1" noChangeAspect="1"/>
          </p:cNvPicPr>
          <p:nvPr>
            <p:ph type="pic" sz="quarter" idx="34"/>
          </p:nvPr>
        </p:nvPicPr>
        <p:blipFill>
          <a:blip r:embed="rId4"/>
          <a:srcRect t="4408" b="4408"/>
          <a:stretch/>
        </p:blipFill>
        <p:spPr>
          <a:xfrm>
            <a:off x="17526117" y="29532850"/>
            <a:ext cx="14191997" cy="6856413"/>
          </a:xfrm>
          <a:prstGeom prst="rect">
            <a:avLst/>
          </a:prstGeom>
        </p:spPr>
      </p:pic>
      <p:pic>
        <p:nvPicPr>
          <p:cNvPr id="26" name="图片占位符 25">
            <a:extLst>
              <a:ext uri="{FF2B5EF4-FFF2-40B4-BE49-F238E27FC236}">
                <a16:creationId xmlns:a16="http://schemas.microsoft.com/office/drawing/2014/main" id="{DD7C9879-7D22-2532-96AF-29FE65AFF64B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5"/>
          <a:srcRect l="13277" r="13277"/>
          <a:stretch/>
        </p:blipFill>
        <p:spPr>
          <a:prstGeom prst="rect">
            <a:avLst/>
          </a:prstGeom>
        </p:spPr>
      </p:pic>
      <p:pic>
        <p:nvPicPr>
          <p:cNvPr id="46" name="图片占位符 45">
            <a:extLst>
              <a:ext uri="{FF2B5EF4-FFF2-40B4-BE49-F238E27FC236}">
                <a16:creationId xmlns:a16="http://schemas.microsoft.com/office/drawing/2014/main" id="{2DBAB39A-9B72-8616-0488-BD2DA372CA5C}"/>
              </a:ext>
            </a:extLst>
          </p:cNvPr>
          <p:cNvPicPr>
            <a:picLocks noGrp="1" noChangeAspect="1"/>
          </p:cNvPicPr>
          <p:nvPr>
            <p:ph type="pic" sz="quarter" idx="29"/>
          </p:nvPr>
        </p:nvPicPr>
        <p:blipFill>
          <a:blip r:embed="rId6"/>
          <a:srcRect t="15778" b="15778"/>
          <a:stretch/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71713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1002</TotalTime>
  <Words>387</Words>
  <Application>Microsoft Office PowerPoint</Application>
  <PresentationFormat>自定义</PresentationFormat>
  <Paragraphs>16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7" baseType="lpstr">
      <vt:lpstr>等线</vt:lpstr>
      <vt:lpstr>等线 Light</vt:lpstr>
      <vt:lpstr>Arial</vt:lpstr>
      <vt:lpstr>Calibri</vt:lpstr>
      <vt:lpstr>Calibri Light</vt:lpstr>
      <vt:lpstr>Office Theme</vt:lpstr>
      <vt:lpstr>Performance Enhancement of a Haptic Motor via 3D Multi-Physics Simulation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Phillip Oberdorfer</dc:creator>
  <cp:lastModifiedBy>Xiting (Sophia) Hao</cp:lastModifiedBy>
  <cp:revision>138</cp:revision>
  <cp:lastPrinted>2025-09-24T09:31:37Z</cp:lastPrinted>
  <dcterms:created xsi:type="dcterms:W3CDTF">2023-01-03T14:57:49Z</dcterms:created>
  <dcterms:modified xsi:type="dcterms:W3CDTF">2025-10-27T01:58:14Z</dcterms:modified>
</cp:coreProperties>
</file>