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2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 varScale="1">
        <p:scale>
          <a:sx n="17" d="100"/>
          <a:sy n="17" d="100"/>
        </p:scale>
        <p:origin x="2280" y="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4A54C-B7EC-4455-BC07-3E60C62A4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09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7C72A-80C6-DF53-D59A-6372F001D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13480" y="1439060"/>
            <a:ext cx="17252014" cy="3907429"/>
          </a:xfrm>
        </p:spPr>
        <p:txBody>
          <a:bodyPr>
            <a:noAutofit/>
          </a:bodyPr>
          <a:lstStyle/>
          <a:p>
            <a:r>
              <a:rPr lang="en-US" altLang="zh-CN" sz="9600" b="0" dirty="0">
                <a:latin typeface="+mn-lt"/>
                <a:ea typeface="+mn-ea"/>
              </a:rPr>
              <a:t>DRO </a:t>
            </a:r>
            <a:r>
              <a:rPr lang="zh-CN" altLang="zh-CN" sz="9600" b="0" dirty="0">
                <a:latin typeface="+mn-lt"/>
                <a:ea typeface="+mn-ea"/>
              </a:rPr>
              <a:t>轨道卫星软</a:t>
            </a:r>
            <a:r>
              <a:rPr lang="en-US" altLang="zh-CN" sz="9600" b="0">
                <a:latin typeface="+mn-lt"/>
                <a:ea typeface="+mn-ea"/>
              </a:rPr>
              <a:t> X </a:t>
            </a:r>
            <a:r>
              <a:rPr lang="zh-CN" altLang="zh-CN" sz="9600" b="0">
                <a:latin typeface="+mn-lt"/>
                <a:ea typeface="+mn-ea"/>
              </a:rPr>
              <a:t>射线</a:t>
            </a:r>
            <a:r>
              <a:rPr lang="zh-CN" altLang="zh-CN" sz="9600" b="0" dirty="0">
                <a:latin typeface="+mn-lt"/>
                <a:ea typeface="+mn-ea"/>
              </a:rPr>
              <a:t>成像望远镜热设计及仿真验证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1ECA4-7CD5-C388-4105-0FB68E725C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013480" y="7963180"/>
            <a:ext cx="16559039" cy="1984280"/>
          </a:xfrm>
        </p:spPr>
        <p:txBody>
          <a:bodyPr/>
          <a:lstStyle/>
          <a:p>
            <a:r>
              <a:rPr lang="en-US" altLang="zh-CN" sz="4400" b="1" dirty="0">
                <a:latin typeface="+mn-lt"/>
              </a:rPr>
              <a:t> </a:t>
            </a:r>
            <a:r>
              <a:rPr lang="zh-CN" altLang="zh-CN" sz="4400" b="1" dirty="0">
                <a:latin typeface="+mn-lt"/>
              </a:rPr>
              <a:t>秦海玲，李新乔，张大力，杨生，文向阳，冯骅，熊少林，刘晓静</a:t>
            </a:r>
          </a:p>
          <a:p>
            <a:r>
              <a:rPr lang="zh-CN" altLang="zh-CN" sz="4400" b="1" dirty="0">
                <a:latin typeface="+mn-lt"/>
              </a:rPr>
              <a:t>（ 中国科学院高能物理研究所，北京</a:t>
            </a:r>
            <a:r>
              <a:rPr lang="en-US" altLang="zh-CN" sz="4400" b="1" dirty="0">
                <a:latin typeface="+mn-lt"/>
              </a:rPr>
              <a:t> 100049 </a:t>
            </a:r>
            <a:r>
              <a:rPr lang="zh-CN" altLang="zh-CN" sz="4400" b="1" dirty="0">
                <a:latin typeface="+mn-lt"/>
              </a:rPr>
              <a:t>）</a:t>
            </a:r>
            <a:endParaRPr lang="en-US" altLang="zh-CN" sz="4400" b="1" dirty="0">
              <a:latin typeface="+mn-lt"/>
            </a:endParaRPr>
          </a:p>
          <a:p>
            <a:endParaRPr lang="zh-CN" altLang="zh-CN" sz="4400" b="1" dirty="0">
              <a:latin typeface="+mn-lt"/>
            </a:endParaRPr>
          </a:p>
          <a:p>
            <a:endParaRPr lang="en-US" sz="4400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B96147C-2941-3F04-70BC-B83FD3D19117}"/>
                  </a:ext>
                </a:extLst>
              </p:cNvPr>
              <p:cNvSpPr>
                <a:spLocks noGrp="1"/>
              </p:cNvSpPr>
              <p:nvPr>
                <p:ph type="body" sz="quarter" idx="23"/>
              </p:nvPr>
            </p:nvSpPr>
            <p:spPr>
              <a:xfrm>
                <a:off x="15655929" y="21687824"/>
                <a:ext cx="15224571" cy="6856707"/>
              </a:xfrm>
            </p:spPr>
            <p:txBody>
              <a:bodyPr/>
              <a:lstStyle/>
              <a:p>
                <a:pPr/>
                <a:r>
                  <a:rPr lang="zh-CN" altLang="zh-CN" dirty="0"/>
                  <a:t>根据傅里叶定律和能量守恒定律可得三维有内热源稳态导热公式</a:t>
                </a:r>
                <a:r>
                  <a:rPr lang="en-US" altLang="zh-CN" dirty="0"/>
                  <a:t>[1]</a:t>
                </a:r>
                <a:r>
                  <a:rPr lang="zh-CN" altLang="en-US" dirty="0"/>
                  <a:t>：</a:t>
                </a:r>
                <a:br>
                  <a:rPr lang="en-US" sz="4897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𝑡𝑟𝑎𝑛𝑠</m:t>
                              </m:r>
                            </m:sub>
                          </m:sSub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zh-CN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  <m:r>
                        <a:rPr lang="en-US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𝑡𝑒𝑑</m:t>
                          </m:r>
                        </m:sub>
                      </m:sSub>
                      <m:r>
                        <a:rPr lang="en-US" altLang="zh-CN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4897" dirty="0"/>
              </a:p>
              <a:p>
                <a:r>
                  <a:rPr lang="zh-CN" altLang="zh-CN" dirty="0"/>
                  <a:t>热辐射值根据斯蒂芬玻尔兹曼定律可得</a:t>
                </a:r>
                <a:r>
                  <a:rPr lang="en-US" altLang="zh-CN" dirty="0"/>
                  <a:t>[2]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zh-CN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4897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altLang="zh-CN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𝑎𝑚𝑏</m:t>
                          </m:r>
                        </m:sub>
                      </m:sSub>
                      <m:r>
                        <a:rPr lang="en-US" altLang="zh-CN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4897" dirty="0"/>
              </a:p>
              <a:p>
                <a:r>
                  <a:rPr lang="zh-CN" altLang="zh-CN" dirty="0"/>
                  <a:t>组合</a:t>
                </a:r>
                <a:r>
                  <a:rPr lang="zh-CN" altLang="en-US" dirty="0"/>
                  <a:t>多层隔热</a:t>
                </a:r>
                <a:r>
                  <a:rPr lang="zh-CN" altLang="zh-CN" dirty="0"/>
                  <a:t>材料</a:t>
                </a:r>
                <a:r>
                  <a:rPr lang="zh-CN" altLang="en-US" dirty="0"/>
                  <a:t>（</a:t>
                </a:r>
                <a:r>
                  <a:rPr lang="en-US" altLang="zh-CN" dirty="0"/>
                  <a:t>MLI</a:t>
                </a:r>
                <a:r>
                  <a:rPr lang="zh-CN" altLang="en-US" dirty="0"/>
                  <a:t>）</a:t>
                </a:r>
                <a:r>
                  <a:rPr lang="zh-CN" altLang="zh-CN" dirty="0"/>
                  <a:t>的辐射率计算公式</a:t>
                </a:r>
                <a:r>
                  <a:rPr lang="en-US" altLang="zh-CN" dirty="0"/>
                  <a:t>[3]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𝑒𝑓𝑓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1)</m:t>
                          </m:r>
                        </m:den>
                      </m:f>
                    </m:oMath>
                  </m:oMathPara>
                </a14:m>
                <a:endParaRPr lang="en-US" sz="4897" dirty="0"/>
              </a:p>
              <a:p>
                <a:endParaRPr lang="en-US" sz="4897" dirty="0"/>
              </a:p>
              <a:p>
                <a:endParaRPr lang="en-US" sz="4897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B96147C-2941-3F04-70BC-B83FD3D191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3"/>
              </p:nvPr>
            </p:nvSpPr>
            <p:spPr>
              <a:xfrm>
                <a:off x="15655929" y="21687824"/>
                <a:ext cx="15224571" cy="6856707"/>
              </a:xfrm>
              <a:blipFill>
                <a:blip r:embed="rId3"/>
                <a:stretch>
                  <a:fillRect l="-1401" t="-1600" r="-3122" b="-49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7622E9-7B2C-10C3-46B5-0F21B2E36DB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41232" y="39623893"/>
            <a:ext cx="14442531" cy="2733308"/>
          </a:xfrm>
        </p:spPr>
        <p:txBody>
          <a:bodyPr/>
          <a:lstStyle/>
          <a:p>
            <a:r>
              <a:rPr lang="en-US" dirty="0">
                <a:latin typeface="+mn-lt"/>
              </a:rPr>
              <a:t>1.</a:t>
            </a:r>
            <a:r>
              <a:rPr lang="zh-CN" altLang="zh-CN" dirty="0">
                <a:latin typeface="+mn-lt"/>
              </a:rPr>
              <a:t>孔祥谦</a:t>
            </a:r>
            <a:r>
              <a:rPr lang="en-US" altLang="zh-CN" dirty="0">
                <a:latin typeface="+mn-lt"/>
              </a:rPr>
              <a:t>,</a:t>
            </a:r>
            <a:r>
              <a:rPr lang="zh-CN" altLang="zh-CN" dirty="0">
                <a:latin typeface="+mn-lt"/>
              </a:rPr>
              <a:t>王传溥</a:t>
            </a:r>
            <a:r>
              <a:rPr lang="en-US" altLang="zh-CN" dirty="0">
                <a:latin typeface="+mn-lt"/>
              </a:rPr>
              <a:t>.</a:t>
            </a:r>
            <a:r>
              <a:rPr lang="zh-CN" altLang="zh-CN" dirty="0">
                <a:latin typeface="+mn-lt"/>
              </a:rPr>
              <a:t>有限单元法在传热学中的应用</a:t>
            </a:r>
            <a:r>
              <a:rPr lang="en-US" altLang="zh-CN" dirty="0">
                <a:latin typeface="+mn-lt"/>
              </a:rPr>
              <a:t>[M].</a:t>
            </a:r>
            <a:r>
              <a:rPr lang="zh-CN" altLang="zh-CN" dirty="0">
                <a:latin typeface="+mn-lt"/>
              </a:rPr>
              <a:t>科学出版社</a:t>
            </a:r>
            <a:r>
              <a:rPr lang="en-US" altLang="zh-CN" dirty="0">
                <a:latin typeface="+mn-lt"/>
              </a:rPr>
              <a:t>,1981.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2. </a:t>
            </a:r>
            <a:r>
              <a:rPr lang="en-US" altLang="zh-CN" dirty="0">
                <a:latin typeface="+mn-lt"/>
              </a:rPr>
              <a:t>GILMORE D G .Spacecraft Thermal Control Handbook Volume I: Fundamental Technologies  [M]. Aerospace Press,   2002.</a:t>
            </a:r>
            <a:r>
              <a:rPr lang="zh-CN" altLang="zh-CN" dirty="0">
                <a:latin typeface="+mn-lt"/>
              </a:rPr>
              <a:t>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3. MIAO J , ZHONG Q , ZHAO Q ,et </a:t>
            </a:r>
            <a:r>
              <a:rPr lang="en-US" dirty="0" err="1">
                <a:latin typeface="+mn-lt"/>
              </a:rPr>
              <a:t>al.Spacecraft</a:t>
            </a:r>
            <a:r>
              <a:rPr lang="en-US" dirty="0">
                <a:latin typeface="+mn-lt"/>
              </a:rPr>
              <a:t> Thermal Control Technologies[M].</a:t>
            </a:r>
            <a:r>
              <a:rPr lang="en-US" dirty="0" err="1">
                <a:latin typeface="+mn-lt"/>
              </a:rPr>
              <a:t>Bejing</a:t>
            </a:r>
            <a:r>
              <a:rPr lang="en-US" dirty="0">
                <a:latin typeface="+mn-lt"/>
              </a:rPr>
              <a:t> Institute of Technology Press, 2021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ECFF10C-4A2D-46FE-FE9D-AFF41985D017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013480" y="5767100"/>
            <a:ext cx="18257220" cy="418036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Thermal Design and Simulation Analysis of Soft X-ray Imaging Telescope for DRO Orbiting Satellite</a:t>
            </a:r>
            <a:endParaRPr lang="zh-CN" altLang="zh-CN" dirty="0">
              <a:latin typeface="+mn-lt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1BB53D-2E25-D875-FFA5-CFEC822C512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531" y="14690885"/>
            <a:ext cx="29615963" cy="4714120"/>
          </a:xfrm>
        </p:spPr>
        <p:txBody>
          <a:bodyPr/>
          <a:lstStyle/>
          <a:p>
            <a:pPr algn="just"/>
            <a:r>
              <a:rPr lang="zh-CN" altLang="zh-CN" sz="4400" dirty="0"/>
              <a:t>某卫星运行于深空</a:t>
            </a:r>
            <a:r>
              <a:rPr lang="en-US" altLang="zh-CN" sz="4400" dirty="0"/>
              <a:t>DRO</a:t>
            </a:r>
            <a:r>
              <a:rPr lang="zh-CN" altLang="zh-CN" sz="4400" dirty="0"/>
              <a:t>轨道（</a:t>
            </a:r>
            <a:r>
              <a:rPr lang="en-US" altLang="zh-CN" sz="4400" dirty="0"/>
              <a:t>Distant Retrograde Orbit</a:t>
            </a:r>
            <a:r>
              <a:rPr lang="zh-CN" altLang="zh-CN" sz="4400" dirty="0"/>
              <a:t>，远距离逆行轨道），星上科学载荷软</a:t>
            </a:r>
            <a:r>
              <a:rPr lang="en-US" altLang="zh-CN" sz="4400" dirty="0"/>
              <a:t>X</a:t>
            </a:r>
            <a:r>
              <a:rPr lang="zh-CN" altLang="zh-CN" sz="4400" dirty="0"/>
              <a:t>射线成像望远镜（</a:t>
            </a:r>
            <a:r>
              <a:rPr lang="en-US" altLang="zh-CN" sz="4400" dirty="0"/>
              <a:t>Soft X-ray Imaging telescope, SXI</a:t>
            </a:r>
            <a:r>
              <a:rPr lang="zh-CN" altLang="zh-CN" sz="4400" dirty="0"/>
              <a:t>）由铅玻璃编码板匹配大面积</a:t>
            </a:r>
            <a:r>
              <a:rPr lang="en-US" altLang="zh-CN" sz="4400" dirty="0"/>
              <a:t>CMOS</a:t>
            </a:r>
            <a:r>
              <a:rPr lang="zh-CN" altLang="zh-CN" sz="4400" dirty="0"/>
              <a:t>组成，</a:t>
            </a:r>
            <a:r>
              <a:rPr lang="en-US" altLang="zh-CN" sz="4400" dirty="0"/>
              <a:t>CMOS</a:t>
            </a:r>
            <a:r>
              <a:rPr lang="zh-CN" altLang="zh-CN" sz="4400" dirty="0"/>
              <a:t>需工作在</a:t>
            </a:r>
            <a:r>
              <a:rPr lang="en-US" altLang="zh-CN" sz="4400" dirty="0"/>
              <a:t>-30</a:t>
            </a:r>
            <a:r>
              <a:rPr lang="zh-CN" altLang="zh-CN" sz="4400" dirty="0"/>
              <a:t>℃低温环境。由于</a:t>
            </a:r>
            <a:r>
              <a:rPr lang="en-US" altLang="zh-CN" sz="4400" dirty="0"/>
              <a:t>SXI</a:t>
            </a:r>
            <a:r>
              <a:rPr lang="zh-CN" altLang="zh-CN" sz="4400" dirty="0"/>
              <a:t>视场较大、</a:t>
            </a:r>
            <a:r>
              <a:rPr lang="en-US" altLang="zh-CN" sz="4400" dirty="0"/>
              <a:t>CMOS</a:t>
            </a:r>
            <a:r>
              <a:rPr lang="zh-CN" altLang="zh-CN" sz="4400" dirty="0"/>
              <a:t>功耗较高，且</a:t>
            </a:r>
            <a:r>
              <a:rPr lang="en-US" altLang="zh-CN" sz="4400" dirty="0"/>
              <a:t>DRO</a:t>
            </a:r>
            <a:r>
              <a:rPr lang="zh-CN" altLang="zh-CN" sz="4400" dirty="0"/>
              <a:t>轨道热环境复杂，为保障</a:t>
            </a:r>
            <a:r>
              <a:rPr lang="en-US" altLang="zh-CN" sz="4400" dirty="0"/>
              <a:t>SXI</a:t>
            </a:r>
            <a:r>
              <a:rPr lang="zh-CN" altLang="zh-CN" sz="4400" dirty="0"/>
              <a:t>长期工作的稳定性和可靠性，本文设计了多种热控方案，并采用数值模拟方法建立了热物理模型，</a:t>
            </a:r>
            <a:endParaRPr lang="en-US" altLang="zh-CN" sz="4400" dirty="0"/>
          </a:p>
          <a:p>
            <a:pPr algn="just"/>
            <a:endParaRPr lang="en-US" altLang="zh-CN" sz="4400" dirty="0"/>
          </a:p>
          <a:p>
            <a:pPr algn="just"/>
            <a:endParaRPr lang="en-US" altLang="zh-CN" sz="4400" dirty="0"/>
          </a:p>
          <a:p>
            <a:pPr algn="just"/>
            <a:endParaRPr lang="en-US" altLang="zh-CN" sz="4400" dirty="0"/>
          </a:p>
          <a:p>
            <a:pPr algn="just"/>
            <a:r>
              <a:rPr lang="zh-CN" altLang="zh-CN" sz="4400" dirty="0"/>
              <a:t>对比分析了不同安装方式、有无热管和散热板、以及不同热控涂层措施下的</a:t>
            </a:r>
            <a:r>
              <a:rPr lang="en-US" altLang="zh-CN" sz="4400" dirty="0"/>
              <a:t>SXI</a:t>
            </a:r>
            <a:r>
              <a:rPr lang="zh-CN" altLang="zh-CN" sz="4400" dirty="0"/>
              <a:t>温度场，确定了</a:t>
            </a:r>
            <a:r>
              <a:rPr lang="en-US" altLang="zh-CN" sz="4400" dirty="0"/>
              <a:t>SXI</a:t>
            </a:r>
            <a:r>
              <a:rPr lang="zh-CN" altLang="zh-CN" sz="4400" dirty="0"/>
              <a:t>与卫星舱板隔热安装，</a:t>
            </a:r>
            <a:r>
              <a:rPr lang="en-US" altLang="zh-CN" sz="4400" dirty="0"/>
              <a:t>CMOS</a:t>
            </a:r>
            <a:r>
              <a:rPr lang="zh-CN" altLang="zh-CN" sz="4400" dirty="0"/>
              <a:t>组件通过四根热管将热量传导至散热板散出，以及外框包裹多层隔热组件，散热板喷涂白漆等热控措施。仿真结果表明，</a:t>
            </a:r>
            <a:r>
              <a:rPr lang="en-US" altLang="zh-CN" sz="4400" dirty="0"/>
              <a:t>SXI</a:t>
            </a:r>
            <a:r>
              <a:rPr lang="zh-CN" altLang="zh-CN" sz="4400" dirty="0"/>
              <a:t>热设计符合温控要求，温度满足热控指标，热设计合理，为后续热平衡试验和整星热试验的热控实施提供了参考。</a:t>
            </a:r>
          </a:p>
          <a:p>
            <a:pPr algn="just"/>
            <a:endParaRPr lang="en-US" sz="4800" dirty="0"/>
          </a:p>
          <a:p>
            <a:pPr algn="just"/>
            <a:endParaRPr lang="en-US" sz="4800" dirty="0"/>
          </a:p>
          <a:p>
            <a:pPr algn="just"/>
            <a:endParaRPr lang="en-US" sz="48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4523F0-041D-5E91-4A76-1D964A4582C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649531" y="13206925"/>
            <a:ext cx="29615963" cy="1302499"/>
          </a:xfrm>
        </p:spPr>
        <p:txBody>
          <a:bodyPr/>
          <a:lstStyle/>
          <a:p>
            <a:r>
              <a:rPr lang="zh-CN" altLang="en-US" dirty="0"/>
              <a:t>摘要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A5164B-0579-C6F3-E359-DF0C0D254E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热分析理论</a:t>
            </a:r>
            <a:endParaRPr lang="en-US" dirty="0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88169A2F-46BF-4EE2-836D-7F3D2AAD72E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41884" y="28005685"/>
            <a:ext cx="13776431" cy="1468347"/>
          </a:xfrm>
        </p:spPr>
        <p:txBody>
          <a:bodyPr/>
          <a:lstStyle/>
          <a:p>
            <a:pPr algn="ctr"/>
            <a:r>
              <a:rPr lang="zh-CN" altLang="en-US" dirty="0"/>
              <a:t>图</a:t>
            </a:r>
            <a:r>
              <a:rPr lang="en-US" dirty="0"/>
              <a:t> 1. SXI</a:t>
            </a:r>
            <a:r>
              <a:rPr lang="zh-CN" altLang="en-US" dirty="0"/>
              <a:t>结构示意图（爆炸图）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29AF2C0-2D7E-3F49-368B-8034C468BF4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214345" y="30600990"/>
            <a:ext cx="14311405" cy="2250723"/>
          </a:xfrm>
        </p:spPr>
        <p:txBody>
          <a:bodyPr/>
          <a:lstStyle/>
          <a:p>
            <a:pPr algn="just"/>
            <a:r>
              <a:rPr lang="zh-CN" altLang="zh-CN" dirty="0"/>
              <a:t>根据不同热控措施对探测器温度的影响贡献度，经多轮仿真修正，最终设计每个</a:t>
            </a:r>
            <a:r>
              <a:rPr lang="en-US" altLang="zh-CN" dirty="0"/>
              <a:t>CMOS</a:t>
            </a:r>
            <a:r>
              <a:rPr lang="zh-CN" altLang="zh-CN" dirty="0"/>
              <a:t>探测器组件连接一根热管，即共</a:t>
            </a:r>
            <a:r>
              <a:rPr lang="en-US" altLang="zh-CN" dirty="0"/>
              <a:t>4</a:t>
            </a:r>
            <a:r>
              <a:rPr lang="zh-CN" altLang="zh-CN" dirty="0"/>
              <a:t>根热管，并与舱板隔热安装的铝合金散热板导出热量的热控方案，</a:t>
            </a:r>
            <a:endParaRPr lang="en-US" sz="4897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2E852A-C96F-A395-AA90-23ECABBA6D8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095011" y="29182350"/>
            <a:ext cx="15362501" cy="1303795"/>
          </a:xfrm>
        </p:spPr>
        <p:txBody>
          <a:bodyPr/>
          <a:lstStyle/>
          <a:p>
            <a:r>
              <a:rPr lang="zh-CN" altLang="en-US" dirty="0"/>
              <a:t>结论</a:t>
            </a:r>
            <a:endParaRPr lang="en-US" dirty="0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2138EC37-6188-40A6-99A3-4FCC7CA620A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178597" y="32650261"/>
            <a:ext cx="12278915" cy="1468347"/>
          </a:xfrm>
        </p:spPr>
        <p:txBody>
          <a:bodyPr/>
          <a:lstStyle/>
          <a:p>
            <a:r>
              <a:rPr lang="zh-CN" altLang="en-US" dirty="0"/>
              <a:t>表</a:t>
            </a:r>
            <a:r>
              <a:rPr lang="en-US" dirty="0"/>
              <a:t> 1.</a:t>
            </a:r>
            <a:r>
              <a:rPr lang="zh-CN" altLang="zh-CN" dirty="0"/>
              <a:t>隔热安装下</a:t>
            </a:r>
            <a:r>
              <a:rPr lang="en-US" altLang="zh-CN" dirty="0"/>
              <a:t>SXI</a:t>
            </a:r>
            <a:r>
              <a:rPr lang="zh-CN" altLang="en-US" dirty="0"/>
              <a:t>关键</a:t>
            </a:r>
            <a:r>
              <a:rPr lang="zh-CN" altLang="zh-CN" dirty="0"/>
              <a:t>部件温度</a:t>
            </a:r>
            <a:endParaRPr lang="en-US" dirty="0"/>
          </a:p>
          <a:p>
            <a:endParaRPr lang="en-US" dirty="0"/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FED9720A-531D-4346-8A09-9A24464C9AF7}"/>
              </a:ext>
            </a:extLst>
          </p:cNvPr>
          <p:cNvSpPr txBox="1"/>
          <p:nvPr/>
        </p:nvSpPr>
        <p:spPr>
          <a:xfrm>
            <a:off x="1196912" y="38648293"/>
            <a:ext cx="15919818" cy="8495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4921" b="1" dirty="0">
                <a:solidFill>
                  <a:schemeClr val="bg1">
                    <a:lumMod val="65000"/>
                  </a:schemeClr>
                </a:solidFill>
                <a:cs typeface="Calibri" panose="020F0502020204030204" pitchFamily="34" charset="0"/>
              </a:rPr>
              <a:t>参考文献</a:t>
            </a:r>
            <a:endParaRPr lang="en-US" sz="4101" b="1" dirty="0">
              <a:solidFill>
                <a:schemeClr val="bg1">
                  <a:lumMod val="65000"/>
                </a:schemeClr>
              </a:solidFill>
              <a:cs typeface="Calibri" panose="020F0502020204030204" pitchFamily="34" charset="0"/>
            </a:endParaRPr>
          </a:p>
        </p:txBody>
      </p:sp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" r="6055"/>
          <a:stretch>
            <a:fillRect/>
          </a:stretch>
        </p:blipFill>
        <p:spPr/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884" y="21411167"/>
            <a:ext cx="7749055" cy="541153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6567" y="21374062"/>
            <a:ext cx="6491748" cy="6186002"/>
          </a:xfrm>
          <a:prstGeom prst="rect">
            <a:avLst/>
          </a:prstGeom>
        </p:spPr>
      </p:pic>
      <p:graphicFrame>
        <p:nvGraphicFramePr>
          <p:cNvPr id="24" name="表格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086837"/>
              </p:ext>
            </p:extLst>
          </p:nvPr>
        </p:nvGraphicFramePr>
        <p:xfrm>
          <a:off x="1649531" y="33621353"/>
          <a:ext cx="12751033" cy="438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6288">
                  <a:extLst>
                    <a:ext uri="{9D8B030D-6E8A-4147-A177-3AD203B41FA5}">
                      <a16:colId xmlns:a16="http://schemas.microsoft.com/office/drawing/2014/main" val="3767146240"/>
                    </a:ext>
                  </a:extLst>
                </a:gridCol>
                <a:gridCol w="3703523">
                  <a:extLst>
                    <a:ext uri="{9D8B030D-6E8A-4147-A177-3AD203B41FA5}">
                      <a16:colId xmlns:a16="http://schemas.microsoft.com/office/drawing/2014/main" val="4286598299"/>
                    </a:ext>
                  </a:extLst>
                </a:gridCol>
                <a:gridCol w="3267091">
                  <a:extLst>
                    <a:ext uri="{9D8B030D-6E8A-4147-A177-3AD203B41FA5}">
                      <a16:colId xmlns:a16="http://schemas.microsoft.com/office/drawing/2014/main" val="3381478974"/>
                    </a:ext>
                  </a:extLst>
                </a:gridCol>
                <a:gridCol w="3164131">
                  <a:extLst>
                    <a:ext uri="{9D8B030D-6E8A-4147-A177-3AD203B41FA5}">
                      <a16:colId xmlns:a16="http://schemas.microsoft.com/office/drawing/2014/main" val="3140075090"/>
                    </a:ext>
                  </a:extLst>
                </a:gridCol>
              </a:tblGrid>
              <a:tr h="9629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舱板温度</a:t>
                      </a: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/°C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CMOS</a:t>
                      </a:r>
                      <a:r>
                        <a:rPr lang="zh-CN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探测器均温</a:t>
                      </a: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/°C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329184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3200" b="1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数据采集电路板均温</a:t>
                      </a:r>
                      <a:r>
                        <a:rPr lang="en-US" sz="3200" b="1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/°C</a:t>
                      </a:r>
                      <a:endParaRPr lang="zh-CN" sz="3200" b="1" kern="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数据管理电路板均温</a:t>
                      </a: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/°C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407372"/>
                  </a:ext>
                </a:extLst>
              </a:tr>
              <a:tr h="481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-20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-36.7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-25.5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-21.4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481014"/>
                  </a:ext>
                </a:extLst>
              </a:tr>
              <a:tr h="481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-10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-36.1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-24.9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-20.9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312219"/>
                  </a:ext>
                </a:extLst>
              </a:tr>
              <a:tr h="481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-35.6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-24.3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-20.3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3214461"/>
                  </a:ext>
                </a:extLst>
              </a:tr>
              <a:tr h="481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-35.0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-23.8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-19.8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1610017"/>
                  </a:ext>
                </a:extLst>
              </a:tr>
              <a:tr h="481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-34.4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-23.2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-19.2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351607"/>
                  </a:ext>
                </a:extLst>
              </a:tr>
              <a:tr h="481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-33.9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-22.7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-18.7</a:t>
                      </a:r>
                      <a:endParaRPr 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1063729"/>
                  </a:ext>
                </a:extLst>
              </a:tr>
              <a:tr h="481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40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-33.3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-22.1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-18.2</a:t>
                      </a:r>
                      <a:endParaRPr lang="zh-CN" sz="3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8401744"/>
                  </a:ext>
                </a:extLst>
              </a:tr>
            </a:tbl>
          </a:graphicData>
        </a:graphic>
      </p:graphicFrame>
      <p:sp>
        <p:nvSpPr>
          <p:cNvPr id="26" name="矩形 25"/>
          <p:cNvSpPr/>
          <p:nvPr/>
        </p:nvSpPr>
        <p:spPr>
          <a:xfrm>
            <a:off x="15783763" y="30600991"/>
            <a:ext cx="14788756" cy="5229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 defTabSz="3291840">
              <a:spcBef>
                <a:spcPts val="3600"/>
              </a:spcBef>
            </a:pPr>
            <a:r>
              <a:rPr lang="zh-CN" altLang="zh-CN" sz="4000" dirty="0"/>
              <a:t>其中散热板喷涂白漆，</a:t>
            </a:r>
            <a:r>
              <a:rPr lang="en-US" altLang="zh-CN" sz="4000" dirty="0"/>
              <a:t>SXI</a:t>
            </a:r>
            <a:r>
              <a:rPr lang="zh-CN" altLang="zh-CN" sz="4000" dirty="0"/>
              <a:t>除码板外均包裹</a:t>
            </a:r>
            <a:r>
              <a:rPr lang="en-US" altLang="zh-CN" sz="4000" dirty="0"/>
              <a:t>MLI</a:t>
            </a:r>
            <a:r>
              <a:rPr lang="zh-CN" altLang="zh-CN" sz="4000" dirty="0"/>
              <a:t>，码板不镀金</a:t>
            </a:r>
            <a:r>
              <a:rPr lang="zh-CN" altLang="en-US" sz="4000" dirty="0"/>
              <a:t>。根据下述温度图表，得出</a:t>
            </a:r>
            <a:r>
              <a:rPr lang="zh-CN" altLang="zh-CN" sz="4000" dirty="0"/>
              <a:t>上述热控措施可较好的满足设计温度需求，设计合理</a:t>
            </a:r>
            <a:r>
              <a:rPr lang="zh-CN" altLang="en-US" sz="4000" dirty="0"/>
              <a:t>。</a:t>
            </a:r>
            <a:endParaRPr lang="en-US" altLang="zh-CN" sz="4000" dirty="0"/>
          </a:p>
        </p:txBody>
      </p:sp>
      <p:pic>
        <p:nvPicPr>
          <p:cNvPr id="38" name="图片 37" descr="E:\GTM02热控\中文文章投稿\图表-软X\高温cmos-2.png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726267" y="33123228"/>
            <a:ext cx="5019183" cy="387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图片 38" descr="E:\GTM02热控\中文文章投稿\图表-软X\高温上PCB-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745451" y="33239882"/>
            <a:ext cx="5202784" cy="4015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图片 39" descr="E:\GTM02热控\中文文章投稿\图表-软X\高温下PCB-2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85163" y="33123228"/>
            <a:ext cx="5544643" cy="4278249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Text Placeholder 49">
            <a:extLst>
              <a:ext uri="{FF2B5EF4-FFF2-40B4-BE49-F238E27FC236}">
                <a16:creationId xmlns:a16="http://schemas.microsoft.com/office/drawing/2014/main" id="{88169A2F-46BF-4EE2-836D-7F3D2AAD72E4}"/>
              </a:ext>
            </a:extLst>
          </p:cNvPr>
          <p:cNvSpPr txBox="1">
            <a:spLocks/>
          </p:cNvSpPr>
          <p:nvPr/>
        </p:nvSpPr>
        <p:spPr>
          <a:xfrm>
            <a:off x="15783763" y="37513716"/>
            <a:ext cx="13776431" cy="14683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/>
              <a:t>图</a:t>
            </a:r>
            <a:r>
              <a:rPr lang="en-US" dirty="0"/>
              <a:t> 2. </a:t>
            </a:r>
            <a:r>
              <a:rPr lang="zh-CN" altLang="en-US" dirty="0"/>
              <a:t>舱板</a:t>
            </a:r>
            <a:r>
              <a:rPr lang="en-US" altLang="zh-CN" dirty="0"/>
              <a:t>40°</a:t>
            </a:r>
            <a:r>
              <a:rPr lang="zh-CN" altLang="en-US" dirty="0"/>
              <a:t>高温工况下</a:t>
            </a:r>
            <a:r>
              <a:rPr lang="en-US" altLang="zh-CN" dirty="0"/>
              <a:t>SXI</a:t>
            </a:r>
            <a:r>
              <a:rPr lang="zh-CN" altLang="en-US" dirty="0"/>
              <a:t>关键部件温度图</a:t>
            </a:r>
            <a:endParaRPr lang="en-US" dirty="0"/>
          </a:p>
        </p:txBody>
      </p:sp>
      <p:sp>
        <p:nvSpPr>
          <p:cNvPr id="30" name="矩形 29"/>
          <p:cNvSpPr/>
          <p:nvPr/>
        </p:nvSpPr>
        <p:spPr>
          <a:xfrm>
            <a:off x="14096819" y="10746395"/>
            <a:ext cx="169574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/>
              <a:t>秦海玲</a:t>
            </a:r>
            <a:r>
              <a:rPr lang="en-US" altLang="zh-CN" sz="3600" dirty="0"/>
              <a:t>,</a:t>
            </a:r>
            <a:r>
              <a:rPr lang="zh-CN" altLang="en-US" sz="3600" dirty="0"/>
              <a:t>李新乔</a:t>
            </a:r>
            <a:r>
              <a:rPr lang="en-US" altLang="zh-CN" sz="3600" dirty="0"/>
              <a:t>,</a:t>
            </a:r>
            <a:r>
              <a:rPr lang="zh-CN" altLang="en-US" sz="3600" dirty="0"/>
              <a:t>张大力</a:t>
            </a:r>
            <a:r>
              <a:rPr lang="en-US" altLang="zh-CN" sz="3600" dirty="0"/>
              <a:t>,</a:t>
            </a:r>
            <a:r>
              <a:rPr lang="zh-CN" altLang="en-US" sz="3600" dirty="0"/>
              <a:t>等</a:t>
            </a:r>
            <a:r>
              <a:rPr lang="en-US" altLang="zh-CN" sz="3600" dirty="0"/>
              <a:t>.DRO</a:t>
            </a:r>
            <a:r>
              <a:rPr lang="zh-CN" altLang="en-US" sz="3600" dirty="0"/>
              <a:t>轨道卫星软</a:t>
            </a:r>
            <a:r>
              <a:rPr lang="en-US" altLang="zh-CN" sz="3600" dirty="0"/>
              <a:t>X</a:t>
            </a:r>
            <a:r>
              <a:rPr lang="zh-CN" altLang="en-US" sz="3600" dirty="0"/>
              <a:t>射线成像望远镜热设计及仿真验证</a:t>
            </a:r>
            <a:r>
              <a:rPr lang="en-US" altLang="zh-CN" sz="3600" dirty="0"/>
              <a:t>[J/OL].</a:t>
            </a:r>
            <a:r>
              <a:rPr lang="zh-CN" altLang="en-US" sz="3600" dirty="0"/>
              <a:t>真空与低温</a:t>
            </a:r>
            <a:r>
              <a:rPr lang="en-US" altLang="zh-CN" sz="3600" dirty="0"/>
              <a:t>,1-10[2025-07-31].https://link.cnki.net/</a:t>
            </a:r>
            <a:r>
              <a:rPr lang="en-US" altLang="zh-CN" sz="3600" dirty="0" err="1"/>
              <a:t>urlid</a:t>
            </a:r>
            <a:r>
              <a:rPr lang="en-US" altLang="zh-CN" sz="3600" dirty="0"/>
              <a:t>/62.1125.O4.20250729.1042.002.</a:t>
            </a:r>
            <a:endParaRPr lang="zh-CN" altLang="en-US" sz="360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9839" y="39465313"/>
            <a:ext cx="13404501" cy="258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620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636</TotalTime>
  <Words>659</Words>
  <Application>Microsoft Office PowerPoint</Application>
  <PresentationFormat>自定义</PresentationFormat>
  <Paragraphs>60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微软雅黑</vt:lpstr>
      <vt:lpstr>Arial</vt:lpstr>
      <vt:lpstr>Calibri</vt:lpstr>
      <vt:lpstr>Calibri Light</vt:lpstr>
      <vt:lpstr>Cambria Math</vt:lpstr>
      <vt:lpstr>Office Theme</vt:lpstr>
      <vt:lpstr>DRO 轨道卫星软 X 射线成像望远镜热设计及仿真验证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Huiying (Zoey) Liu</cp:lastModifiedBy>
  <cp:revision>149</cp:revision>
  <cp:lastPrinted>2023-01-06T15:48:30Z</cp:lastPrinted>
  <dcterms:created xsi:type="dcterms:W3CDTF">2023-01-03T14:57:49Z</dcterms:created>
  <dcterms:modified xsi:type="dcterms:W3CDTF">2025-10-28T06:19:34Z</dcterms:modified>
</cp:coreProperties>
</file>