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4"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 id="{31D5EE60-8FE9-4475-976F-B13E2EBE6E32}">
          <p14:sldIdLst>
            <p14:sldId id="28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840" y="2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0" y="0"/>
            <a:ext cx="32918400" cy="9289415"/>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649730" y="9462770"/>
            <a:ext cx="29615130" cy="57251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wmf"/><Relationship Id="rId18" Type="http://schemas.openxmlformats.org/officeDocument/2006/relationships/image" Target="../media/image7.png"/><Relationship Id="rId26" Type="http://schemas.openxmlformats.org/officeDocument/2006/relationships/image" Target="../media/image15.png"/><Relationship Id="rId39" Type="http://schemas.openxmlformats.org/officeDocument/2006/relationships/image" Target="../media/image28.png"/><Relationship Id="rId21" Type="http://schemas.openxmlformats.org/officeDocument/2006/relationships/image" Target="../media/image10.png"/><Relationship Id="rId34" Type="http://schemas.openxmlformats.org/officeDocument/2006/relationships/image" Target="../media/image23.png"/><Relationship Id="rId42" Type="http://schemas.openxmlformats.org/officeDocument/2006/relationships/image" Target="../media/image31.png"/><Relationship Id="rId7" Type="http://schemas.openxmlformats.org/officeDocument/2006/relationships/tags" Target="../tags/tag6.xml"/><Relationship Id="rId2" Type="http://schemas.openxmlformats.org/officeDocument/2006/relationships/tags" Target="../tags/tag1.xml"/><Relationship Id="rId16" Type="http://schemas.openxmlformats.org/officeDocument/2006/relationships/image" Target="../media/image5.png"/><Relationship Id="rId29" Type="http://schemas.openxmlformats.org/officeDocument/2006/relationships/image" Target="../media/image18.png"/><Relationship Id="rId1" Type="http://schemas.openxmlformats.org/officeDocument/2006/relationships/vmlDrawing" Target="../drawings/vmlDrawing1.vml"/><Relationship Id="rId6" Type="http://schemas.openxmlformats.org/officeDocument/2006/relationships/tags" Target="../tags/tag5.xml"/><Relationship Id="rId11" Type="http://schemas.openxmlformats.org/officeDocument/2006/relationships/image" Target="../media/image2.png"/><Relationship Id="rId24" Type="http://schemas.openxmlformats.org/officeDocument/2006/relationships/image" Target="../media/image13.png"/><Relationship Id="rId32" Type="http://schemas.openxmlformats.org/officeDocument/2006/relationships/image" Target="../media/image21.png"/><Relationship Id="rId37" Type="http://schemas.openxmlformats.org/officeDocument/2006/relationships/image" Target="../media/image26.png"/><Relationship Id="rId40" Type="http://schemas.openxmlformats.org/officeDocument/2006/relationships/image" Target="../media/image29.png"/><Relationship Id="rId45" Type="http://schemas.openxmlformats.org/officeDocument/2006/relationships/image" Target="../media/image34.png"/><Relationship Id="rId5" Type="http://schemas.openxmlformats.org/officeDocument/2006/relationships/tags" Target="../tags/tag4.xml"/><Relationship Id="rId15" Type="http://schemas.openxmlformats.org/officeDocument/2006/relationships/image" Target="../media/image4.png"/><Relationship Id="rId23" Type="http://schemas.openxmlformats.org/officeDocument/2006/relationships/image" Target="../media/image12.png"/><Relationship Id="rId28" Type="http://schemas.openxmlformats.org/officeDocument/2006/relationships/image" Target="../media/image17.png"/><Relationship Id="rId36" Type="http://schemas.openxmlformats.org/officeDocument/2006/relationships/image" Target="../media/image25.png"/><Relationship Id="rId10" Type="http://schemas.openxmlformats.org/officeDocument/2006/relationships/image" Target="../media/image2.jpeg"/><Relationship Id="rId19" Type="http://schemas.openxmlformats.org/officeDocument/2006/relationships/image" Target="../media/image8.png"/><Relationship Id="rId31" Type="http://schemas.openxmlformats.org/officeDocument/2006/relationships/image" Target="../media/image20.png"/><Relationship Id="rId44" Type="http://schemas.openxmlformats.org/officeDocument/2006/relationships/image" Target="../media/image33.png"/><Relationship Id="rId4" Type="http://schemas.openxmlformats.org/officeDocument/2006/relationships/tags" Target="../tags/tag3.xml"/><Relationship Id="rId9" Type="http://schemas.openxmlformats.org/officeDocument/2006/relationships/slideLayout" Target="../slideLayouts/slideLayout1.xml"/><Relationship Id="rId14" Type="http://schemas.openxmlformats.org/officeDocument/2006/relationships/image" Target="../media/image3.png"/><Relationship Id="rId22" Type="http://schemas.openxmlformats.org/officeDocument/2006/relationships/image" Target="../media/image11.png"/><Relationship Id="rId27" Type="http://schemas.openxmlformats.org/officeDocument/2006/relationships/image" Target="../media/image16.png"/><Relationship Id="rId30" Type="http://schemas.openxmlformats.org/officeDocument/2006/relationships/image" Target="../media/image19.png"/><Relationship Id="rId35" Type="http://schemas.openxmlformats.org/officeDocument/2006/relationships/image" Target="../media/image24.png"/><Relationship Id="rId43" Type="http://schemas.openxmlformats.org/officeDocument/2006/relationships/image" Target="../media/image32.png"/><Relationship Id="rId8" Type="http://schemas.openxmlformats.org/officeDocument/2006/relationships/tags" Target="../tags/tag7.xml"/><Relationship Id="rId3" Type="http://schemas.openxmlformats.org/officeDocument/2006/relationships/tags" Target="../tags/tag2.xml"/><Relationship Id="rId12" Type="http://schemas.openxmlformats.org/officeDocument/2006/relationships/oleObject" Target="../embeddings/oleObject1.bin"/><Relationship Id="rId17" Type="http://schemas.openxmlformats.org/officeDocument/2006/relationships/image" Target="../media/image6.png"/><Relationship Id="rId25" Type="http://schemas.openxmlformats.org/officeDocument/2006/relationships/image" Target="../media/image14.png"/><Relationship Id="rId33" Type="http://schemas.openxmlformats.org/officeDocument/2006/relationships/image" Target="../media/image22.png"/><Relationship Id="rId38" Type="http://schemas.openxmlformats.org/officeDocument/2006/relationships/image" Target="../media/image27.png"/><Relationship Id="rId20" Type="http://schemas.openxmlformats.org/officeDocument/2006/relationships/image" Target="../media/image9.png"/><Relationship Id="rId41"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descr="睿笛logo"/>
          <p:cNvPicPr>
            <a:picLocks noGrp="1" noChangeAspect="1"/>
          </p:cNvPicPr>
          <p:nvPr>
            <p:ph type="pic" sz="quarter" idx="31"/>
            <p:custDataLst>
              <p:tags r:id="rId2"/>
            </p:custDataLst>
          </p:nvPr>
        </p:nvPicPr>
        <p:blipFill>
          <a:blip r:embed="rId10">
            <a:clrChange>
              <a:clrFrom>
                <a:srgbClr val="FFFFFF">
                  <a:alpha val="100000"/>
                </a:srgbClr>
              </a:clrFrom>
              <a:clrTo>
                <a:srgbClr val="FFFFFF">
                  <a:alpha val="100000"/>
                  <a:alpha val="0"/>
                </a:srgbClr>
              </a:clrTo>
            </a:clrChange>
          </a:blip>
          <a:stretch>
            <a:fillRect/>
          </a:stretch>
        </p:blipFill>
        <p:spPr>
          <a:xfrm>
            <a:off x="20638770" y="38079680"/>
            <a:ext cx="8160689" cy="4860000"/>
          </a:xfrm>
          <a:prstGeom prst="rect">
            <a:avLst/>
          </a:prstGeom>
        </p:spPr>
      </p:pic>
      <p:graphicFrame>
        <p:nvGraphicFramePr>
          <p:cNvPr id="71" name="表格 70"/>
          <p:cNvGraphicFramePr/>
          <p:nvPr>
            <p:custDataLst>
              <p:tags r:id="rId3"/>
            </p:custDataLst>
          </p:nvPr>
        </p:nvGraphicFramePr>
        <p:xfrm>
          <a:off x="12609195" y="29229685"/>
          <a:ext cx="4405630" cy="8906175"/>
        </p:xfrm>
        <a:graphic>
          <a:graphicData uri="http://schemas.openxmlformats.org/drawingml/2006/table">
            <a:tbl>
              <a:tblPr firstRow="1" bandRow="1">
                <a:tableStyleId>{5C22544A-7EE6-4342-B048-85BDC9FD1C3A}</a:tableStyleId>
              </a:tblPr>
              <a:tblGrid>
                <a:gridCol w="4405630">
                  <a:extLst>
                    <a:ext uri="{9D8B030D-6E8A-4147-A177-3AD203B41FA5}">
                      <a16:colId xmlns:a16="http://schemas.microsoft.com/office/drawing/2014/main" val="20000"/>
                    </a:ext>
                  </a:extLst>
                </a:gridCol>
              </a:tblGrid>
              <a:tr h="2752725">
                <a:tc>
                  <a:txBody>
                    <a:bodyPr/>
                    <a:lstStyle/>
                    <a:p>
                      <a:pPr>
                        <a:buNone/>
                      </a:pPr>
                      <a:endParaRPr lang="zh-CN" altLang="en-US"/>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0"/>
                  </a:ext>
                </a:extLst>
              </a:tr>
              <a:tr h="2727325">
                <a:tc>
                  <a:txBody>
                    <a:bodyPr/>
                    <a:lstStyle/>
                    <a:p>
                      <a:pPr>
                        <a:buNone/>
                      </a:pPr>
                      <a:endParaRPr lang="zh-CN" altLang="en-US"/>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1"/>
                  </a:ext>
                </a:extLst>
              </a:tr>
              <a:tr h="2778125">
                <a:tc>
                  <a:txBody>
                    <a:bodyPr/>
                    <a:lstStyle/>
                    <a:p>
                      <a:pPr>
                        <a:buNone/>
                      </a:pPr>
                      <a:endParaRPr lang="zh-CN" altLang="en-US"/>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2"/>
                  </a:ext>
                </a:extLst>
              </a:tr>
              <a:tr h="648000">
                <a:tc>
                  <a:txBody>
                    <a:bodyPr/>
                    <a:lstStyle/>
                    <a:p>
                      <a:pPr algn="ctr">
                        <a:buNone/>
                      </a:pPr>
                      <a:r>
                        <a:rPr lang="zh-CN" altLang="en-US" sz="2000">
                          <a:sym typeface="+mn-ea"/>
                        </a:rPr>
                        <a:t>图</a:t>
                      </a:r>
                      <a:r>
                        <a:rPr lang="en-US" altLang="zh-CN" sz="2000">
                          <a:sym typeface="+mn-ea"/>
                        </a:rPr>
                        <a:t>6. 15mm</a:t>
                      </a:r>
                      <a:r>
                        <a:rPr lang="zh-CN" altLang="en-US" sz="2000">
                          <a:sym typeface="+mn-ea"/>
                        </a:rPr>
                        <a:t>处多线圈排布磁场</a:t>
                      </a: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3"/>
                  </a:ext>
                </a:extLst>
              </a:tr>
            </a:tbl>
          </a:graphicData>
        </a:graphic>
      </p:graphicFrame>
      <p:graphicFrame>
        <p:nvGraphicFramePr>
          <p:cNvPr id="20" name="表格 19"/>
          <p:cNvGraphicFramePr/>
          <p:nvPr>
            <p:custDataLst>
              <p:tags r:id="rId4"/>
            </p:custDataLst>
          </p:nvPr>
        </p:nvGraphicFramePr>
        <p:xfrm>
          <a:off x="26991310" y="32760920"/>
          <a:ext cx="5648325" cy="5409865"/>
        </p:xfrm>
        <a:graphic>
          <a:graphicData uri="http://schemas.openxmlformats.org/drawingml/2006/table">
            <a:tbl>
              <a:tblPr firstRow="1" bandRow="1">
                <a:tableStyleId>{5C22544A-7EE6-4342-B048-85BDC9FD1C3A}</a:tableStyleId>
              </a:tblPr>
              <a:tblGrid>
                <a:gridCol w="5648325">
                  <a:extLst>
                    <a:ext uri="{9D8B030D-6E8A-4147-A177-3AD203B41FA5}">
                      <a16:colId xmlns:a16="http://schemas.microsoft.com/office/drawing/2014/main" val="20000"/>
                    </a:ext>
                  </a:extLst>
                </a:gridCol>
              </a:tblGrid>
              <a:tr h="4761865">
                <a:tc>
                  <a:txBody>
                    <a:bodyPr/>
                    <a:lstStyle/>
                    <a:p>
                      <a:pPr>
                        <a:buNone/>
                      </a:pPr>
                      <a:endParaRPr lang="zh-CN" altLang="en-US"/>
                    </a:p>
                  </a:txBody>
                  <a:tcPr marL="0" marR="0" marT="0" marB="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0"/>
                  </a:ext>
                </a:extLst>
              </a:tr>
              <a:tr h="648000">
                <a:tc>
                  <a:txBody>
                    <a:bodyPr/>
                    <a:lstStyle/>
                    <a:p>
                      <a:pPr algn="ctr">
                        <a:buNone/>
                      </a:pPr>
                      <a:r>
                        <a:rPr lang="zh-CN" altLang="en-US" sz="2000">
                          <a:sym typeface="+mn-ea"/>
                        </a:rPr>
                        <a:t>图</a:t>
                      </a:r>
                      <a:r>
                        <a:rPr lang="en-US" altLang="zh-CN" sz="2000">
                          <a:sym typeface="+mn-ea"/>
                        </a:rPr>
                        <a:t>11. </a:t>
                      </a:r>
                      <a:r>
                        <a:rPr lang="zh-CN" altLang="en-US" sz="2000">
                          <a:sym typeface="+mn-ea"/>
                        </a:rPr>
                        <a:t>不同高度中心点单个周期内磁感应强度</a:t>
                      </a:r>
                    </a:p>
                  </a:txBody>
                  <a:tcPr marL="0" marR="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1"/>
                  </a:ext>
                </a:extLst>
              </a:tr>
            </a:tbl>
          </a:graphicData>
        </a:graphic>
      </p:graphicFrame>
      <p:graphicFrame>
        <p:nvGraphicFramePr>
          <p:cNvPr id="19" name="表格 18"/>
          <p:cNvGraphicFramePr/>
          <p:nvPr>
            <p:custDataLst>
              <p:tags r:id="rId5"/>
            </p:custDataLst>
          </p:nvPr>
        </p:nvGraphicFramePr>
        <p:xfrm>
          <a:off x="21288375" y="32760920"/>
          <a:ext cx="5621020" cy="5418755"/>
        </p:xfrm>
        <a:graphic>
          <a:graphicData uri="http://schemas.openxmlformats.org/drawingml/2006/table">
            <a:tbl>
              <a:tblPr firstRow="1" bandRow="1">
                <a:tableStyleId>{5C22544A-7EE6-4342-B048-85BDC9FD1C3A}</a:tableStyleId>
              </a:tblPr>
              <a:tblGrid>
                <a:gridCol w="5621020">
                  <a:extLst>
                    <a:ext uri="{9D8B030D-6E8A-4147-A177-3AD203B41FA5}">
                      <a16:colId xmlns:a16="http://schemas.microsoft.com/office/drawing/2014/main" val="20000"/>
                    </a:ext>
                  </a:extLst>
                </a:gridCol>
              </a:tblGrid>
              <a:tr h="4770755">
                <a:tc>
                  <a:txBody>
                    <a:bodyPr/>
                    <a:lstStyle/>
                    <a:p>
                      <a:pPr>
                        <a:buNone/>
                      </a:pPr>
                      <a:endParaRPr lang="zh-CN" altLang="en-US"/>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0"/>
                  </a:ext>
                </a:extLst>
              </a:tr>
              <a:tr h="648000">
                <a:tc>
                  <a:txBody>
                    <a:bodyPr/>
                    <a:lstStyle/>
                    <a:p>
                      <a:pPr algn="ctr">
                        <a:buNone/>
                      </a:pPr>
                      <a:r>
                        <a:rPr lang="zh-CN" altLang="en-US" sz="2000">
                          <a:sym typeface="+mn-ea"/>
                        </a:rPr>
                        <a:t>图</a:t>
                      </a:r>
                      <a:r>
                        <a:rPr lang="en-US" altLang="zh-CN" sz="2000">
                          <a:sym typeface="+mn-ea"/>
                        </a:rPr>
                        <a:t>10. </a:t>
                      </a:r>
                      <a:r>
                        <a:rPr lang="zh-CN" altLang="en-US" sz="2000">
                          <a:sym typeface="+mn-ea"/>
                        </a:rPr>
                        <a:t>不同高度中心轴线磁感应强度</a:t>
                      </a:r>
                    </a:p>
                  </a:txBody>
                  <a:tcPr marL="0" marR="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1"/>
                  </a:ext>
                </a:extLst>
              </a:tr>
            </a:tbl>
          </a:graphicData>
        </a:graphic>
      </p:graphicFrame>
      <p:graphicFrame>
        <p:nvGraphicFramePr>
          <p:cNvPr id="35" name="表格 34"/>
          <p:cNvGraphicFramePr/>
          <p:nvPr>
            <p:custDataLst>
              <p:tags r:id="rId6"/>
            </p:custDataLst>
          </p:nvPr>
        </p:nvGraphicFramePr>
        <p:xfrm>
          <a:off x="5017770" y="15417800"/>
          <a:ext cx="17504408" cy="13345895"/>
        </p:xfrm>
        <a:graphic>
          <a:graphicData uri="http://schemas.openxmlformats.org/drawingml/2006/table">
            <a:tbl>
              <a:tblPr firstRow="1" bandRow="1">
                <a:tableStyleId>{5C22544A-7EE6-4342-B048-85BDC9FD1C3A}</a:tableStyleId>
              </a:tblPr>
              <a:tblGrid>
                <a:gridCol w="4376102">
                  <a:extLst>
                    <a:ext uri="{9D8B030D-6E8A-4147-A177-3AD203B41FA5}">
                      <a16:colId xmlns:a16="http://schemas.microsoft.com/office/drawing/2014/main" val="20000"/>
                    </a:ext>
                  </a:extLst>
                </a:gridCol>
                <a:gridCol w="4376102">
                  <a:extLst>
                    <a:ext uri="{9D8B030D-6E8A-4147-A177-3AD203B41FA5}">
                      <a16:colId xmlns:a16="http://schemas.microsoft.com/office/drawing/2014/main" val="20001"/>
                    </a:ext>
                  </a:extLst>
                </a:gridCol>
                <a:gridCol w="4376102">
                  <a:extLst>
                    <a:ext uri="{9D8B030D-6E8A-4147-A177-3AD203B41FA5}">
                      <a16:colId xmlns:a16="http://schemas.microsoft.com/office/drawing/2014/main" val="20002"/>
                    </a:ext>
                  </a:extLst>
                </a:gridCol>
                <a:gridCol w="4376102">
                  <a:extLst>
                    <a:ext uri="{9D8B030D-6E8A-4147-A177-3AD203B41FA5}">
                      <a16:colId xmlns:a16="http://schemas.microsoft.com/office/drawing/2014/main" val="20003"/>
                    </a:ext>
                  </a:extLst>
                </a:gridCol>
              </a:tblGrid>
              <a:tr h="2777490">
                <a:tc>
                  <a:txBody>
                    <a:bodyPr/>
                    <a:lstStyle/>
                    <a:p>
                      <a:pPr algn="ctr">
                        <a:buNone/>
                      </a:pPr>
                      <a:endParaRPr lang="zh-CN" altLang="en-US" sz="2000">
                        <a:solidFill>
                          <a:schemeClr val="tx1"/>
                        </a:solidFill>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0"/>
                  </a:ext>
                </a:extLst>
              </a:tr>
              <a:tr h="511200">
                <a:tc gridSpan="4">
                  <a:txBody>
                    <a:bodyPr/>
                    <a:lstStyle/>
                    <a:p>
                      <a:pPr algn="ctr">
                        <a:buNone/>
                      </a:pPr>
                      <a:r>
                        <a:rPr lang="zh-CN" altLang="en-US" sz="2000" dirty="0">
                          <a:sym typeface="+mn-ea"/>
                        </a:rPr>
                        <a:t>图</a:t>
                      </a:r>
                      <a:r>
                        <a:rPr lang="en-US" sz="2000" dirty="0">
                          <a:sym typeface="+mn-ea"/>
                        </a:rPr>
                        <a:t> 2. </a:t>
                      </a:r>
                      <a:r>
                        <a:rPr lang="zh-CN" altLang="en-US" sz="2000" dirty="0">
                          <a:sym typeface="+mn-ea"/>
                        </a:rPr>
                        <a:t>单线圈导线直径变化对磁场的影响（从左到右导线直径依次是</a:t>
                      </a:r>
                      <a:r>
                        <a:rPr lang="en-US" altLang="zh-CN" sz="2000" dirty="0">
                          <a:sym typeface="+mn-ea"/>
                        </a:rPr>
                        <a:t>0.8mm</a:t>
                      </a:r>
                      <a:r>
                        <a:rPr lang="zh-CN" altLang="en-US" sz="2000" dirty="0">
                          <a:sym typeface="+mn-ea"/>
                        </a:rPr>
                        <a:t>、</a:t>
                      </a:r>
                      <a:r>
                        <a:rPr lang="en-US" altLang="zh-CN" sz="2000" dirty="0">
                          <a:sym typeface="+mn-ea"/>
                        </a:rPr>
                        <a:t>1mm</a:t>
                      </a:r>
                      <a:r>
                        <a:rPr lang="zh-CN" altLang="en-US" sz="2000" dirty="0">
                          <a:sym typeface="+mn-ea"/>
                        </a:rPr>
                        <a:t>、</a:t>
                      </a:r>
                      <a:r>
                        <a:rPr lang="en-US" altLang="zh-CN" sz="2000" dirty="0">
                          <a:sym typeface="+mn-ea"/>
                        </a:rPr>
                        <a:t>1.2mm</a:t>
                      </a:r>
                      <a:r>
                        <a:rPr lang="zh-CN" altLang="en-US" sz="2000" dirty="0">
                          <a:sym typeface="+mn-ea"/>
                        </a:rPr>
                        <a:t>、</a:t>
                      </a:r>
                      <a:r>
                        <a:rPr lang="en-US" altLang="zh-CN" sz="2000" dirty="0">
                          <a:sym typeface="+mn-ea"/>
                        </a:rPr>
                        <a:t>1.4mm</a:t>
                      </a:r>
                      <a:r>
                        <a:rPr lang="zh-CN" altLang="en-US" sz="2000" dirty="0">
                          <a:sym typeface="+mn-ea"/>
                        </a:rPr>
                        <a:t>）</a:t>
                      </a:r>
                      <a:endParaRPr lang="zh-CN" altLang="en-US" sz="2000">
                        <a:solidFill>
                          <a:schemeClr val="tx1"/>
                        </a:solidFill>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1"/>
                  </a:ext>
                </a:extLst>
              </a:tr>
              <a:tr h="2843530">
                <a:tc>
                  <a:txBody>
                    <a:bodyPr/>
                    <a:lstStyle/>
                    <a:p>
                      <a:pPr algn="ctr">
                        <a:buNone/>
                      </a:pPr>
                      <a:endParaRPr lang="zh-CN" altLang="en-US" sz="2000">
                        <a:solidFill>
                          <a:schemeClr val="tx1"/>
                        </a:solidFill>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2"/>
                  </a:ext>
                </a:extLst>
              </a:tr>
              <a:tr h="511200">
                <a:tc gridSpan="4">
                  <a:txBody>
                    <a:bodyPr/>
                    <a:lstStyle/>
                    <a:p>
                      <a:pPr algn="ctr">
                        <a:buNone/>
                      </a:pPr>
                      <a:r>
                        <a:rPr lang="zh-CN" altLang="en-US" sz="2000" dirty="0">
                          <a:sym typeface="+mn-ea"/>
                        </a:rPr>
                        <a:t>图</a:t>
                      </a:r>
                      <a:r>
                        <a:rPr lang="en-US" sz="2000" dirty="0">
                          <a:sym typeface="+mn-ea"/>
                        </a:rPr>
                        <a:t> 3. </a:t>
                      </a:r>
                      <a:r>
                        <a:rPr lang="zh-CN" altLang="en-US" sz="2000" dirty="0">
                          <a:sym typeface="+mn-ea"/>
                        </a:rPr>
                        <a:t>单线圈匝数变化对磁场的影响（从左到右匝数依次是</a:t>
                      </a:r>
                      <a:r>
                        <a:rPr lang="en-US" altLang="zh-CN" sz="2000" dirty="0">
                          <a:sym typeface="+mn-ea"/>
                        </a:rPr>
                        <a:t>10</a:t>
                      </a:r>
                      <a:r>
                        <a:rPr lang="zh-CN" altLang="en-US" sz="2000" dirty="0">
                          <a:sym typeface="+mn-ea"/>
                        </a:rPr>
                        <a:t>、</a:t>
                      </a:r>
                      <a:r>
                        <a:rPr lang="en-US" altLang="zh-CN" sz="2000" dirty="0">
                          <a:sym typeface="+mn-ea"/>
                        </a:rPr>
                        <a:t>15</a:t>
                      </a:r>
                      <a:r>
                        <a:rPr lang="zh-CN" altLang="en-US" sz="2000" dirty="0">
                          <a:sym typeface="+mn-ea"/>
                        </a:rPr>
                        <a:t>、</a:t>
                      </a:r>
                      <a:r>
                        <a:rPr lang="en-US" altLang="zh-CN" sz="2000" dirty="0">
                          <a:sym typeface="+mn-ea"/>
                        </a:rPr>
                        <a:t>17</a:t>
                      </a:r>
                      <a:r>
                        <a:rPr lang="zh-CN" altLang="en-US" sz="2000" dirty="0">
                          <a:sym typeface="+mn-ea"/>
                        </a:rPr>
                        <a:t>、</a:t>
                      </a:r>
                      <a:r>
                        <a:rPr lang="en-US" altLang="zh-CN" sz="2000" dirty="0">
                          <a:sym typeface="+mn-ea"/>
                        </a:rPr>
                        <a:t>20</a:t>
                      </a:r>
                      <a:r>
                        <a:rPr lang="zh-CN" altLang="en-US" sz="2000" dirty="0">
                          <a:sym typeface="+mn-ea"/>
                        </a:rPr>
                        <a:t>）</a:t>
                      </a:r>
                      <a:endParaRPr lang="zh-CN" altLang="en-US" sz="2000">
                        <a:solidFill>
                          <a:schemeClr val="tx1"/>
                        </a:solidFill>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3"/>
                  </a:ext>
                </a:extLst>
              </a:tr>
              <a:tr h="2823210">
                <a:tc>
                  <a:txBody>
                    <a:bodyPr/>
                    <a:lstStyle/>
                    <a:p>
                      <a:pPr algn="ctr">
                        <a:buNone/>
                      </a:pPr>
                      <a:endParaRPr lang="zh-CN" altLang="en-US" sz="2000">
                        <a:solidFill>
                          <a:schemeClr val="tx1"/>
                        </a:solidFill>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4"/>
                  </a:ext>
                </a:extLst>
              </a:tr>
              <a:tr h="511200">
                <a:tc gridSpan="4">
                  <a:txBody>
                    <a:bodyPr/>
                    <a:lstStyle/>
                    <a:p>
                      <a:pPr algn="ctr">
                        <a:buNone/>
                      </a:pPr>
                      <a:r>
                        <a:rPr lang="zh-CN" altLang="en-US" sz="2000" dirty="0">
                          <a:sym typeface="+mn-ea"/>
                        </a:rPr>
                        <a:t>图</a:t>
                      </a:r>
                      <a:r>
                        <a:rPr lang="en-US" sz="2000" dirty="0">
                          <a:sym typeface="+mn-ea"/>
                        </a:rPr>
                        <a:t>4. </a:t>
                      </a:r>
                      <a:r>
                        <a:rPr lang="zh-CN" altLang="en-US" sz="2000" dirty="0">
                          <a:sym typeface="+mn-ea"/>
                        </a:rPr>
                        <a:t>单线圈缠绕内径变化对磁场的影响（从左到右缠绕内径依次是</a:t>
                      </a:r>
                      <a:r>
                        <a:rPr lang="en-US" altLang="zh-CN" sz="2000" dirty="0">
                          <a:sym typeface="+mn-ea"/>
                        </a:rPr>
                        <a:t>7.5mm</a:t>
                      </a:r>
                      <a:r>
                        <a:rPr lang="zh-CN" altLang="en-US" sz="2000" dirty="0">
                          <a:sym typeface="+mn-ea"/>
                        </a:rPr>
                        <a:t>、</a:t>
                      </a:r>
                      <a:r>
                        <a:rPr lang="en-US" altLang="zh-CN" sz="2000" dirty="0">
                          <a:sym typeface="+mn-ea"/>
                        </a:rPr>
                        <a:t>10mm</a:t>
                      </a:r>
                      <a:r>
                        <a:rPr lang="zh-CN" altLang="en-US" sz="2000" dirty="0">
                          <a:sym typeface="+mn-ea"/>
                        </a:rPr>
                        <a:t>、</a:t>
                      </a:r>
                      <a:r>
                        <a:rPr lang="en-US" altLang="zh-CN" sz="2000" dirty="0">
                          <a:sym typeface="+mn-ea"/>
                        </a:rPr>
                        <a:t>20mm</a:t>
                      </a:r>
                      <a:r>
                        <a:rPr lang="zh-CN" altLang="en-US" sz="2000" dirty="0">
                          <a:sym typeface="+mn-ea"/>
                        </a:rPr>
                        <a:t>、</a:t>
                      </a:r>
                      <a:r>
                        <a:rPr lang="en-US" altLang="zh-CN" sz="2000" dirty="0">
                          <a:sym typeface="+mn-ea"/>
                        </a:rPr>
                        <a:t>40mm</a:t>
                      </a:r>
                      <a:r>
                        <a:rPr lang="zh-CN" altLang="en-US" sz="2000" dirty="0">
                          <a:sym typeface="+mn-ea"/>
                        </a:rPr>
                        <a:t>）</a:t>
                      </a:r>
                      <a:endParaRPr lang="zh-CN" altLang="en-US" sz="2000">
                        <a:solidFill>
                          <a:schemeClr val="tx1"/>
                        </a:solidFill>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5"/>
                  </a:ext>
                </a:extLst>
              </a:tr>
              <a:tr h="2856865">
                <a:tc>
                  <a:txBody>
                    <a:bodyPr/>
                    <a:lstStyle/>
                    <a:p>
                      <a:pPr algn="ctr">
                        <a:buNone/>
                      </a:pPr>
                      <a:endParaRPr lang="zh-CN" altLang="en-US" sz="2000">
                        <a:solidFill>
                          <a:schemeClr val="tx1"/>
                        </a:solidFill>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buNone/>
                      </a:pPr>
                      <a:endParaRPr lang="zh-CN" altLang="en-US"/>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6"/>
                  </a:ext>
                </a:extLst>
              </a:tr>
              <a:tr h="511200">
                <a:tc gridSpan="4">
                  <a:txBody>
                    <a:bodyPr/>
                    <a:lstStyle/>
                    <a:p>
                      <a:pPr algn="ctr">
                        <a:buNone/>
                      </a:pPr>
                      <a:r>
                        <a:rPr lang="zh-CN" altLang="en-US" sz="2000" dirty="0">
                          <a:sym typeface="+mn-ea"/>
                        </a:rPr>
                        <a:t>图</a:t>
                      </a:r>
                      <a:r>
                        <a:rPr lang="en-US" sz="2000" dirty="0">
                          <a:sym typeface="+mn-ea"/>
                        </a:rPr>
                        <a:t>5. </a:t>
                      </a:r>
                      <a:r>
                        <a:rPr lang="zh-CN" altLang="en-US" sz="2000" dirty="0">
                          <a:sym typeface="+mn-ea"/>
                        </a:rPr>
                        <a:t>单线圈节距变化对磁场的影响（从左到右节距依次是</a:t>
                      </a:r>
                      <a:r>
                        <a:rPr lang="en-US" altLang="zh-CN" sz="2000" dirty="0">
                          <a:sym typeface="+mn-ea"/>
                        </a:rPr>
                        <a:t>1mm</a:t>
                      </a:r>
                      <a:r>
                        <a:rPr lang="zh-CN" altLang="en-US" sz="2000" dirty="0">
                          <a:sym typeface="+mn-ea"/>
                        </a:rPr>
                        <a:t>、</a:t>
                      </a:r>
                      <a:r>
                        <a:rPr lang="en-US" altLang="zh-CN" sz="2000" dirty="0">
                          <a:sym typeface="+mn-ea"/>
                        </a:rPr>
                        <a:t>1.5mm</a:t>
                      </a:r>
                      <a:r>
                        <a:rPr lang="zh-CN" altLang="en-US" sz="2000" dirty="0">
                          <a:sym typeface="+mn-ea"/>
                        </a:rPr>
                        <a:t>、</a:t>
                      </a:r>
                      <a:r>
                        <a:rPr lang="en-US" altLang="zh-CN" sz="2000" dirty="0">
                          <a:sym typeface="+mn-ea"/>
                        </a:rPr>
                        <a:t>2mm</a:t>
                      </a:r>
                      <a:r>
                        <a:rPr lang="zh-CN" altLang="en-US" sz="2000" dirty="0">
                          <a:sym typeface="+mn-ea"/>
                        </a:rPr>
                        <a:t>、</a:t>
                      </a:r>
                      <a:r>
                        <a:rPr lang="en-US" altLang="zh-CN" sz="2000" dirty="0">
                          <a:sym typeface="+mn-ea"/>
                        </a:rPr>
                        <a:t>2.5mm</a:t>
                      </a:r>
                      <a:r>
                        <a:rPr lang="zh-CN" altLang="en-US" sz="2000" dirty="0">
                          <a:sym typeface="+mn-ea"/>
                        </a:rPr>
                        <a:t>）</a:t>
                      </a:r>
                      <a:endParaRPr lang="zh-CN" altLang="en-US" sz="2000" dirty="0">
                        <a:solidFill>
                          <a:schemeClr val="tx1"/>
                        </a:solidFill>
                        <a:sym typeface="+mn-ea"/>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7"/>
                  </a:ext>
                </a:extLst>
              </a:tr>
            </a:tbl>
          </a:graphicData>
        </a:graphic>
      </p:graphicFrame>
      <p:graphicFrame>
        <p:nvGraphicFramePr>
          <p:cNvPr id="18" name="表格 17"/>
          <p:cNvGraphicFramePr/>
          <p:nvPr>
            <p:custDataLst>
              <p:tags r:id="rId7"/>
            </p:custDataLst>
          </p:nvPr>
        </p:nvGraphicFramePr>
        <p:xfrm>
          <a:off x="17154525" y="29229685"/>
          <a:ext cx="4008120" cy="8923620"/>
        </p:xfrm>
        <a:graphic>
          <a:graphicData uri="http://schemas.openxmlformats.org/drawingml/2006/table">
            <a:tbl>
              <a:tblPr firstRow="1" bandRow="1">
                <a:tableStyleId>{5C22544A-7EE6-4342-B048-85BDC9FD1C3A}</a:tableStyleId>
              </a:tblPr>
              <a:tblGrid>
                <a:gridCol w="4008120">
                  <a:extLst>
                    <a:ext uri="{9D8B030D-6E8A-4147-A177-3AD203B41FA5}">
                      <a16:colId xmlns:a16="http://schemas.microsoft.com/office/drawing/2014/main" val="20000"/>
                    </a:ext>
                  </a:extLst>
                </a:gridCol>
              </a:tblGrid>
              <a:tr h="3829050">
                <a:tc>
                  <a:txBody>
                    <a:bodyPr/>
                    <a:lstStyle/>
                    <a:p>
                      <a:pPr>
                        <a:buNone/>
                      </a:pPr>
                      <a:endParaRPr lang="zh-CN" altLang="en-US" sz="3000"/>
                    </a:p>
                  </a:txBody>
                  <a:tcPr marL="0" marR="0" marT="0" marB="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0"/>
                  </a:ext>
                </a:extLst>
              </a:tr>
              <a:tr h="648000">
                <a:tc>
                  <a:txBody>
                    <a:bodyPr/>
                    <a:lstStyle/>
                    <a:p>
                      <a:pPr algn="ctr">
                        <a:buNone/>
                      </a:pPr>
                      <a:r>
                        <a:rPr lang="zh-CN" altLang="en-US" sz="2000">
                          <a:sym typeface="+mn-ea"/>
                        </a:rPr>
                        <a:t>图</a:t>
                      </a:r>
                      <a:r>
                        <a:rPr lang="en-US" altLang="zh-CN" sz="2000">
                          <a:sym typeface="+mn-ea"/>
                        </a:rPr>
                        <a:t>7. </a:t>
                      </a:r>
                      <a:r>
                        <a:rPr lang="zh-CN" altLang="en-US" sz="2000">
                          <a:sym typeface="+mn-ea"/>
                        </a:rPr>
                        <a:t>空间磁场</a:t>
                      </a:r>
                    </a:p>
                  </a:txBody>
                  <a:tcPr marL="0" marR="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1"/>
                  </a:ext>
                </a:extLst>
              </a:tr>
              <a:tr h="3798570">
                <a:tc>
                  <a:txBody>
                    <a:bodyPr/>
                    <a:lstStyle/>
                    <a:p>
                      <a:pPr>
                        <a:buNone/>
                      </a:pPr>
                      <a:endParaRPr lang="zh-CN" altLang="en-US" sz="3000"/>
                    </a:p>
                  </a:txBody>
                  <a:tcPr marL="0" marR="0" marT="0" marB="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2"/>
                  </a:ext>
                </a:extLst>
              </a:tr>
              <a:tr h="648000">
                <a:tc>
                  <a:txBody>
                    <a:bodyPr/>
                    <a:lstStyle/>
                    <a:p>
                      <a:pPr algn="ctr">
                        <a:buNone/>
                      </a:pPr>
                      <a:r>
                        <a:rPr lang="zh-CN" altLang="en-US" sz="2000">
                          <a:sym typeface="+mn-ea"/>
                        </a:rPr>
                        <a:t>图</a:t>
                      </a:r>
                      <a:r>
                        <a:rPr lang="en-US" altLang="zh-CN" sz="2000">
                          <a:sym typeface="+mn-ea"/>
                        </a:rPr>
                        <a:t>8. </a:t>
                      </a:r>
                      <a:r>
                        <a:rPr lang="zh-CN" altLang="en-US" sz="2000">
                          <a:sym typeface="+mn-ea"/>
                        </a:rPr>
                        <a:t>空间磁感应强度等值线</a:t>
                      </a:r>
                    </a:p>
                  </a:txBody>
                  <a:tcPr marL="0" marR="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3"/>
                  </a:ext>
                </a:extLst>
              </a:tr>
            </a:tbl>
          </a:graphicData>
        </a:graphic>
      </p:graphicFrame>
      <p:graphicFrame>
        <p:nvGraphicFramePr>
          <p:cNvPr id="11" name="表格 10"/>
          <p:cNvGraphicFramePr/>
          <p:nvPr>
            <p:custDataLst>
              <p:tags r:id="rId8"/>
            </p:custDataLst>
          </p:nvPr>
        </p:nvGraphicFramePr>
        <p:xfrm>
          <a:off x="21274405" y="29229685"/>
          <a:ext cx="11324589" cy="3285790"/>
        </p:xfrm>
        <a:graphic>
          <a:graphicData uri="http://schemas.openxmlformats.org/drawingml/2006/table">
            <a:tbl>
              <a:tblPr firstRow="1" bandRow="1">
                <a:tableStyleId>{5C22544A-7EE6-4342-B048-85BDC9FD1C3A}</a:tableStyleId>
              </a:tblPr>
              <a:tblGrid>
                <a:gridCol w="3774863">
                  <a:extLst>
                    <a:ext uri="{9D8B030D-6E8A-4147-A177-3AD203B41FA5}">
                      <a16:colId xmlns:a16="http://schemas.microsoft.com/office/drawing/2014/main" val="20000"/>
                    </a:ext>
                  </a:extLst>
                </a:gridCol>
                <a:gridCol w="3774863">
                  <a:extLst>
                    <a:ext uri="{9D8B030D-6E8A-4147-A177-3AD203B41FA5}">
                      <a16:colId xmlns:a16="http://schemas.microsoft.com/office/drawing/2014/main" val="20001"/>
                    </a:ext>
                  </a:extLst>
                </a:gridCol>
                <a:gridCol w="3774863">
                  <a:extLst>
                    <a:ext uri="{9D8B030D-6E8A-4147-A177-3AD203B41FA5}">
                      <a16:colId xmlns:a16="http://schemas.microsoft.com/office/drawing/2014/main" val="20002"/>
                    </a:ext>
                  </a:extLst>
                </a:gridCol>
              </a:tblGrid>
              <a:tr h="2637790">
                <a:tc>
                  <a:txBody>
                    <a:bodyPr/>
                    <a:lstStyle/>
                    <a:p>
                      <a:pPr>
                        <a:buNone/>
                      </a:pPr>
                      <a:endParaRPr lang="zh-CN" altLang="en-US"/>
                    </a:p>
                  </a:txBody>
                  <a:tcPr marL="0" marR="0" marT="0" marB="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buNone/>
                      </a:pPr>
                      <a:endParaRPr lang="zh-CN" altLang="en-US"/>
                    </a:p>
                  </a:txBody>
                  <a:tcPr marL="0" marR="0" marT="0" marB="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buNone/>
                      </a:pPr>
                      <a:endParaRPr lang="zh-CN" altLang="en-US"/>
                    </a:p>
                  </a:txBody>
                  <a:tcPr marL="0" marR="0" marT="0" marB="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0"/>
                  </a:ext>
                </a:extLst>
              </a:tr>
              <a:tr h="648000">
                <a:tc gridSpan="3">
                  <a:txBody>
                    <a:bodyPr/>
                    <a:lstStyle/>
                    <a:p>
                      <a:pPr algn="ctr">
                        <a:buNone/>
                      </a:pPr>
                      <a:r>
                        <a:rPr lang="zh-CN" altLang="en-US" sz="2000"/>
                        <a:t>图</a:t>
                      </a:r>
                      <a:r>
                        <a:rPr lang="en-US" altLang="zh-CN" sz="2000"/>
                        <a:t>9. </a:t>
                      </a:r>
                      <a:r>
                        <a:rPr lang="zh-CN" altLang="en-US" sz="2000"/>
                        <a:t>不同高度的磁感应强度（从左到右依次</a:t>
                      </a:r>
                      <a:r>
                        <a:rPr lang="en-US" altLang="zh-CN" sz="2000"/>
                        <a:t>15mm</a:t>
                      </a:r>
                      <a:r>
                        <a:rPr lang="zh-CN" altLang="en-US" sz="2000"/>
                        <a:t>、</a:t>
                      </a:r>
                      <a:r>
                        <a:rPr lang="en-US" altLang="zh-CN" sz="2000"/>
                        <a:t>100mm</a:t>
                      </a:r>
                      <a:r>
                        <a:rPr lang="zh-CN" altLang="en-US" sz="2000"/>
                        <a:t>、</a:t>
                      </a:r>
                      <a:r>
                        <a:rPr lang="en-US" altLang="zh-CN" sz="2000"/>
                        <a:t>300mm</a:t>
                      </a:r>
                      <a:r>
                        <a:rPr lang="zh-CN" altLang="en-US" sz="2000"/>
                        <a:t>）</a:t>
                      </a:r>
                    </a:p>
                  </a:txBody>
                  <a:tcPr marL="0" marR="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marL="0" marR="0" marT="0" marB="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hMerge="1">
                  <a:txBody>
                    <a:bodyPr/>
                    <a:lstStyle/>
                    <a:p>
                      <a:endParaRPr lang="zh-CN"/>
                    </a:p>
                  </a:txBody>
                  <a:tcPr marL="0" marR="0" marT="0" marB="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extLst>
                  <a:ext uri="{0D108BD9-81ED-4DB2-BD59-A6C34878D82A}">
                    <a16:rowId xmlns:a16="http://schemas.microsoft.com/office/drawing/2014/main" val="10001"/>
                  </a:ext>
                </a:extLst>
              </a:tr>
            </a:tbl>
          </a:graphicData>
        </a:graphic>
      </p:graphicFrame>
      <p:sp>
        <p:nvSpPr>
          <p:cNvPr id="2" name="Title 1"/>
          <p:cNvSpPr>
            <a:spLocks noGrp="1"/>
          </p:cNvSpPr>
          <p:nvPr>
            <p:ph type="title"/>
          </p:nvPr>
        </p:nvSpPr>
        <p:spPr>
          <a:xfrm>
            <a:off x="11174095" y="773777"/>
            <a:ext cx="19667855" cy="3215640"/>
          </a:xfrm>
        </p:spPr>
        <p:txBody>
          <a:bodyPr>
            <a:normAutofit fontScale="90000"/>
          </a:bodyPr>
          <a:lstStyle/>
          <a:p>
            <a:pPr algn="ctr"/>
            <a:r>
              <a:rPr lang="zh-CN" altLang="en-US" sz="12220" dirty="0">
                <a:latin typeface="+mn-ea"/>
                <a:ea typeface="+mn-ea"/>
              </a:rPr>
              <a:t>脉冲电磁场在睡眠应用的 </a:t>
            </a:r>
            <a:r>
              <a:rPr lang="en-US" altLang="zh-CN" sz="12220" dirty="0">
                <a:sym typeface="+mn-ea"/>
              </a:rPr>
              <a:t>COMSOL </a:t>
            </a:r>
            <a:r>
              <a:rPr lang="zh-CN" altLang="en-US" sz="12220" dirty="0">
                <a:latin typeface="+mn-ea"/>
                <a:ea typeface="+mn-ea"/>
                <a:sym typeface="+mn-ea"/>
              </a:rPr>
              <a:t>仿真</a:t>
            </a:r>
            <a:r>
              <a:rPr lang="zh-CN" altLang="en-US" sz="12220" dirty="0">
                <a:latin typeface="+mn-ea"/>
                <a:ea typeface="+mn-ea"/>
              </a:rPr>
              <a:t>案例分享</a:t>
            </a:r>
          </a:p>
        </p:txBody>
      </p:sp>
      <p:sp>
        <p:nvSpPr>
          <p:cNvPr id="3" name="Content Placeholder 2"/>
          <p:cNvSpPr>
            <a:spLocks noGrp="1"/>
          </p:cNvSpPr>
          <p:nvPr>
            <p:ph sz="quarter" idx="10"/>
          </p:nvPr>
        </p:nvSpPr>
        <p:spPr>
          <a:xfrm>
            <a:off x="19623405" y="6443345"/>
            <a:ext cx="12828270" cy="2850515"/>
          </a:xfrm>
        </p:spPr>
        <p:txBody>
          <a:bodyPr/>
          <a:lstStyle/>
          <a:p>
            <a:pPr fontAlgn="auto">
              <a:spcBef>
                <a:spcPts val="0"/>
              </a:spcBef>
            </a:pPr>
            <a:r>
              <a:rPr lang="zh-CN" altLang="en-US" sz="3500" dirty="0"/>
              <a:t>陈永刚</a:t>
            </a:r>
            <a:r>
              <a:rPr lang="en-US" altLang="zh-CN" sz="3500" baseline="30000" dirty="0"/>
              <a:t>1,2</a:t>
            </a:r>
            <a:r>
              <a:rPr lang="zh-CN" altLang="en-US" sz="3500" dirty="0"/>
              <a:t>，王智威</a:t>
            </a:r>
            <a:r>
              <a:rPr lang="en-US" altLang="zh-CN" sz="3500" baseline="30000" dirty="0"/>
              <a:t>1,2</a:t>
            </a:r>
            <a:r>
              <a:rPr lang="en-US" altLang="zh-CN" sz="3500" dirty="0"/>
              <a:t>, </a:t>
            </a:r>
            <a:r>
              <a:rPr lang="zh-CN" altLang="en-US" sz="3500" dirty="0"/>
              <a:t>徐凯旋</a:t>
            </a:r>
            <a:r>
              <a:rPr lang="en-US" altLang="zh-CN" sz="3500" baseline="30000" dirty="0"/>
              <a:t>1,2</a:t>
            </a:r>
            <a:r>
              <a:rPr lang="en-US" altLang="zh-CN" sz="3500" dirty="0"/>
              <a:t>, </a:t>
            </a:r>
            <a:r>
              <a:rPr lang="zh-CN" altLang="en-US" sz="3500" dirty="0"/>
              <a:t>裴小强</a:t>
            </a:r>
            <a:r>
              <a:rPr lang="en-US" altLang="zh-CN" sz="3500" baseline="30000" dirty="0"/>
              <a:t>3,4</a:t>
            </a:r>
            <a:endParaRPr lang="en-US" altLang="zh-CN" sz="3500" dirty="0"/>
          </a:p>
          <a:p>
            <a:pPr fontAlgn="auto">
              <a:spcBef>
                <a:spcPts val="0"/>
              </a:spcBef>
            </a:pPr>
            <a:r>
              <a:rPr lang="en-US" altLang="zh-CN" sz="3500" dirty="0"/>
              <a:t>1. </a:t>
            </a:r>
            <a:r>
              <a:rPr lang="zh-CN" altLang="en-US" sz="3500" dirty="0"/>
              <a:t>杭州睿笛生物科技有限公司，杭州，浙江，中国</a:t>
            </a:r>
          </a:p>
          <a:p>
            <a:pPr fontAlgn="auto">
              <a:spcBef>
                <a:spcPts val="0"/>
              </a:spcBef>
            </a:pPr>
            <a:r>
              <a:rPr lang="en-US" altLang="zh-CN" sz="3500" dirty="0"/>
              <a:t>2. </a:t>
            </a:r>
            <a:r>
              <a:rPr lang="zh-CN" altLang="en-US" sz="3500" dirty="0"/>
              <a:t>浙江省脉冲电场技术医学转化实验室，杭州，浙江，中国</a:t>
            </a:r>
          </a:p>
          <a:p>
            <a:pPr fontAlgn="auto">
              <a:spcBef>
                <a:spcPts val="0"/>
              </a:spcBef>
            </a:pPr>
            <a:r>
              <a:rPr lang="en-US" altLang="zh-CN" sz="3500" dirty="0"/>
              <a:t>3. </a:t>
            </a:r>
            <a:r>
              <a:rPr lang="zh-CN" altLang="en-US" sz="3500" dirty="0"/>
              <a:t>宁波方太厨具有限公司，宁波，浙江，中国</a:t>
            </a:r>
          </a:p>
          <a:p>
            <a:pPr fontAlgn="auto">
              <a:spcBef>
                <a:spcPts val="0"/>
              </a:spcBef>
            </a:pPr>
            <a:r>
              <a:rPr lang="en-US" altLang="zh-CN" sz="3500" dirty="0"/>
              <a:t>4. </a:t>
            </a:r>
            <a:r>
              <a:rPr lang="zh-CN" altLang="en-US" sz="3500" dirty="0"/>
              <a:t>健康智慧厨房浙江省工程研究中心，宁波，浙江，中国</a:t>
            </a:r>
          </a:p>
          <a:p>
            <a:endParaRPr lang="en-US" sz="3500" dirty="0"/>
          </a:p>
        </p:txBody>
      </p:sp>
      <mc:AlternateContent xmlns:mc="http://schemas.openxmlformats.org/markup-compatibility/2006" xmlns:a14="http://schemas.microsoft.com/office/drawing/2010/main">
        <mc:Choice Requires="a14">
          <p:sp>
            <p:nvSpPr>
              <p:cNvPr id="6" name="Text Placeholder 5"/>
              <p:cNvSpPr>
                <a:spLocks noGrp="1"/>
              </p:cNvSpPr>
              <p:nvPr>
                <p:ph type="body" sz="quarter" idx="23"/>
              </p:nvPr>
            </p:nvSpPr>
            <p:spPr>
              <a:xfrm>
                <a:off x="23019385" y="16447770"/>
                <a:ext cx="9132570" cy="12315825"/>
              </a:xfrm>
            </p:spPr>
            <p:txBody>
              <a:bodyPr/>
              <a:lstStyle/>
              <a:p>
                <a:pPr fontAlgn="auto">
                  <a:spcBef>
                    <a:spcPts val="0"/>
                  </a:spcBef>
                </a:pPr>
                <a:r>
                  <a:rPr lang="en-US" altLang="zh-CN" sz="2800" dirty="0"/>
                  <a:t>          </a:t>
                </a:r>
                <a:r>
                  <a:rPr lang="en-US" altLang="zh-CN" sz="3100" dirty="0"/>
                  <a:t>PEMF</a:t>
                </a:r>
                <a:r>
                  <a:rPr lang="zh-CN" altLang="en-US" sz="3100" dirty="0"/>
                  <a:t>线圈产生的磁场是通过输入脉冲电流来实现的，对于电磁场的研究主要是以</a:t>
                </a:r>
                <a:r>
                  <a:rPr lang="en-US" altLang="zh-CN" sz="3100" dirty="0"/>
                  <a:t>Maxwell</a:t>
                </a:r>
                <a:r>
                  <a:rPr lang="zh-CN" altLang="en-US" sz="3100" dirty="0"/>
                  <a:t>方程组为理论基础的。</a:t>
                </a:r>
                <a:r>
                  <a:rPr lang="en-US" altLang="zh-CN" sz="3100" dirty="0"/>
                  <a:t>Maxwell</a:t>
                </a:r>
                <a:r>
                  <a:rPr lang="zh-CN" altLang="en-US" sz="3100" dirty="0"/>
                  <a:t>方程组由</a:t>
                </a:r>
                <a:r>
                  <a:rPr lang="en-US" altLang="zh-CN" sz="3100" dirty="0"/>
                  <a:t>4</a:t>
                </a:r>
                <a:r>
                  <a:rPr lang="zh-CN" altLang="en-US" sz="3100" dirty="0"/>
                  <a:t>个方程组成，分别为全电流定律、法拉第电磁感应定律、静电场高斯定律的微分形式以及磁通连续性原理。以下是其微分形式：</a:t>
                </a:r>
              </a:p>
              <a:p>
                <a:pPr algn="ctr" fontAlgn="auto">
                  <a:spcBef>
                    <a:spcPts val="0"/>
                  </a:spcBef>
                </a:pPr>
                <a14:m>
                  <m:oMath xmlns:m="http://schemas.openxmlformats.org/officeDocument/2006/math">
                    <m:r>
                      <a:rPr lang="en-US" altLang="zh-CN" sz="3100" i="1" dirty="0">
                        <a:latin typeface="Cambria Math" panose="02040503050406030204" pitchFamily="18" charset="0"/>
                        <a:cs typeface="Cambria Math" panose="02040503050406030204" pitchFamily="18" charset="0"/>
                      </a:rPr>
                      <m:t>𝛻</m:t>
                    </m:r>
                    <m:r>
                      <a:rPr lang="en-US" altLang="zh-CN" sz="3100" i="1" dirty="0">
                        <a:latin typeface="Cambria Math" panose="02040503050406030204" pitchFamily="18" charset="0"/>
                        <a:cs typeface="Cambria Math" panose="02040503050406030204" pitchFamily="18" charset="0"/>
                      </a:rPr>
                      <m:t>×</m:t>
                    </m:r>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𝐻</m:t>
                        </m:r>
                      </m:e>
                    </m:acc>
                  </m:oMath>
                </a14:m>
                <a:r>
                  <a:rPr lang="en-US" altLang="zh-CN" sz="3100" dirty="0"/>
                  <a:t>=</a:t>
                </a:r>
                <a14:m>
                  <m:oMath xmlns:m="http://schemas.openxmlformats.org/officeDocument/2006/math">
                    <m:acc>
                      <m:accPr>
                        <m:chr m:val="⃗"/>
                        <m:ctrlPr>
                          <a:rPr lang="en-US" altLang="zh-CN" sz="3300" i="1" dirty="0">
                            <a:latin typeface="Cambria Math" panose="02040503050406030204" pitchFamily="18" charset="0"/>
                            <a:cs typeface="Cambria Math" panose="02040503050406030204" pitchFamily="18" charset="0"/>
                          </a:rPr>
                        </m:ctrlPr>
                      </m:accPr>
                      <m:e>
                        <m:r>
                          <a:rPr lang="en-US" altLang="zh-CN" sz="3300" i="1" dirty="0">
                            <a:latin typeface="Cambria Math" panose="02040503050406030204" pitchFamily="18" charset="0"/>
                            <a:cs typeface="Cambria Math" panose="02040503050406030204" pitchFamily="18" charset="0"/>
                          </a:rPr>
                          <m:t>𝐽</m:t>
                        </m:r>
                      </m:e>
                    </m:acc>
                    <m:r>
                      <a:rPr lang="en-US" altLang="zh-CN" sz="3300" i="1" dirty="0">
                        <a:latin typeface="Cambria Math" panose="02040503050406030204" pitchFamily="18" charset="0"/>
                        <a:cs typeface="Cambria Math" panose="02040503050406030204" pitchFamily="18" charset="0"/>
                      </a:rPr>
                      <m:t>+</m:t>
                    </m:r>
                    <m:f>
                      <m:fPr>
                        <m:ctrlPr>
                          <a:rPr lang="en-US" altLang="zh-CN" sz="3300" i="1" dirty="0">
                            <a:latin typeface="Cambria Math" panose="02040503050406030204" pitchFamily="18" charset="0"/>
                            <a:cs typeface="Cambria Math" panose="02040503050406030204" pitchFamily="18" charset="0"/>
                          </a:rPr>
                        </m:ctrlPr>
                      </m:fPr>
                      <m:num>
                        <m:r>
                          <a:rPr lang="en-US" altLang="zh-CN" sz="3300" i="1" dirty="0">
                            <a:latin typeface="Cambria Math" panose="02040503050406030204" pitchFamily="18" charset="0"/>
                            <a:cs typeface="Cambria Math" panose="02040503050406030204" pitchFamily="18" charset="0"/>
                          </a:rPr>
                          <m:t>𝜕</m:t>
                        </m:r>
                        <m:acc>
                          <m:accPr>
                            <m:chr m:val="⃗"/>
                            <m:ctrlPr>
                              <a:rPr lang="en-US" altLang="zh-CN" sz="3300" i="1" dirty="0">
                                <a:latin typeface="Cambria Math" panose="02040503050406030204" pitchFamily="18" charset="0"/>
                                <a:cs typeface="Cambria Math" panose="02040503050406030204" pitchFamily="18" charset="0"/>
                              </a:rPr>
                            </m:ctrlPr>
                          </m:accPr>
                          <m:e>
                            <m:r>
                              <a:rPr lang="en-US" altLang="zh-CN" sz="3300" i="1" dirty="0">
                                <a:latin typeface="Cambria Math" panose="02040503050406030204" pitchFamily="18" charset="0"/>
                                <a:cs typeface="Cambria Math" panose="02040503050406030204" pitchFamily="18" charset="0"/>
                              </a:rPr>
                              <m:t>𝐷</m:t>
                            </m:r>
                          </m:e>
                        </m:acc>
                      </m:num>
                      <m:den>
                        <m:r>
                          <a:rPr lang="en-US" altLang="zh-CN" sz="3300" i="1" dirty="0">
                            <a:latin typeface="Cambria Math" panose="02040503050406030204" pitchFamily="18" charset="0"/>
                            <a:cs typeface="Cambria Math" panose="02040503050406030204" pitchFamily="18" charset="0"/>
                          </a:rPr>
                          <m:t>𝜕</m:t>
                        </m:r>
                        <m:r>
                          <a:rPr lang="en-US" altLang="zh-CN" sz="3300" i="1" dirty="0">
                            <a:latin typeface="Cambria Math" panose="02040503050406030204" pitchFamily="18" charset="0"/>
                            <a:cs typeface="Cambria Math" panose="02040503050406030204" pitchFamily="18" charset="0"/>
                          </a:rPr>
                          <m:t>𝑡</m:t>
                        </m:r>
                      </m:den>
                    </m:f>
                  </m:oMath>
                </a14:m>
                <a:endParaRPr lang="en-US" altLang="zh-CN" sz="3100" i="1" dirty="0">
                  <a:latin typeface="Cambria Math" panose="02040503050406030204" pitchFamily="18" charset="0"/>
                  <a:cs typeface="Cambria Math" panose="02040503050406030204" pitchFamily="18" charset="0"/>
                </a:endParaRPr>
              </a:p>
              <a:p>
                <a:pPr algn="ctr" fontAlgn="auto">
                  <a:spcBef>
                    <a:spcPts val="0"/>
                  </a:spcBef>
                </a:pPr>
                <a14:m>
                  <m:oMath xmlns:m="http://schemas.openxmlformats.org/officeDocument/2006/math">
                    <m:r>
                      <a:rPr lang="en-US" altLang="zh-CN" sz="3100" i="1" dirty="0">
                        <a:latin typeface="Cambria Math" panose="02040503050406030204" pitchFamily="18" charset="0"/>
                        <a:cs typeface="Cambria Math" panose="02040503050406030204" pitchFamily="18" charset="0"/>
                      </a:rPr>
                      <m:t>𝛻</m:t>
                    </m:r>
                    <m:r>
                      <a:rPr lang="en-US" altLang="zh-CN" sz="3100" i="1" dirty="0">
                        <a:latin typeface="Cambria Math" panose="02040503050406030204" pitchFamily="18" charset="0"/>
                        <a:cs typeface="Cambria Math" panose="02040503050406030204" pitchFamily="18" charset="0"/>
                      </a:rPr>
                      <m:t>×</m:t>
                    </m:r>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𝐸</m:t>
                        </m:r>
                      </m:e>
                    </m:acc>
                  </m:oMath>
                </a14:m>
                <a:r>
                  <a:rPr lang="en-US" altLang="zh-CN" sz="3100" dirty="0">
                    <a:sym typeface="+mn-ea"/>
                  </a:rPr>
                  <a:t>=</a:t>
                </a:r>
                <a14:m>
                  <m:oMath xmlns:m="http://schemas.openxmlformats.org/officeDocument/2006/math">
                    <m:r>
                      <a:rPr lang="en-US" altLang="zh-CN" sz="3300" i="1" dirty="0">
                        <a:latin typeface="Cambria Math" panose="02040503050406030204" pitchFamily="18" charset="0"/>
                        <a:cs typeface="Cambria Math" panose="02040503050406030204" pitchFamily="18" charset="0"/>
                      </a:rPr>
                      <m:t>−</m:t>
                    </m:r>
                    <m:f>
                      <m:fPr>
                        <m:ctrlPr>
                          <a:rPr lang="en-US" altLang="zh-CN" sz="3300" i="1" dirty="0">
                            <a:latin typeface="Cambria Math" panose="02040503050406030204" pitchFamily="18" charset="0"/>
                            <a:cs typeface="Cambria Math" panose="02040503050406030204" pitchFamily="18" charset="0"/>
                          </a:rPr>
                        </m:ctrlPr>
                      </m:fPr>
                      <m:num>
                        <m:r>
                          <a:rPr lang="en-US" altLang="zh-CN" sz="3300" i="1" dirty="0">
                            <a:latin typeface="Cambria Math" panose="02040503050406030204" pitchFamily="18" charset="0"/>
                            <a:cs typeface="Cambria Math" panose="02040503050406030204" pitchFamily="18" charset="0"/>
                          </a:rPr>
                          <m:t>𝜕</m:t>
                        </m:r>
                        <m:acc>
                          <m:accPr>
                            <m:chr m:val="⃗"/>
                            <m:ctrlPr>
                              <a:rPr lang="en-US" altLang="zh-CN" sz="3300" i="1" dirty="0">
                                <a:latin typeface="Cambria Math" panose="02040503050406030204" pitchFamily="18" charset="0"/>
                                <a:cs typeface="Cambria Math" panose="02040503050406030204" pitchFamily="18" charset="0"/>
                              </a:rPr>
                            </m:ctrlPr>
                          </m:accPr>
                          <m:e>
                            <m:r>
                              <a:rPr lang="en-US" altLang="zh-CN" sz="3300" i="1" dirty="0">
                                <a:latin typeface="Cambria Math" panose="02040503050406030204" pitchFamily="18" charset="0"/>
                                <a:cs typeface="Cambria Math" panose="02040503050406030204" pitchFamily="18" charset="0"/>
                              </a:rPr>
                              <m:t>𝐵</m:t>
                            </m:r>
                          </m:e>
                        </m:acc>
                      </m:num>
                      <m:den>
                        <m:r>
                          <a:rPr lang="en-US" altLang="zh-CN" sz="3300" i="1" dirty="0">
                            <a:latin typeface="Cambria Math" panose="02040503050406030204" pitchFamily="18" charset="0"/>
                            <a:cs typeface="Cambria Math" panose="02040503050406030204" pitchFamily="18" charset="0"/>
                          </a:rPr>
                          <m:t>𝜕</m:t>
                        </m:r>
                        <m:r>
                          <a:rPr lang="en-US" altLang="zh-CN" sz="3300" i="1" dirty="0">
                            <a:latin typeface="Cambria Math" panose="02040503050406030204" pitchFamily="18" charset="0"/>
                            <a:cs typeface="Cambria Math" panose="02040503050406030204" pitchFamily="18" charset="0"/>
                          </a:rPr>
                          <m:t>𝑡</m:t>
                        </m:r>
                      </m:den>
                    </m:f>
                  </m:oMath>
                </a14:m>
                <a:endParaRPr lang="en-US" altLang="zh-CN" sz="3100" i="1" dirty="0">
                  <a:latin typeface="Cambria Math" panose="02040503050406030204" pitchFamily="18" charset="0"/>
                  <a:cs typeface="Cambria Math" panose="02040503050406030204" pitchFamily="18" charset="0"/>
                </a:endParaRPr>
              </a:p>
              <a:p>
                <a:pPr algn="ctr" fontAlgn="auto">
                  <a:spcBef>
                    <a:spcPts val="0"/>
                  </a:spcBef>
                </a:pPr>
                <a14:m>
                  <m:oMath xmlns:m="http://schemas.openxmlformats.org/officeDocument/2006/math">
                    <m:r>
                      <a:rPr lang="en-US" altLang="zh-CN" sz="3100" i="1" dirty="0">
                        <a:latin typeface="Cambria Math" panose="02040503050406030204" pitchFamily="18" charset="0"/>
                        <a:cs typeface="Cambria Math" panose="02040503050406030204" pitchFamily="18" charset="0"/>
                      </a:rPr>
                      <m:t>𝛻</m:t>
                    </m:r>
                    <m:r>
                      <a:rPr lang="en-US" altLang="zh-CN" sz="3100" i="1" dirty="0">
                        <a:latin typeface="Cambria Math" panose="02040503050406030204" pitchFamily="18" charset="0"/>
                        <a:cs typeface="Cambria Math" panose="02040503050406030204" pitchFamily="18" charset="0"/>
                      </a:rPr>
                      <m:t>∙</m:t>
                    </m:r>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𝐷</m:t>
                        </m:r>
                      </m:e>
                    </m:acc>
                  </m:oMath>
                </a14:m>
                <a:r>
                  <a:rPr lang="en-US" altLang="zh-CN" sz="3100" dirty="0">
                    <a:sym typeface="+mn-ea"/>
                  </a:rPr>
                  <a:t>=</a:t>
                </a:r>
                <a14:m>
                  <m:oMath xmlns:m="http://schemas.openxmlformats.org/officeDocument/2006/math">
                    <m:r>
                      <a:rPr lang="en-US" altLang="zh-CN" sz="3100" dirty="0">
                        <a:latin typeface="Cambria Math" panose="02040503050406030204" pitchFamily="18" charset="0"/>
                        <a:cs typeface="Cambria Math" panose="02040503050406030204" pitchFamily="18" charset="0"/>
                        <a:sym typeface="+mn-ea"/>
                      </a:rPr>
                      <m:t>𝜌</m:t>
                    </m:r>
                  </m:oMath>
                </a14:m>
                <a:endParaRPr lang="en-US" altLang="zh-CN" sz="3100" dirty="0">
                  <a:latin typeface="Cambria Math" panose="02040503050406030204" pitchFamily="18" charset="0"/>
                  <a:cs typeface="Cambria Math" panose="02040503050406030204" pitchFamily="18" charset="0"/>
                  <a:sym typeface="+mn-ea"/>
                </a:endParaRPr>
              </a:p>
              <a:p>
                <a:pPr algn="ctr" fontAlgn="auto">
                  <a:spcBef>
                    <a:spcPts val="0"/>
                  </a:spcBef>
                </a:pPr>
                <a14:m>
                  <m:oMath xmlns:m="http://schemas.openxmlformats.org/officeDocument/2006/math">
                    <m:r>
                      <a:rPr lang="en-US" altLang="zh-CN" sz="3100" i="1" dirty="0">
                        <a:latin typeface="Cambria Math" panose="02040503050406030204" pitchFamily="18" charset="0"/>
                        <a:cs typeface="Cambria Math" panose="02040503050406030204" pitchFamily="18" charset="0"/>
                      </a:rPr>
                      <m:t>𝛻</m:t>
                    </m:r>
                    <m:r>
                      <a:rPr lang="en-US" altLang="zh-CN" sz="3100" i="1" dirty="0">
                        <a:latin typeface="Cambria Math" panose="02040503050406030204" pitchFamily="18" charset="0"/>
                        <a:cs typeface="Cambria Math" panose="02040503050406030204" pitchFamily="18" charset="0"/>
                      </a:rPr>
                      <m:t>∙</m:t>
                    </m:r>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𝐵</m:t>
                        </m:r>
                      </m:e>
                    </m:acc>
                  </m:oMath>
                </a14:m>
                <a:r>
                  <a:rPr lang="en-US" altLang="zh-CN" sz="3100" dirty="0">
                    <a:sym typeface="+mn-ea"/>
                  </a:rPr>
                  <a:t>=</a:t>
                </a:r>
                <a14:m>
                  <m:oMath xmlns:m="http://schemas.openxmlformats.org/officeDocument/2006/math">
                    <m:r>
                      <a:rPr lang="en-US" altLang="zh-CN" sz="3100" i="1" dirty="0">
                        <a:latin typeface="Cambria Math" panose="02040503050406030204" pitchFamily="18" charset="0"/>
                        <a:cs typeface="Cambria Math" panose="02040503050406030204" pitchFamily="18" charset="0"/>
                        <a:sym typeface="+mn-ea"/>
                      </a:rPr>
                      <m:t>0</m:t>
                    </m:r>
                  </m:oMath>
                </a14:m>
                <a:endParaRPr lang="en-US" altLang="zh-CN" sz="3100" i="1" dirty="0">
                  <a:latin typeface="Cambria Math" panose="02040503050406030204" pitchFamily="18" charset="0"/>
                  <a:cs typeface="Cambria Math" panose="02040503050406030204" pitchFamily="18" charset="0"/>
                  <a:sym typeface="+mn-ea"/>
                </a:endParaRPr>
              </a:p>
              <a:p>
                <a:pPr algn="l" fontAlgn="auto">
                  <a:spcBef>
                    <a:spcPts val="0"/>
                  </a:spcBef>
                </a:pPr>
                <a:r>
                  <a:rPr lang="zh-CN" altLang="en-US" sz="3100" dirty="0">
                    <a:sym typeface="+mn-ea"/>
                  </a:rPr>
                  <a:t>其中，</a:t>
                </a:r>
                <a14:m>
                  <m:oMath xmlns:m="http://schemas.openxmlformats.org/officeDocument/2006/math">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𝐻</m:t>
                        </m:r>
                      </m:e>
                    </m:acc>
                  </m:oMath>
                </a14:m>
                <a:r>
                  <a:rPr lang="zh-CN" altLang="en-US" sz="3100" dirty="0">
                    <a:sym typeface="+mn-ea"/>
                  </a:rPr>
                  <a:t>为磁场强度，</a:t>
                </a:r>
                <a:r>
                  <a:rPr lang="en-US" altLang="zh-CN" sz="3100" dirty="0">
                    <a:sym typeface="+mn-ea"/>
                  </a:rPr>
                  <a:t>A/m</a:t>
                </a:r>
                <a:r>
                  <a:rPr lang="zh-CN" altLang="en-US" sz="3100" dirty="0">
                    <a:sym typeface="+mn-ea"/>
                  </a:rPr>
                  <a:t>；</a:t>
                </a:r>
                <a14:m>
                  <m:oMath xmlns:m="http://schemas.openxmlformats.org/officeDocument/2006/math">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𝐽</m:t>
                        </m:r>
                      </m:e>
                    </m:acc>
                  </m:oMath>
                </a14:m>
                <a:r>
                  <a:rPr lang="zh-CN" altLang="en-US" sz="3100" dirty="0">
                    <a:sym typeface="+mn-ea"/>
                  </a:rPr>
                  <a:t>为电流密度，</a:t>
                </a:r>
                <a:r>
                  <a:rPr lang="en-US" altLang="zh-CN" sz="3100" dirty="0">
                    <a:sym typeface="+mn-ea"/>
                  </a:rPr>
                  <a:t>A/m</a:t>
                </a:r>
                <a:r>
                  <a:rPr lang="en-US" altLang="zh-CN" sz="3100" baseline="30000" dirty="0">
                    <a:sym typeface="+mn-ea"/>
                  </a:rPr>
                  <a:t>^2</a:t>
                </a:r>
                <a:r>
                  <a:rPr lang="zh-CN" altLang="en-US" sz="3100" dirty="0">
                    <a:sym typeface="+mn-ea"/>
                  </a:rPr>
                  <a:t>；</a:t>
                </a:r>
                <a14:m>
                  <m:oMath xmlns:m="http://schemas.openxmlformats.org/officeDocument/2006/math">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𝐷</m:t>
                        </m:r>
                      </m:e>
                    </m:acc>
                  </m:oMath>
                </a14:m>
                <a:r>
                  <a:rPr lang="zh-CN" altLang="en-US" sz="3100" dirty="0">
                    <a:sym typeface="+mn-ea"/>
                  </a:rPr>
                  <a:t>为电通量密度，</a:t>
                </a:r>
                <a:r>
                  <a:rPr lang="en-US" altLang="zh-CN" sz="3100" dirty="0">
                    <a:sym typeface="+mn-ea"/>
                  </a:rPr>
                  <a:t>C/m</a:t>
                </a:r>
                <a:r>
                  <a:rPr lang="zh-CN" altLang="en-US" sz="3100" dirty="0">
                    <a:sym typeface="+mn-ea"/>
                  </a:rPr>
                  <a:t>；</a:t>
                </a:r>
                <a14:m>
                  <m:oMath xmlns:m="http://schemas.openxmlformats.org/officeDocument/2006/math">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𝐸</m:t>
                        </m:r>
                      </m:e>
                    </m:acc>
                  </m:oMath>
                </a14:m>
                <a:r>
                  <a:rPr lang="zh-CN" altLang="en-US" sz="3100" dirty="0">
                    <a:sym typeface="+mn-ea"/>
                  </a:rPr>
                  <a:t>为电场强度，</a:t>
                </a:r>
                <a:r>
                  <a:rPr lang="en-US" altLang="zh-CN" sz="3100" dirty="0">
                    <a:sym typeface="+mn-ea"/>
                  </a:rPr>
                  <a:t>V/m</a:t>
                </a:r>
                <a14:m>
                  <m:oMath xmlns:m="http://schemas.openxmlformats.org/officeDocument/2006/math">
                    <m:r>
                      <a:rPr lang="en-US" altLang="zh-CN" sz="3100" dirty="0">
                        <a:latin typeface="Cambria Math" panose="02040503050406030204" pitchFamily="18" charset="0"/>
                        <a:sym typeface="+mn-ea"/>
                      </a:rPr>
                      <m:t>；</m:t>
                    </m:r>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𝐵</m:t>
                        </m:r>
                      </m:e>
                    </m:acc>
                  </m:oMath>
                </a14:m>
                <a:r>
                  <a:rPr lang="zh-CN" altLang="en-US" sz="3100" dirty="0">
                    <a:sym typeface="+mn-ea"/>
                  </a:rPr>
                  <a:t>为磁感应强度，</a:t>
                </a:r>
                <a:r>
                  <a:rPr lang="en-US" altLang="zh-CN" sz="3100" dirty="0">
                    <a:sym typeface="+mn-ea"/>
                  </a:rPr>
                  <a:t>T</a:t>
                </a:r>
                <a:r>
                  <a:rPr lang="zh-CN" altLang="en-US" sz="3100" dirty="0">
                    <a:sym typeface="+mn-ea"/>
                  </a:rPr>
                  <a:t>；</a:t>
                </a:r>
                <a14:m>
                  <m:oMath xmlns:m="http://schemas.openxmlformats.org/officeDocument/2006/math">
                    <m:r>
                      <a:rPr lang="en-US" altLang="zh-CN" sz="3100" dirty="0">
                        <a:latin typeface="Cambria Math" panose="02040503050406030204" pitchFamily="18" charset="0"/>
                        <a:cs typeface="Cambria Math" panose="02040503050406030204" pitchFamily="18" charset="0"/>
                        <a:sym typeface="+mn-ea"/>
                      </a:rPr>
                      <m:t>𝜌</m:t>
                    </m:r>
                  </m:oMath>
                </a14:m>
                <a:r>
                  <a:rPr lang="zh-CN" altLang="en-US" sz="3100" dirty="0">
                    <a:sym typeface="+mn-ea"/>
                  </a:rPr>
                  <a:t>为自由电荷密度，</a:t>
                </a:r>
                <a:r>
                  <a:rPr lang="en-US" altLang="zh-CN" sz="3100" dirty="0">
                    <a:sym typeface="+mn-ea"/>
                  </a:rPr>
                  <a:t>C/m</a:t>
                </a:r>
                <a:r>
                  <a:rPr lang="en-US" altLang="zh-CN" sz="3100" baseline="30000" dirty="0">
                    <a:sym typeface="+mn-ea"/>
                  </a:rPr>
                  <a:t>^3</a:t>
                </a:r>
                <a:r>
                  <a:rPr lang="zh-CN" altLang="en-US" sz="3100" dirty="0">
                    <a:sym typeface="+mn-ea"/>
                  </a:rPr>
                  <a:t>。</a:t>
                </a:r>
                <a:endParaRPr lang="zh-CN" altLang="en-US" sz="3100" dirty="0"/>
              </a:p>
              <a:p>
                <a:pPr fontAlgn="auto">
                  <a:spcBef>
                    <a:spcPts val="0"/>
                  </a:spcBef>
                </a:pPr>
                <a:r>
                  <a:rPr lang="en-US" altLang="zh-CN" sz="3100" dirty="0"/>
                  <a:t>         </a:t>
                </a:r>
                <a:r>
                  <a:rPr lang="zh-CN" altLang="en-US" sz="3100" dirty="0"/>
                  <a:t>对于时变磁场的感应线圈，磁感应强度表达式：</a:t>
                </a:r>
              </a:p>
              <a:p>
                <a:pPr algn="ctr" fontAlgn="auto">
                  <a:spcBef>
                    <a:spcPts val="0"/>
                  </a:spcBef>
                </a:pPr>
                <a14:m>
                  <m:oMath xmlns:m="http://schemas.openxmlformats.org/officeDocument/2006/math">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𝐵</m:t>
                        </m:r>
                      </m:e>
                    </m:acc>
                  </m:oMath>
                </a14:m>
                <a:r>
                  <a:rPr lang="en-US" altLang="zh-CN" sz="3100" dirty="0"/>
                  <a:t>=</a:t>
                </a:r>
                <a14:m>
                  <m:oMath xmlns:m="http://schemas.openxmlformats.org/officeDocument/2006/math">
                    <m:f>
                      <m:fPr>
                        <m:ctrlPr>
                          <a:rPr lang="en-US" altLang="zh-CN" sz="3500" i="1" dirty="0">
                            <a:latin typeface="Cambria Math" panose="02040503050406030204" pitchFamily="18" charset="0"/>
                            <a:cs typeface="Cambria Math" panose="02040503050406030204" pitchFamily="18" charset="0"/>
                          </a:rPr>
                        </m:ctrlPr>
                      </m:fPr>
                      <m:num>
                        <m:r>
                          <a:rPr lang="en-US" altLang="zh-CN" sz="3500" i="1" dirty="0">
                            <a:latin typeface="Cambria Math" panose="02040503050406030204" pitchFamily="18" charset="0"/>
                            <a:cs typeface="Cambria Math" panose="02040503050406030204" pitchFamily="18" charset="0"/>
                          </a:rPr>
                          <m:t>𝜇</m:t>
                        </m:r>
                        <m:r>
                          <a:rPr lang="en-US" altLang="zh-CN" sz="3500" i="1" dirty="0">
                            <a:latin typeface="Cambria Math" panose="02040503050406030204" pitchFamily="18" charset="0"/>
                            <a:cs typeface="Cambria Math" panose="02040503050406030204" pitchFamily="18" charset="0"/>
                          </a:rPr>
                          <m:t>𝑁</m:t>
                        </m:r>
                      </m:num>
                      <m:den>
                        <m:r>
                          <a:rPr lang="en-US" altLang="zh-CN" sz="3500" dirty="0">
                            <a:latin typeface="Cambria Math" panose="02040503050406030204" pitchFamily="18" charset="0"/>
                            <a:cs typeface="Cambria Math" panose="02040503050406030204" pitchFamily="18" charset="0"/>
                          </a:rPr>
                          <m:t>4</m:t>
                        </m:r>
                        <m:r>
                          <a:rPr lang="en-US" altLang="zh-CN" sz="3500" dirty="0">
                            <a:latin typeface="Cambria Math" panose="02040503050406030204" pitchFamily="18" charset="0"/>
                            <a:cs typeface="Cambria Math" panose="02040503050406030204" pitchFamily="18" charset="0"/>
                          </a:rPr>
                          <m:t>𝜋</m:t>
                        </m:r>
                      </m:den>
                    </m:f>
                    <m:nary>
                      <m:naryPr>
                        <m:chr m:val="∮"/>
                        <m:limLoc m:val="subSup"/>
                        <m:supHide m:val="on"/>
                        <m:ctrlPr>
                          <a:rPr lang="en-US" altLang="zh-CN" sz="3500" i="1" dirty="0">
                            <a:latin typeface="Cambria Math" panose="02040503050406030204" pitchFamily="18" charset="0"/>
                            <a:cs typeface="Cambria Math" panose="02040503050406030204" pitchFamily="18" charset="0"/>
                          </a:rPr>
                        </m:ctrlPr>
                      </m:naryPr>
                      <m:sub>
                        <m:r>
                          <m:rPr>
                            <m:sty m:val="p"/>
                          </m:rPr>
                          <a:rPr lang="en-US" altLang="zh-CN" sz="3500" dirty="0">
                            <a:latin typeface="Cambria Math" panose="02040503050406030204" pitchFamily="18" charset="0"/>
                            <a:cs typeface="Cambria Math" panose="02040503050406030204" pitchFamily="18" charset="0"/>
                          </a:rPr>
                          <m:t>L</m:t>
                        </m:r>
                      </m:sub>
                      <m:sup/>
                      <m:e>
                        <m:f>
                          <m:fPr>
                            <m:ctrlPr>
                              <a:rPr lang="en-US" altLang="zh-CN" sz="3500" i="1" dirty="0">
                                <a:latin typeface="Cambria Math" panose="02040503050406030204" pitchFamily="18" charset="0"/>
                                <a:cs typeface="Cambria Math" panose="02040503050406030204" pitchFamily="18" charset="0"/>
                              </a:rPr>
                            </m:ctrlPr>
                          </m:fPr>
                          <m:num>
                            <m:r>
                              <a:rPr lang="en-US" altLang="zh-CN" sz="3500" i="1" dirty="0">
                                <a:latin typeface="Cambria Math" panose="02040503050406030204" pitchFamily="18" charset="0"/>
                                <a:cs typeface="Cambria Math" panose="02040503050406030204" pitchFamily="18" charset="0"/>
                              </a:rPr>
                              <m:t>𝐼</m:t>
                            </m:r>
                            <m:r>
                              <m:rPr>
                                <m:sty m:val="p"/>
                              </m:rPr>
                              <a:rPr lang="en-US" altLang="zh-CN" sz="3500" dirty="0">
                                <a:latin typeface="Cambria Math" panose="02040503050406030204" pitchFamily="18" charset="0"/>
                                <a:cs typeface="Cambria Math" panose="02040503050406030204" pitchFamily="18" charset="0"/>
                              </a:rPr>
                              <m:t>d</m:t>
                            </m:r>
                            <m:acc>
                              <m:accPr>
                                <m:chr m:val="⃗"/>
                                <m:ctrlPr>
                                  <a:rPr lang="en-US" altLang="zh-CN" sz="3500" i="1" dirty="0">
                                    <a:latin typeface="Cambria Math" panose="02040503050406030204" pitchFamily="18" charset="0"/>
                                    <a:cs typeface="Cambria Math" panose="02040503050406030204" pitchFamily="18" charset="0"/>
                                  </a:rPr>
                                </m:ctrlPr>
                              </m:accPr>
                              <m:e>
                                <m:r>
                                  <a:rPr lang="en-US" altLang="zh-CN" sz="3500" i="1" dirty="0">
                                    <a:latin typeface="Cambria Math" panose="02040503050406030204" pitchFamily="18" charset="0"/>
                                    <a:cs typeface="Cambria Math" panose="02040503050406030204" pitchFamily="18" charset="0"/>
                                  </a:rPr>
                                  <m:t>𝑙</m:t>
                                </m:r>
                              </m:e>
                            </m:acc>
                            <m:r>
                              <a:rPr lang="en-US" altLang="zh-CN" sz="3500" dirty="0">
                                <a:latin typeface="Cambria Math" panose="02040503050406030204" pitchFamily="18" charset="0"/>
                                <a:cs typeface="Cambria Math" panose="02040503050406030204" pitchFamily="18" charset="0"/>
                              </a:rPr>
                              <m:t>×</m:t>
                            </m:r>
                            <m:acc>
                              <m:accPr>
                                <m:chr m:val="⃗"/>
                                <m:ctrlPr>
                                  <a:rPr lang="en-US" altLang="zh-CN" sz="3500" i="1" dirty="0">
                                    <a:latin typeface="Cambria Math" panose="02040503050406030204" pitchFamily="18" charset="0"/>
                                    <a:cs typeface="Cambria Math" panose="02040503050406030204" pitchFamily="18" charset="0"/>
                                  </a:rPr>
                                </m:ctrlPr>
                              </m:accPr>
                              <m:e>
                                <m:r>
                                  <a:rPr lang="en-US" altLang="zh-CN" sz="3500" i="1" dirty="0">
                                    <a:latin typeface="Cambria Math" panose="02040503050406030204" pitchFamily="18" charset="0"/>
                                    <a:cs typeface="Cambria Math" panose="02040503050406030204" pitchFamily="18" charset="0"/>
                                  </a:rPr>
                                  <m:t>𝑟</m:t>
                                </m:r>
                              </m:e>
                            </m:acc>
                          </m:num>
                          <m:den>
                            <m:sSup>
                              <m:sSupPr>
                                <m:ctrlPr>
                                  <a:rPr lang="en-US" altLang="zh-CN" sz="3500" i="1" dirty="0">
                                    <a:latin typeface="Cambria Math" panose="02040503050406030204" pitchFamily="18" charset="0"/>
                                    <a:cs typeface="Cambria Math" panose="02040503050406030204" pitchFamily="18" charset="0"/>
                                  </a:rPr>
                                </m:ctrlPr>
                              </m:sSupPr>
                              <m:e>
                                <m:r>
                                  <a:rPr lang="en-US" altLang="zh-CN" sz="3500" i="1" dirty="0">
                                    <a:latin typeface="Cambria Math" panose="02040503050406030204" pitchFamily="18" charset="0"/>
                                    <a:cs typeface="Cambria Math" panose="02040503050406030204" pitchFamily="18" charset="0"/>
                                  </a:rPr>
                                  <m:t>𝑟</m:t>
                                </m:r>
                              </m:e>
                              <m:sup>
                                <m:r>
                                  <a:rPr lang="en-US" altLang="zh-CN" sz="3500" dirty="0">
                                    <a:latin typeface="Cambria Math" panose="02040503050406030204" pitchFamily="18" charset="0"/>
                                    <a:cs typeface="Cambria Math" panose="02040503050406030204" pitchFamily="18" charset="0"/>
                                  </a:rPr>
                                  <m:t>3</m:t>
                                </m:r>
                              </m:sup>
                            </m:sSup>
                          </m:den>
                        </m:f>
                      </m:e>
                    </m:nary>
                  </m:oMath>
                </a14:m>
                <a:endParaRPr lang="zh-CN" altLang="en-US" sz="3100" dirty="0"/>
              </a:p>
              <a:p>
                <a:pPr fontAlgn="auto">
                  <a:spcBef>
                    <a:spcPts val="0"/>
                  </a:spcBef>
                </a:pPr>
                <a:r>
                  <a:rPr lang="zh-CN" altLang="en-US" sz="3100" dirty="0"/>
                  <a:t>其中，</a:t>
                </a:r>
                <a14:m>
                  <m:oMath xmlns:m="http://schemas.openxmlformats.org/officeDocument/2006/math">
                    <m:r>
                      <a:rPr lang="en-US" altLang="zh-CN" sz="3100" i="1" dirty="0">
                        <a:latin typeface="Cambria Math" panose="02040503050406030204" pitchFamily="18" charset="0"/>
                        <a:cs typeface="Cambria Math" panose="02040503050406030204" pitchFamily="18" charset="0"/>
                      </a:rPr>
                      <m:t>𝜇</m:t>
                    </m:r>
                  </m:oMath>
                </a14:m>
                <a:r>
                  <a:rPr lang="zh-CN" altLang="en-US" sz="3100" dirty="0"/>
                  <a:t>为磁导率；</a:t>
                </a:r>
                <a14:m>
                  <m:oMath xmlns:m="http://schemas.openxmlformats.org/officeDocument/2006/math">
                    <m:r>
                      <a:rPr lang="en-US" altLang="zh-CN" sz="3100" i="1" dirty="0">
                        <a:latin typeface="Cambria Math" panose="02040503050406030204" pitchFamily="18" charset="0"/>
                        <a:cs typeface="Cambria Math" panose="02040503050406030204" pitchFamily="18" charset="0"/>
                      </a:rPr>
                      <m:t>𝑁</m:t>
                    </m:r>
                  </m:oMath>
                </a14:m>
                <a:r>
                  <a:rPr lang="zh-CN" altLang="en-US" sz="3100" dirty="0"/>
                  <a:t>为线圈匝数；</a:t>
                </a:r>
                <a14:m>
                  <m:oMath xmlns:m="http://schemas.openxmlformats.org/officeDocument/2006/math">
                    <m:r>
                      <m:rPr>
                        <m:sty m:val="p"/>
                      </m:rPr>
                      <a:rPr lang="en-US" altLang="zh-CN" sz="3100" dirty="0">
                        <a:latin typeface="Cambria Math" panose="02040503050406030204" pitchFamily="18" charset="0"/>
                        <a:cs typeface="Cambria Math" panose="02040503050406030204" pitchFamily="18" charset="0"/>
                      </a:rPr>
                      <m:t>L</m:t>
                    </m:r>
                  </m:oMath>
                </a14:m>
                <a:r>
                  <a:rPr lang="zh-CN" altLang="en-US" sz="3100" dirty="0"/>
                  <a:t>为积分路径；</a:t>
                </a:r>
                <a14:m>
                  <m:oMath xmlns:m="http://schemas.openxmlformats.org/officeDocument/2006/math">
                    <m:r>
                      <m:rPr>
                        <m:sty m:val="p"/>
                      </m:rPr>
                      <a:rPr lang="en-US" altLang="zh-CN" sz="3100" dirty="0">
                        <a:latin typeface="Cambria Math" panose="02040503050406030204" pitchFamily="18" charset="0"/>
                        <a:cs typeface="Cambria Math" panose="02040503050406030204" pitchFamily="18" charset="0"/>
                      </a:rPr>
                      <m:t>d</m:t>
                    </m:r>
                    <m:r>
                      <a:rPr lang="en-US" altLang="zh-CN" sz="3100" i="1" dirty="0">
                        <a:latin typeface="Cambria Math" panose="02040503050406030204" pitchFamily="18" charset="0"/>
                        <a:cs typeface="Cambria Math" panose="02040503050406030204" pitchFamily="18" charset="0"/>
                      </a:rPr>
                      <m:t>𝑙</m:t>
                    </m:r>
                  </m:oMath>
                </a14:m>
                <a:r>
                  <a:rPr lang="zh-CN" altLang="en-US" sz="3100" dirty="0"/>
                  <a:t>为积分路径的微小电流元；</a:t>
                </a:r>
                <a14:m>
                  <m:oMath xmlns:m="http://schemas.openxmlformats.org/officeDocument/2006/math">
                    <m:r>
                      <a:rPr lang="en-US" altLang="zh-CN" sz="3100" i="1" dirty="0">
                        <a:latin typeface="Cambria Math" panose="02040503050406030204" pitchFamily="18" charset="0"/>
                        <a:cs typeface="Cambria Math" panose="02040503050406030204" pitchFamily="18" charset="0"/>
                      </a:rPr>
                      <m:t>𝐼</m:t>
                    </m:r>
                  </m:oMath>
                </a14:m>
                <a:r>
                  <a:rPr lang="zh-CN" altLang="en-US" sz="3100" dirty="0"/>
                  <a:t>为线圈输入的时变电流；</a:t>
                </a:r>
                <a14:m>
                  <m:oMath xmlns:m="http://schemas.openxmlformats.org/officeDocument/2006/math">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𝑟</m:t>
                        </m:r>
                      </m:e>
                    </m:acc>
                  </m:oMath>
                </a14:m>
                <a:r>
                  <a:rPr lang="zh-CN" altLang="en-US" sz="3100" dirty="0"/>
                  <a:t>为积分点与监测点矢量；</a:t>
                </a:r>
                <a14:m>
                  <m:oMath xmlns:m="http://schemas.openxmlformats.org/officeDocument/2006/math">
                    <m:r>
                      <a:rPr lang="en-US" altLang="zh-CN" sz="3100" i="1" dirty="0">
                        <a:latin typeface="Cambria Math" panose="02040503050406030204" pitchFamily="18" charset="0"/>
                        <a:cs typeface="Cambria Math" panose="02040503050406030204" pitchFamily="18" charset="0"/>
                      </a:rPr>
                      <m:t>𝑟</m:t>
                    </m:r>
                  </m:oMath>
                </a14:m>
                <a:r>
                  <a:rPr lang="zh-CN" altLang="en-US" sz="3100" dirty="0"/>
                  <a:t>为</a:t>
                </a:r>
                <a14:m>
                  <m:oMath xmlns:m="http://schemas.openxmlformats.org/officeDocument/2006/math">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𝑟</m:t>
                        </m:r>
                      </m:e>
                    </m:acc>
                  </m:oMath>
                </a14:m>
                <a:r>
                  <a:rPr lang="zh-CN" altLang="en-US" sz="3100" dirty="0"/>
                  <a:t>的模。</a:t>
                </a:r>
              </a:p>
              <a:p>
                <a:pPr fontAlgn="auto">
                  <a:spcBef>
                    <a:spcPts val="0"/>
                  </a:spcBef>
                </a:pPr>
                <a:r>
                  <a:rPr lang="en-US" altLang="zh-CN" sz="3100" dirty="0"/>
                  <a:t>         </a:t>
                </a:r>
                <a:r>
                  <a:rPr lang="zh-CN" altLang="en-US" sz="3100" dirty="0"/>
                  <a:t>为了简化磁场计算，在磁场中引入了磁矢势</a:t>
                </a:r>
                <a14:m>
                  <m:oMath xmlns:m="http://schemas.openxmlformats.org/officeDocument/2006/math">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𝐴</m:t>
                        </m:r>
                      </m:e>
                    </m:acc>
                  </m:oMath>
                </a14:m>
                <a:r>
                  <a:rPr lang="zh-CN" altLang="en-US" sz="3100" dirty="0"/>
                  <a:t>，用于描述磁场特性的辅助矢量场。由于磁场的无源性，磁感应强度</a:t>
                </a:r>
                <a14:m>
                  <m:oMath xmlns:m="http://schemas.openxmlformats.org/officeDocument/2006/math">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𝐵</m:t>
                        </m:r>
                      </m:e>
                    </m:acc>
                  </m:oMath>
                </a14:m>
                <a:r>
                  <a:rPr lang="zh-CN" altLang="en-US" sz="3100" dirty="0"/>
                  <a:t>看成磁矢势</a:t>
                </a:r>
                <a14:m>
                  <m:oMath xmlns:m="http://schemas.openxmlformats.org/officeDocument/2006/math">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𝐴</m:t>
                        </m:r>
                      </m:e>
                    </m:acc>
                  </m:oMath>
                </a14:m>
                <a:r>
                  <a:rPr lang="zh-CN" altLang="en-US" sz="3100" dirty="0"/>
                  <a:t>的旋度，其表达式：</a:t>
                </a:r>
              </a:p>
              <a:p>
                <a:pPr fontAlgn="auto">
                  <a:spcBef>
                    <a:spcPts val="0"/>
                  </a:spcBef>
                </a:pPr>
                <a14:m>
                  <m:oMathPara xmlns:m="http://schemas.openxmlformats.org/officeDocument/2006/math">
                    <m:oMathParaPr>
                      <m:jc m:val="centerGroup"/>
                    </m:oMathParaPr>
                    <m:oMath xmlns:m="http://schemas.openxmlformats.org/officeDocument/2006/math">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𝐵</m:t>
                          </m:r>
                        </m:e>
                      </m:acc>
                      <m:r>
                        <a:rPr lang="en-US" altLang="zh-CN" sz="3100" i="1" dirty="0">
                          <a:latin typeface="Cambria Math" panose="02040503050406030204" pitchFamily="18" charset="0"/>
                          <a:cs typeface="Cambria Math" panose="02040503050406030204" pitchFamily="18" charset="0"/>
                        </a:rPr>
                        <m:t>=</m:t>
                      </m:r>
                      <m:r>
                        <a:rPr lang="en-US" altLang="zh-CN" sz="3100" i="1" dirty="0">
                          <a:latin typeface="Cambria Math" panose="02040503050406030204" pitchFamily="18" charset="0"/>
                          <a:cs typeface="Cambria Math" panose="02040503050406030204" pitchFamily="18" charset="0"/>
                        </a:rPr>
                        <m:t>𝛻</m:t>
                      </m:r>
                      <m:r>
                        <a:rPr lang="en-US" altLang="zh-CN" sz="3100" i="1" dirty="0">
                          <a:latin typeface="Cambria Math" panose="02040503050406030204" pitchFamily="18" charset="0"/>
                          <a:cs typeface="Cambria Math" panose="02040503050406030204" pitchFamily="18" charset="0"/>
                        </a:rPr>
                        <m:t>∙</m:t>
                      </m:r>
                      <m:acc>
                        <m:accPr>
                          <m:chr m:val="⃗"/>
                          <m:ctrlPr>
                            <a:rPr lang="en-US" altLang="zh-CN" sz="3100" i="1" dirty="0">
                              <a:latin typeface="Cambria Math" panose="02040503050406030204" pitchFamily="18" charset="0"/>
                              <a:cs typeface="Cambria Math" panose="02040503050406030204" pitchFamily="18" charset="0"/>
                            </a:rPr>
                          </m:ctrlPr>
                        </m:accPr>
                        <m:e>
                          <m:r>
                            <a:rPr lang="en-US" altLang="zh-CN" sz="3100" i="1" dirty="0">
                              <a:latin typeface="Cambria Math" panose="02040503050406030204" pitchFamily="18" charset="0"/>
                              <a:cs typeface="Cambria Math" panose="02040503050406030204" pitchFamily="18" charset="0"/>
                            </a:rPr>
                            <m:t>𝐴</m:t>
                          </m:r>
                        </m:e>
                      </m:acc>
                    </m:oMath>
                  </m:oMathPara>
                </a14:m>
                <a:endParaRPr lang="zh-CN" altLang="en-US" sz="3100" dirty="0"/>
              </a:p>
            </p:txBody>
          </p:sp>
        </mc:Choice>
        <mc:Fallback xmlns="">
          <p:sp>
            <p:nvSpPr>
              <p:cNvPr id="6" name="Text Placeholder 5"/>
              <p:cNvSpPr>
                <a:spLocks noRot="1" noChangeAspect="1" noMove="1" noResize="1" noEditPoints="1" noAdjustHandles="1" noChangeArrowheads="1" noChangeShapeType="1" noTextEdit="1"/>
              </p:cNvSpPr>
              <p:nvPr>
                <p:ph type="body" sz="quarter" idx="23"/>
              </p:nvPr>
            </p:nvSpPr>
            <p:spPr>
              <a:xfrm>
                <a:off x="23019385" y="16447770"/>
                <a:ext cx="9132570" cy="12315825"/>
              </a:xfrm>
              <a:blipFill rotWithShape="1">
                <a:blip r:embed="rId11"/>
                <a:stretch>
                  <a:fillRect r="-1467"/>
                </a:stretch>
              </a:blipFill>
            </p:spPr>
            <p:txBody>
              <a:bodyPr/>
              <a:lstStyle/>
              <a:p>
                <a:r>
                  <a:rPr lang="zh-CN" altLang="en-US">
                    <a:noFill/>
                  </a:rPr>
                  <a:t> </a:t>
                </a:r>
              </a:p>
            </p:txBody>
          </p:sp>
        </mc:Fallback>
      </mc:AlternateContent>
      <p:sp>
        <p:nvSpPr>
          <p:cNvPr id="7" name="Text Placeholder 6"/>
          <p:cNvSpPr>
            <a:spLocks noGrp="1"/>
          </p:cNvSpPr>
          <p:nvPr>
            <p:ph type="body" sz="quarter" idx="24"/>
          </p:nvPr>
        </p:nvSpPr>
        <p:spPr/>
        <p:txBody>
          <a:bodyPr/>
          <a:lstStyle/>
          <a:p>
            <a:pPr marL="466725" indent="-466725">
              <a:spcBef>
                <a:spcPts val="610"/>
              </a:spcBef>
              <a:buFont typeface="+mj-lt"/>
              <a:buAutoNum type="arabicPeriod"/>
            </a:pPr>
            <a:r>
              <a:rPr lang="en-US" altLang="zh-CN" sz="2040" dirty="0"/>
              <a:t>Jaermann T, Suter F, Osterwalder D, et al. Measurement and analysis of electromagnetic fields of pulsed magnetic field therapysystems for private use[J]. Journal of Radiological Protection, 2011, 31(1): 107.</a:t>
            </a:r>
          </a:p>
          <a:p>
            <a:pPr marL="466725" indent="-466725">
              <a:spcBef>
                <a:spcPts val="610"/>
              </a:spcBef>
              <a:buFont typeface="+mj-lt"/>
              <a:buAutoNum type="arabicPeriod"/>
            </a:pPr>
            <a:r>
              <a:rPr lang="en-US" altLang="zh-CN" sz="2040" dirty="0"/>
              <a:t>Biermann N, Sommerauer L, Diesch S, et al. The influence of pulsed electromagnetic field therapy (PEMFT) on cutaneous blood flow in healthy volunteers[J]. Clinical Hemorheology and microcirculation, 2021, 76(4): 495-501.</a:t>
            </a:r>
          </a:p>
          <a:p>
            <a:pPr marL="466725" indent="-466725">
              <a:spcBef>
                <a:spcPts val="610"/>
              </a:spcBef>
              <a:buFont typeface="+mj-lt"/>
              <a:buAutoNum type="arabicPeriod"/>
            </a:pPr>
            <a:r>
              <a:rPr lang="en-US" altLang="zh-CN" sz="2040" dirty="0"/>
              <a:t>Werdan K, Nuding S, K</a:t>
            </a:r>
            <a:r>
              <a:rPr lang="en-US" altLang="en-US" sz="2040" dirty="0"/>
              <a:t>ü</a:t>
            </a:r>
            <a:r>
              <a:rPr lang="en-US" altLang="zh-CN" sz="2040" dirty="0"/>
              <a:t>hnert D, et al. Treatment of patients with multiple organ dysfunction syndrome (MODS) with an electromagnetic field coupled to biorhythmically defined impulse configuration: the MicrocircMODS study[J]. Clinical Research in Cardiology, 2024, 113(2): 260-275.</a:t>
            </a:r>
          </a:p>
        </p:txBody>
      </p:sp>
      <p:sp>
        <p:nvSpPr>
          <p:cNvPr id="8" name="Content Placeholder 7"/>
          <p:cNvSpPr>
            <a:spLocks noGrp="1"/>
          </p:cNvSpPr>
          <p:nvPr>
            <p:ph sz="quarter" idx="26"/>
          </p:nvPr>
        </p:nvSpPr>
        <p:spPr>
          <a:xfrm>
            <a:off x="9385935" y="3932267"/>
            <a:ext cx="23264495" cy="2160270"/>
          </a:xfrm>
        </p:spPr>
        <p:txBody>
          <a:bodyPr/>
          <a:lstStyle/>
          <a:p>
            <a:r>
              <a:rPr lang="en-US" altLang="zh-CN" dirty="0">
                <a:latin typeface="+mn-ea"/>
              </a:rPr>
              <a:t>      </a:t>
            </a:r>
            <a:r>
              <a:rPr lang="zh-CN" altLang="en-US" dirty="0">
                <a:latin typeface="+mn-ea"/>
              </a:rPr>
              <a:t>脉冲电磁场在增强身体血管舒张，促进微循环，改善睡眠被验证是有疗效的。本案例分析</a:t>
            </a:r>
            <a:r>
              <a:rPr lang="zh-CN" altLang="en-US" dirty="0">
                <a:latin typeface="+mn-ea"/>
                <a:sym typeface="+mn-ea"/>
              </a:rPr>
              <a:t>感应线圈结构和排布对空间磁场分布的影响</a:t>
            </a:r>
            <a:r>
              <a:rPr lang="zh-CN" altLang="en-US" dirty="0">
                <a:latin typeface="+mn-ea"/>
              </a:rPr>
              <a:t>。</a:t>
            </a:r>
          </a:p>
        </p:txBody>
      </p:sp>
      <p:sp>
        <p:nvSpPr>
          <p:cNvPr id="5" name="Text Placeholder 4"/>
          <p:cNvSpPr>
            <a:spLocks noGrp="1"/>
          </p:cNvSpPr>
          <p:nvPr>
            <p:ph type="body" sz="quarter" idx="18"/>
          </p:nvPr>
        </p:nvSpPr>
        <p:spPr>
          <a:xfrm>
            <a:off x="1856740" y="10739120"/>
            <a:ext cx="28985845" cy="4455795"/>
          </a:xfrm>
        </p:spPr>
        <p:txBody>
          <a:bodyPr/>
          <a:lstStyle/>
          <a:p>
            <a:r>
              <a:rPr lang="en-US" altLang="zh-CN" dirty="0"/>
              <a:t>         </a:t>
            </a:r>
            <a:r>
              <a:rPr lang="zh-CN" altLang="en-US" dirty="0"/>
              <a:t>脉冲电磁场（</a:t>
            </a:r>
            <a:r>
              <a:rPr lang="en-US" altLang="zh-CN" dirty="0"/>
              <a:t>PEMF</a:t>
            </a:r>
            <a:r>
              <a:rPr lang="zh-CN" altLang="en-US" dirty="0"/>
              <a:t>）作为一种非侵入式物理干预手段，可通过感应线圈产生特定频率的时变磁场改善血液循环，调节身体机能，进而改善睡眠。影响电磁场空间分布的因素众多，包括波形参数（脉冲波形、脉冲幅值、脉冲频率、脉冲组合等）和线圈参数（导线直径、线圈匝数、线圈缠绕内径、节距、多线圈布局等）。本文在 </a:t>
            </a:r>
            <a:r>
              <a:rPr lang="en-US" altLang="zh-CN" dirty="0"/>
              <a:t>COMSOL</a:t>
            </a:r>
            <a:r>
              <a:rPr lang="en-US" altLang="en-US" dirty="0"/>
              <a:t> </a:t>
            </a:r>
            <a:r>
              <a:rPr lang="en-US" altLang="zh-CN" dirty="0"/>
              <a:t>Multiphysics® </a:t>
            </a:r>
            <a:r>
              <a:rPr lang="zh-CN" altLang="en-US" dirty="0"/>
              <a:t>软件平台上聚焦于线圈参数的优化设计及其对空间磁感应强度分布的影响。首先，构建单线圈模型，系统分析线圈绕制参数及尺寸对空间磁场分布的影响规律；其次，建立多线圈模型，研究不同布局策略对磁场均匀性的提升效果；最后，构建符合人体背部结构特征的三维多线圈模型，深入探究空间电磁场的分布特性。结果表明，优化线圈绕制及布局可显著提高目标区域内磁感应强度的均匀性以及聚焦局部穴位的刺激。本研究为开发高效、均匀的</a:t>
            </a:r>
            <a:r>
              <a:rPr lang="en-US" altLang="zh-CN" dirty="0"/>
              <a:t>PEMF</a:t>
            </a:r>
            <a:r>
              <a:rPr lang="zh-CN" altLang="en-US" dirty="0"/>
              <a:t>睡眠装置提供了理论依据和技术支撑。</a:t>
            </a:r>
          </a:p>
        </p:txBody>
      </p:sp>
      <p:sp>
        <p:nvSpPr>
          <p:cNvPr id="9" name="Text Placeholder 8"/>
          <p:cNvSpPr>
            <a:spLocks noGrp="1"/>
          </p:cNvSpPr>
          <p:nvPr>
            <p:ph type="body" sz="quarter" idx="27"/>
          </p:nvPr>
        </p:nvSpPr>
        <p:spPr>
          <a:xfrm>
            <a:off x="1856740" y="9379585"/>
            <a:ext cx="29322395" cy="1302385"/>
          </a:xfrm>
        </p:spPr>
        <p:txBody>
          <a:bodyPr/>
          <a:lstStyle/>
          <a:p>
            <a:r>
              <a:rPr lang="zh-CN" altLang="en-US" dirty="0"/>
              <a:t>摘要</a:t>
            </a:r>
          </a:p>
        </p:txBody>
      </p:sp>
      <p:sp>
        <p:nvSpPr>
          <p:cNvPr id="10" name="Text Placeholder 9"/>
          <p:cNvSpPr>
            <a:spLocks noGrp="1"/>
          </p:cNvSpPr>
          <p:nvPr>
            <p:ph type="body" sz="quarter" idx="28"/>
          </p:nvPr>
        </p:nvSpPr>
        <p:spPr>
          <a:xfrm>
            <a:off x="22861905" y="15194915"/>
            <a:ext cx="9291320" cy="1303655"/>
          </a:xfrm>
        </p:spPr>
        <p:txBody>
          <a:bodyPr/>
          <a:lstStyle/>
          <a:p>
            <a:r>
              <a:rPr lang="zh-CN" altLang="en-US"/>
              <a:t>方法</a:t>
            </a:r>
            <a:endParaRPr lang="zh-CN" altLang="en-US" dirty="0"/>
          </a:p>
        </p:txBody>
      </p:sp>
      <p:sp>
        <p:nvSpPr>
          <p:cNvPr id="12" name="Text Placeholder 11"/>
          <p:cNvSpPr>
            <a:spLocks noGrp="1"/>
          </p:cNvSpPr>
          <p:nvPr>
            <p:ph type="body" sz="quarter" idx="30"/>
          </p:nvPr>
        </p:nvSpPr>
        <p:spPr>
          <a:xfrm>
            <a:off x="465455" y="28206065"/>
            <a:ext cx="4279900" cy="621665"/>
          </a:xfrm>
        </p:spPr>
        <p:txBody>
          <a:bodyPr/>
          <a:lstStyle/>
          <a:p>
            <a:pPr algn="ctr"/>
            <a:r>
              <a:rPr lang="zh-CN" altLang="en-US" sz="2000" dirty="0"/>
              <a:t>图</a:t>
            </a:r>
            <a:r>
              <a:rPr lang="en-US" sz="2000" dirty="0"/>
              <a:t> 1. </a:t>
            </a:r>
            <a:r>
              <a:rPr lang="zh-CN" altLang="en-US" sz="2000" dirty="0"/>
              <a:t>几何模型（</a:t>
            </a:r>
            <a:r>
              <a:rPr lang="zh-CN" altLang="en-US" sz="2000" dirty="0">
                <a:sym typeface="+mn-ea"/>
              </a:rPr>
              <a:t>从上到下依次是小线圈、大线圈、多线圈模型</a:t>
            </a:r>
            <a:r>
              <a:rPr lang="zh-CN" altLang="en-US" sz="2000" dirty="0"/>
              <a:t>）</a:t>
            </a:r>
          </a:p>
        </p:txBody>
      </p:sp>
      <p:sp>
        <p:nvSpPr>
          <p:cNvPr id="14" name="Text Placeholder 13"/>
          <p:cNvSpPr>
            <a:spLocks noGrp="1"/>
          </p:cNvSpPr>
          <p:nvPr>
            <p:ph type="body" sz="quarter" idx="32"/>
          </p:nvPr>
        </p:nvSpPr>
        <p:spPr>
          <a:xfrm>
            <a:off x="619125" y="30317440"/>
            <a:ext cx="11541125" cy="5386070"/>
          </a:xfrm>
        </p:spPr>
        <p:txBody>
          <a:bodyPr/>
          <a:lstStyle/>
          <a:p>
            <a:pPr algn="l"/>
            <a:r>
              <a:rPr lang="en-US" altLang="zh-CN" dirty="0"/>
              <a:t>         </a:t>
            </a:r>
            <a:r>
              <a:rPr lang="zh-CN" altLang="en-US" sz="3900" dirty="0"/>
              <a:t>如图</a:t>
            </a:r>
            <a:r>
              <a:rPr lang="en-US" altLang="zh-CN" sz="3900" dirty="0">
                <a:solidFill>
                  <a:schemeClr val="dk1"/>
                </a:solidFill>
              </a:rPr>
              <a:t>2~5</a:t>
            </a:r>
            <a:r>
              <a:rPr lang="zh-CN" altLang="en-US" sz="3900" dirty="0"/>
              <a:t>，导线直径、匝数、缠绕内径、节距的增大均可以增大磁场的作用范围；匝数的增加对磁场增大的效果明显；缠绕内径小，线圈中心磁场比较聚焦，增大会使磁场发散。如图</a:t>
            </a:r>
            <a:r>
              <a:rPr lang="en-US" altLang="zh-CN" sz="3900" dirty="0"/>
              <a:t>6</a:t>
            </a:r>
            <a:r>
              <a:rPr lang="zh-CN" altLang="en-US" sz="3900" dirty="0"/>
              <a:t>，多线圈组合排布，可以扩大空间磁场均匀性和局部聚焦性。如图</a:t>
            </a:r>
            <a:r>
              <a:rPr lang="en-US" altLang="zh-CN" sz="3900" dirty="0"/>
              <a:t>7</a:t>
            </a:r>
            <a:r>
              <a:rPr lang="en-US" altLang="zh-CN" sz="3900" dirty="0">
                <a:solidFill>
                  <a:schemeClr val="dk1"/>
                </a:solidFill>
                <a:sym typeface="+mn-ea"/>
              </a:rPr>
              <a:t>~</a:t>
            </a:r>
            <a:r>
              <a:rPr lang="en-US" altLang="zh-CN" sz="3900" dirty="0"/>
              <a:t>10</a:t>
            </a:r>
            <a:r>
              <a:rPr lang="zh-CN" altLang="en-US" sz="3900" dirty="0"/>
              <a:t>，设计了</a:t>
            </a:r>
            <a:r>
              <a:rPr lang="en-US" altLang="zh-CN" sz="3900" dirty="0"/>
              <a:t>10</a:t>
            </a:r>
            <a:r>
              <a:rPr lang="zh-CN" altLang="en-US" sz="3900" dirty="0"/>
              <a:t>线圈排布模型，磁场在线圈处最强，随着高度增加，衰减梯度大，并且趋于均匀，而小线圈在远距离作用不明显。如图</a:t>
            </a:r>
            <a:r>
              <a:rPr lang="en-US" altLang="zh-CN" sz="3900" dirty="0"/>
              <a:t>11</a:t>
            </a:r>
            <a:r>
              <a:rPr lang="zh-CN" altLang="en-US" sz="3900" dirty="0"/>
              <a:t>，某一点磁场随时间变化的磁感应强度是和输入的激励信号一致，所以特定的输入激励对空间磁场也是极其重要的。</a:t>
            </a:r>
          </a:p>
        </p:txBody>
      </p:sp>
      <p:sp>
        <p:nvSpPr>
          <p:cNvPr id="15" name="Text Placeholder 14"/>
          <p:cNvSpPr>
            <a:spLocks noGrp="1"/>
          </p:cNvSpPr>
          <p:nvPr>
            <p:ph type="body" sz="quarter" idx="33"/>
          </p:nvPr>
        </p:nvSpPr>
        <p:spPr>
          <a:xfrm>
            <a:off x="805180" y="29072205"/>
            <a:ext cx="9070975" cy="1303655"/>
          </a:xfrm>
        </p:spPr>
        <p:txBody>
          <a:bodyPr/>
          <a:lstStyle/>
          <a:p>
            <a:r>
              <a:rPr lang="zh-CN" altLang="en-US" dirty="0"/>
              <a:t>结果</a:t>
            </a:r>
          </a:p>
        </p:txBody>
      </p:sp>
      <p:sp>
        <p:nvSpPr>
          <p:cNvPr id="22" name="TextBox 1"/>
          <p:cNvSpPr txBox="1"/>
          <p:nvPr/>
        </p:nvSpPr>
        <p:spPr>
          <a:xfrm>
            <a:off x="1196912" y="38648293"/>
            <a:ext cx="15919818" cy="847725"/>
          </a:xfrm>
          <a:prstGeom prst="rect">
            <a:avLst/>
          </a:prstGeom>
          <a:solidFill>
            <a:schemeClr val="bg1"/>
          </a:solidFill>
        </p:spPr>
        <p:txBody>
          <a:bodyPr wrap="square" rtlCol="0">
            <a:spAutoFit/>
          </a:bodyPr>
          <a:lstStyle/>
          <a:p>
            <a:r>
              <a:rPr lang="zh-CN" altLang="en-US" sz="4920" b="1" dirty="0">
                <a:solidFill>
                  <a:schemeClr val="bg1">
                    <a:lumMod val="65000"/>
                  </a:schemeClr>
                </a:solidFill>
                <a:latin typeface="Calibri" panose="020F0502020204030204" pitchFamily="34" charset="0"/>
                <a:cs typeface="Calibri" panose="020F0502020204030204" pitchFamily="34" charset="0"/>
              </a:rPr>
              <a:t>参考文献</a:t>
            </a:r>
          </a:p>
        </p:txBody>
      </p:sp>
      <p:graphicFrame>
        <p:nvGraphicFramePr>
          <p:cNvPr id="58" name="对象 57">
            <a:hlinkClick r:id="" action="ppaction://ole?verb=0"/>
          </p:cNvPr>
          <p:cNvGraphicFramePr>
            <a:graphicFrameLocks noChangeAspect="1"/>
          </p:cNvGraphicFramePr>
          <p:nvPr/>
        </p:nvGraphicFramePr>
        <p:xfrm>
          <a:off x="14989810" y="19456400"/>
          <a:ext cx="134620" cy="253365"/>
        </p:xfrm>
        <a:graphic>
          <a:graphicData uri="http://schemas.openxmlformats.org/presentationml/2006/ole">
            <mc:AlternateContent xmlns:mc="http://schemas.openxmlformats.org/markup-compatibility/2006">
              <mc:Choice xmlns:v="urn:schemas-microsoft-com:vml" Requires="v">
                <p:oleObj spid="_x0000_s1030" r:id="rId12" imgW="101600" imgH="190500" progId="Equation.KSEE3">
                  <p:embed/>
                </p:oleObj>
              </mc:Choice>
              <mc:Fallback>
                <p:oleObj r:id="rId12" imgW="101600" imgH="190500" progId="Equation.KSEE3">
                  <p:embed/>
                  <p:pic>
                    <p:nvPicPr>
                      <p:cNvPr id="0" name="图片 1024"/>
                      <p:cNvPicPr/>
                      <p:nvPr/>
                    </p:nvPicPr>
                    <p:blipFill>
                      <a:blip r:embed="rId13"/>
                      <a:stretch>
                        <a:fillRect/>
                      </a:stretch>
                    </p:blipFill>
                    <p:spPr>
                      <a:xfrm>
                        <a:off x="14989810" y="19456400"/>
                        <a:ext cx="134620" cy="253365"/>
                      </a:xfrm>
                      <a:prstGeom prst="rect">
                        <a:avLst/>
                      </a:prstGeom>
                    </p:spPr>
                  </p:pic>
                </p:oleObj>
              </mc:Fallback>
            </mc:AlternateContent>
          </a:graphicData>
        </a:graphic>
      </p:graphicFrame>
      <p:pic>
        <p:nvPicPr>
          <p:cNvPr id="109" name="图片 109" descr="2大小线圈-间距140mm"/>
          <p:cNvPicPr>
            <a:picLocks noChangeAspect="1"/>
          </p:cNvPicPr>
          <p:nvPr/>
        </p:nvPicPr>
        <p:blipFill>
          <a:blip r:embed="rId14"/>
          <a:stretch>
            <a:fillRect/>
          </a:stretch>
        </p:blipFill>
        <p:spPr>
          <a:xfrm>
            <a:off x="12348247" y="29263340"/>
            <a:ext cx="4653772" cy="2700000"/>
          </a:xfrm>
          <a:prstGeom prst="rect">
            <a:avLst/>
          </a:prstGeom>
        </p:spPr>
      </p:pic>
      <p:pic>
        <p:nvPicPr>
          <p:cNvPr id="110" name="图片 110" descr="3大小线圈-间距140mm"/>
          <p:cNvPicPr>
            <a:picLocks noChangeAspect="1"/>
          </p:cNvPicPr>
          <p:nvPr/>
        </p:nvPicPr>
        <p:blipFill>
          <a:blip r:embed="rId15"/>
          <a:stretch>
            <a:fillRect/>
          </a:stretch>
        </p:blipFill>
        <p:spPr>
          <a:xfrm>
            <a:off x="12345670" y="31995110"/>
            <a:ext cx="4656349" cy="2700000"/>
          </a:xfrm>
          <a:prstGeom prst="rect">
            <a:avLst/>
          </a:prstGeom>
        </p:spPr>
      </p:pic>
      <p:pic>
        <p:nvPicPr>
          <p:cNvPr id="95" name="图片 95" descr="6线圈-2"/>
          <p:cNvPicPr>
            <a:picLocks noChangeAspect="1"/>
          </p:cNvPicPr>
          <p:nvPr/>
        </p:nvPicPr>
        <p:blipFill>
          <a:blip r:embed="rId16"/>
          <a:stretch>
            <a:fillRect/>
          </a:stretch>
        </p:blipFill>
        <p:spPr>
          <a:xfrm>
            <a:off x="12345670" y="34746565"/>
            <a:ext cx="4656349" cy="2700000"/>
          </a:xfrm>
          <a:prstGeom prst="rect">
            <a:avLst/>
          </a:prstGeom>
        </p:spPr>
      </p:pic>
      <p:sp>
        <p:nvSpPr>
          <p:cNvPr id="38" name="Text Placeholder 13"/>
          <p:cNvSpPr>
            <a:spLocks noGrp="1"/>
          </p:cNvSpPr>
          <p:nvPr/>
        </p:nvSpPr>
        <p:spPr>
          <a:xfrm>
            <a:off x="805180" y="37632005"/>
            <a:ext cx="10825480" cy="665480"/>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altLang="zh-CN" dirty="0">
                <a:sym typeface="+mn-ea"/>
              </a:rPr>
              <a:t>       </a:t>
            </a:r>
            <a:r>
              <a:rPr lang="zh-CN" altLang="en-US" dirty="0">
                <a:sym typeface="+mn-ea"/>
              </a:rPr>
              <a:t>合理的线圈排布可以产生覆盖全身的磁场。</a:t>
            </a:r>
            <a:endParaRPr lang="zh-CN" altLang="en-US" dirty="0"/>
          </a:p>
        </p:txBody>
      </p:sp>
      <p:pic>
        <p:nvPicPr>
          <p:cNvPr id="43" name="图片 42" descr="导线半径0.5mm"/>
          <p:cNvPicPr/>
          <p:nvPr/>
        </p:nvPicPr>
        <p:blipFill>
          <a:blip r:embed="rId17"/>
          <a:stretch>
            <a:fillRect/>
          </a:stretch>
        </p:blipFill>
        <p:spPr>
          <a:xfrm>
            <a:off x="9119870" y="15537815"/>
            <a:ext cx="4680000" cy="2609850"/>
          </a:xfrm>
          <a:prstGeom prst="rect">
            <a:avLst/>
          </a:prstGeom>
        </p:spPr>
      </p:pic>
      <p:pic>
        <p:nvPicPr>
          <p:cNvPr id="46" name="图片 76" descr="半径-7.5mm"/>
          <p:cNvPicPr>
            <a:picLocks noChangeAspect="1"/>
          </p:cNvPicPr>
          <p:nvPr/>
        </p:nvPicPr>
        <p:blipFill>
          <a:blip r:embed="rId18"/>
          <a:stretch>
            <a:fillRect/>
          </a:stretch>
        </p:blipFill>
        <p:spPr>
          <a:xfrm>
            <a:off x="4465320" y="15537815"/>
            <a:ext cx="4960433" cy="2592000"/>
          </a:xfrm>
          <a:prstGeom prst="rect">
            <a:avLst/>
          </a:prstGeom>
        </p:spPr>
      </p:pic>
      <p:pic>
        <p:nvPicPr>
          <p:cNvPr id="47" name="图片 46" descr="导线半径0.6mm"/>
          <p:cNvPicPr/>
          <p:nvPr/>
        </p:nvPicPr>
        <p:blipFill>
          <a:blip r:embed="rId19"/>
          <a:stretch>
            <a:fillRect/>
          </a:stretch>
        </p:blipFill>
        <p:spPr>
          <a:xfrm>
            <a:off x="13485495" y="15537815"/>
            <a:ext cx="4680000" cy="2610000"/>
          </a:xfrm>
          <a:prstGeom prst="rect">
            <a:avLst/>
          </a:prstGeom>
        </p:spPr>
      </p:pic>
      <p:pic>
        <p:nvPicPr>
          <p:cNvPr id="48" name="图片 47" descr="导线半径0.7mm"/>
          <p:cNvPicPr>
            <a:picLocks noChangeAspect="1"/>
          </p:cNvPicPr>
          <p:nvPr/>
        </p:nvPicPr>
        <p:blipFill>
          <a:blip r:embed="rId20"/>
          <a:stretch>
            <a:fillRect/>
          </a:stretch>
        </p:blipFill>
        <p:spPr>
          <a:xfrm>
            <a:off x="17701260" y="15537815"/>
            <a:ext cx="4872249" cy="2610000"/>
          </a:xfrm>
          <a:prstGeom prst="rect">
            <a:avLst/>
          </a:prstGeom>
        </p:spPr>
      </p:pic>
      <p:pic>
        <p:nvPicPr>
          <p:cNvPr id="49" name="图片 48" descr="匝数-10"/>
          <p:cNvPicPr>
            <a:picLocks noChangeAspect="1"/>
          </p:cNvPicPr>
          <p:nvPr/>
        </p:nvPicPr>
        <p:blipFill>
          <a:blip r:embed="rId21"/>
          <a:stretch>
            <a:fillRect/>
          </a:stretch>
        </p:blipFill>
        <p:spPr>
          <a:xfrm>
            <a:off x="4661535" y="18823305"/>
            <a:ext cx="4789707" cy="2610000"/>
          </a:xfrm>
          <a:prstGeom prst="rect">
            <a:avLst/>
          </a:prstGeom>
        </p:spPr>
      </p:pic>
      <p:pic>
        <p:nvPicPr>
          <p:cNvPr id="50" name="图片 49" descr="匝数-15"/>
          <p:cNvPicPr>
            <a:picLocks noChangeAspect="1"/>
          </p:cNvPicPr>
          <p:nvPr/>
        </p:nvPicPr>
        <p:blipFill>
          <a:blip r:embed="rId22"/>
          <a:stretch>
            <a:fillRect/>
          </a:stretch>
        </p:blipFill>
        <p:spPr>
          <a:xfrm>
            <a:off x="9004935" y="18823305"/>
            <a:ext cx="4789943" cy="2610000"/>
          </a:xfrm>
          <a:prstGeom prst="rect">
            <a:avLst/>
          </a:prstGeom>
        </p:spPr>
      </p:pic>
      <p:pic>
        <p:nvPicPr>
          <p:cNvPr id="51" name="图片 50" descr="匝数-17"/>
          <p:cNvPicPr>
            <a:picLocks noChangeAspect="1"/>
          </p:cNvPicPr>
          <p:nvPr/>
        </p:nvPicPr>
        <p:blipFill>
          <a:blip r:embed="rId23"/>
          <a:stretch>
            <a:fillRect/>
          </a:stretch>
        </p:blipFill>
        <p:spPr>
          <a:xfrm>
            <a:off x="13376910" y="18823305"/>
            <a:ext cx="4789943" cy="2610000"/>
          </a:xfrm>
          <a:prstGeom prst="rect">
            <a:avLst/>
          </a:prstGeom>
        </p:spPr>
      </p:pic>
      <p:pic>
        <p:nvPicPr>
          <p:cNvPr id="52" name="图片 51" descr="匝数-20"/>
          <p:cNvPicPr>
            <a:picLocks noChangeAspect="1"/>
          </p:cNvPicPr>
          <p:nvPr/>
        </p:nvPicPr>
        <p:blipFill>
          <a:blip r:embed="rId24"/>
          <a:stretch>
            <a:fillRect/>
          </a:stretch>
        </p:blipFill>
        <p:spPr>
          <a:xfrm>
            <a:off x="17760315" y="18823305"/>
            <a:ext cx="4789943" cy="2610000"/>
          </a:xfrm>
          <a:prstGeom prst="rect">
            <a:avLst/>
          </a:prstGeom>
        </p:spPr>
      </p:pic>
      <p:pic>
        <p:nvPicPr>
          <p:cNvPr id="53" name="图片 52" descr="半径-7.5mm"/>
          <p:cNvPicPr>
            <a:picLocks noChangeAspect="1"/>
          </p:cNvPicPr>
          <p:nvPr/>
        </p:nvPicPr>
        <p:blipFill>
          <a:blip r:embed="rId25"/>
          <a:stretch>
            <a:fillRect/>
          </a:stretch>
        </p:blipFill>
        <p:spPr>
          <a:xfrm>
            <a:off x="4530090" y="22195790"/>
            <a:ext cx="4920946" cy="2610000"/>
          </a:xfrm>
          <a:prstGeom prst="rect">
            <a:avLst/>
          </a:prstGeom>
        </p:spPr>
      </p:pic>
      <p:pic>
        <p:nvPicPr>
          <p:cNvPr id="54" name="图片 53" descr="半径-10mm"/>
          <p:cNvPicPr>
            <a:picLocks noChangeAspect="1"/>
          </p:cNvPicPr>
          <p:nvPr/>
        </p:nvPicPr>
        <p:blipFill>
          <a:blip r:embed="rId26"/>
          <a:stretch>
            <a:fillRect/>
          </a:stretch>
        </p:blipFill>
        <p:spPr>
          <a:xfrm>
            <a:off x="8896350" y="22195790"/>
            <a:ext cx="4920740" cy="2610000"/>
          </a:xfrm>
          <a:prstGeom prst="rect">
            <a:avLst/>
          </a:prstGeom>
        </p:spPr>
      </p:pic>
      <p:pic>
        <p:nvPicPr>
          <p:cNvPr id="55" name="图片 54" descr="半径-20mm"/>
          <p:cNvPicPr>
            <a:picLocks noChangeAspect="1"/>
          </p:cNvPicPr>
          <p:nvPr/>
        </p:nvPicPr>
        <p:blipFill>
          <a:blip r:embed="rId27"/>
          <a:stretch>
            <a:fillRect/>
          </a:stretch>
        </p:blipFill>
        <p:spPr>
          <a:xfrm>
            <a:off x="13293090" y="22195790"/>
            <a:ext cx="4920740" cy="2610000"/>
          </a:xfrm>
          <a:prstGeom prst="rect">
            <a:avLst/>
          </a:prstGeom>
        </p:spPr>
      </p:pic>
      <p:pic>
        <p:nvPicPr>
          <p:cNvPr id="56" name="图片 55" descr="半径-40mm"/>
          <p:cNvPicPr>
            <a:picLocks noChangeAspect="1"/>
          </p:cNvPicPr>
          <p:nvPr/>
        </p:nvPicPr>
        <p:blipFill>
          <a:blip r:embed="rId28"/>
          <a:stretch>
            <a:fillRect/>
          </a:stretch>
        </p:blipFill>
        <p:spPr>
          <a:xfrm>
            <a:off x="17634585" y="22195790"/>
            <a:ext cx="4920740" cy="2610000"/>
          </a:xfrm>
          <a:prstGeom prst="rect">
            <a:avLst/>
          </a:prstGeom>
        </p:spPr>
      </p:pic>
      <p:pic>
        <p:nvPicPr>
          <p:cNvPr id="57" name="图片 56" descr="节距-1mm"/>
          <p:cNvPicPr>
            <a:picLocks noChangeAspect="1"/>
          </p:cNvPicPr>
          <p:nvPr/>
        </p:nvPicPr>
        <p:blipFill>
          <a:blip r:embed="rId29"/>
          <a:stretch>
            <a:fillRect/>
          </a:stretch>
        </p:blipFill>
        <p:spPr>
          <a:xfrm>
            <a:off x="4620895" y="25520015"/>
            <a:ext cx="4830725" cy="2610000"/>
          </a:xfrm>
          <a:prstGeom prst="rect">
            <a:avLst/>
          </a:prstGeom>
        </p:spPr>
      </p:pic>
      <p:pic>
        <p:nvPicPr>
          <p:cNvPr id="59" name="图片 58" descr="节距-1.5mm"/>
          <p:cNvPicPr>
            <a:picLocks noChangeAspect="1"/>
          </p:cNvPicPr>
          <p:nvPr/>
        </p:nvPicPr>
        <p:blipFill>
          <a:blip r:embed="rId30"/>
          <a:stretch>
            <a:fillRect/>
          </a:stretch>
        </p:blipFill>
        <p:spPr>
          <a:xfrm>
            <a:off x="8964295" y="25520015"/>
            <a:ext cx="4830725" cy="2610000"/>
          </a:xfrm>
          <a:prstGeom prst="rect">
            <a:avLst/>
          </a:prstGeom>
        </p:spPr>
      </p:pic>
      <p:pic>
        <p:nvPicPr>
          <p:cNvPr id="60" name="图片 59" descr="节距-2mm"/>
          <p:cNvPicPr>
            <a:picLocks noChangeAspect="1"/>
          </p:cNvPicPr>
          <p:nvPr/>
        </p:nvPicPr>
        <p:blipFill>
          <a:blip r:embed="rId31"/>
          <a:stretch>
            <a:fillRect/>
          </a:stretch>
        </p:blipFill>
        <p:spPr>
          <a:xfrm>
            <a:off x="13355320" y="25520015"/>
            <a:ext cx="4830725" cy="2610000"/>
          </a:xfrm>
          <a:prstGeom prst="rect">
            <a:avLst/>
          </a:prstGeom>
        </p:spPr>
      </p:pic>
      <p:pic>
        <p:nvPicPr>
          <p:cNvPr id="61" name="图片 60" descr="节距-2.5mm"/>
          <p:cNvPicPr>
            <a:picLocks noChangeAspect="1"/>
          </p:cNvPicPr>
          <p:nvPr/>
        </p:nvPicPr>
        <p:blipFill>
          <a:blip r:embed="rId32"/>
          <a:stretch>
            <a:fillRect/>
          </a:stretch>
        </p:blipFill>
        <p:spPr>
          <a:xfrm>
            <a:off x="17747615" y="25520015"/>
            <a:ext cx="4830725" cy="2610000"/>
          </a:xfrm>
          <a:prstGeom prst="rect">
            <a:avLst/>
          </a:prstGeom>
        </p:spPr>
      </p:pic>
      <p:pic>
        <p:nvPicPr>
          <p:cNvPr id="66" name="图片 65" descr="小线圈模型"/>
          <p:cNvPicPr>
            <a:picLocks noChangeAspect="1"/>
          </p:cNvPicPr>
          <p:nvPr/>
        </p:nvPicPr>
        <p:blipFill>
          <a:blip r:embed="rId33"/>
          <a:stretch>
            <a:fillRect/>
          </a:stretch>
        </p:blipFill>
        <p:spPr>
          <a:xfrm>
            <a:off x="805430" y="15506700"/>
            <a:ext cx="3600000" cy="3600000"/>
          </a:xfrm>
          <a:prstGeom prst="rect">
            <a:avLst/>
          </a:prstGeom>
        </p:spPr>
      </p:pic>
      <p:pic>
        <p:nvPicPr>
          <p:cNvPr id="68" name="图片 67" descr="大线圈模型"/>
          <p:cNvPicPr>
            <a:picLocks noChangeAspect="1"/>
          </p:cNvPicPr>
          <p:nvPr/>
        </p:nvPicPr>
        <p:blipFill>
          <a:blip r:embed="rId34"/>
          <a:stretch>
            <a:fillRect/>
          </a:stretch>
        </p:blipFill>
        <p:spPr>
          <a:xfrm>
            <a:off x="355430" y="18874740"/>
            <a:ext cx="4500000" cy="4500000"/>
          </a:xfrm>
          <a:prstGeom prst="rect">
            <a:avLst/>
          </a:prstGeom>
        </p:spPr>
      </p:pic>
      <p:pic>
        <p:nvPicPr>
          <p:cNvPr id="69" name="图片 68" descr="10线圈模型"/>
          <p:cNvPicPr>
            <a:picLocks noChangeAspect="1"/>
          </p:cNvPicPr>
          <p:nvPr/>
        </p:nvPicPr>
        <p:blipFill>
          <a:blip r:embed="rId35"/>
          <a:stretch>
            <a:fillRect/>
          </a:stretch>
        </p:blipFill>
        <p:spPr>
          <a:xfrm>
            <a:off x="265430" y="23303230"/>
            <a:ext cx="4680000" cy="4680000"/>
          </a:xfrm>
          <a:prstGeom prst="rect">
            <a:avLst/>
          </a:prstGeom>
        </p:spPr>
      </p:pic>
      <p:pic>
        <p:nvPicPr>
          <p:cNvPr id="17" name="图片 16" descr="10线圈模型-磁通"/>
          <p:cNvPicPr>
            <a:picLocks noChangeAspect="1"/>
          </p:cNvPicPr>
          <p:nvPr/>
        </p:nvPicPr>
        <p:blipFill>
          <a:blip r:embed="rId36"/>
          <a:stretch>
            <a:fillRect/>
          </a:stretch>
        </p:blipFill>
        <p:spPr>
          <a:xfrm>
            <a:off x="17172305" y="29314140"/>
            <a:ext cx="3960000" cy="3960000"/>
          </a:xfrm>
          <a:prstGeom prst="rect">
            <a:avLst/>
          </a:prstGeom>
        </p:spPr>
      </p:pic>
      <p:pic>
        <p:nvPicPr>
          <p:cNvPr id="23" name="图片 22" descr="10线圈模型-等值线"/>
          <p:cNvPicPr>
            <a:picLocks noChangeAspect="1"/>
          </p:cNvPicPr>
          <p:nvPr/>
        </p:nvPicPr>
        <p:blipFill>
          <a:blip r:embed="rId37"/>
          <a:stretch>
            <a:fillRect/>
          </a:stretch>
        </p:blipFill>
        <p:spPr>
          <a:xfrm>
            <a:off x="17178655" y="33729930"/>
            <a:ext cx="3960000" cy="3960000"/>
          </a:xfrm>
          <a:prstGeom prst="rect">
            <a:avLst/>
          </a:prstGeom>
        </p:spPr>
      </p:pic>
      <p:pic>
        <p:nvPicPr>
          <p:cNvPr id="40" name="图片占位符 39" descr="10线圈模型-磁场"/>
          <p:cNvPicPr>
            <a:picLocks noGrp="1" noChangeAspect="1"/>
          </p:cNvPicPr>
          <p:nvPr>
            <p:ph type="pic" sz="quarter" idx="11"/>
          </p:nvPr>
        </p:nvPicPr>
        <p:blipFill>
          <a:blip r:embed="rId38"/>
          <a:srcRect t="2174" r="3152"/>
          <a:stretch>
            <a:fillRect/>
          </a:stretch>
        </p:blipFill>
        <p:spPr>
          <a:xfrm>
            <a:off x="619125" y="31750"/>
            <a:ext cx="9052560" cy="9144000"/>
          </a:xfrm>
          <a:prstGeom prst="rect">
            <a:avLst/>
          </a:prstGeom>
        </p:spPr>
      </p:pic>
      <p:pic>
        <p:nvPicPr>
          <p:cNvPr id="41" name="图片 40" descr="10线圈模型-15mm"/>
          <p:cNvPicPr>
            <a:picLocks noChangeAspect="1"/>
          </p:cNvPicPr>
          <p:nvPr/>
        </p:nvPicPr>
        <p:blipFill>
          <a:blip r:embed="rId39"/>
          <a:stretch>
            <a:fillRect/>
          </a:stretch>
        </p:blipFill>
        <p:spPr>
          <a:xfrm>
            <a:off x="21274405" y="29314140"/>
            <a:ext cx="3862155" cy="2448000"/>
          </a:xfrm>
          <a:prstGeom prst="rect">
            <a:avLst/>
          </a:prstGeom>
        </p:spPr>
      </p:pic>
      <p:pic>
        <p:nvPicPr>
          <p:cNvPr id="42" name="图片 41" descr="10线圈模型-100mm"/>
          <p:cNvPicPr>
            <a:picLocks noChangeAspect="1"/>
          </p:cNvPicPr>
          <p:nvPr/>
        </p:nvPicPr>
        <p:blipFill>
          <a:blip r:embed="rId40"/>
          <a:stretch>
            <a:fillRect/>
          </a:stretch>
        </p:blipFill>
        <p:spPr>
          <a:xfrm>
            <a:off x="25005665" y="29314140"/>
            <a:ext cx="3862461" cy="2448000"/>
          </a:xfrm>
          <a:prstGeom prst="rect">
            <a:avLst/>
          </a:prstGeom>
        </p:spPr>
      </p:pic>
      <p:pic>
        <p:nvPicPr>
          <p:cNvPr id="62" name="图片 61" descr="10线圈模型-300mm"/>
          <p:cNvPicPr>
            <a:picLocks noChangeAspect="1"/>
          </p:cNvPicPr>
          <p:nvPr/>
        </p:nvPicPr>
        <p:blipFill>
          <a:blip r:embed="rId41"/>
          <a:stretch>
            <a:fillRect/>
          </a:stretch>
        </p:blipFill>
        <p:spPr>
          <a:xfrm>
            <a:off x="28868370" y="29314140"/>
            <a:ext cx="3743325" cy="2372360"/>
          </a:xfrm>
          <a:prstGeom prst="rect">
            <a:avLst/>
          </a:prstGeom>
        </p:spPr>
      </p:pic>
      <p:pic>
        <p:nvPicPr>
          <p:cNvPr id="64" name="图片 63" descr="10线圈模型-中心轴"/>
          <p:cNvPicPr>
            <a:picLocks noChangeAspect="1"/>
          </p:cNvPicPr>
          <p:nvPr/>
        </p:nvPicPr>
        <p:blipFill>
          <a:blip r:embed="rId42"/>
          <a:stretch>
            <a:fillRect/>
          </a:stretch>
        </p:blipFill>
        <p:spPr>
          <a:xfrm>
            <a:off x="21322030" y="32848550"/>
            <a:ext cx="5544000" cy="2814124"/>
          </a:xfrm>
          <a:prstGeom prst="rect">
            <a:avLst/>
          </a:prstGeom>
        </p:spPr>
      </p:pic>
      <p:pic>
        <p:nvPicPr>
          <p:cNvPr id="65" name="图片 64" descr="10线圈模型-中心轴1"/>
          <p:cNvPicPr>
            <a:picLocks noChangeAspect="1"/>
          </p:cNvPicPr>
          <p:nvPr/>
        </p:nvPicPr>
        <p:blipFill>
          <a:blip r:embed="rId43"/>
          <a:stretch>
            <a:fillRect/>
          </a:stretch>
        </p:blipFill>
        <p:spPr>
          <a:xfrm>
            <a:off x="21336000" y="35761295"/>
            <a:ext cx="5544000" cy="1654869"/>
          </a:xfrm>
          <a:prstGeom prst="rect">
            <a:avLst/>
          </a:prstGeom>
        </p:spPr>
      </p:pic>
      <p:pic>
        <p:nvPicPr>
          <p:cNvPr id="67" name="图片 66" descr="10线圈模型-中心点"/>
          <p:cNvPicPr>
            <a:picLocks noChangeAspect="1"/>
          </p:cNvPicPr>
          <p:nvPr/>
        </p:nvPicPr>
        <p:blipFill>
          <a:blip r:embed="rId44"/>
          <a:stretch>
            <a:fillRect/>
          </a:stretch>
        </p:blipFill>
        <p:spPr>
          <a:xfrm>
            <a:off x="27057350" y="32847280"/>
            <a:ext cx="5544000" cy="2814323"/>
          </a:xfrm>
          <a:prstGeom prst="rect">
            <a:avLst/>
          </a:prstGeom>
        </p:spPr>
      </p:pic>
      <p:pic>
        <p:nvPicPr>
          <p:cNvPr id="70" name="图片 69" descr="10线圈模型-中心点1"/>
          <p:cNvPicPr>
            <a:picLocks noChangeAspect="1"/>
          </p:cNvPicPr>
          <p:nvPr/>
        </p:nvPicPr>
        <p:blipFill>
          <a:blip r:embed="rId45"/>
          <a:stretch>
            <a:fillRect/>
          </a:stretch>
        </p:blipFill>
        <p:spPr>
          <a:xfrm>
            <a:off x="27061160" y="35761295"/>
            <a:ext cx="5544000" cy="1655007"/>
          </a:xfrm>
          <a:prstGeom prst="rect">
            <a:avLst/>
          </a:prstGeom>
        </p:spPr>
      </p:pic>
      <p:sp>
        <p:nvSpPr>
          <p:cNvPr id="72" name="Text Placeholder 14"/>
          <p:cNvSpPr>
            <a:spLocks noGrp="1"/>
          </p:cNvSpPr>
          <p:nvPr/>
        </p:nvSpPr>
        <p:spPr>
          <a:xfrm>
            <a:off x="805180" y="36386135"/>
            <a:ext cx="9070975" cy="1303655"/>
          </a:xfrm>
          <a:prstGeom prst="rect">
            <a:avLst/>
          </a:prstGeom>
        </p:spPr>
        <p:txBody>
          <a:bodyPr vert="horz" lIns="91440" tIns="45720" rIns="91440" bIns="45720" rtlCol="0" anchor="b">
            <a:noAutofit/>
          </a:bodyPr>
          <a:lstStyle>
            <a:lvl1pPr marL="0" indent="0" algn="l" defTabSz="3291840" rtl="0" eaLnBrk="1" latinLnBrk="0" hangingPunct="1">
              <a:lnSpc>
                <a:spcPct val="100000"/>
              </a:lnSpc>
              <a:spcBef>
                <a:spcPts val="3600"/>
              </a:spcBef>
              <a:buFont typeface="Arial" panose="020B0604020202020204" pitchFamily="34" charset="0"/>
              <a:buNone/>
              <a:defRPr sz="7000" b="1"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t>结论</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TABLE_ENDDRAG_ORIGIN_RECT" val="384*659"/>
  <p:tag name="TABLE_ENDDRAG_RECT" val="962*2308*384*659"/>
</p:tagLst>
</file>

<file path=ppt/tags/tag3.xml><?xml version="1.0" encoding="utf-8"?>
<p:tagLst xmlns:a="http://schemas.openxmlformats.org/drawingml/2006/main" xmlns:r="http://schemas.openxmlformats.org/officeDocument/2006/relationships" xmlns:p="http://schemas.openxmlformats.org/presentationml/2006/main">
  <p:tag name="TABLE_ENDDRAG_ORIGIN_RECT" val="431*398"/>
  <p:tag name="TABLE_ENDDRAG_RECT" val="2124*2576*431*398"/>
</p:tagLst>
</file>

<file path=ppt/tags/tag4.xml><?xml version="1.0" encoding="utf-8"?>
<p:tagLst xmlns:a="http://schemas.openxmlformats.org/drawingml/2006/main" xmlns:r="http://schemas.openxmlformats.org/officeDocument/2006/relationships" xmlns:p="http://schemas.openxmlformats.org/presentationml/2006/main">
  <p:tag name="TABLE_ENDDRAG_ORIGIN_RECT" val="433*398"/>
  <p:tag name="TABLE_ENDDRAG_RECT" val="1679*2576*433*398"/>
</p:tagLst>
</file>

<file path=ppt/tags/tag5.xml><?xml version="1.0" encoding="utf-8"?>
<p:tagLst xmlns:a="http://schemas.openxmlformats.org/drawingml/2006/main" xmlns:r="http://schemas.openxmlformats.org/officeDocument/2006/relationships" xmlns:p="http://schemas.openxmlformats.org/presentationml/2006/main">
  <p:tag name="TABLE_ENDDRAG_ORIGIN_RECT" val="1084*254"/>
  <p:tag name="TABLE_ENDDRAG_RECT" val="343*1572*1084*254"/>
</p:tagLst>
</file>

<file path=ppt/tags/tag6.xml><?xml version="1.0" encoding="utf-8"?>
<p:tagLst xmlns:a="http://schemas.openxmlformats.org/drawingml/2006/main" xmlns:r="http://schemas.openxmlformats.org/officeDocument/2006/relationships" xmlns:p="http://schemas.openxmlformats.org/presentationml/2006/main">
  <p:tag name="TABLE_ENDDRAG_ORIGIN_RECT" val="248*609"/>
  <p:tag name="TABLE_ENDDRAG_RECT" val="1383*2305*248*609"/>
</p:tagLst>
</file>

<file path=ppt/tags/tag7.xml><?xml version="1.0" encoding="utf-8"?>
<p:tagLst xmlns:a="http://schemas.openxmlformats.org/drawingml/2006/main" xmlns:r="http://schemas.openxmlformats.org/officeDocument/2006/relationships" xmlns:p="http://schemas.openxmlformats.org/presentationml/2006/main">
  <p:tag name="TABLE_ENDDRAG_ORIGIN_RECT" val="875*237"/>
  <p:tag name="TABLE_ENDDRAG_RECT" val="1679*2305*875*237"/>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TotalTime>
  <Words>1054</Words>
  <Application>Microsoft Office PowerPoint</Application>
  <PresentationFormat>自定义</PresentationFormat>
  <Paragraphs>40</Paragraphs>
  <Slides>1</Slides>
  <Notes>0</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9" baseType="lpstr">
      <vt:lpstr>等线</vt:lpstr>
      <vt:lpstr>等线 Light</vt:lpstr>
      <vt:lpstr>Arial</vt:lpstr>
      <vt:lpstr>Calibri</vt:lpstr>
      <vt:lpstr>Calibri Light</vt:lpstr>
      <vt:lpstr>Cambria Math</vt:lpstr>
      <vt:lpstr>Office Theme</vt:lpstr>
      <vt:lpstr>Equation.KSEE3</vt:lpstr>
      <vt:lpstr>脉冲电磁场在睡眠应用的 COMSOL 仿真案例分享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227</cp:revision>
  <cp:lastPrinted>2023-01-06T15:48:00Z</cp:lastPrinted>
  <dcterms:created xsi:type="dcterms:W3CDTF">2023-01-03T14:57:00Z</dcterms:created>
  <dcterms:modified xsi:type="dcterms:W3CDTF">2025-10-28T02:06:24Z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4E618B1C4AF3496A8AF4C5FD78A5D3E9_12</vt:lpwstr>
  </property>
  <property fmtid="{D5CDD505-2E9C-101B-9397-08002B2CF9AE}" pid="3" name="KSOProductBuildVer">
    <vt:lpwstr>2052-12.1.0.22529</vt:lpwstr>
  </property>
</Properties>
</file>