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280" y="16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altLang="zh-CN" dirty="0"/>
              <a:t>COMSOL </a:t>
            </a:r>
            <a:r>
              <a:rPr lang="en-US" altLang="zh-CN"/>
              <a:t>Multiphysics® </a:t>
            </a:r>
            <a:r>
              <a:rPr lang="zh-CN" altLang="en-US"/>
              <a:t>在</a:t>
            </a:r>
            <a:r>
              <a:rPr lang="zh-CN" altLang="en-US" dirty="0"/>
              <a:t>水下物体散射声场建模仿真中的应用</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何传林，温文豪，李冬</a:t>
            </a:r>
            <a:endParaRPr lang="en-US" altLang="zh-CN" dirty="0"/>
          </a:p>
          <a:p>
            <a:r>
              <a:rPr lang="zh-CN" altLang="en-US" dirty="0"/>
              <a:t>海洋工程学院，哈尔滨工业大学，威海，山东，中国</a:t>
            </a:r>
            <a:endParaRPr lang="en-US" dirty="0"/>
          </a:p>
        </p:txBody>
      </p:sp>
      <p:pic>
        <p:nvPicPr>
          <p:cNvPr id="24" name="图片占位符 23" descr="图表, 表面图&#10;&#10;AI 生成的内容可能不正确。">
            <a:extLst>
              <a:ext uri="{FF2B5EF4-FFF2-40B4-BE49-F238E27FC236}">
                <a16:creationId xmlns:a16="http://schemas.microsoft.com/office/drawing/2014/main" id="{9A54E692-8006-1D75-3838-3531442BE5E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1416" r="11416"/>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zh-CN" altLang="en-US" dirty="0"/>
              <a:t>对于半径为</a:t>
            </a:r>
            <a:r>
              <a:rPr lang="en-US" altLang="zh-CN" dirty="0"/>
              <a:t>a</a:t>
            </a:r>
            <a:r>
              <a:rPr lang="zh-CN" altLang="en-US" dirty="0"/>
              <a:t>的刚性球，其全向对称性可将三维空间散射问题化简为二维极坐标平面的散射问题，坐标系原点与刚性球的球心重合。分别采用互为共轭关系的两个平面波照射刚性球，分析两种情况下散射远场形态函数的实部、虚部和模之间的对应关系。图</a:t>
            </a:r>
            <a:r>
              <a:rPr lang="en-US" altLang="zh-CN" dirty="0"/>
              <a:t>1</a:t>
            </a:r>
            <a:r>
              <a:rPr lang="zh-CN" altLang="en-US" dirty="0"/>
              <a:t>展示了刚性球半径</a:t>
            </a:r>
            <a:r>
              <a:rPr lang="en-US" altLang="zh-CN" i="1" dirty="0"/>
              <a:t>a</a:t>
            </a:r>
            <a:r>
              <a:rPr lang="en-US" altLang="zh-CN" dirty="0"/>
              <a:t> = 2 m</a:t>
            </a:r>
            <a:r>
              <a:rPr lang="zh-CN" altLang="en-US" dirty="0"/>
              <a:t>、入射平面波频率为</a:t>
            </a:r>
            <a:r>
              <a:rPr lang="en-US" altLang="zh-CN" dirty="0"/>
              <a:t>0.5 kHz</a:t>
            </a:r>
            <a:r>
              <a:rPr lang="zh-CN" altLang="en-US" dirty="0"/>
              <a:t>条件下</a:t>
            </a:r>
            <a:r>
              <a:rPr lang="en-US" altLang="zh-CN" i="1" dirty="0"/>
              <a:t>f</a:t>
            </a:r>
            <a:r>
              <a:rPr lang="en-US" altLang="zh-CN" baseline="-25000" dirty="0"/>
              <a:t>∞,1</a:t>
            </a:r>
            <a:r>
              <a:rPr lang="en-US" altLang="zh-CN" dirty="0"/>
              <a:t>(</a:t>
            </a:r>
            <a:r>
              <a:rPr lang="en-US" altLang="zh-CN" i="1" dirty="0"/>
              <a:t>θ</a:t>
            </a:r>
            <a:r>
              <a:rPr lang="en-US" altLang="zh-CN" dirty="0"/>
              <a:t>)</a:t>
            </a:r>
            <a:r>
              <a:rPr lang="zh-CN" altLang="en-US" dirty="0"/>
              <a:t>和</a:t>
            </a:r>
            <a:r>
              <a:rPr lang="en-US" altLang="zh-CN" i="1" dirty="0"/>
              <a:t>f</a:t>
            </a:r>
            <a:r>
              <a:rPr lang="en-US" altLang="zh-CN" baseline="-25000" dirty="0"/>
              <a:t>∞,2</a:t>
            </a:r>
            <a:r>
              <a:rPr lang="en-US" altLang="zh-CN" dirty="0"/>
              <a:t>(</a:t>
            </a:r>
            <a:r>
              <a:rPr lang="en-US" altLang="zh-CN" i="1" dirty="0"/>
              <a:t>θ</a:t>
            </a:r>
            <a:r>
              <a:rPr lang="en-US" altLang="zh-CN" dirty="0"/>
              <a:t>)</a:t>
            </a:r>
            <a:r>
              <a:rPr lang="zh-CN" altLang="en-US" dirty="0"/>
              <a:t>的计算结果，其中左图为形态函数实部、虚部的对比，右图为模的对比。该结果直观地展示了两种散射远场形态函数的共轭关系：实部相同、虚部互反、模相等。依此类推对于弹性球</a:t>
            </a:r>
            <a:r>
              <a:rPr lang="en-US" altLang="zh-CN" dirty="0"/>
              <a:t>(</a:t>
            </a:r>
            <a:r>
              <a:rPr lang="zh-CN" altLang="en-US" dirty="0"/>
              <a:t>壳</a:t>
            </a:r>
            <a:r>
              <a:rPr lang="en-US" altLang="zh-CN" dirty="0"/>
              <a:t>)</a:t>
            </a:r>
            <a:r>
              <a:rPr lang="zh-CN" altLang="en-US" dirty="0"/>
              <a:t>、无限长圆柱体</a:t>
            </a:r>
            <a:r>
              <a:rPr lang="en-US" altLang="zh-CN" dirty="0"/>
              <a:t>(</a:t>
            </a:r>
            <a:r>
              <a:rPr lang="zh-CN" altLang="en-US" dirty="0"/>
              <a:t>壳</a:t>
            </a:r>
            <a:r>
              <a:rPr lang="en-US" altLang="zh-CN" dirty="0"/>
              <a:t>)</a:t>
            </a:r>
            <a:r>
              <a:rPr lang="zh-CN" altLang="en-US" dirty="0"/>
              <a:t>等规则散射体也可以得到相似的结论。</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30573426" cy="2315228"/>
          </a:xfrm>
        </p:spPr>
        <p:txBody>
          <a:bodyPr/>
          <a:lstStyle/>
          <a:p>
            <a:r>
              <a:rPr lang="en-US" altLang="zh-CN" dirty="0"/>
              <a:t>[1] </a:t>
            </a:r>
            <a:r>
              <a:rPr lang="zh-CN" altLang="en-US" dirty="0"/>
              <a:t>汤渭霖</a:t>
            </a:r>
            <a:r>
              <a:rPr lang="en-US" altLang="zh-CN" dirty="0"/>
              <a:t>, </a:t>
            </a:r>
            <a:r>
              <a:rPr lang="zh-CN" altLang="en-US" dirty="0"/>
              <a:t>范军</a:t>
            </a:r>
            <a:r>
              <a:rPr lang="en-US" altLang="zh-CN" dirty="0"/>
              <a:t>, </a:t>
            </a:r>
            <a:r>
              <a:rPr lang="zh-CN" altLang="en-US" dirty="0"/>
              <a:t>马忠成</a:t>
            </a:r>
            <a:r>
              <a:rPr lang="en-US" altLang="zh-CN" dirty="0"/>
              <a:t>, </a:t>
            </a:r>
            <a:r>
              <a:rPr lang="zh-CN" altLang="en-US" dirty="0"/>
              <a:t>水中目标声散射</a:t>
            </a:r>
            <a:r>
              <a:rPr lang="en-US" altLang="zh-CN" dirty="0"/>
              <a:t>[</a:t>
            </a:r>
            <a:r>
              <a:rPr lang="en-US" dirty="0"/>
              <a:t>M]. </a:t>
            </a:r>
            <a:r>
              <a:rPr lang="zh-CN" altLang="en-US" dirty="0"/>
              <a:t>科学出版社</a:t>
            </a:r>
            <a:r>
              <a:rPr lang="en-US" altLang="zh-CN" dirty="0"/>
              <a:t>, </a:t>
            </a:r>
            <a:r>
              <a:rPr lang="zh-CN" altLang="en-US" dirty="0"/>
              <a:t>北京</a:t>
            </a:r>
            <a:r>
              <a:rPr lang="en-US" altLang="zh-CN" dirty="0"/>
              <a:t>, 2018.</a:t>
            </a:r>
          </a:p>
          <a:p>
            <a:r>
              <a:rPr lang="en-US" altLang="zh-CN" dirty="0"/>
              <a:t>[2] </a:t>
            </a:r>
            <a:r>
              <a:rPr lang="en-US" dirty="0"/>
              <a:t>Chuanlin He, Simulations on the Problem of Underwater Target Scattering by COMSOL Multiphysics[C]. International Conference on Frontiers of Ocean Science and Technology, Changsha, 2024.</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t>应用</a:t>
            </a:r>
            <a:r>
              <a:rPr lang="en-US" altLang="zh-CN" dirty="0"/>
              <a:t>COMSOL Multiphysics®</a:t>
            </a:r>
            <a:r>
              <a:rPr lang="zh-CN" altLang="en-US" dirty="0"/>
              <a:t>解算无限水域和浅海信道中的目标声散射问题。</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本文介绍作者工作中经常用的三种频域模型：声学边界元</a:t>
            </a:r>
            <a:r>
              <a:rPr lang="en-US" altLang="zh-CN" dirty="0"/>
              <a:t>(pressure acoustics, boundary element</a:t>
            </a:r>
            <a:r>
              <a:rPr lang="zh-CN" altLang="en-US" dirty="0"/>
              <a:t>，简记</a:t>
            </a:r>
            <a:r>
              <a:rPr lang="en-US" altLang="zh-CN" dirty="0"/>
              <a:t>pabe)</a:t>
            </a:r>
            <a:r>
              <a:rPr lang="zh-CN" altLang="en-US" dirty="0"/>
              <a:t>、高频渐近散射</a:t>
            </a:r>
            <a:r>
              <a:rPr lang="en-US" altLang="zh-CN" dirty="0"/>
              <a:t>(pressure acoustics, asymptomatic scattering</a:t>
            </a:r>
            <a:r>
              <a:rPr lang="zh-CN" altLang="en-US" dirty="0"/>
              <a:t>，简记</a:t>
            </a:r>
            <a:r>
              <a:rPr lang="en-US" altLang="zh-CN" dirty="0"/>
              <a:t>paas)</a:t>
            </a:r>
            <a:r>
              <a:rPr lang="zh-CN" altLang="en-US" dirty="0"/>
              <a:t>和固体力学</a:t>
            </a:r>
            <a:r>
              <a:rPr lang="en-US" altLang="zh-CN" dirty="0"/>
              <a:t>-</a:t>
            </a:r>
            <a:r>
              <a:rPr lang="zh-CN" altLang="en-US" dirty="0"/>
              <a:t>声学边界元多物理场</a:t>
            </a:r>
            <a:r>
              <a:rPr lang="en-US" altLang="zh-CN" dirty="0"/>
              <a:t>(</a:t>
            </a:r>
            <a:r>
              <a:rPr lang="zh-CN" altLang="en-US" dirty="0"/>
              <a:t>简记</a:t>
            </a:r>
            <a:r>
              <a:rPr lang="en-US" altLang="zh-CN" dirty="0"/>
              <a:t>FEM-BEM)</a:t>
            </a:r>
            <a:r>
              <a:rPr lang="zh-CN" altLang="en-US" dirty="0"/>
              <a:t>模型计算简单规则目标</a:t>
            </a:r>
            <a:r>
              <a:rPr lang="en-US" altLang="zh-CN" dirty="0"/>
              <a:t>(</a:t>
            </a:r>
            <a:r>
              <a:rPr lang="zh-CN" altLang="en-US" dirty="0"/>
              <a:t>刚性球、弹性实心球</a:t>
            </a:r>
            <a:r>
              <a:rPr lang="en-US" altLang="zh-CN" dirty="0"/>
              <a:t>)</a:t>
            </a:r>
            <a:r>
              <a:rPr lang="zh-CN" altLang="en-US" dirty="0"/>
              <a:t>、外形复杂目标</a:t>
            </a:r>
            <a:r>
              <a:rPr lang="en-US" altLang="zh-CN" dirty="0"/>
              <a:t>(BETSSI</a:t>
            </a:r>
            <a:r>
              <a:rPr lang="zh-CN" altLang="en-US" dirty="0"/>
              <a:t>潜艇</a:t>
            </a:r>
            <a:r>
              <a:rPr lang="en-US" altLang="zh-CN" dirty="0"/>
              <a:t>)</a:t>
            </a:r>
            <a:r>
              <a:rPr lang="zh-CN" altLang="en-US" dirty="0"/>
              <a:t>在无限水域空间和浅海信道中的散射声场时的具体应用案例和仿真结果，并通过将其与</a:t>
            </a:r>
            <a:r>
              <a:rPr lang="en-US" altLang="zh-CN" dirty="0"/>
              <a:t>Rayleigh</a:t>
            </a:r>
            <a:r>
              <a:rPr lang="zh-CN" altLang="en-US" dirty="0"/>
              <a:t>级数理论解比对指出各方法的适用性范围。相关的分析结论对于用</a:t>
            </a:r>
            <a:r>
              <a:rPr lang="en-US" altLang="zh-CN" dirty="0"/>
              <a:t>COMSOL Multiphysics®</a:t>
            </a:r>
            <a:r>
              <a:rPr lang="zh-CN" altLang="en-US" dirty="0"/>
              <a:t>完成复杂外形或结构物体在非理想波导条件下的散射声场建模具有一定的参考意义。以上仿真结果和对比分析表明，</a:t>
            </a:r>
            <a:r>
              <a:rPr lang="en-US" altLang="zh-CN" dirty="0"/>
              <a:t>COMSOL Multiphysics®</a:t>
            </a:r>
            <a:r>
              <a:rPr lang="zh-CN" altLang="en-US" dirty="0"/>
              <a:t>的声学模块在水下物体的散射声场建模方面展现了独特优势，后续值得在浅海复杂物体的散射声场快速预报方面进一步挖掘更大的潜力。</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刚性球的散射远场形态函数计算结果</a:t>
            </a:r>
            <a:endParaRPr lang="en-US" dirty="0"/>
          </a:p>
        </p:txBody>
      </p:sp>
      <p:pic>
        <p:nvPicPr>
          <p:cNvPr id="28" name="图片占位符 27" descr="图表, 雷达图&#10;&#10;AI 生成的内容可能不正确。">
            <a:extLst>
              <a:ext uri="{FF2B5EF4-FFF2-40B4-BE49-F238E27FC236}">
                <a16:creationId xmlns:a16="http://schemas.microsoft.com/office/drawing/2014/main" id="{5491EA56-14ED-2066-3D62-BF2F44E86184}"/>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4293" b="4293"/>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t>图</a:t>
            </a:r>
            <a:r>
              <a:rPr lang="en-US" altLang="zh-CN" dirty="0"/>
              <a:t>1. </a:t>
            </a:r>
            <a:r>
              <a:rPr lang="zh-CN" altLang="zh-CN" dirty="0"/>
              <a:t>刚性球散射远场形态函数</a:t>
            </a:r>
            <a:r>
              <a:rPr lang="en-US" altLang="zh-CN" i="1" dirty="0"/>
              <a:t>f</a:t>
            </a:r>
            <a:r>
              <a:rPr lang="en-US" altLang="zh-CN" baseline="-25000" dirty="0"/>
              <a:t>∞,1</a:t>
            </a:r>
            <a:r>
              <a:rPr lang="en-US" altLang="zh-CN" dirty="0"/>
              <a:t>(</a:t>
            </a:r>
            <a:r>
              <a:rPr lang="en-US" altLang="zh-CN" i="1" dirty="0"/>
              <a:t>θ</a:t>
            </a:r>
            <a:r>
              <a:rPr lang="en-US" altLang="zh-CN" dirty="0"/>
              <a:t>)</a:t>
            </a:r>
            <a:r>
              <a:rPr lang="zh-CN" altLang="zh-CN" dirty="0"/>
              <a:t>和</a:t>
            </a:r>
            <a:r>
              <a:rPr lang="en-US" altLang="zh-CN" i="1" dirty="0"/>
              <a:t>f</a:t>
            </a:r>
            <a:r>
              <a:rPr lang="en-US" altLang="zh-CN" baseline="-25000" dirty="0"/>
              <a:t>∞,2</a:t>
            </a:r>
            <a:r>
              <a:rPr lang="en-US" altLang="zh-CN" dirty="0"/>
              <a:t>(</a:t>
            </a:r>
            <a:r>
              <a:rPr lang="en-US" altLang="zh-CN" i="1" dirty="0"/>
              <a:t>θ</a:t>
            </a:r>
            <a:r>
              <a:rPr lang="en-US" altLang="zh-CN" dirty="0"/>
              <a:t>)</a:t>
            </a:r>
            <a:r>
              <a:rPr lang="zh-CN" altLang="zh-CN" dirty="0"/>
              <a:t>的计算结果对比：</a:t>
            </a:r>
            <a:r>
              <a:rPr lang="en-US" altLang="zh-CN" dirty="0"/>
              <a:t>(a)</a:t>
            </a:r>
            <a:r>
              <a:rPr lang="en-US" altLang="zh-CN" i="1" dirty="0"/>
              <a:t>f</a:t>
            </a:r>
            <a:r>
              <a:rPr lang="en-US" altLang="zh-CN" baseline="-25000" dirty="0"/>
              <a:t>∞</a:t>
            </a:r>
            <a:r>
              <a:rPr lang="zh-CN" altLang="zh-CN" dirty="0"/>
              <a:t>的实部、虚部，</a:t>
            </a:r>
            <a:r>
              <a:rPr lang="en-US" altLang="zh-CN" dirty="0"/>
              <a:t>(b)|</a:t>
            </a:r>
            <a:r>
              <a:rPr lang="en-US" altLang="zh-CN" i="1" dirty="0"/>
              <a:t>f</a:t>
            </a:r>
            <a:r>
              <a:rPr lang="en-US" altLang="zh-CN" baseline="-25000" dirty="0"/>
              <a:t>∞</a:t>
            </a:r>
            <a:r>
              <a:rPr lang="en-US" altLang="zh-CN" dirty="0"/>
              <a:t>|</a:t>
            </a:r>
            <a:r>
              <a:rPr lang="zh-CN" altLang="zh-CN" dirty="0"/>
              <a:t>。</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zh-CN" altLang="en-US" dirty="0"/>
              <a:t>图</a:t>
            </a:r>
            <a:r>
              <a:rPr lang="en-US" altLang="zh-CN" dirty="0"/>
              <a:t>2</a:t>
            </a:r>
            <a:r>
              <a:rPr lang="zh-CN" altLang="en-US" dirty="0"/>
              <a:t>左图给出了在水深</a:t>
            </a:r>
            <a:r>
              <a:rPr lang="en-US" altLang="zh-CN" dirty="0"/>
              <a:t>100 m</a:t>
            </a:r>
            <a:r>
              <a:rPr lang="zh-CN" altLang="en-US" dirty="0"/>
              <a:t>的</a:t>
            </a:r>
            <a:r>
              <a:rPr lang="en-US" altLang="zh-CN" dirty="0"/>
              <a:t>Pekeris</a:t>
            </a:r>
            <a:r>
              <a:rPr lang="zh-CN" altLang="en-US" dirty="0"/>
              <a:t>波导中半径</a:t>
            </a:r>
            <a:r>
              <a:rPr lang="en-US" altLang="zh-CN" dirty="0"/>
              <a:t>10 m</a:t>
            </a:r>
            <a:r>
              <a:rPr lang="zh-CN" altLang="en-US" dirty="0"/>
              <a:t>的刚性球位于水下</a:t>
            </a:r>
            <a:r>
              <a:rPr lang="en-US" altLang="zh-CN" dirty="0"/>
              <a:t>50 m</a:t>
            </a:r>
            <a:r>
              <a:rPr lang="zh-CN" altLang="en-US" dirty="0"/>
              <a:t>、被同样水深但水平间隔</a:t>
            </a:r>
            <a:r>
              <a:rPr lang="en-US" altLang="zh-CN" dirty="0"/>
              <a:t>4 km</a:t>
            </a:r>
            <a:r>
              <a:rPr lang="zh-CN" altLang="en-US" dirty="0"/>
              <a:t>的单频</a:t>
            </a:r>
            <a:r>
              <a:rPr lang="en-US" altLang="zh-CN" dirty="0"/>
              <a:t>(0.3 kHz)</a:t>
            </a:r>
            <a:r>
              <a:rPr lang="zh-CN" altLang="en-US" dirty="0"/>
              <a:t>点声源照射时，反向散射声场的分布情况和典型深度处的反向散射波的声压级随距离的变化结果。这里计算刚性球的散射远场形态函数时分别采用了</a:t>
            </a:r>
            <a:r>
              <a:rPr lang="en-US" altLang="zh-CN" dirty="0"/>
              <a:t>Rayleigh</a:t>
            </a:r>
            <a:r>
              <a:rPr lang="zh-CN" altLang="en-US" dirty="0"/>
              <a:t>级数解、</a:t>
            </a:r>
            <a:r>
              <a:rPr lang="en-US" altLang="zh-CN" dirty="0"/>
              <a:t>pabe</a:t>
            </a:r>
            <a:r>
              <a:rPr lang="zh-CN" altLang="en-US" dirty="0"/>
              <a:t>模型和</a:t>
            </a:r>
            <a:r>
              <a:rPr lang="en-US" altLang="zh-CN" dirty="0"/>
              <a:t>paas</a:t>
            </a:r>
            <a:r>
              <a:rPr lang="zh-CN" altLang="en-US" dirty="0"/>
              <a:t>模型，可以看出三种方法计算结果具有较好的一致性：声场分布结构几乎相同、声压级曲线也近乎重叠。</a:t>
            </a:r>
            <a:r>
              <a:rPr lang="zh-CN" altLang="zh-CN" dirty="0"/>
              <a:t>由于</a:t>
            </a:r>
            <a:r>
              <a:rPr lang="en-US" altLang="zh-CN" dirty="0"/>
              <a:t>paas</a:t>
            </a:r>
            <a:r>
              <a:rPr lang="zh-CN" altLang="zh-CN" dirty="0"/>
              <a:t>模型不能准确计算前向散射远场形态函数，其得到的声场结果与</a:t>
            </a:r>
            <a:r>
              <a:rPr lang="en-US" altLang="zh-CN" dirty="0"/>
              <a:t>Rayleigh</a:t>
            </a:r>
            <a:r>
              <a:rPr lang="zh-CN" altLang="zh-CN" dirty="0"/>
              <a:t>级数解和</a:t>
            </a:r>
            <a:r>
              <a:rPr lang="en-US" altLang="zh-CN" dirty="0"/>
              <a:t>pabe</a:t>
            </a:r>
            <a:r>
              <a:rPr lang="zh-CN" altLang="zh-CN" dirty="0"/>
              <a:t>模型的偏差均较大。这里引用前向声散射形态函数的</a:t>
            </a:r>
            <a:r>
              <a:rPr lang="en-US" altLang="zh-CN" dirty="0"/>
              <a:t>Kirchhoff</a:t>
            </a:r>
            <a:r>
              <a:rPr lang="zh-CN" altLang="zh-CN" dirty="0"/>
              <a:t>近似方法替代</a:t>
            </a:r>
            <a:r>
              <a:rPr lang="en-US" altLang="zh-CN" dirty="0"/>
              <a:t>paas</a:t>
            </a:r>
            <a:r>
              <a:rPr lang="zh-CN" altLang="zh-CN" dirty="0"/>
              <a:t>模型，</a:t>
            </a:r>
            <a:r>
              <a:rPr lang="zh-CN" altLang="en-US" dirty="0"/>
              <a:t>结果如</a:t>
            </a:r>
            <a:r>
              <a:rPr lang="zh-CN" altLang="zh-CN" dirty="0"/>
              <a:t>图</a:t>
            </a:r>
            <a:r>
              <a:rPr lang="en-US" altLang="zh-CN" dirty="0"/>
              <a:t>2</a:t>
            </a:r>
            <a:r>
              <a:rPr lang="zh-CN" altLang="en-US" dirty="0"/>
              <a:t>右图所示，</a:t>
            </a:r>
            <a:r>
              <a:rPr lang="zh-CN" altLang="zh-CN" dirty="0"/>
              <a:t>其声场分布和散射声压级的距离衰减曲线与前两种方法的吻合度较高。</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ltLang="zh-CN" dirty="0"/>
              <a:t>Pekeris</a:t>
            </a:r>
            <a:r>
              <a:rPr lang="zh-CN" altLang="en-US" dirty="0"/>
              <a:t>波导刚性球反向、前向散射仿真</a:t>
            </a:r>
            <a:endParaRPr lang="en-US" dirty="0"/>
          </a:p>
        </p:txBody>
      </p:sp>
      <p:pic>
        <p:nvPicPr>
          <p:cNvPr id="30" name="图片占位符 29" descr="图形用户界面, 图表, 直方图&#10;&#10;AI 生成的内容可能不正确。">
            <a:extLst>
              <a:ext uri="{FF2B5EF4-FFF2-40B4-BE49-F238E27FC236}">
                <a16:creationId xmlns:a16="http://schemas.microsoft.com/office/drawing/2014/main" id="{2FDDB017-9C7C-2971-911C-FF8DA45185DB}"/>
              </a:ext>
            </a:extLst>
          </p:cNvPr>
          <p:cNvPicPr>
            <a:picLocks noGrp="1"/>
          </p:cNvPicPr>
          <p:nvPr>
            <p:ph type="pic" sz="quarter" idx="34"/>
          </p:nvPr>
        </p:nvPicPr>
        <p:blipFill>
          <a:blip r:embed="rId4">
            <a:extLst>
              <a:ext uri="{28A0092B-C50C-407E-A947-70E740481C1C}">
                <a14:useLocalDpi xmlns:a14="http://schemas.microsoft.com/office/drawing/2010/main" val="0"/>
              </a:ext>
            </a:extLst>
          </a:blip>
          <a:srcRect l="9420" r="9420"/>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a:t>
            </a:r>
            <a:r>
              <a:rPr lang="en-US" altLang="zh-CN" dirty="0"/>
              <a:t>2. Pekeris</a:t>
            </a:r>
            <a:r>
              <a:rPr lang="zh-CN" altLang="en-US" dirty="0"/>
              <a:t>波导刚性球的反向和前向散射声场仿真结果</a:t>
            </a:r>
            <a:endParaRPr lang="en-US"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574</TotalTime>
  <Words>737</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COMSOL Multiphysics® 在水下物体散射声场建模仿真中的应用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Huiying (Zoey) Liu</cp:lastModifiedBy>
  <cp:revision>154</cp:revision>
  <cp:lastPrinted>2023-01-06T15:48:30Z</cp:lastPrinted>
  <dcterms:created xsi:type="dcterms:W3CDTF">2023-01-03T14:57:49Z</dcterms:created>
  <dcterms:modified xsi:type="dcterms:W3CDTF">2025-10-28T06:20:32Z</dcterms:modified>
</cp:coreProperties>
</file>