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6"/>
    <p:restoredTop sz="94659"/>
  </p:normalViewPr>
  <p:slideViewPr>
    <p:cSldViewPr snapToGrid="0">
      <p:cViewPr>
        <p:scale>
          <a:sx n="50" d="100"/>
          <a:sy n="50" d="100"/>
        </p:scale>
        <p:origin x="1480" y="-7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COMSOL_Digital_Twin.pdf</a:t>
            </a:r>
            <a:r>
              <a:rPr dirty="0"/>
              <a:t>, supplied by the user: scientific claims, numerical results, authorship, affiliations, and figures.</a:t>
            </a:r>
          </a:p>
          <a:p>
            <a:r>
              <a:rPr dirty="0"/>
              <a:t>- Poster-Template-COMSOL-Conference-2026-Boston (5).pptx, supplied by the user: poster dimensions, branding, typography, layout, footer, and COMSOL logo.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B1102-1879-4FC3-8CDB-11BA82089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buNone/>
              <a:defRPr sz="216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1E3701-6974-4465-AA13-B8FCE96C4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97EB0-43E9-4B11-B989-2B7DCF7527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45E62-8057-44CD-81E7-6FFA1B711E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CE483-7C25-4E22-B0B6-86BBA9A6BD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443B-B3EC-4709-955A-23969FF7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45AC-544C-4CE8-92B6-A716810C1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78112-0401-4AE0-B742-20743790388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9A2D7-951E-43B1-9D75-927AB14FCB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571AA-B2F8-45BA-8021-976E0C5978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0CB9-1AB0-4F44-8FAA-EE16D284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buNone/>
              <a:defRPr sz="216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A68D7-3E8A-4E63-B7B6-29D0A7ABA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8271B-10CB-46DB-9324-7B87B0A231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74660-C874-4F9E-8882-55E553BF61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F47B7-7ED5-4C5B-9A1B-D6A7C9EB5E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03CC-420A-443A-95F0-4BDA04AB0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BDCDA-0C47-48C2-9E95-1B033BB35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42BCB-703C-45C9-98D6-49F707D9E02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E15F1-1FA0-4027-B99F-0773A94D0D9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11C82-3529-4DD1-A879-5A53D7CDA2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56238-0C56-4827-9511-A884F18C19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D5D7-77FD-4F59-8333-BB08BBC4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34EE1-ADE3-4CF7-B28E-56741124A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1626D-9FE6-4F62-8533-C20DE105606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F79B5B-6CF2-4504-B74F-0057EA12943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12CDB-8890-4E96-A77D-D5EE2AF0E92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BDB5F4-3F1C-440E-B722-D7DE302131C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9F0EE-EA30-4CD1-BA56-2ACCF6AA6D1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481DB1-72FF-4CFA-83F0-D0ECD27A61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2C38-47AF-4B55-9E9E-5A359A07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3E5C7F-75E8-49BA-9196-3C6771A436E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B077A-5AFA-4F9C-BA2E-69E1F6D6FD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809DB0-CF94-471C-B265-968B7A9E42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F433BF-E8DE-4199-817F-CAE797F7929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90FC75-F765-44D6-BBF8-9EFBCC72B5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7B074-4254-48B5-9158-478BDE18E3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F752-0CC4-4312-A455-4A28E5527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buNone/>
              <a:defRPr sz="1152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256E9-B453-46E8-9E5E-03A723888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buNone/>
              <a:defRPr sz="11520"/>
            </a:lvl1pPr>
            <a:lvl2pPr>
              <a:buNone/>
              <a:defRPr sz="10080"/>
            </a:lvl2pPr>
            <a:lvl3pPr>
              <a:buNone/>
              <a:defRPr sz="8640"/>
            </a:lvl3pPr>
            <a:lvl4pPr>
              <a:buNone/>
              <a:defRPr sz="7200"/>
            </a:lvl4pPr>
            <a:lvl5pPr>
              <a:buNone/>
              <a:defRPr sz="7200"/>
            </a:lvl5pPr>
            <a:lvl6pPr>
              <a:buNone/>
              <a:defRPr sz="7200"/>
            </a:lvl6pPr>
            <a:lvl7pPr>
              <a:buNone/>
              <a:defRPr sz="7200"/>
            </a:lvl7pPr>
            <a:lvl8pPr>
              <a:buNone/>
              <a:defRPr sz="7200"/>
            </a:lvl8pPr>
            <a:lvl9pPr>
              <a:buNone/>
              <a:defRPr sz="72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6A489-BD88-47EF-A7C2-5E511656C5B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4DA14-0931-415D-983D-682A0F75629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1F1D5-489A-4240-954B-6AA170C122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6A695-7C4F-4608-8C80-5C0A78DF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D103-DAC7-4B7C-A1AF-0F2FBCA72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buNone/>
              <a:defRPr sz="1152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5F9BC5-6965-42ED-8748-545C2E42E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91FDC-052F-45B9-9B53-51A8CF3253F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579BF2-AD91-4EE9-A13F-231885DC556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BC5CF-D8F0-4EB8-969F-720054B4D1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B76C0-5F0D-4830-81D8-DB54BBC125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D026B-ACFE-4362-B1F1-86FC9022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67C73C-173F-4ADB-AE73-F9DDEC102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1C5A3-AC00-4B30-8490-0892F0602E8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1D4A4-8F0E-4B2C-887E-0947914E180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F2299-40F5-4E86-8893-15B70FC9E8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2E9445-865A-4F08-BB45-B44F10CD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BCF46-5FAA-44DF-851C-7A8AACD11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68EE6-46DD-4DAD-A673-4443D0DECEF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4FB72-66BC-4171-991C-A41E71E4B6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7A088-BFCC-477E-B627-92F6673306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F63A3B-78C7-47BE-AE5E-E10140E0464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>
            <a:spLocks noGrp="1"/>
          </p:cNvSpPr>
          <p:nvPr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buNone/>
            </a:pPr>
            <a:endParaRPr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buNone/>
              <a:defRPr sz="8203" b="1">
                <a:latin typeface="Calibri"/>
                <a:ea typeface="Calibri"/>
                <a:cs typeface="Calibri"/>
              </a:defRPr>
            </a:lvl1pPr>
          </a:lstStyle>
          <a:p>
            <a:r>
              <a:t>The Title of Poster (try to keep short, font size is 90-120 pt)</a:t>
            </a:r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81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Affiliation (30-40 pt)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/>
                <a:ea typeface="Calibri"/>
                <a:cs typeface="Calibri"/>
              </a:defRPr>
            </a:lvl1pPr>
          </a:lstStyle>
          <a:p>
            <a:r>
              <a:t>Your simulation results (export the image from COMSOL using the image snap shot with the format: PNG &amp; Background: transparent)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>
            <a:spLocks noGrp="1"/>
          </p:cNvSpPr>
          <p:nvPr/>
        </p:nvSpPr>
        <p:spPr>
          <a:xfrm>
            <a:off x="8360840" y="42714590"/>
            <a:ext cx="15200764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sz="4101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</a:rPr>
              <a:t>Excerpt from the Proceedings of the COMSOL Conference 2026 Boston</a:t>
            </a: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Write your methods here.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Add your references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>
            <a:spLocks noGrp="1"/>
          </p:cNvSpPr>
          <p:nvPr/>
        </p:nvSpPr>
        <p:spPr>
          <a:xfrm>
            <a:off x="1196912" y="38648293"/>
            <a:ext cx="15919818" cy="866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921" b="1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REFERENCES</a:t>
            </a:r>
            <a:endParaRPr sz="4101" b="1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Short 1-2 sentence introductory information about your project (font size 50-60 pt).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>
            <a:spLocks noGrp="1"/>
          </p:cNvSpPr>
          <p:nvPr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57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A4C97D5A-427B-430B-81FA-076569CE7E02}"/>
              </a:ext>
            </a:extLst>
          </p:cNvPr>
          <p:cNvSpPr>
            <a:spLocks noGrp="1"/>
          </p:cNvSpPr>
          <p:nvPr/>
        </p:nv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109D0CEA-0BEE-4889-845D-56AD9B639DF8}"/>
              </a:ext>
            </a:extLst>
          </p:cNvPr>
          <p:cNvSpPr>
            <a:spLocks noGrp="1"/>
          </p:cNvSpPr>
          <p:nvPr/>
        </p:nv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649531" y="14842766"/>
            <a:ext cx="29615963" cy="4714120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This space is best used for including your paper abstract/introduction and conclusions. Do NOT include images here. Keep the text in two columns as it is set </a:t>
            </a:r>
            <a:br/>
            <a:r>
              <a:t>(text in just 1 column would not be readable). </a:t>
            </a:r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Subtitle (write either: Abstract, Introduction, or Goals)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Subtitle (write: Methodology)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/>
                <a:ea typeface="Calibri"/>
                <a:cs typeface="Calibri"/>
              </a:defRPr>
            </a:lvl1pPr>
          </a:lstStyle>
          <a:p>
            <a:r>
              <a:t>Include relevant images and diagrams here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Captions should be 18–40 pt. Write captions: “FIGURE #. Text…”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/>
                <a:ea typeface="Calibri"/>
                <a:cs typeface="Calibri"/>
              </a:defRPr>
            </a:lvl1pPr>
          </a:lstStyle>
          <a:p>
            <a:r>
              <a:t>Your organization logo</a:t>
            </a:r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Write your results here.</a:t>
            </a:r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Subtitle (write: Results)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/>
                <a:ea typeface="Calibri"/>
                <a:cs typeface="Calibri"/>
              </a:defRPr>
            </a:lvl1pPr>
          </a:lstStyle>
          <a:p>
            <a:r>
              <a:t>Include relevant images and diagrams here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>
              <a:buNone/>
            </a:pPr>
            <a:r>
              <a:t>Captions should be 18–40 pt. Write captions: “FIGURE #. Text…”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44516B2-34A6-407A-B06A-72C9E15F25D8}"/>
              </a:ext>
            </a:extLst>
          </p:cNvPr>
          <p:cNvSpPr>
            <a:spLocks noGrp="1"/>
          </p:cNvSpPr>
          <p:nvPr/>
        </p:nvSpPr>
        <p:spPr>
          <a:xfrm>
            <a:off x="1" y="43781019"/>
            <a:ext cx="32917352" cy="11017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F7CE39-9823-4F5B-ABFE-098F325D8F35}"/>
              </a:ext>
            </a:extLst>
          </p:cNvPr>
          <p:cNvSpPr>
            <a:spLocks noGrp="1"/>
          </p:cNvSpPr>
          <p:nvPr/>
        </p:nvSpPr>
        <p:spPr>
          <a:xfrm rot="16200000">
            <a:off x="9635669" y="21885483"/>
            <a:ext cx="46451111" cy="11017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C28E66-72CA-4593-A5C3-C152AF7401E0}"/>
              </a:ext>
            </a:extLst>
          </p:cNvPr>
          <p:cNvSpPr>
            <a:spLocks noGrp="1"/>
          </p:cNvSpPr>
          <p:nvPr/>
        </p:nvSpPr>
        <p:spPr>
          <a:xfrm rot="16200000">
            <a:off x="-23166216" y="21885483"/>
            <a:ext cx="46451111" cy="11017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D7C444-DE16-42DD-9599-D07A4F3B6CB7}"/>
              </a:ext>
            </a:extLst>
          </p:cNvPr>
          <p:cNvSpPr>
            <a:spLocks noGrp="1"/>
          </p:cNvSpPr>
          <p:nvPr/>
        </p:nvSpPr>
        <p:spPr>
          <a:xfrm>
            <a:off x="1" y="-12063"/>
            <a:ext cx="32918401" cy="11017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C1A78C-DD81-48B0-B5FB-B545B0991A8C}"/>
              </a:ext>
            </a:extLst>
          </p:cNvPr>
          <p:cNvSpPr>
            <a:spLocks noGrp="1"/>
          </p:cNvSpPr>
          <p:nvPr/>
        </p:nvSpPr>
        <p:spPr>
          <a:xfrm rot="16200000">
            <a:off x="-22944304" y="21887196"/>
            <a:ext cx="46232848" cy="110179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2A3E9-DA00-46AF-B9F1-54AC93CFAAE1}"/>
              </a:ext>
            </a:extLst>
          </p:cNvPr>
          <p:cNvSpPr>
            <a:spLocks noGrp="1"/>
          </p:cNvSpPr>
          <p:nvPr/>
        </p:nvSpPr>
        <p:spPr>
          <a:xfrm rot="16200000">
            <a:off x="9626599" y="21890508"/>
            <a:ext cx="46232847" cy="110179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C92FBF-DC74-4B45-BD34-D5360DA66C2F}"/>
              </a:ext>
            </a:extLst>
          </p:cNvPr>
          <p:cNvSpPr>
            <a:spLocks noGrp="1"/>
          </p:cNvSpPr>
          <p:nvPr/>
        </p:nvSpPr>
        <p:spPr>
          <a:xfrm>
            <a:off x="115993" y="94801"/>
            <a:ext cx="32684779" cy="110179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E91BDC-6419-4206-9FBB-965A380CC1A6}"/>
              </a:ext>
            </a:extLst>
          </p:cNvPr>
          <p:cNvSpPr>
            <a:spLocks noGrp="1"/>
          </p:cNvSpPr>
          <p:nvPr/>
        </p:nvSpPr>
        <p:spPr>
          <a:xfrm>
            <a:off x="117630" y="43670839"/>
            <a:ext cx="32683141" cy="110179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918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FB0B70-915D-405A-BA9D-BD2B2EB4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2C486-6656-4C69-BD04-238699286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9976B-33F7-4E6A-907C-D8CE56328F6E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B3A2B-58B5-45FC-87B3-B3FB4740248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FA327-DDC2-4AA6-9561-1D10BE384C3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3291840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822960" indent="-822960" algn="l" defTabSz="3291840">
        <a:lnSpc>
          <a:spcPct val="90000"/>
        </a:lnSpc>
        <a:spcBef>
          <a:spcPts val="3600"/>
        </a:spcBef>
        <a:buFont typeface="Arial"/>
        <a:buChar char="•"/>
        <a:defRPr sz="10080" kern="1200">
          <a:solidFill>
            <a:schemeClr val="tx1"/>
          </a:solidFill>
          <a:latin typeface="+mn-lt"/>
          <a:ea typeface="+mn-lt"/>
          <a:cs typeface="+mn-lt"/>
        </a:defRPr>
      </a:lvl1pPr>
      <a:lvl2pPr marL="246888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8640" kern="1200">
          <a:solidFill>
            <a:schemeClr val="tx1"/>
          </a:solidFill>
          <a:latin typeface="+mn-lt"/>
          <a:ea typeface="+mn-lt"/>
          <a:cs typeface="+mn-lt"/>
        </a:defRPr>
      </a:lvl2pPr>
      <a:lvl3pPr marL="411480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7200" kern="1200">
          <a:solidFill>
            <a:schemeClr val="tx1"/>
          </a:solidFill>
          <a:latin typeface="+mn-lt"/>
          <a:ea typeface="+mn-lt"/>
          <a:cs typeface="+mn-lt"/>
        </a:defRPr>
      </a:lvl3pPr>
      <a:lvl4pPr marL="576072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4pPr>
      <a:lvl5pPr marL="740664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5pPr>
      <a:lvl6pPr marL="905256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6pPr>
      <a:lvl7pPr marL="1069848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7pPr>
      <a:lvl8pPr marL="1234440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8pPr>
      <a:lvl9pPr marL="13990320" indent="-822960" algn="l" defTabSz="3291840">
        <a:lnSpc>
          <a:spcPct val="90000"/>
        </a:lnSpc>
        <a:spcBef>
          <a:spcPts val="1800"/>
        </a:spcBef>
        <a:buFont typeface="Arial"/>
        <a:buChar char="•"/>
        <a:defRPr sz="648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1pPr>
      <a:lvl2pPr marL="164592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2pPr>
      <a:lvl3pPr marL="329184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3pPr>
      <a:lvl4pPr marL="493776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4pPr>
      <a:lvl5pPr marL="658368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5pPr>
      <a:lvl6pPr marL="822960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6pPr>
      <a:lvl7pPr marL="987552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7pPr>
      <a:lvl8pPr marL="1152144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8pPr>
      <a:lvl9pPr marL="13167360" algn="l" defTabSz="3291840">
        <a:buNone/>
        <a:defRPr sz="648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4564-37A0-47EB-985B-31EC8AEEC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2629" y="1438506"/>
            <a:ext cx="15747642" cy="3907429"/>
          </a:xfrm>
        </p:spPr>
        <p:txBody>
          <a:bodyPr>
            <a:noAutofit/>
          </a:bodyPr>
          <a:lstStyle/>
          <a:p>
            <a:pPr algn="l">
              <a:buNone/>
              <a:defRPr sz="8203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200" b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COMSOL Digital Twin for</a:t>
            </a:r>
            <a:r>
              <a:rPr sz="7200">
                <a:solidFill>
                  <a:srgbClr val="7030A0"/>
                </a:solidFill>
              </a:rPr>
              <a:t> </a:t>
            </a:r>
            <a:r>
              <a:rPr sz="7200" b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Raman–NIR Non-Invasive</a:t>
            </a:r>
            <a:r>
              <a:rPr sz="7200">
                <a:solidFill>
                  <a:srgbClr val="7030A0"/>
                </a:solidFill>
              </a:rPr>
              <a:t> </a:t>
            </a:r>
            <a:r>
              <a:rPr sz="7200" b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Glucose Sensing: From Prototype to Validation</a:t>
            </a:r>
            <a:endParaRPr sz="720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0B72B-0FE4-434A-ACA1-4A3BE67ACB2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132629" y="8585525"/>
            <a:ext cx="15512142" cy="2441557"/>
          </a:xfrm>
        </p:spPr>
        <p:txBody>
          <a:bodyPr/>
          <a:lstStyle/>
          <a:p>
            <a:pPr algn="l">
              <a:spcBef>
                <a:spcPts val="600"/>
              </a:spcBef>
              <a:spcAft>
                <a:spcPts val="600"/>
              </a:spcAft>
              <a:buNone/>
              <a:defRPr sz="4081">
                <a:solidFill>
                  <a:srgbClr val="7F7F7F"/>
                </a:solidFill>
                <a:latin typeface="Calibri"/>
                <a:ea typeface="Calibri"/>
                <a:cs typeface="Calibri"/>
              </a:defRPr>
            </a:pPr>
            <a:r>
              <a:rPr sz="4081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Md Shohel Rana¹, Md Mehedi Hasan¹, Andrew H. Sung²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  <a:defRPr sz="4081">
                <a:solidFill>
                  <a:srgbClr val="7F7F7F"/>
                </a:solidFill>
                <a:latin typeface="Calibri"/>
                <a:ea typeface="Calibri"/>
                <a:cs typeface="Calibri"/>
              </a:defRPr>
            </a:pPr>
            <a:r>
              <a:rPr sz="408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¹ Georgia Southern University, Statesboro, GA, USA</a:t>
            </a:r>
            <a:endParaRPr dirty="0">
              <a:solidFill>
                <a:srgbClr val="002060"/>
              </a:solidFill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  <a:defRPr sz="4081">
                <a:solidFill>
                  <a:srgbClr val="7F7F7F"/>
                </a:solidFill>
                <a:latin typeface="Calibri"/>
                <a:ea typeface="Calibri"/>
                <a:cs typeface="Calibri"/>
              </a:defRPr>
            </a:pPr>
            <a:r>
              <a:rPr sz="408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² The University of Southern Mississippi, Hattiesburg, MS, USA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8CEE9F-DAD5-47A2-8509-9F75DD38DCE6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14106184" y="21687825"/>
            <a:ext cx="17159309" cy="5414030"/>
          </a:xfrm>
        </p:spPr>
        <p:txBody>
          <a:bodyPr/>
          <a:lstStyle/>
          <a:p>
            <a:pPr marL="571500" indent="-571500" algn="just">
              <a:spcBef>
                <a:spcPts val="1200"/>
              </a:spcBef>
              <a:spcAft>
                <a:spcPts val="600"/>
              </a:spcAft>
              <a:buFont typeface="Arial"/>
              <a:buChar char="•"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 dirty="0">
                <a:solidFill>
                  <a:srgbClr val="1D5FBF"/>
                </a:solidFill>
              </a:rPr>
              <a:t>GEOMETRY</a:t>
            </a:r>
            <a:r>
              <a:rPr b="1" dirty="0">
                <a:solidFill>
                  <a:srgbClr val="2F75B5"/>
                </a:solidFill>
              </a:rPr>
              <a:t> — </a:t>
            </a:r>
            <a:r>
              <a:rPr sz="4101" b="1" dirty="0">
                <a:solidFill>
                  <a:srgbClr val="1D5FBF"/>
                </a:solidFill>
                <a:latin typeface="Calibri"/>
                <a:ea typeface="Calibri"/>
                <a:cs typeface="Calibri"/>
              </a:rPr>
              <a:t>Ray Optics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 off-axis excitation and near-normal Raman collection; detector offsets of −2, 0, and +2 mm.</a:t>
            </a:r>
          </a:p>
          <a:p>
            <a:pPr marL="571500" indent="-571500" algn="just">
              <a:spcBef>
                <a:spcPts val="1200"/>
              </a:spcBef>
              <a:spcAft>
                <a:spcPts val="600"/>
              </a:spcAft>
              <a:buFont typeface="Arial"/>
              <a:buChar char="•"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 dirty="0">
                <a:solidFill>
                  <a:srgbClr val="6F4FA3"/>
                </a:solidFill>
              </a:rPr>
              <a:t>SELECTIVITY</a:t>
            </a:r>
            <a:r>
              <a:rPr b="1" dirty="0">
                <a:solidFill>
                  <a:srgbClr val="2F75B5"/>
                </a:solidFill>
              </a:rPr>
              <a:t> — </a:t>
            </a:r>
            <a:r>
              <a:rPr sz="4101" b="1" dirty="0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Three-band BRS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 901.3 nm sideband, 915.5 nm glucose-sensitive band, and 920.15 nm sideband with </a:t>
            </a:r>
            <a:r>
              <a:rPr sz="4101" b="1" dirty="0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long-pass Rayleigh rejection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571500" indent="-571500" algn="just">
              <a:spcBef>
                <a:spcPts val="1200"/>
              </a:spcBef>
              <a:spcAft>
                <a:spcPts val="600"/>
              </a:spcAft>
              <a:buFont typeface="Arial"/>
              <a:buChar char="•"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 dirty="0">
                <a:solidFill>
                  <a:srgbClr val="D95F02"/>
                </a:solidFill>
              </a:rPr>
              <a:t>HEATING</a:t>
            </a:r>
            <a:r>
              <a:rPr b="1" dirty="0">
                <a:solidFill>
                  <a:srgbClr val="2F75B5"/>
                </a:solidFill>
              </a:rPr>
              <a:t> </a:t>
            </a:r>
            <a:r>
              <a:rPr b="1" dirty="0">
                <a:solidFill>
                  <a:schemeClr val="accent2"/>
                </a:solidFill>
              </a:rPr>
              <a:t>—</a:t>
            </a:r>
            <a:r>
              <a:rPr b="1" dirty="0">
                <a:solidFill>
                  <a:srgbClr val="2F75B5"/>
                </a:solidFill>
              </a:rPr>
              <a:t> 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91.5 </a:t>
            </a:r>
            <a:r>
              <a:rPr sz="410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mW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2% </a:t>
            </a:r>
            <a:r>
              <a:rPr sz="4101" b="1" dirty="0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assumed absorption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0.5 × 1.0 mm spot, 1 mm depth, and 300 s exposure.</a:t>
            </a:r>
          </a:p>
          <a:p>
            <a:pPr marL="571500" indent="-571500" algn="just">
              <a:spcBef>
                <a:spcPts val="1200"/>
              </a:spcBef>
              <a:spcAft>
                <a:spcPts val="600"/>
              </a:spcAft>
              <a:buFont typeface="Arial"/>
              <a:buChar char="•"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 dirty="0">
                <a:solidFill>
                  <a:srgbClr val="16834B"/>
                </a:solidFill>
              </a:rPr>
              <a:t>CALIBRATION</a:t>
            </a:r>
            <a:r>
              <a:rPr b="1" dirty="0">
                <a:solidFill>
                  <a:srgbClr val="0B7A5A"/>
                </a:solidFill>
              </a:rPr>
              <a:t> — </a:t>
            </a:r>
            <a:r>
              <a:rPr sz="4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11 glucose levels × 10 simulated repeats with drift and detector noise.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F6372D-DFEF-4C26-B3CF-D01CF87C8B2F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1276170" y="39466868"/>
            <a:ext cx="18154830" cy="3346646"/>
          </a:xfrm>
        </p:spPr>
        <p:txBody>
          <a:bodyPr/>
          <a:lstStyle/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J. Shi et al., “Sensor technologies for non-invasive blood glucose monitoring,” Sensors, 2025.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J. Wu et al., “A new generation of sensors for non-invasive blood glucose monitoring,” American Journal of Translational Research, 2023.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C.-W. Peng et al., “Noninvasive blood glucose monitoring system based on deep learning and multiwavelength near-infrared technology,” IEEE THMS, 2025.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A. Bresci et al., “Band-pass Raman spectroscopy unlocks compact point-of-care noninvasive continuous glucose monitoring,” Analytical Chemistry, 2025.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N. Aslam et al., “Quantum sensors for biomedical applications,” Nature Reviews Physics, 2023.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C. L. Degen et al., “Quantum sensing,” Reviews of Modern Physics, 2017.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M. Kaluza et al., “Clinical validation of noninvasive blood glucose measurements by midinfrared spectroscopy,” Communications Medicine, 2025.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T. Debnath et al., “Wearable intelligent system for non-invasive glucose monitoring using quantum sensing,” ACM BCB, 2026.</a:t>
            </a:r>
            <a:endParaRPr sz="2100">
              <a:solidFill>
                <a:schemeClr val="tx1"/>
              </a:solidFill>
            </a:endParaRPr>
          </a:p>
          <a:p>
            <a:pPr indent="-466435" algn="l">
              <a:spcBef>
                <a:spcPts val="600"/>
              </a:spcBef>
              <a:buFont typeface="+mj-lt"/>
              <a:buAutoNum type="arabicPeriod"/>
              <a:defRPr sz="204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pPr>
            <a:r>
              <a:rPr sz="21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M. S. Rana et al., “QSen-FMoE: A federated mixture-of-experts framework for quantum-driven next-generation wearable sensing,” ICBCB, 2026.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5CEEA8-9232-459D-AD4B-8928FA50658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16132629" y="6593749"/>
            <a:ext cx="15616605" cy="1888940"/>
          </a:xfrm>
        </p:spPr>
        <p:txBody>
          <a:bodyPr/>
          <a:lstStyle/>
          <a:p>
            <a:pPr algn="l">
              <a:buNone/>
              <a:defRPr sz="5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5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Simulation-guided </a:t>
            </a:r>
            <a:r>
              <a:rPr sz="5101" b="1">
                <a:solidFill>
                  <a:srgbClr val="1D5FBF"/>
                </a:solidFill>
                <a:latin typeface="Calibri"/>
                <a:ea typeface="Calibri"/>
                <a:cs typeface="Calibri"/>
              </a:rPr>
              <a:t>optical</a:t>
            </a:r>
            <a:r>
              <a:rPr sz="5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–</a:t>
            </a:r>
            <a:r>
              <a:rPr sz="5101" b="1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thermal</a:t>
            </a:r>
            <a:r>
              <a:rPr sz="5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design for </a:t>
            </a:r>
            <a:r>
              <a:rPr sz="5101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three-band calibration</a:t>
            </a:r>
            <a:r>
              <a:rPr sz="5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and </a:t>
            </a:r>
            <a:r>
              <a:rPr sz="5101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bench validation</a:t>
            </a:r>
            <a:r>
              <a:rPr sz="5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0C264A-B626-4CD9-B287-6FFCC6CE483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649531" y="14842766"/>
            <a:ext cx="29615963" cy="4560646"/>
          </a:xfrm>
        </p:spPr>
        <p:txBody>
          <a:bodyPr/>
          <a:lstStyle/>
          <a:p>
            <a:pPr>
              <a:buNone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2F75B5"/>
                </a:solidFill>
              </a:rPr>
              <a:t>THE NEED — 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Current continuous glucose monitoring systems require transcutaneous sensor insertion and periodic replacement.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Raman sensing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offers molecular specificity, but weak glucose-related signals are obscured by scattering, fluorescence, and Rayleigh light; small changes in alignment or detector response can also reduce repeatability.</a:t>
            </a:r>
          </a:p>
          <a:p>
            <a:pPr>
              <a:buNone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b="1">
                <a:solidFill>
                  <a:srgbClr val="0B7A5A"/>
                </a:solidFill>
              </a:rPr>
              <a:t>PHASE 1 GOAL — 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Phase 1 objective is to develop a COMSOL digital twin for an 830.35 nm Raman–NIR platform that jointly evaluates </a:t>
            </a:r>
            <a:r>
              <a:rPr sz="4101" b="1">
                <a:solidFill>
                  <a:srgbClr val="1D5FBF"/>
                </a:solidFill>
                <a:latin typeface="Calibri"/>
                <a:ea typeface="Calibri"/>
                <a:cs typeface="Calibri"/>
              </a:rPr>
              <a:t>optical geometry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Rayleigh rejection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three BRS channels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4101" b="1">
                <a:solidFill>
                  <a:srgbClr val="008C95"/>
                </a:solidFill>
                <a:latin typeface="Calibri"/>
                <a:ea typeface="Calibri"/>
                <a:cs typeface="Calibri"/>
              </a:rPr>
              <a:t>reference normalization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and </a:t>
            </a:r>
            <a:r>
              <a:rPr sz="4101" b="1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sample heating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before glucose-solution and </a:t>
            </a:r>
            <a:r>
              <a:rPr sz="4101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tissue-phantom validation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 </a:t>
            </a:r>
            <a:r>
              <a:rPr sz="4101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Calibration results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shown here are simulation-defined—not measured device or clinical performance.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C19DC3-EB5A-4252-8CF2-177F7D0FD322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1649531" y="13334594"/>
            <a:ext cx="29615963" cy="1302499"/>
          </a:xfrm>
        </p:spPr>
        <p:txBody>
          <a:bodyPr/>
          <a:lstStyle/>
          <a:p>
            <a:pPr>
              <a:buNone/>
              <a:defRPr sz="7141" b="1">
                <a:solidFill>
                  <a:srgbClr val="173B5E"/>
                </a:solidFill>
                <a:latin typeface="Calibri"/>
                <a:ea typeface="Calibri"/>
                <a:cs typeface="Calibri"/>
              </a:defRPr>
            </a:pPr>
            <a:r>
              <a:rPr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Why a Digital Twin First?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1B62C2-E6F3-41A7-9CD5-C73537DC56D0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14217107" y="20218880"/>
            <a:ext cx="16062185" cy="1303795"/>
          </a:xfrm>
        </p:spPr>
        <p:txBody>
          <a:bodyPr/>
          <a:lstStyle/>
          <a:p>
            <a:pPr algn="l">
              <a:buNone/>
              <a:defRPr sz="7141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141" b="1">
                <a:solidFill>
                  <a:srgbClr val="0C7034"/>
                </a:solidFill>
                <a:latin typeface="Calibri"/>
                <a:ea typeface="Calibri"/>
                <a:cs typeface="Calibri"/>
              </a:rPr>
              <a:t>Digital Twin Methodology</a:t>
            </a:r>
            <a:endParaRPr>
              <a:solidFill>
                <a:srgbClr val="0C7034"/>
              </a:solidFill>
            </a:endParaRPr>
          </a:p>
        </p:txBody>
      </p:sp>
      <p:pic>
        <p:nvPicPr>
          <p:cNvPr id="65" name="Picture 2"/>
          <p:cNvPicPr>
            <a:picLocks noGrp="1" noChangeAspect="1"/>
          </p:cNvPicPr>
          <p:nvPr>
            <p:ph type="pic" idx="29"/>
          </p:nvPr>
        </p:nvPicPr>
        <p:blipFill>
          <a:blip r:embed="rId3"/>
          <a:stretch/>
        </p:blipFill>
        <p:spPr>
          <a:xfrm>
            <a:off x="1290116" y="20388003"/>
            <a:ext cx="12323481" cy="6935643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C46656-C03A-422F-A731-3F53691989C5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1298975" y="30130868"/>
            <a:ext cx="12816068" cy="7994251"/>
          </a:xfrm>
        </p:spPr>
        <p:txBody>
          <a:bodyPr/>
          <a:lstStyle/>
          <a:p>
            <a:pPr algn="l">
              <a:spcBef>
                <a:spcPts val="600"/>
              </a:spcBef>
              <a:spcAft>
                <a:spcPts val="600"/>
              </a:spcAft>
              <a:buNone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4101" b="1">
                <a:solidFill>
                  <a:srgbClr val="1D5FBF"/>
                </a:solidFill>
                <a:latin typeface="Calibri"/>
                <a:ea typeface="Calibri"/>
                <a:cs typeface="Calibri"/>
              </a:rPr>
              <a:t>OPTICS</a:t>
            </a:r>
            <a:r>
              <a:rPr sz="4101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&amp; FILTERING</a:t>
            </a:r>
            <a:r>
              <a:rPr sz="4101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— Separate excitation/collection paths; attenuate 830.35 nm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Rayleigh light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; transmit the </a:t>
            </a:r>
            <a:r>
              <a:rPr sz="4101" b="1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901.3, 915.5, and 920.15 nm bands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4101" b="1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THERMAL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— Preliminary </a:t>
            </a:r>
            <a:r>
              <a:rPr sz="4101" b="1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ΔTmax ≈ 0.4 K at 300 s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under assumed conditions; direct temperature monitoring is planned.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  <a:defRPr sz="410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4101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CALIBRATION (Simulation Consistency)</a:t>
            </a:r>
            <a:r>
              <a:rPr sz="410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— 11 levels × 10 simulated repeats: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7CB7505-8ADD-4EF6-94EF-18BAB964C341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1290116" y="29047213"/>
            <a:ext cx="11478827" cy="1018914"/>
          </a:xfrm>
        </p:spPr>
        <p:txBody>
          <a:bodyPr/>
          <a:lstStyle/>
          <a:p>
            <a:pPr algn="l">
              <a:buNone/>
              <a:defRPr sz="7141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141" b="1">
                <a:solidFill>
                  <a:srgbClr val="00B0F0"/>
                </a:solidFill>
                <a:latin typeface="Calibri"/>
                <a:ea typeface="Calibri"/>
                <a:cs typeface="Calibri"/>
              </a:rPr>
              <a:t>Results</a:t>
            </a:r>
          </a:p>
        </p:txBody>
      </p:sp>
      <p:pic>
        <p:nvPicPr>
          <p:cNvPr id="68" name="Picture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873957" y="29475598"/>
            <a:ext cx="3425166" cy="3364864"/>
          </a:xfrm>
          <a:prstGeom prst="rect">
            <a:avLst/>
          </a:prstGeom>
        </p:spPr>
      </p:pic>
      <p:pic>
        <p:nvPicPr>
          <p:cNvPr id="69" name="Picture 1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3873957" y="33242399"/>
            <a:ext cx="3425166" cy="3579686"/>
          </a:xfrm>
          <a:prstGeom prst="rect">
            <a:avLst/>
          </a:prstGeom>
        </p:spPr>
      </p:pic>
      <p:pic>
        <p:nvPicPr>
          <p:cNvPr id="7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92474" y="29373769"/>
            <a:ext cx="13444052" cy="7421366"/>
          </a:xfrm>
          <a:prstGeom prst="rect">
            <a:avLst/>
          </a:prstGeom>
        </p:spPr>
      </p:pic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E7E79799-D434-7F5C-86F8-F57047F1A974}"/>
              </a:ext>
            </a:extLst>
          </p:cNvPr>
          <p:cNvSpPr>
            <a:spLocks noGrp="1"/>
          </p:cNvSpPr>
          <p:nvPr/>
        </p:nvSpPr>
        <p:spPr>
          <a:xfrm>
            <a:off x="16132629" y="5551608"/>
            <a:ext cx="15132864" cy="80748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0" indent="0" algn="l" defTabSz="3291840">
              <a:lnSpc>
                <a:spcPct val="100000"/>
              </a:lnSpc>
              <a:spcBef>
                <a:spcPts val="3600"/>
              </a:spcBef>
              <a:buFont typeface="Arial"/>
              <a:buNone/>
              <a:defRPr sz="6121" kern="12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marL="246888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864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411480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576072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740664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905256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069848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234440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399032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buNone/>
              <a:defRPr sz="4800">
                <a:solidFill>
                  <a:srgbClr val="173B5E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1D5FBF"/>
                </a:solidFill>
              </a:rPr>
              <a:t>Optical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0">
                <a:solidFill>
                  <a:srgbClr val="657786"/>
                </a:solidFill>
              </a:rPr>
              <a:t>•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1">
                <a:solidFill>
                  <a:srgbClr val="6F4FA3"/>
                </a:solidFill>
              </a:rPr>
              <a:t>Spectral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0">
                <a:solidFill>
                  <a:srgbClr val="657786"/>
                </a:solidFill>
              </a:rPr>
              <a:t>•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1">
                <a:solidFill>
                  <a:srgbClr val="D95F02"/>
                </a:solidFill>
              </a:rPr>
              <a:t>Thermal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0">
                <a:solidFill>
                  <a:srgbClr val="657786"/>
                </a:solidFill>
              </a:rPr>
              <a:t>•</a:t>
            </a:r>
            <a:r>
              <a:rPr sz="4800">
                <a:solidFill>
                  <a:srgbClr val="173B5E"/>
                </a:solidFill>
              </a:rPr>
              <a:t> </a:t>
            </a:r>
            <a:r>
              <a:rPr sz="4800" b="1">
                <a:solidFill>
                  <a:srgbClr val="16834B"/>
                </a:solidFill>
              </a:rPr>
              <a:t>Calibration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A9B4C586-26F9-A0C0-543B-AF1D20227A4D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1276170" y="27503791"/>
            <a:ext cx="22625230" cy="648349"/>
          </a:xfrm>
        </p:spPr>
        <p:txBody>
          <a:bodyPr/>
          <a:lstStyle/>
          <a:p>
            <a:pPr algn="l">
              <a:buNone/>
              <a:defRPr sz="3673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b="1" dirty="0">
                <a:solidFill>
                  <a:srgbClr val="1D5FBF"/>
                </a:solidFill>
              </a:rPr>
              <a:t>FIGURE 1.</a:t>
            </a:r>
            <a:r>
              <a:rPr b="1" dirty="0">
                <a:solidFill>
                  <a:srgbClr val="2F75B5"/>
                </a:solidFill>
              </a:rPr>
              <a:t> </a:t>
            </a:r>
            <a:r>
              <a:rPr dirty="0"/>
              <a:t>Phase 1 digital twin: </a:t>
            </a:r>
            <a:r>
              <a:rPr sz="3673" b="1" dirty="0">
                <a:solidFill>
                  <a:srgbClr val="1D5FBF"/>
                </a:solidFill>
                <a:latin typeface="Calibri"/>
                <a:ea typeface="Calibri"/>
                <a:cs typeface="Calibri"/>
              </a:rPr>
              <a:t>optical geometry</a:t>
            </a:r>
            <a:r>
              <a:rPr dirty="0"/>
              <a:t> </a:t>
            </a:r>
            <a:r>
              <a:rPr sz="3673" b="0" dirty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→</a:t>
            </a:r>
            <a:r>
              <a:rPr dirty="0"/>
              <a:t> </a:t>
            </a:r>
            <a:r>
              <a:rPr sz="3673" b="1" dirty="0">
                <a:solidFill>
                  <a:srgbClr val="6F4FA3"/>
                </a:solidFill>
                <a:latin typeface="Calibri"/>
                <a:ea typeface="Calibri"/>
                <a:cs typeface="Calibri"/>
              </a:rPr>
              <a:t>spectral filtering</a:t>
            </a:r>
            <a:r>
              <a:rPr dirty="0"/>
              <a:t> </a:t>
            </a:r>
            <a:r>
              <a:rPr sz="3673" b="0" dirty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→</a:t>
            </a:r>
            <a:r>
              <a:rPr dirty="0"/>
              <a:t> </a:t>
            </a:r>
            <a:r>
              <a:rPr sz="3673" b="1" dirty="0">
                <a:solidFill>
                  <a:srgbClr val="D95F02"/>
                </a:solidFill>
                <a:latin typeface="Calibri"/>
                <a:ea typeface="Calibri"/>
                <a:cs typeface="Calibri"/>
              </a:rPr>
              <a:t>thermal response</a:t>
            </a:r>
            <a:r>
              <a:rPr dirty="0"/>
              <a:t> </a:t>
            </a:r>
            <a:r>
              <a:rPr sz="3673" b="0" dirty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→</a:t>
            </a:r>
            <a:r>
              <a:rPr dirty="0"/>
              <a:t> </a:t>
            </a:r>
            <a:r>
              <a:rPr sz="3673" b="1" dirty="0">
                <a:solidFill>
                  <a:srgbClr val="008C95"/>
                </a:solidFill>
                <a:latin typeface="Calibri"/>
                <a:ea typeface="Calibri"/>
                <a:cs typeface="Calibri"/>
              </a:rPr>
              <a:t>sensitivity</a:t>
            </a:r>
            <a:r>
              <a:rPr dirty="0"/>
              <a:t> </a:t>
            </a:r>
            <a:r>
              <a:rPr sz="3673" b="0" dirty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→</a:t>
            </a:r>
            <a:r>
              <a:rPr dirty="0"/>
              <a:t> </a:t>
            </a:r>
            <a:r>
              <a:rPr sz="3673" b="1" dirty="0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validation</a:t>
            </a:r>
            <a:r>
              <a:rPr dirty="0"/>
              <a:t>.</a:t>
            </a: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6736BD00-3F0B-9179-9ED9-5F3AD11ECBB7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18092057" y="37055956"/>
            <a:ext cx="13527368" cy="1022815"/>
          </a:xfrm>
        </p:spPr>
        <p:txBody>
          <a:bodyPr/>
          <a:lstStyle/>
          <a:p>
            <a:pPr algn="l">
              <a:buNone/>
              <a:defRPr sz="3673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sz="3200" b="1">
                <a:solidFill>
                  <a:srgbClr val="1D5FBF"/>
                </a:solidFill>
              </a:rPr>
              <a:t>FIGURE 2.</a:t>
            </a:r>
            <a:r>
              <a:rPr sz="3200" b="1">
                <a:solidFill>
                  <a:srgbClr val="2F75B5"/>
                </a:solidFill>
              </a:rPr>
              <a:t> </a:t>
            </a:r>
            <a:r>
              <a:rPr sz="3200"/>
              <a:t>Separated </a:t>
            </a:r>
            <a:r>
              <a:rPr sz="3200" b="1">
                <a:solidFill>
                  <a:srgbClr val="1D5FBF"/>
                </a:solidFill>
              </a:rPr>
              <a:t>optical paths</a:t>
            </a:r>
            <a:r>
              <a:rPr sz="3200"/>
              <a:t>, </a:t>
            </a:r>
            <a:r>
              <a:rPr sz="3200" b="1">
                <a:solidFill>
                  <a:srgbClr val="6F4FA3"/>
                </a:solidFill>
              </a:rPr>
              <a:t>three transmitted Raman bands</a:t>
            </a:r>
            <a:r>
              <a:rPr sz="3200"/>
              <a:t>, </a:t>
            </a:r>
            <a:r>
              <a:rPr sz="3200" b="1">
                <a:solidFill>
                  <a:srgbClr val="D95F02"/>
                </a:solidFill>
              </a:rPr>
              <a:t>localized ΔTmax ≈ 0.4 K</a:t>
            </a:r>
            <a:r>
              <a:rPr sz="3200"/>
              <a:t>, and </a:t>
            </a:r>
            <a:r>
              <a:rPr sz="3200" b="1">
                <a:solidFill>
                  <a:srgbClr val="008C95"/>
                </a:solidFill>
              </a:rPr>
              <a:t>predicted values</a:t>
            </a:r>
            <a:r>
              <a:rPr sz="3200"/>
              <a:t> compared with </a:t>
            </a:r>
            <a:r>
              <a:rPr sz="3200" b="1">
                <a:solidFill>
                  <a:srgbClr val="16834B"/>
                </a:solidFill>
              </a:rPr>
              <a:t>±15% reference bands</a:t>
            </a:r>
            <a:r>
              <a:rPr sz="3200"/>
              <a:t>.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1CB4FAA8-3A98-98F1-959E-5456ABD9054B}"/>
              </a:ext>
            </a:extLst>
          </p:cNvPr>
          <p:cNvSpPr>
            <a:spLocks noGrp="1"/>
          </p:cNvSpPr>
          <p:nvPr/>
        </p:nvSpPr>
        <p:spPr>
          <a:xfrm>
            <a:off x="1196912" y="35133708"/>
            <a:ext cx="17254374" cy="3111531"/>
          </a:xfrm>
          <a:prstGeom prst="rect">
            <a:avLst/>
          </a:prstGeom>
        </p:spPr>
        <p:txBody>
          <a:bodyPr vert="horz" lIns="247650" tIns="228600" rIns="247650" bIns="228600" anchor="ctr">
            <a:noAutofit/>
          </a:bodyPr>
          <a:lstStyle>
            <a:lvl1pPr marL="0" indent="0" algn="l" defTabSz="3291840">
              <a:lnSpc>
                <a:spcPct val="90000"/>
              </a:lnSpc>
              <a:spcBef>
                <a:spcPts val="3600"/>
              </a:spcBef>
              <a:buFont typeface="Arial"/>
              <a:buNone/>
              <a:defRPr sz="4101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552197" indent="0" algn="l" defTabSz="3291840">
              <a:lnSpc>
                <a:spcPct val="90000"/>
              </a:lnSpc>
              <a:spcBef>
                <a:spcPts val="1800"/>
              </a:spcBef>
              <a:buFont typeface="Arial"/>
              <a:buNone/>
              <a:defRPr sz="3281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104394" indent="0" algn="l" defTabSz="3291840">
              <a:lnSpc>
                <a:spcPct val="90000"/>
              </a:lnSpc>
              <a:spcBef>
                <a:spcPts val="1800"/>
              </a:spcBef>
              <a:buFont typeface="Arial"/>
              <a:buNone/>
              <a:defRPr sz="2871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656591" indent="0" algn="l" defTabSz="3291840">
              <a:lnSpc>
                <a:spcPct val="90000"/>
              </a:lnSpc>
              <a:spcBef>
                <a:spcPts val="1800"/>
              </a:spcBef>
              <a:buFont typeface="Arial"/>
              <a:buNone/>
              <a:defRPr sz="2051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6208788" indent="0" algn="l" defTabSz="3291840">
              <a:lnSpc>
                <a:spcPct val="90000"/>
              </a:lnSpc>
              <a:spcBef>
                <a:spcPts val="1800"/>
              </a:spcBef>
              <a:buFont typeface="Arial"/>
              <a:buNone/>
              <a:defRPr sz="2051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905256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069848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234440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3990320" indent="-822960" algn="l" defTabSz="3291840">
              <a:lnSpc>
                <a:spcPct val="90000"/>
              </a:lnSpc>
              <a:spcBef>
                <a:spcPts val="1800"/>
              </a:spcBef>
              <a:buFont typeface="Arial"/>
              <a:buChar char="•"/>
              <a:defRPr sz="648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spcBef>
                <a:spcPts val="600"/>
              </a:spcBef>
              <a:buNone/>
              <a:defRPr sz="4101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sz="6900" b="1">
                <a:solidFill>
                  <a:srgbClr val="2F75B5"/>
                </a:solidFill>
                <a:latin typeface="Calibri"/>
                <a:ea typeface="Calibri"/>
                <a:cs typeface="Calibri"/>
              </a:rPr>
              <a:t>7.53%</a:t>
            </a:r>
            <a:r>
              <a:rPr sz="36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 MARD     </a:t>
            </a:r>
            <a:r>
              <a:rPr sz="6900" b="1">
                <a:solidFill>
                  <a:srgbClr val="0B7A5A"/>
                </a:solidFill>
                <a:latin typeface="Calibri"/>
                <a:ea typeface="Calibri"/>
                <a:cs typeface="Calibri"/>
              </a:rPr>
              <a:t>0.990</a:t>
            </a:r>
            <a:r>
              <a:rPr sz="36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 R²</a:t>
            </a:r>
          </a:p>
          <a:p>
            <a:pPr>
              <a:spcBef>
                <a:spcPts val="600"/>
              </a:spcBef>
              <a:buNone/>
              <a:defRPr sz="4101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sz="45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11.83 mg/dL</a:t>
            </a:r>
            <a:r>
              <a:rPr sz="3150">
                <a:solidFill>
                  <a:srgbClr val="5F6B76"/>
                </a:solidFill>
                <a:latin typeface="Calibri"/>
                <a:ea typeface="Calibri"/>
                <a:cs typeface="Calibri"/>
              </a:rPr>
              <a:t> MAE    |    </a:t>
            </a:r>
            <a:r>
              <a:rPr sz="45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15.77 mg/dL</a:t>
            </a:r>
            <a:r>
              <a:rPr sz="3150">
                <a:solidFill>
                  <a:srgbClr val="5F6B76"/>
                </a:solidFill>
                <a:latin typeface="Calibri"/>
                <a:ea typeface="Calibri"/>
                <a:cs typeface="Calibri"/>
              </a:rPr>
              <a:t> RMSE</a:t>
            </a:r>
          </a:p>
          <a:p>
            <a:pPr>
              <a:spcBef>
                <a:spcPts val="600"/>
              </a:spcBef>
              <a:buNone/>
              <a:defRPr sz="4101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sz="3675" b="1">
                <a:solidFill>
                  <a:srgbClr val="1F2937"/>
                </a:solidFill>
                <a:latin typeface="Calibri"/>
                <a:ea typeface="Calibri"/>
                <a:cs typeface="Calibri"/>
              </a:rPr>
              <a:t>Simulation-defined workflow consistency only</a:t>
            </a:r>
            <a:r>
              <a:rPr sz="3450" i="1">
                <a:solidFill>
                  <a:srgbClr val="5F6B76"/>
                </a:solidFill>
                <a:latin typeface="Calibri"/>
                <a:ea typeface="Calibri"/>
                <a:cs typeface="Calibri"/>
              </a:rPr>
              <a:t>—not measured device or clinical accuracy.</a:t>
            </a:r>
          </a:p>
          <a:p>
            <a:pPr>
              <a:spcBef>
                <a:spcPts val="600"/>
              </a:spcBef>
              <a:buNone/>
              <a:defRPr sz="4101">
                <a:solidFill>
                  <a:srgbClr val="1F2937"/>
                </a:solidFill>
                <a:latin typeface="Calibri"/>
                <a:ea typeface="Calibri"/>
                <a:cs typeface="Calibri"/>
              </a:defRPr>
            </a:pPr>
            <a:r>
              <a:rPr sz="3600" b="1">
                <a:solidFill>
                  <a:srgbClr val="0B7A5A"/>
                </a:solidFill>
                <a:latin typeface="Calibri"/>
                <a:ea typeface="Calibri"/>
                <a:cs typeface="Calibri"/>
              </a:rPr>
              <a:t>NEXT  </a:t>
            </a:r>
            <a:r>
              <a:rPr sz="3600" b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→</a:t>
            </a:r>
            <a:r>
              <a:rPr sz="3600" b="1">
                <a:solidFill>
                  <a:srgbClr val="0B7A5A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36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solutions  </a:t>
            </a:r>
            <a:r>
              <a:rPr sz="3600" b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•</a:t>
            </a:r>
            <a:r>
              <a:rPr sz="36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  tissue phantoms  </a:t>
            </a:r>
            <a:r>
              <a:rPr sz="3600" b="0">
                <a:solidFill>
                  <a:srgbClr val="657786"/>
                </a:solidFill>
                <a:latin typeface="Calibri"/>
                <a:ea typeface="Calibri"/>
                <a:cs typeface="Calibri"/>
              </a:rPr>
              <a:t>•</a:t>
            </a:r>
            <a:r>
              <a:rPr sz="3600" b="1">
                <a:solidFill>
                  <a:srgbClr val="173B5E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3600" b="1">
                <a:solidFill>
                  <a:srgbClr val="16834B"/>
                </a:solidFill>
                <a:latin typeface="Calibri"/>
                <a:ea typeface="Calibri"/>
                <a:cs typeface="Calibri"/>
              </a:rPr>
              <a:t>separate-session validation</a:t>
            </a:r>
          </a:p>
        </p:txBody>
      </p:sp>
      <p:pic>
        <p:nvPicPr>
          <p:cNvPr id="75" name="Picture 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50356" y="38796777"/>
            <a:ext cx="11215137" cy="3738379"/>
          </a:xfrm>
          <a:prstGeom prst="rect">
            <a:avLst/>
          </a:prstGeom>
        </p:spPr>
      </p:pic>
      <p:pic>
        <p:nvPicPr>
          <p:cNvPr id="76" name="Picture 8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770" y="2401486"/>
            <a:ext cx="15206485" cy="85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95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689</Words>
  <Application>Microsoft Macintosh PowerPoint</Application>
  <DocSecurity>0</DocSecurity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COMSOL Digital Twin for Raman–NIR Non-Invasive Glucose Sensing: From Prototype to Validation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Md Shohel Rana</cp:lastModifiedBy>
  <cp:revision>3</cp:revision>
  <dcterms:created xsi:type="dcterms:W3CDTF">2026-08-19T13:34:36Z</dcterms:created>
  <dcterms:modified xsi:type="dcterms:W3CDTF">2026-08-19T16:02:16Z</dcterms:modified>
</cp:coreProperties>
</file>