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B7E7B-23B2-49D1-A909-126287BD5504}" v="123" dt="2026-08-27T22:49:05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7" autoAdjust="0"/>
    <p:restoredTop sz="96405" autoAdjust="0"/>
  </p:normalViewPr>
  <p:slideViewPr>
    <p:cSldViewPr snapToGrid="0">
      <p:cViewPr>
        <p:scale>
          <a:sx n="33" d="100"/>
          <a:sy n="33" d="100"/>
        </p:scale>
        <p:origin x="756" y="-40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ma McCoy" userId="115a6cd689cc3e6a" providerId="LiveId" clId="{6CB90603-B7BB-4BAD-AD55-84F228B0DC31}"/>
    <pc:docChg chg="undo redo custSel delSld modSld delSection modSection">
      <pc:chgData name="Anoma McCoy" userId="115a6cd689cc3e6a" providerId="LiveId" clId="{6CB90603-B7BB-4BAD-AD55-84F228B0DC31}" dt="2026-08-27T22:49:05.746" v="4618" actId="20577"/>
      <pc:docMkLst>
        <pc:docMk/>
      </pc:docMkLst>
      <pc:sldChg chg="addSp delSp modSp mod">
        <pc:chgData name="Anoma McCoy" userId="115a6cd689cc3e6a" providerId="LiveId" clId="{6CB90603-B7BB-4BAD-AD55-84F228B0DC31}" dt="2026-08-27T22:49:05.746" v="4618" actId="20577"/>
        <pc:sldMkLst>
          <pc:docMk/>
          <pc:sldMk cId="3627171321" sldId="285"/>
        </pc:sldMkLst>
        <pc:spChg chg="mod">
          <ac:chgData name="Anoma McCoy" userId="115a6cd689cc3e6a" providerId="LiveId" clId="{6CB90603-B7BB-4BAD-AD55-84F228B0DC31}" dt="2026-08-25T23:32:53.212" v="4432" actId="1035"/>
          <ac:spMkLst>
            <pc:docMk/>
            <pc:sldMk cId="3627171321" sldId="285"/>
            <ac:spMk id="2" creationId="{E150B9D7-42F7-4B50-93BD-21299D6C7D87}"/>
          </ac:spMkLst>
        </pc:spChg>
        <pc:spChg chg="mod">
          <ac:chgData name="Anoma McCoy" userId="115a6cd689cc3e6a" providerId="LiveId" clId="{6CB90603-B7BB-4BAD-AD55-84F228B0DC31}" dt="2026-08-25T23:32:58.100" v="4436" actId="1035"/>
          <ac:spMkLst>
            <pc:docMk/>
            <pc:sldMk cId="3627171321" sldId="285"/>
            <ac:spMk id="3" creationId="{B93C8F3F-7BC6-4E8C-81F3-43C909BB185F}"/>
          </ac:spMkLst>
        </pc:spChg>
        <pc:spChg chg="mod">
          <ac:chgData name="Anoma McCoy" userId="115a6cd689cc3e6a" providerId="LiveId" clId="{6CB90603-B7BB-4BAD-AD55-84F228B0DC31}" dt="2026-08-25T21:43:21.519" v="1532" actId="20577"/>
          <ac:spMkLst>
            <pc:docMk/>
            <pc:sldMk cId="3627171321" sldId="285"/>
            <ac:spMk id="5" creationId="{22870161-6EDA-42E3-AC05-0552171DAD15}"/>
          </ac:spMkLst>
        </pc:spChg>
        <pc:spChg chg="mod">
          <ac:chgData name="Anoma McCoy" userId="115a6cd689cc3e6a" providerId="LiveId" clId="{6CB90603-B7BB-4BAD-AD55-84F228B0DC31}" dt="2026-08-27T22:49:05.746" v="4618" actId="20577"/>
          <ac:spMkLst>
            <pc:docMk/>
            <pc:sldMk cId="3627171321" sldId="285"/>
            <ac:spMk id="6" creationId="{231C6298-FDF9-47FA-8627-A8259918CF73}"/>
          </ac:spMkLst>
        </pc:spChg>
        <pc:spChg chg="mod">
          <ac:chgData name="Anoma McCoy" userId="115a6cd689cc3e6a" providerId="LiveId" clId="{6CB90603-B7BB-4BAD-AD55-84F228B0DC31}" dt="2026-08-25T23:36:44.076" v="4438"/>
          <ac:spMkLst>
            <pc:docMk/>
            <pc:sldMk cId="3627171321" sldId="285"/>
            <ac:spMk id="7" creationId="{142342DC-D9D3-46BB-BC5F-F6390941017A}"/>
          </ac:spMkLst>
        </pc:spChg>
        <pc:spChg chg="mod">
          <ac:chgData name="Anoma McCoy" userId="115a6cd689cc3e6a" providerId="LiveId" clId="{6CB90603-B7BB-4BAD-AD55-84F228B0DC31}" dt="2026-08-26T17:07:17.424" v="4503" actId="20577"/>
          <ac:spMkLst>
            <pc:docMk/>
            <pc:sldMk cId="3627171321" sldId="285"/>
            <ac:spMk id="8" creationId="{8D742B11-619C-436F-BD05-D925F2036DEF}"/>
          </ac:spMkLst>
        </pc:spChg>
        <pc:spChg chg="mod">
          <ac:chgData name="Anoma McCoy" userId="115a6cd689cc3e6a" providerId="LiveId" clId="{6CB90603-B7BB-4BAD-AD55-84F228B0DC31}" dt="2026-08-25T20:49:59.249" v="305" actId="20577"/>
          <ac:spMkLst>
            <pc:docMk/>
            <pc:sldMk cId="3627171321" sldId="285"/>
            <ac:spMk id="9" creationId="{B8D710F8-ACEB-4930-B23B-03F5CB4E1A48}"/>
          </ac:spMkLst>
        </pc:spChg>
        <pc:spChg chg="mod">
          <ac:chgData name="Anoma McCoy" userId="115a6cd689cc3e6a" providerId="LiveId" clId="{6CB90603-B7BB-4BAD-AD55-84F228B0DC31}" dt="2026-08-25T21:51:01.100" v="1942" actId="20577"/>
          <ac:spMkLst>
            <pc:docMk/>
            <pc:sldMk cId="3627171321" sldId="285"/>
            <ac:spMk id="10" creationId="{2B8190DE-FA50-4E4C-B86F-982C65891F6A}"/>
          </ac:spMkLst>
        </pc:spChg>
        <pc:spChg chg="add del mod">
          <ac:chgData name="Anoma McCoy" userId="115a6cd689cc3e6a" providerId="LiveId" clId="{6CB90603-B7BB-4BAD-AD55-84F228B0DC31}" dt="2026-08-27T22:44:46.968" v="4603" actId="931"/>
          <ac:spMkLst>
            <pc:docMk/>
            <pc:sldMk cId="3627171321" sldId="285"/>
            <ac:spMk id="11" creationId="{59759EA7-2317-5972-5F90-5A1B488DA4CF}"/>
          </ac:spMkLst>
        </pc:spChg>
        <pc:spChg chg="add del mod">
          <ac:chgData name="Anoma McCoy" userId="115a6cd689cc3e6a" providerId="LiveId" clId="{6CB90603-B7BB-4BAD-AD55-84F228B0DC31}" dt="2026-08-27T14:18:18.325" v="4601" actId="931"/>
          <ac:spMkLst>
            <pc:docMk/>
            <pc:sldMk cId="3627171321" sldId="285"/>
            <ac:spMk id="11" creationId="{5F9D83EE-521E-ED14-FF21-5301348D6C3D}"/>
          </ac:spMkLst>
        </pc:spChg>
        <pc:spChg chg="mod">
          <ac:chgData name="Anoma McCoy" userId="115a6cd689cc3e6a" providerId="LiveId" clId="{6CB90603-B7BB-4BAD-AD55-84F228B0DC31}" dt="2026-08-26T00:05:00.982" v="4474" actId="20577"/>
          <ac:spMkLst>
            <pc:docMk/>
            <pc:sldMk cId="3627171321" sldId="285"/>
            <ac:spMk id="12" creationId="{FC644384-6DB7-4296-B34C-E6674D4A428F}"/>
          </ac:spMkLst>
        </pc:spChg>
        <pc:spChg chg="mod">
          <ac:chgData name="Anoma McCoy" userId="115a6cd689cc3e6a" providerId="LiveId" clId="{6CB90603-B7BB-4BAD-AD55-84F228B0DC31}" dt="2026-08-26T17:20:39.033" v="4596" actId="20577"/>
          <ac:spMkLst>
            <pc:docMk/>
            <pc:sldMk cId="3627171321" sldId="285"/>
            <ac:spMk id="14" creationId="{7ACA5A39-8C41-455A-9700-610CD1B5191A}"/>
          </ac:spMkLst>
        </pc:spChg>
        <pc:spChg chg="mod">
          <ac:chgData name="Anoma McCoy" userId="115a6cd689cc3e6a" providerId="LiveId" clId="{6CB90603-B7BB-4BAD-AD55-84F228B0DC31}" dt="2026-08-25T21:51:27.268" v="1951" actId="20577"/>
          <ac:spMkLst>
            <pc:docMk/>
            <pc:sldMk cId="3627171321" sldId="285"/>
            <ac:spMk id="15" creationId="{D23F0EBA-2A90-4C5D-8253-43734D350409}"/>
          </ac:spMkLst>
        </pc:spChg>
        <pc:spChg chg="mod">
          <ac:chgData name="Anoma McCoy" userId="115a6cd689cc3e6a" providerId="LiveId" clId="{6CB90603-B7BB-4BAD-AD55-84F228B0DC31}" dt="2026-08-26T00:05:45.047" v="4489" actId="20577"/>
          <ac:spMkLst>
            <pc:docMk/>
            <pc:sldMk cId="3627171321" sldId="285"/>
            <ac:spMk id="17" creationId="{E699D37B-2F3A-487B-B2C4-0E90B616EB07}"/>
          </ac:spMkLst>
        </pc:spChg>
        <pc:picChg chg="add del mod ord">
          <ac:chgData name="Anoma McCoy" userId="115a6cd689cc3e6a" providerId="LiveId" clId="{6CB90603-B7BB-4BAD-AD55-84F228B0DC31}" dt="2026-08-27T22:44:39.952" v="4602" actId="478"/>
          <ac:picMkLst>
            <pc:docMk/>
            <pc:sldMk cId="3627171321" sldId="285"/>
            <ac:picMk id="16" creationId="{AB68B1C3-9148-77AB-161A-65BDECB108E7}"/>
          </ac:picMkLst>
        </pc:picChg>
        <pc:picChg chg="add mod ord">
          <ac:chgData name="Anoma McCoy" userId="115a6cd689cc3e6a" providerId="LiveId" clId="{6CB90603-B7BB-4BAD-AD55-84F228B0DC31}" dt="2026-08-27T22:44:56.997" v="4616" actId="1036"/>
          <ac:picMkLst>
            <pc:docMk/>
            <pc:sldMk cId="3627171321" sldId="285"/>
            <ac:picMk id="18" creationId="{5136A9D1-C2A2-272B-7C2A-ACA3CAE1DB85}"/>
          </ac:picMkLst>
        </pc:picChg>
        <pc:picChg chg="add del mod ord">
          <ac:chgData name="Anoma McCoy" userId="115a6cd689cc3e6a" providerId="LiveId" clId="{6CB90603-B7BB-4BAD-AD55-84F228B0DC31}" dt="2026-08-25T23:57:44.968" v="4451" actId="478"/>
          <ac:picMkLst>
            <pc:docMk/>
            <pc:sldMk cId="3627171321" sldId="285"/>
            <ac:picMk id="21" creationId="{EC37CB15-1626-6A8F-B50B-6C512CB1141A}"/>
          </ac:picMkLst>
        </pc:picChg>
        <pc:picChg chg="add mod ord">
          <ac:chgData name="Anoma McCoy" userId="115a6cd689cc3e6a" providerId="LiveId" clId="{6CB90603-B7BB-4BAD-AD55-84F228B0DC31}" dt="2026-08-25T22:19:36.022" v="3044" actId="1076"/>
          <ac:picMkLst>
            <pc:docMk/>
            <pc:sldMk cId="3627171321" sldId="285"/>
            <ac:picMk id="33" creationId="{AB0A845A-8ADA-ED42-3077-435466905A27}"/>
          </ac:picMkLst>
        </pc:picChg>
        <pc:picChg chg="add del mod ord">
          <ac:chgData name="Anoma McCoy" userId="115a6cd689cc3e6a" providerId="LiveId" clId="{6CB90603-B7BB-4BAD-AD55-84F228B0DC31}" dt="2026-08-27T14:18:09.136" v="4600" actId="478"/>
          <ac:picMkLst>
            <pc:docMk/>
            <pc:sldMk cId="3627171321" sldId="285"/>
            <ac:picMk id="77" creationId="{04AA2996-5CBB-2320-BAE9-7D0D3367E4F8}"/>
          </ac:picMkLst>
        </pc:picChg>
        <pc:picChg chg="add mod ord">
          <ac:chgData name="Anoma McCoy" userId="115a6cd689cc3e6a" providerId="LiveId" clId="{6CB90603-B7BB-4BAD-AD55-84F228B0DC31}" dt="2026-08-25T23:30:28.082" v="4389" actId="931"/>
          <ac:picMkLst>
            <pc:docMk/>
            <pc:sldMk cId="3627171321" sldId="285"/>
            <ac:picMk id="129" creationId="{49B10F33-B1EE-400C-05CA-F0BCBE0E7568}"/>
          </ac:picMkLst>
        </pc:picChg>
      </pc:sldChg>
      <pc:sldMasterChg chg="delSldLayout">
        <pc:chgData name="Anoma McCoy" userId="115a6cd689cc3e6a" providerId="LiveId" clId="{6CB90603-B7BB-4BAD-AD55-84F228B0DC31}" dt="2026-08-25T23:51:38.771" v="4446" actId="2696"/>
        <pc:sldMasterMkLst>
          <pc:docMk/>
          <pc:sldMasterMk cId="1442458591" sldId="2147483695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The Title of Poster (try to keep short, font size is 90-120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08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Affiliation (30-40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simulation results (export the image from COMSOL using the image snap shot with the format: PNG &amp; Background: transparent)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5200764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Excerpt from the Proceedings of the COMSOL Conference 2026 Boston</a:t>
            </a: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methods here.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Add your references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86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21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en-US" sz="4101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Short 1-2 sentence introductory information about your project (font size 50-60 </a:t>
            </a:r>
            <a:r>
              <a:rPr lang="en-US" noProof="0" dirty="0" err="1"/>
              <a:t>pt</a:t>
            </a:r>
            <a:r>
              <a:rPr lang="en-US" noProof="0" dirty="0"/>
              <a:t>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This space is best used for including your paper abstract/introduction and conclusions. Do NOT include images here. Keep the text in two columns as it is set </a:t>
            </a:r>
            <a:br>
              <a:rPr lang="en-US" noProof="0" dirty="0"/>
            </a:br>
            <a:r>
              <a:rPr lang="en-US" noProof="0" dirty="0"/>
              <a:t>(text in just 1 column would not be readable). </a:t>
            </a:r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 either: Abstract, Introduction, or Goals)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Methodology)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organization logo</a:t>
            </a:r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results here.</a:t>
            </a:r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Results)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7441" y="1085647"/>
            <a:ext cx="17520673" cy="3907429"/>
          </a:xfrm>
        </p:spPr>
        <p:txBody>
          <a:bodyPr>
            <a:noAutofit/>
          </a:bodyPr>
          <a:lstStyle/>
          <a:p>
            <a:r>
              <a:rPr lang="en-US" sz="9600" dirty="0"/>
              <a:t>Modeling Graphene Nonlinearity with 2D Eigenmode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197297" y="9552303"/>
            <a:ext cx="17520817" cy="1984280"/>
          </a:xfrm>
        </p:spPr>
        <p:txBody>
          <a:bodyPr/>
          <a:lstStyle/>
          <a:p>
            <a:r>
              <a:rPr lang="en-US" b="1" dirty="0"/>
              <a:t>A. D. McCoy, M. Ibsen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b="1" dirty="0"/>
              <a:t>Optoelectronics Research Centre, University of Southampton, Southampton, United Kingdom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31C6298-FDF9-47FA-8627-A8259918CF73}"/>
                  </a:ext>
                </a:extLst>
              </p:cNvPr>
              <p:cNvSpPr>
                <a:spLocks noGrp="1"/>
              </p:cNvSpPr>
              <p:nvPr>
                <p:ph type="body" sz="quarter" idx="23"/>
              </p:nvPr>
            </p:nvSpPr>
            <p:spPr/>
            <p:txBody>
              <a:bodyPr/>
              <a:lstStyle/>
              <a:p>
                <a:r>
                  <a:rPr lang="en-US" b="1" dirty="0"/>
                  <a:t>2D Optical Model</a:t>
                </a:r>
                <a:r>
                  <a:rPr lang="en-US" dirty="0"/>
                  <a:t>: The x-polarized core-guided mode in the D-shaped fiber is calculated using a 2D Mode Analysis study in the Electromagnetic Waves, Frequency Domain interface (Wave Optics) at wavelength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=1.53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.  </a:t>
                </a:r>
              </a:p>
              <a:p>
                <a:r>
                  <a:rPr lang="en-US" b="1" dirty="0"/>
                  <a:t>Mode Normalization and Material Update</a:t>
                </a:r>
                <a:r>
                  <a:rPr lang="en-US" dirty="0"/>
                  <a:t>: The local graphene sheet intensity,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, and graphene absorbance,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are evaluated at each sheet and passed to MATLAB where graphene’s carrier density, nonlinear conductivity,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and Fermi level,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/>
                  <a:t>are updated.  </a:t>
                </a:r>
                <a:endParaRPr lang="en-US" dirty="0"/>
              </a:p>
              <a:p>
                <a:r>
                  <a:rPr lang="en-US" b="1" dirty="0"/>
                  <a:t>Self-Consistent Solution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 is returned to the COMSOL TBC and the mode is recalculated. Iteration continues until the relative change in the complex effective index is less than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31C6298-FDF9-47FA-8627-A8259918CF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3"/>
              </p:nvPr>
            </p:nvSpPr>
            <p:spPr>
              <a:blipFill>
                <a:blip r:embed="rId2"/>
                <a:stretch>
                  <a:fillRect l="-1366" t="-2489" r="-1898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b="1" dirty="0"/>
              <a:t>[1]</a:t>
            </a:r>
            <a:r>
              <a:rPr lang="en-US" dirty="0"/>
              <a:t> J. D. Zapata </a:t>
            </a:r>
            <a:r>
              <a:rPr lang="en-US" i="1" dirty="0"/>
              <a:t>et al.</a:t>
            </a:r>
            <a:r>
              <a:rPr lang="en-US" dirty="0"/>
              <a:t>, “Efficient graphene saturable absorbers on D-shaped optical fiber for ultrashort pulse generation,” </a:t>
            </a:r>
            <a:r>
              <a:rPr lang="en-US" i="1" dirty="0"/>
              <a:t>Sci. Rep.</a:t>
            </a:r>
            <a:r>
              <a:rPr lang="en-US" dirty="0"/>
              <a:t> </a:t>
            </a:r>
            <a:r>
              <a:rPr lang="en-US" b="1" dirty="0"/>
              <a:t>6</a:t>
            </a:r>
            <a:r>
              <a:rPr lang="en-US" dirty="0"/>
              <a:t>, 20644 (2016).</a:t>
            </a:r>
            <a:br>
              <a:rPr lang="en-US" dirty="0"/>
            </a:br>
            <a:r>
              <a:rPr lang="en-US" b="1" dirty="0"/>
              <a:t>[2]</a:t>
            </a:r>
            <a:r>
              <a:rPr lang="en-US" dirty="0"/>
              <a:t> K. J. A. Ooi and D. T. H. Tan, “Nonlinear graphene plasmonics,” </a:t>
            </a:r>
            <a:r>
              <a:rPr lang="en-US" i="1" dirty="0"/>
              <a:t>Proc. R. Soc. A</a:t>
            </a:r>
            <a:r>
              <a:rPr lang="en-US" dirty="0"/>
              <a:t> </a:t>
            </a:r>
            <a:r>
              <a:rPr lang="en-US" b="1" dirty="0"/>
              <a:t>473</a:t>
            </a:r>
            <a:r>
              <a:rPr lang="en-US" dirty="0"/>
              <a:t>, 20170433 (2017).</a:t>
            </a:r>
            <a:br>
              <a:rPr lang="en-US" dirty="0"/>
            </a:br>
            <a:r>
              <a:rPr lang="en-US" b="1" dirty="0"/>
              <a:t>[3]</a:t>
            </a:r>
            <a:r>
              <a:rPr lang="en-US" dirty="0"/>
              <a:t> A. Pitilakis and E. E. Kriezis, </a:t>
            </a:r>
            <a:r>
              <a:rPr lang="en-US" i="1" dirty="0"/>
              <a:t>J. Opt. Soc. Am. B</a:t>
            </a:r>
            <a:r>
              <a:rPr lang="en-US" dirty="0"/>
              <a:t> </a:t>
            </a:r>
            <a:r>
              <a:rPr lang="en-US" b="1" dirty="0"/>
              <a:t>39</a:t>
            </a:r>
            <a:r>
              <a:rPr lang="en-US" dirty="0"/>
              <a:t>, 2723–2734 (2022).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4197413" y="5384525"/>
            <a:ext cx="17520817" cy="4180360"/>
          </a:xfrm>
        </p:spPr>
        <p:txBody>
          <a:bodyPr/>
          <a:lstStyle/>
          <a:p>
            <a:r>
              <a:rPr lang="en-US" dirty="0"/>
              <a:t>A linear 2D COMSOL mode analysis is coupled to iterative MATLAB updates of graphene surface conductivity via LiveLink to capture nonlinear modal response efficiently.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22870161-6EDA-42E3-AC05-0552171DAD15}"/>
                  </a:ext>
                </a:extLst>
              </p:cNvPr>
              <p:cNvSpPr>
                <a:spLocks noGrp="1"/>
              </p:cNvSpPr>
              <p:nvPr>
                <p:ph type="body" sz="quarter" idx="18"/>
              </p:nvPr>
            </p:nvSpPr>
            <p:spPr/>
            <p:txBody>
              <a:bodyPr/>
              <a:lstStyle/>
              <a:p>
                <a:r>
                  <a:rPr lang="en-US" b="1" dirty="0"/>
                  <a:t>Challenge</a:t>
                </a:r>
                <a:r>
                  <a:rPr lang="en-US" dirty="0"/>
                  <a:t>: Graphene is atomically thin, and its optical conductivity depends nonlinearly on the local optical field. COMSOL’s Transition Boundary Condition (TBC) represents graphene by its surface conductivity,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, without explicitly meshing its thickness. A 2D COMSOL Mode Analysis is computationally efficient but cannot incorporate material states that depend on the mode solution itself.  </a:t>
                </a:r>
              </a:p>
              <a:p>
                <a:r>
                  <a:rPr lang="en-US" b="1" dirty="0"/>
                  <a:t>Goal</a:t>
                </a:r>
                <a:r>
                  <a:rPr lang="en-US" dirty="0"/>
                  <a:t>: Use COMSOL’s linear 2D Mode Analysis and move the nonlinear calculations outside of it.  COMSOL solves the eigenmode for a fixed graphene state; MATLAB extracts the local field quantities, updates the graphene conductivity,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, and returns it to the TBC.  Repeating this until the effective mode index,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</m:oMath>
                </a14:m>
                <a:r>
                  <a:rPr lang="en-US" dirty="0"/>
                  <a:t>, converges makes each nonlinear operating point a converged sequence of linear solutions. </a:t>
                </a:r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22870161-6EDA-42E3-AC05-0552171DAD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8"/>
              </p:nvPr>
            </p:nvSpPr>
            <p:spPr>
              <a:blipFill>
                <a:blip r:embed="rId3"/>
                <a:stretch>
                  <a:fillRect l="-762" t="-3622" r="-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Introduction &amp; Goal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8190DE-FA50-4E4C-B86F-982C65891F6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644384-6DB7-4296-B34C-E6674D4A428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FIGURE 1.  D-shaped fiber geometry and simplified COMSOL-MATLAB LiveLink workflow.    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EC37CB15-1626-6A8F-B50B-6C512CB1141A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4"/>
          <a:srcRect t="2856" b="2856"/>
          <a:stretch>
            <a:fillRect/>
          </a:stretch>
        </p:blipFill>
        <p:spPr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13">
                <a:extLst>
                  <a:ext uri="{FF2B5EF4-FFF2-40B4-BE49-F238E27FC236}">
                    <a16:creationId xmlns:a16="http://schemas.microsoft.com/office/drawing/2014/main" id="{7ACA5A39-8C41-455A-9700-610CD1B5191A}"/>
                  </a:ext>
                </a:extLst>
              </p:cNvPr>
              <p:cNvSpPr>
                <a:spLocks noGrp="1"/>
              </p:cNvSpPr>
              <p:nvPr>
                <p:ph type="body" sz="quarter" idx="32"/>
              </p:nvPr>
            </p:nvSpPr>
            <p:spPr>
              <a:xfrm>
                <a:off x="1196912" y="30913599"/>
                <a:ext cx="15434125" cy="7101577"/>
              </a:xfrm>
            </p:spPr>
            <p:txBody>
              <a:bodyPr/>
              <a:lstStyle/>
              <a:p>
                <a:r>
                  <a:rPr lang="en-US" b="1" dirty="0"/>
                  <a:t>Model Verification</a:t>
                </a:r>
                <a:r>
                  <a:rPr lang="en-US" dirty="0"/>
                  <a:t>: Two independently coded pathways using (1) the complex nonlinear graphene index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</m:oMath>
                </a14:m>
                <a:r>
                  <a:rPr lang="en-US" dirty="0"/>
                  <a:t>) and (2) nonlinear conductivity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𝑁𝐿</m:t>
                        </m:r>
                      </m:sub>
                    </m:sSub>
                  </m:oMath>
                </a14:m>
                <a:r>
                  <a:rPr lang="en-US" dirty="0"/>
                  <a:t>) produced essentially identical converged graphene conductivities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𝑠𝑎𝑡</m:t>
                        </m:r>
                      </m:sub>
                    </m:sSub>
                  </m:oMath>
                </a14:m>
                <a:r>
                  <a:rPr lang="en-US" dirty="0"/>
                  <a:t>~2.5. Operating points converged within 3 iterations for a tolerance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US" dirty="0"/>
                  <a:t>. </a:t>
                </a:r>
              </a:p>
              <a:p>
                <a:r>
                  <a:rPr lang="en-US" b="1" dirty="0"/>
                  <a:t>Nonlinear Modal Response</a:t>
                </a:r>
                <a:r>
                  <a:rPr lang="en-US" dirty="0"/>
                  <a:t>: With increasing graphene sheet intensity,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, the nonlinear shift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ΔRe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increases in magnitude and begins to saturate, while the effective modal attenuation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</m:oMath>
                </a14:m>
                <a:r>
                  <a:rPr lang="en-US" dirty="0"/>
                  <a:t>) decreases as graphene absorption saturates. The modal overlap between the linear and nonlinear states remain high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&gt;0.99</m:t>
                    </m:r>
                  </m:oMath>
                </a14:m>
                <a:r>
                  <a:rPr lang="en-US" dirty="0"/>
                  <a:t>) throughout the reported range, confirming that the solution remains on the same modal branch across the reported range. </a:t>
                </a:r>
              </a:p>
            </p:txBody>
          </p:sp>
        </mc:Choice>
        <mc:Fallback xmlns="">
          <p:sp>
            <p:nvSpPr>
              <p:cNvPr id="14" name="Text Placeholder 13">
                <a:extLst>
                  <a:ext uri="{FF2B5EF4-FFF2-40B4-BE49-F238E27FC236}">
                    <a16:creationId xmlns:a16="http://schemas.microsoft.com/office/drawing/2014/main" id="{7ACA5A39-8C41-455A-9700-610CD1B519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2"/>
              </p:nvPr>
            </p:nvSpPr>
            <p:spPr>
              <a:xfrm>
                <a:off x="1196912" y="30913599"/>
                <a:ext cx="15434125" cy="7101577"/>
              </a:xfrm>
              <a:blipFill>
                <a:blip r:embed="rId5"/>
                <a:stretch>
                  <a:fillRect l="-1422" t="-2318" r="-592" b="-7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Placeholder 16">
                <a:extLst>
                  <a:ext uri="{FF2B5EF4-FFF2-40B4-BE49-F238E27FC236}">
                    <a16:creationId xmlns:a16="http://schemas.microsoft.com/office/drawing/2014/main" id="{E699D37B-2F3A-487B-B2C4-0E90B616EB07}"/>
                  </a:ext>
                </a:extLst>
              </p:cNvPr>
              <p:cNvSpPr>
                <a:spLocks noGrp="1"/>
              </p:cNvSpPr>
              <p:nvPr>
                <p:ph type="body" sz="quarter" idx="35"/>
              </p:nvPr>
            </p:nvSpPr>
            <p:spPr/>
            <p:txBody>
              <a:bodyPr/>
              <a:lstStyle/>
              <a:p>
                <a:r>
                  <a:rPr lang="en-US" dirty="0"/>
                  <a:t>FIGURE 2. Nonlinear modal response versus normalized graphene intensity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𝑠𝑎𝑡</m:t>
                        </m:r>
                      </m:sub>
                    </m:sSub>
                  </m:oMath>
                </a14:m>
                <a:r>
                  <a:rPr lang="en-US" dirty="0"/>
                  <a:t>). The two nonlinear pathways agree closely.</a:t>
                </a:r>
              </a:p>
            </p:txBody>
          </p:sp>
        </mc:Choice>
        <mc:Fallback xmlns="">
          <p:sp>
            <p:nvSpPr>
              <p:cNvPr id="17" name="Text Placeholder 16">
                <a:extLst>
                  <a:ext uri="{FF2B5EF4-FFF2-40B4-BE49-F238E27FC236}">
                    <a16:creationId xmlns:a16="http://schemas.microsoft.com/office/drawing/2014/main" id="{E699D37B-2F3A-487B-B2C4-0E90B616EB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5"/>
              </p:nvPr>
            </p:nvSpPr>
            <p:spPr>
              <a:blipFill>
                <a:blip r:embed="rId6"/>
                <a:stretch>
                  <a:fillRect l="-1542" t="-11618" r="-514" b="-2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AB0A845A-8ADA-ED42-3077-435466905A2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r="7756"/>
          <a:stretch>
            <a:fillRect/>
          </a:stretch>
        </p:blipFill>
        <p:spPr>
          <a:xfrm>
            <a:off x="1402081" y="1036319"/>
            <a:ext cx="11686234" cy="10607041"/>
          </a:xfrm>
          <a:prstGeom prst="rect">
            <a:avLst/>
          </a:prstGeom>
        </p:spPr>
      </p:pic>
      <p:pic>
        <p:nvPicPr>
          <p:cNvPr id="129" name="Picture Placeholder 128">
            <a:extLst>
              <a:ext uri="{FF2B5EF4-FFF2-40B4-BE49-F238E27FC236}">
                <a16:creationId xmlns:a16="http://schemas.microsoft.com/office/drawing/2014/main" id="{49B10F33-B1EE-400C-05CA-F0BCBE0E7568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129" b="112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5136A9D1-C2A2-272B-7C2A-ACA3CAE1DB85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3" b="3053"/>
          <a:stretch>
            <a:fillRect/>
          </a:stretch>
        </p:blipFill>
        <p:spPr>
          <a:xfrm>
            <a:off x="1196912" y="20608097"/>
            <a:ext cx="13710909" cy="625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1107</TotalTime>
  <Words>577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Modeling Graphene Nonlinearity with 2D Eigenmode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Anoma McCoy</cp:lastModifiedBy>
  <cp:revision>113</cp:revision>
  <cp:lastPrinted>2023-01-06T15:48:30Z</cp:lastPrinted>
  <dcterms:created xsi:type="dcterms:W3CDTF">2023-01-03T14:57:49Z</dcterms:created>
  <dcterms:modified xsi:type="dcterms:W3CDTF">2026-08-27T22:49:08Z</dcterms:modified>
</cp:coreProperties>
</file>