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5213" cy="42803763"/>
  <p:notesSz cx="6735763" cy="9866313"/>
  <p:defaultTextStyle>
    <a:defPPr>
      <a:defRPr lang="es-ES"/>
    </a:defPPr>
    <a:lvl1pPr marL="0" algn="l" defTabSz="4175705" rtl="0" eaLnBrk="1" latinLnBrk="0" hangingPunct="1">
      <a:defRPr sz="8198" kern="1200">
        <a:solidFill>
          <a:schemeClr val="tx1"/>
        </a:solidFill>
        <a:latin typeface="+mn-lt"/>
        <a:ea typeface="+mn-ea"/>
        <a:cs typeface="+mn-cs"/>
      </a:defRPr>
    </a:lvl1pPr>
    <a:lvl2pPr marL="2087852" algn="l" defTabSz="4175705" rtl="0" eaLnBrk="1" latinLnBrk="0" hangingPunct="1">
      <a:defRPr sz="8198" kern="1200">
        <a:solidFill>
          <a:schemeClr val="tx1"/>
        </a:solidFill>
        <a:latin typeface="+mn-lt"/>
        <a:ea typeface="+mn-ea"/>
        <a:cs typeface="+mn-cs"/>
      </a:defRPr>
    </a:lvl2pPr>
    <a:lvl3pPr marL="4175705" algn="l" defTabSz="4175705" rtl="0" eaLnBrk="1" latinLnBrk="0" hangingPunct="1">
      <a:defRPr sz="8198" kern="1200">
        <a:solidFill>
          <a:schemeClr val="tx1"/>
        </a:solidFill>
        <a:latin typeface="+mn-lt"/>
        <a:ea typeface="+mn-ea"/>
        <a:cs typeface="+mn-cs"/>
      </a:defRPr>
    </a:lvl3pPr>
    <a:lvl4pPr marL="6263557" algn="l" defTabSz="4175705" rtl="0" eaLnBrk="1" latinLnBrk="0" hangingPunct="1">
      <a:defRPr sz="8198" kern="1200">
        <a:solidFill>
          <a:schemeClr val="tx1"/>
        </a:solidFill>
        <a:latin typeface="+mn-lt"/>
        <a:ea typeface="+mn-ea"/>
        <a:cs typeface="+mn-cs"/>
      </a:defRPr>
    </a:lvl4pPr>
    <a:lvl5pPr marL="8351410" algn="l" defTabSz="4175705" rtl="0" eaLnBrk="1" latinLnBrk="0" hangingPunct="1">
      <a:defRPr sz="8198" kern="1200">
        <a:solidFill>
          <a:schemeClr val="tx1"/>
        </a:solidFill>
        <a:latin typeface="+mn-lt"/>
        <a:ea typeface="+mn-ea"/>
        <a:cs typeface="+mn-cs"/>
      </a:defRPr>
    </a:lvl5pPr>
    <a:lvl6pPr marL="10439262" algn="l" defTabSz="4175705" rtl="0" eaLnBrk="1" latinLnBrk="0" hangingPunct="1">
      <a:defRPr sz="8198" kern="1200">
        <a:solidFill>
          <a:schemeClr val="tx1"/>
        </a:solidFill>
        <a:latin typeface="+mn-lt"/>
        <a:ea typeface="+mn-ea"/>
        <a:cs typeface="+mn-cs"/>
      </a:defRPr>
    </a:lvl6pPr>
    <a:lvl7pPr marL="12527115" algn="l" defTabSz="4175705" rtl="0" eaLnBrk="1" latinLnBrk="0" hangingPunct="1">
      <a:defRPr sz="8198" kern="1200">
        <a:solidFill>
          <a:schemeClr val="tx1"/>
        </a:solidFill>
        <a:latin typeface="+mn-lt"/>
        <a:ea typeface="+mn-ea"/>
        <a:cs typeface="+mn-cs"/>
      </a:defRPr>
    </a:lvl7pPr>
    <a:lvl8pPr marL="14614967" algn="l" defTabSz="4175705" rtl="0" eaLnBrk="1" latinLnBrk="0" hangingPunct="1">
      <a:defRPr sz="8198" kern="1200">
        <a:solidFill>
          <a:schemeClr val="tx1"/>
        </a:solidFill>
        <a:latin typeface="+mn-lt"/>
        <a:ea typeface="+mn-ea"/>
        <a:cs typeface="+mn-cs"/>
      </a:defRPr>
    </a:lvl8pPr>
    <a:lvl9pPr marL="16702819" algn="l" defTabSz="4175705" rtl="0" eaLnBrk="1" latinLnBrk="0" hangingPunct="1">
      <a:defRPr sz="819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ego Sampietro" initials="DS" lastIdx="1" clrIdx="0">
    <p:extLst>
      <p:ext uri="{19B8F6BF-5375-455C-9EA6-DF929625EA0E}">
        <p15:presenceInfo xmlns:p15="http://schemas.microsoft.com/office/powerpoint/2012/main" userId="Diego Sampietro" providerId="None"/>
      </p:ext>
    </p:extLst>
  </p:cmAuthor>
  <p:cmAuthor id="2" name="Diego Sampietro" initials="DS [2]" lastIdx="1" clrIdx="1">
    <p:extLst>
      <p:ext uri="{19B8F6BF-5375-455C-9EA6-DF929625EA0E}">
        <p15:presenceInfo xmlns:p15="http://schemas.microsoft.com/office/powerpoint/2012/main" userId="S-1-5-21-3370625234-4031696956-4000440721-13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9B9B"/>
    <a:srgbClr val="DBD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2265" autoAdjust="0"/>
  </p:normalViewPr>
  <p:slideViewPr>
    <p:cSldViewPr>
      <p:cViewPr>
        <p:scale>
          <a:sx n="33" d="100"/>
          <a:sy n="33" d="100"/>
        </p:scale>
        <p:origin x="1716" y="-4194"/>
      </p:cViewPr>
      <p:guideLst>
        <p:guide orient="horz" pos="13482"/>
        <p:guide pos="9536"/>
      </p:guideLst>
    </p:cSldViewPr>
  </p:slideViewPr>
  <p:notesTextViewPr>
    <p:cViewPr>
      <p:scale>
        <a:sx n="300" d="100"/>
        <a:sy n="300" d="100"/>
      </p:scale>
      <p:origin x="0" y="-4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AEB3409F-FE79-4395-BD5F-701C6C05F190}" type="datetimeFigureOut">
              <a:rPr lang="en-GB" smtClean="0"/>
              <a:t>28/09/2018</a:t>
            </a:fld>
            <a:endParaRPr lang="en-GB"/>
          </a:p>
        </p:txBody>
      </p:sp>
      <p:sp>
        <p:nvSpPr>
          <p:cNvPr id="4" name="Marcador de imagen de diapositiva 3"/>
          <p:cNvSpPr>
            <a:spLocks noGrp="1" noRot="1" noChangeAspect="1"/>
          </p:cNvSpPr>
          <p:nvPr>
            <p:ph type="sldImg" idx="2"/>
          </p:nvPr>
        </p:nvSpPr>
        <p:spPr>
          <a:xfrm>
            <a:off x="2190750" y="1233488"/>
            <a:ext cx="235426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4243F85E-93F1-42C3-85F2-BD79DC021AFB}" type="slidenum">
              <a:rPr lang="en-GB" smtClean="0"/>
              <a:t>‹Nº›</a:t>
            </a:fld>
            <a:endParaRPr lang="en-GB"/>
          </a:p>
        </p:txBody>
      </p:sp>
    </p:spTree>
    <p:extLst>
      <p:ext uri="{BB962C8B-B14F-4D97-AF65-F5344CB8AC3E}">
        <p14:creationId xmlns:p14="http://schemas.microsoft.com/office/powerpoint/2010/main" val="849328664"/>
      </p:ext>
    </p:extLst>
  </p:cSld>
  <p:clrMap bg1="lt1" tx1="dk1" bg2="lt2" tx2="dk2" accent1="accent1" accent2="accent2" accent3="accent3" accent4="accent4" accent5="accent5" accent6="accent6" hlink="hlink" folHlink="folHlink"/>
  <p:notesStyle>
    <a:lvl1pPr marL="0" algn="l" defTabSz="869960" rtl="0" eaLnBrk="1" latinLnBrk="0" hangingPunct="1">
      <a:defRPr sz="1142" kern="1200">
        <a:solidFill>
          <a:schemeClr val="tx1"/>
        </a:solidFill>
        <a:latin typeface="+mn-lt"/>
        <a:ea typeface="+mn-ea"/>
        <a:cs typeface="+mn-cs"/>
      </a:defRPr>
    </a:lvl1pPr>
    <a:lvl2pPr marL="434980" algn="l" defTabSz="869960" rtl="0" eaLnBrk="1" latinLnBrk="0" hangingPunct="1">
      <a:defRPr sz="1142" kern="1200">
        <a:solidFill>
          <a:schemeClr val="tx1"/>
        </a:solidFill>
        <a:latin typeface="+mn-lt"/>
        <a:ea typeface="+mn-ea"/>
        <a:cs typeface="+mn-cs"/>
      </a:defRPr>
    </a:lvl2pPr>
    <a:lvl3pPr marL="869960" algn="l" defTabSz="869960" rtl="0" eaLnBrk="1" latinLnBrk="0" hangingPunct="1">
      <a:defRPr sz="1142" kern="1200">
        <a:solidFill>
          <a:schemeClr val="tx1"/>
        </a:solidFill>
        <a:latin typeface="+mn-lt"/>
        <a:ea typeface="+mn-ea"/>
        <a:cs typeface="+mn-cs"/>
      </a:defRPr>
    </a:lvl3pPr>
    <a:lvl4pPr marL="1304940" algn="l" defTabSz="869960" rtl="0" eaLnBrk="1" latinLnBrk="0" hangingPunct="1">
      <a:defRPr sz="1142" kern="1200">
        <a:solidFill>
          <a:schemeClr val="tx1"/>
        </a:solidFill>
        <a:latin typeface="+mn-lt"/>
        <a:ea typeface="+mn-ea"/>
        <a:cs typeface="+mn-cs"/>
      </a:defRPr>
    </a:lvl4pPr>
    <a:lvl5pPr marL="1739920" algn="l" defTabSz="869960" rtl="0" eaLnBrk="1" latinLnBrk="0" hangingPunct="1">
      <a:defRPr sz="1142" kern="1200">
        <a:solidFill>
          <a:schemeClr val="tx1"/>
        </a:solidFill>
        <a:latin typeface="+mn-lt"/>
        <a:ea typeface="+mn-ea"/>
        <a:cs typeface="+mn-cs"/>
      </a:defRPr>
    </a:lvl5pPr>
    <a:lvl6pPr marL="2174900" algn="l" defTabSz="869960" rtl="0" eaLnBrk="1" latinLnBrk="0" hangingPunct="1">
      <a:defRPr sz="1142" kern="1200">
        <a:solidFill>
          <a:schemeClr val="tx1"/>
        </a:solidFill>
        <a:latin typeface="+mn-lt"/>
        <a:ea typeface="+mn-ea"/>
        <a:cs typeface="+mn-cs"/>
      </a:defRPr>
    </a:lvl6pPr>
    <a:lvl7pPr marL="2609880" algn="l" defTabSz="869960" rtl="0" eaLnBrk="1" latinLnBrk="0" hangingPunct="1">
      <a:defRPr sz="1142" kern="1200">
        <a:solidFill>
          <a:schemeClr val="tx1"/>
        </a:solidFill>
        <a:latin typeface="+mn-lt"/>
        <a:ea typeface="+mn-ea"/>
        <a:cs typeface="+mn-cs"/>
      </a:defRPr>
    </a:lvl7pPr>
    <a:lvl8pPr marL="3044861" algn="l" defTabSz="869960" rtl="0" eaLnBrk="1" latinLnBrk="0" hangingPunct="1">
      <a:defRPr sz="1142" kern="1200">
        <a:solidFill>
          <a:schemeClr val="tx1"/>
        </a:solidFill>
        <a:latin typeface="+mn-lt"/>
        <a:ea typeface="+mn-ea"/>
        <a:cs typeface="+mn-cs"/>
      </a:defRPr>
    </a:lvl8pPr>
    <a:lvl9pPr marL="3479841" algn="l" defTabSz="869960" rtl="0" eaLnBrk="1" latinLnBrk="0" hangingPunct="1">
      <a:defRPr sz="1142"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10" name="1 Marcador de título"/>
          <p:cNvSpPr>
            <a:spLocks noGrp="1"/>
          </p:cNvSpPr>
          <p:nvPr>
            <p:ph type="title"/>
          </p:nvPr>
        </p:nvSpPr>
        <p:spPr>
          <a:xfrm>
            <a:off x="1458237" y="2969884"/>
            <a:ext cx="27247693" cy="4135748"/>
          </a:xfrm>
          <a:prstGeom prst="rect">
            <a:avLst/>
          </a:prstGeom>
        </p:spPr>
        <p:txBody>
          <a:bodyPr vert="horz" lIns="417643" tIns="208822" rIns="417643" bIns="208822" rtlCol="0" anchor="ctr">
            <a:normAutofit/>
          </a:bodyPr>
          <a:lstStyle/>
          <a:p>
            <a:r>
              <a:rPr lang="es-ES" dirty="0"/>
              <a:t>título</a:t>
            </a:r>
          </a:p>
        </p:txBody>
      </p:sp>
      <p:sp>
        <p:nvSpPr>
          <p:cNvPr id="11" name="2 Marcador de texto"/>
          <p:cNvSpPr>
            <a:spLocks noGrp="1"/>
          </p:cNvSpPr>
          <p:nvPr>
            <p:ph idx="1"/>
          </p:nvPr>
        </p:nvSpPr>
        <p:spPr>
          <a:xfrm>
            <a:off x="1513761" y="9377884"/>
            <a:ext cx="27247693" cy="28248505"/>
          </a:xfrm>
          <a:prstGeom prst="rect">
            <a:avLst/>
          </a:prstGeom>
        </p:spPr>
        <p:txBody>
          <a:bodyPr vert="horz" lIns="417643" tIns="208822" rIns="417643" bIns="208822"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934154" y="29962636"/>
            <a:ext cx="18165128" cy="3537258"/>
          </a:xfrm>
        </p:spPr>
        <p:txBody>
          <a:bodyPr anchor="b"/>
          <a:lstStyle>
            <a:lvl1pPr algn="l">
              <a:defRPr sz="8581" b="1"/>
            </a:lvl1pPr>
          </a:lstStyle>
          <a:p>
            <a:r>
              <a:rPr lang="es-ES"/>
              <a:t>Haga clic para modificar el estilo de título del patrón</a:t>
            </a:r>
          </a:p>
        </p:txBody>
      </p:sp>
      <p:sp>
        <p:nvSpPr>
          <p:cNvPr id="3" name="2 Marcador de posición de imagen"/>
          <p:cNvSpPr>
            <a:spLocks noGrp="1"/>
          </p:cNvSpPr>
          <p:nvPr>
            <p:ph type="pic" idx="1"/>
          </p:nvPr>
        </p:nvSpPr>
        <p:spPr>
          <a:xfrm>
            <a:off x="5934154" y="3824596"/>
            <a:ext cx="18165128" cy="25682258"/>
          </a:xfrm>
        </p:spPr>
        <p:txBody>
          <a:bodyPr/>
          <a:lstStyle>
            <a:lvl1pPr marL="0" indent="0">
              <a:buNone/>
              <a:defRPr sz="13767"/>
            </a:lvl1pPr>
            <a:lvl2pPr marL="1969121" indent="0">
              <a:buNone/>
              <a:defRPr sz="12070"/>
            </a:lvl2pPr>
            <a:lvl3pPr marL="3938243" indent="0">
              <a:buNone/>
              <a:defRPr sz="10372"/>
            </a:lvl3pPr>
            <a:lvl4pPr marL="5907364" indent="0">
              <a:buNone/>
              <a:defRPr sz="8581"/>
            </a:lvl4pPr>
            <a:lvl5pPr marL="7876484" indent="0">
              <a:buNone/>
              <a:defRPr sz="8581"/>
            </a:lvl5pPr>
            <a:lvl6pPr marL="9845605" indent="0">
              <a:buNone/>
              <a:defRPr sz="8581"/>
            </a:lvl6pPr>
            <a:lvl7pPr marL="11814726" indent="0">
              <a:buNone/>
              <a:defRPr sz="8581"/>
            </a:lvl7pPr>
            <a:lvl8pPr marL="13783847" indent="0">
              <a:buNone/>
              <a:defRPr sz="8581"/>
            </a:lvl8pPr>
            <a:lvl9pPr marL="15752968" indent="0">
              <a:buNone/>
              <a:defRPr sz="8581"/>
            </a:lvl9pPr>
          </a:lstStyle>
          <a:p>
            <a:endParaRPr lang="es-ES"/>
          </a:p>
        </p:txBody>
      </p:sp>
      <p:sp>
        <p:nvSpPr>
          <p:cNvPr id="4" name="3 Marcador de texto"/>
          <p:cNvSpPr>
            <a:spLocks noGrp="1"/>
          </p:cNvSpPr>
          <p:nvPr>
            <p:ph type="body" sz="half" idx="2"/>
          </p:nvPr>
        </p:nvSpPr>
        <p:spPr>
          <a:xfrm>
            <a:off x="5934154" y="33499894"/>
            <a:ext cx="18165128" cy="5023494"/>
          </a:xfrm>
        </p:spPr>
        <p:txBody>
          <a:bodyPr/>
          <a:lstStyle>
            <a:lvl1pPr marL="0" indent="0">
              <a:buNone/>
              <a:defRPr sz="6035"/>
            </a:lvl1pPr>
            <a:lvl2pPr marL="1969121" indent="0">
              <a:buNone/>
              <a:defRPr sz="5186"/>
            </a:lvl2pPr>
            <a:lvl3pPr marL="3938243" indent="0">
              <a:buNone/>
              <a:defRPr sz="4337"/>
            </a:lvl3pPr>
            <a:lvl4pPr marL="5907364" indent="0">
              <a:buNone/>
              <a:defRPr sz="3866"/>
            </a:lvl4pPr>
            <a:lvl5pPr marL="7876484" indent="0">
              <a:buNone/>
              <a:defRPr sz="3866"/>
            </a:lvl5pPr>
            <a:lvl6pPr marL="9845605" indent="0">
              <a:buNone/>
              <a:defRPr sz="3866"/>
            </a:lvl6pPr>
            <a:lvl7pPr marL="11814726" indent="0">
              <a:buNone/>
              <a:defRPr sz="3866"/>
            </a:lvl7pPr>
            <a:lvl8pPr marL="13783847" indent="0">
              <a:buNone/>
              <a:defRPr sz="3866"/>
            </a:lvl8pPr>
            <a:lvl9pPr marL="15752968" indent="0">
              <a:buNone/>
              <a:defRPr sz="3866"/>
            </a:lvl9pPr>
          </a:lstStyle>
          <a:p>
            <a:pPr lvl="0"/>
            <a:r>
              <a:rPr lang="es-ES"/>
              <a:t>Haga clic para modificar el estilo de texto del patrón</a:t>
            </a:r>
          </a:p>
        </p:txBody>
      </p:sp>
      <p:sp>
        <p:nvSpPr>
          <p:cNvPr id="5" name="4 Marcador de fecha"/>
          <p:cNvSpPr>
            <a:spLocks noGrp="1"/>
          </p:cNvSpPr>
          <p:nvPr>
            <p:ph type="dt" sz="half" idx="10"/>
          </p:nvPr>
        </p:nvSpPr>
        <p:spPr>
          <a:xfrm>
            <a:off x="1513761" y="39672751"/>
            <a:ext cx="7064217" cy="2278904"/>
          </a:xfrm>
          <a:prstGeom prst="rect">
            <a:avLst/>
          </a:prstGeom>
        </p:spPr>
        <p:txBody>
          <a:bodyPr/>
          <a:lstStyle/>
          <a:p>
            <a:fld id="{7A847CFC-816F-41D0-AAC0-9BF4FEBC753E}" type="datetimeFigureOut">
              <a:rPr lang="es-ES" smtClean="0"/>
              <a:t>28/09/2018</a:t>
            </a:fld>
            <a:endParaRPr lang="es-ES"/>
          </a:p>
        </p:txBody>
      </p:sp>
      <p:sp>
        <p:nvSpPr>
          <p:cNvPr id="6" name="5 Marcador de pie de página"/>
          <p:cNvSpPr>
            <a:spLocks noGrp="1"/>
          </p:cNvSpPr>
          <p:nvPr>
            <p:ph type="ftr" sz="quarter" idx="11"/>
          </p:nvPr>
        </p:nvSpPr>
        <p:spPr>
          <a:xfrm>
            <a:off x="10344032" y="39672751"/>
            <a:ext cx="9587151" cy="2278904"/>
          </a:xfrm>
          <a:prstGeom prst="rect">
            <a:avLst/>
          </a:prstGeom>
        </p:spPr>
        <p:txBody>
          <a:bodyPr/>
          <a:lstStyle/>
          <a:p>
            <a:endParaRPr lang="es-ES"/>
          </a:p>
        </p:txBody>
      </p:sp>
      <p:sp>
        <p:nvSpPr>
          <p:cNvPr id="7" name="6 Marcador de número de diapositiva"/>
          <p:cNvSpPr>
            <a:spLocks noGrp="1"/>
          </p:cNvSpPr>
          <p:nvPr>
            <p:ph type="sldNum" sz="quarter" idx="12"/>
          </p:nvPr>
        </p:nvSpPr>
        <p:spPr>
          <a:xfrm>
            <a:off x="21697237" y="39672751"/>
            <a:ext cx="7064217" cy="2278904"/>
          </a:xfrm>
          <a:prstGeom prst="rect">
            <a:avLst/>
          </a:prstGeom>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873594C9-4DDE-4773-8929-C1E25EEA08F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0159" y="388524"/>
            <a:ext cx="6997107" cy="2194316"/>
          </a:xfrm>
          <a:prstGeom prst="rect">
            <a:avLst/>
          </a:prstGeom>
        </p:spPr>
      </p:pic>
      <p:sp>
        <p:nvSpPr>
          <p:cNvPr id="2" name="1 Marcador de título"/>
          <p:cNvSpPr>
            <a:spLocks noGrp="1"/>
          </p:cNvSpPr>
          <p:nvPr>
            <p:ph type="title"/>
          </p:nvPr>
        </p:nvSpPr>
        <p:spPr>
          <a:xfrm>
            <a:off x="1513761" y="2578135"/>
            <a:ext cx="27247693" cy="4135748"/>
          </a:xfrm>
          <a:prstGeom prst="rect">
            <a:avLst/>
          </a:prstGeom>
        </p:spPr>
        <p:txBody>
          <a:bodyPr vert="horz" lIns="417643" tIns="208822" rIns="417643" bIns="208822" rtlCol="0" anchor="ctr">
            <a:normAutofit/>
          </a:bodyPr>
          <a:lstStyle/>
          <a:p>
            <a:r>
              <a:rPr lang="es-ES" dirty="0"/>
              <a:t>título</a:t>
            </a:r>
          </a:p>
        </p:txBody>
      </p:sp>
      <p:sp>
        <p:nvSpPr>
          <p:cNvPr id="3" name="2 Marcador de texto"/>
          <p:cNvSpPr>
            <a:spLocks noGrp="1"/>
          </p:cNvSpPr>
          <p:nvPr>
            <p:ph type="body" idx="1"/>
          </p:nvPr>
        </p:nvSpPr>
        <p:spPr>
          <a:xfrm>
            <a:off x="1513761" y="9377884"/>
            <a:ext cx="27247693" cy="28248505"/>
          </a:xfrm>
          <a:prstGeom prst="rect">
            <a:avLst/>
          </a:prstGeom>
        </p:spPr>
        <p:txBody>
          <a:bodyPr vert="horz" lIns="417643" tIns="208822" rIns="417643" bIns="208822"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pic>
        <p:nvPicPr>
          <p:cNvPr id="10" name="Imagen 2" descr="interior2.jpg"/>
          <p:cNvPicPr>
            <a:picLocks noChangeAspect="1"/>
          </p:cNvPicPr>
          <p:nvPr userDrawn="1"/>
        </p:nvPicPr>
        <p:blipFill rotWithShape="1">
          <a:blip r:embed="rId5" cstate="print">
            <a:extLst>
              <a:ext uri="{28A0092B-C50C-407E-A947-70E740481C1C}">
                <a14:useLocalDpi xmlns:a14="http://schemas.microsoft.com/office/drawing/2010/main" val="0"/>
              </a:ext>
            </a:extLst>
          </a:blip>
          <a:srcRect t="97147" b="781"/>
          <a:stretch/>
        </p:blipFill>
        <p:spPr>
          <a:xfrm>
            <a:off x="-1" y="42222555"/>
            <a:ext cx="30275213" cy="713247"/>
          </a:xfrm>
          <a:prstGeom prst="rect">
            <a:avLst/>
          </a:prstGeom>
        </p:spPr>
      </p:pic>
      <p:pic>
        <p:nvPicPr>
          <p:cNvPr id="7" name="Imagen 9" descr="A21.jpg"/>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419421" y="38600560"/>
            <a:ext cx="4385861" cy="4386063"/>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7" r:id="rId2"/>
  </p:sldLayoutIdLst>
  <p:txStyles>
    <p:titleStyle>
      <a:lvl1pPr algn="ctr" defTabSz="3938243" rtl="0" eaLnBrk="1" latinLnBrk="0" hangingPunct="1">
        <a:spcBef>
          <a:spcPct val="0"/>
        </a:spcBef>
        <a:buNone/>
        <a:defRPr sz="18954" kern="1200">
          <a:solidFill>
            <a:schemeClr val="tx1"/>
          </a:solidFill>
          <a:latin typeface="+mj-lt"/>
          <a:ea typeface="+mj-ea"/>
          <a:cs typeface="+mj-cs"/>
        </a:defRPr>
      </a:lvl1pPr>
    </p:titleStyle>
    <p:bodyStyle>
      <a:lvl1pPr marL="1476840" indent="-1476840" algn="l" defTabSz="3938243" rtl="0" eaLnBrk="1" latinLnBrk="0" hangingPunct="1">
        <a:spcBef>
          <a:spcPct val="20000"/>
        </a:spcBef>
        <a:buFont typeface="Arial" pitchFamily="34" charset="0"/>
        <a:buChar char="•"/>
        <a:defRPr sz="13767" kern="1200">
          <a:solidFill>
            <a:schemeClr val="tx1"/>
          </a:solidFill>
          <a:latin typeface="+mn-lt"/>
          <a:ea typeface="+mn-ea"/>
          <a:cs typeface="+mn-cs"/>
        </a:defRPr>
      </a:lvl1pPr>
      <a:lvl2pPr marL="3199822" indent="-1230701" algn="l" defTabSz="3938243" rtl="0" eaLnBrk="1" latinLnBrk="0" hangingPunct="1">
        <a:spcBef>
          <a:spcPct val="20000"/>
        </a:spcBef>
        <a:buFont typeface="Arial" pitchFamily="34" charset="0"/>
        <a:buChar char="–"/>
        <a:defRPr sz="12070" kern="1200">
          <a:solidFill>
            <a:schemeClr val="tx1"/>
          </a:solidFill>
          <a:latin typeface="+mn-lt"/>
          <a:ea typeface="+mn-ea"/>
          <a:cs typeface="+mn-cs"/>
        </a:defRPr>
      </a:lvl2pPr>
      <a:lvl3pPr marL="4922803" indent="-984561" algn="l" defTabSz="3938243" rtl="0" eaLnBrk="1" latinLnBrk="0" hangingPunct="1">
        <a:spcBef>
          <a:spcPct val="20000"/>
        </a:spcBef>
        <a:buFont typeface="Arial" pitchFamily="34" charset="0"/>
        <a:buChar char="•"/>
        <a:defRPr sz="10372" kern="1200">
          <a:solidFill>
            <a:schemeClr val="tx1"/>
          </a:solidFill>
          <a:latin typeface="+mn-lt"/>
          <a:ea typeface="+mn-ea"/>
          <a:cs typeface="+mn-cs"/>
        </a:defRPr>
      </a:lvl3pPr>
      <a:lvl4pPr marL="6891923" indent="-984561" algn="l" defTabSz="3938243" rtl="0" eaLnBrk="1" latinLnBrk="0" hangingPunct="1">
        <a:spcBef>
          <a:spcPct val="20000"/>
        </a:spcBef>
        <a:buFont typeface="Arial" pitchFamily="34" charset="0"/>
        <a:buChar char="–"/>
        <a:defRPr sz="8581" kern="1200">
          <a:solidFill>
            <a:schemeClr val="tx1"/>
          </a:solidFill>
          <a:latin typeface="+mn-lt"/>
          <a:ea typeface="+mn-ea"/>
          <a:cs typeface="+mn-cs"/>
        </a:defRPr>
      </a:lvl4pPr>
      <a:lvl5pPr marL="8861045" indent="-984561" algn="l" defTabSz="3938243" rtl="0" eaLnBrk="1" latinLnBrk="0" hangingPunct="1">
        <a:spcBef>
          <a:spcPct val="20000"/>
        </a:spcBef>
        <a:buFont typeface="Arial" pitchFamily="34" charset="0"/>
        <a:buChar char="»"/>
        <a:defRPr sz="8581" kern="1200">
          <a:solidFill>
            <a:schemeClr val="tx1"/>
          </a:solidFill>
          <a:latin typeface="+mn-lt"/>
          <a:ea typeface="+mn-ea"/>
          <a:cs typeface="+mn-cs"/>
        </a:defRPr>
      </a:lvl5pPr>
      <a:lvl6pPr marL="10830166" indent="-984561" algn="l" defTabSz="3938243" rtl="0" eaLnBrk="1" latinLnBrk="0" hangingPunct="1">
        <a:spcBef>
          <a:spcPct val="20000"/>
        </a:spcBef>
        <a:buFont typeface="Arial" pitchFamily="34" charset="0"/>
        <a:buChar char="•"/>
        <a:defRPr sz="8581" kern="1200">
          <a:solidFill>
            <a:schemeClr val="tx1"/>
          </a:solidFill>
          <a:latin typeface="+mn-lt"/>
          <a:ea typeface="+mn-ea"/>
          <a:cs typeface="+mn-cs"/>
        </a:defRPr>
      </a:lvl6pPr>
      <a:lvl7pPr marL="12799286" indent="-984561" algn="l" defTabSz="3938243" rtl="0" eaLnBrk="1" latinLnBrk="0" hangingPunct="1">
        <a:spcBef>
          <a:spcPct val="20000"/>
        </a:spcBef>
        <a:buFont typeface="Arial" pitchFamily="34" charset="0"/>
        <a:buChar char="•"/>
        <a:defRPr sz="8581" kern="1200">
          <a:solidFill>
            <a:schemeClr val="tx1"/>
          </a:solidFill>
          <a:latin typeface="+mn-lt"/>
          <a:ea typeface="+mn-ea"/>
          <a:cs typeface="+mn-cs"/>
        </a:defRPr>
      </a:lvl7pPr>
      <a:lvl8pPr marL="14768408" indent="-984561" algn="l" defTabSz="3938243" rtl="0" eaLnBrk="1" latinLnBrk="0" hangingPunct="1">
        <a:spcBef>
          <a:spcPct val="20000"/>
        </a:spcBef>
        <a:buFont typeface="Arial" pitchFamily="34" charset="0"/>
        <a:buChar char="•"/>
        <a:defRPr sz="8581" kern="1200">
          <a:solidFill>
            <a:schemeClr val="tx1"/>
          </a:solidFill>
          <a:latin typeface="+mn-lt"/>
          <a:ea typeface="+mn-ea"/>
          <a:cs typeface="+mn-cs"/>
        </a:defRPr>
      </a:lvl8pPr>
      <a:lvl9pPr marL="16737529" indent="-984561" algn="l" defTabSz="3938243" rtl="0" eaLnBrk="1" latinLnBrk="0" hangingPunct="1">
        <a:spcBef>
          <a:spcPct val="20000"/>
        </a:spcBef>
        <a:buFont typeface="Arial" pitchFamily="34" charset="0"/>
        <a:buChar char="•"/>
        <a:defRPr sz="8581" kern="1200">
          <a:solidFill>
            <a:schemeClr val="tx1"/>
          </a:solidFill>
          <a:latin typeface="+mn-lt"/>
          <a:ea typeface="+mn-ea"/>
          <a:cs typeface="+mn-cs"/>
        </a:defRPr>
      </a:lvl9pPr>
    </p:bodyStyle>
    <p:otherStyle>
      <a:defPPr>
        <a:defRPr lang="es-ES"/>
      </a:defPPr>
      <a:lvl1pPr marL="0" algn="l" defTabSz="3938243" rtl="0" eaLnBrk="1" latinLnBrk="0" hangingPunct="1">
        <a:defRPr sz="7732" kern="1200">
          <a:solidFill>
            <a:schemeClr val="tx1"/>
          </a:solidFill>
          <a:latin typeface="+mn-lt"/>
          <a:ea typeface="+mn-ea"/>
          <a:cs typeface="+mn-cs"/>
        </a:defRPr>
      </a:lvl1pPr>
      <a:lvl2pPr marL="1969121" algn="l" defTabSz="3938243" rtl="0" eaLnBrk="1" latinLnBrk="0" hangingPunct="1">
        <a:defRPr sz="7732" kern="1200">
          <a:solidFill>
            <a:schemeClr val="tx1"/>
          </a:solidFill>
          <a:latin typeface="+mn-lt"/>
          <a:ea typeface="+mn-ea"/>
          <a:cs typeface="+mn-cs"/>
        </a:defRPr>
      </a:lvl2pPr>
      <a:lvl3pPr marL="3938243" algn="l" defTabSz="3938243" rtl="0" eaLnBrk="1" latinLnBrk="0" hangingPunct="1">
        <a:defRPr sz="7732" kern="1200">
          <a:solidFill>
            <a:schemeClr val="tx1"/>
          </a:solidFill>
          <a:latin typeface="+mn-lt"/>
          <a:ea typeface="+mn-ea"/>
          <a:cs typeface="+mn-cs"/>
        </a:defRPr>
      </a:lvl3pPr>
      <a:lvl4pPr marL="5907364" algn="l" defTabSz="3938243" rtl="0" eaLnBrk="1" latinLnBrk="0" hangingPunct="1">
        <a:defRPr sz="7732" kern="1200">
          <a:solidFill>
            <a:schemeClr val="tx1"/>
          </a:solidFill>
          <a:latin typeface="+mn-lt"/>
          <a:ea typeface="+mn-ea"/>
          <a:cs typeface="+mn-cs"/>
        </a:defRPr>
      </a:lvl4pPr>
      <a:lvl5pPr marL="7876484" algn="l" defTabSz="3938243" rtl="0" eaLnBrk="1" latinLnBrk="0" hangingPunct="1">
        <a:defRPr sz="7732" kern="1200">
          <a:solidFill>
            <a:schemeClr val="tx1"/>
          </a:solidFill>
          <a:latin typeface="+mn-lt"/>
          <a:ea typeface="+mn-ea"/>
          <a:cs typeface="+mn-cs"/>
        </a:defRPr>
      </a:lvl5pPr>
      <a:lvl6pPr marL="9845605" algn="l" defTabSz="3938243" rtl="0" eaLnBrk="1" latinLnBrk="0" hangingPunct="1">
        <a:defRPr sz="7732" kern="1200">
          <a:solidFill>
            <a:schemeClr val="tx1"/>
          </a:solidFill>
          <a:latin typeface="+mn-lt"/>
          <a:ea typeface="+mn-ea"/>
          <a:cs typeface="+mn-cs"/>
        </a:defRPr>
      </a:lvl6pPr>
      <a:lvl7pPr marL="11814726" algn="l" defTabSz="3938243" rtl="0" eaLnBrk="1" latinLnBrk="0" hangingPunct="1">
        <a:defRPr sz="7732" kern="1200">
          <a:solidFill>
            <a:schemeClr val="tx1"/>
          </a:solidFill>
          <a:latin typeface="+mn-lt"/>
          <a:ea typeface="+mn-ea"/>
          <a:cs typeface="+mn-cs"/>
        </a:defRPr>
      </a:lvl7pPr>
      <a:lvl8pPr marL="13783847" algn="l" defTabSz="3938243" rtl="0" eaLnBrk="1" latinLnBrk="0" hangingPunct="1">
        <a:defRPr sz="7732" kern="1200">
          <a:solidFill>
            <a:schemeClr val="tx1"/>
          </a:solidFill>
          <a:latin typeface="+mn-lt"/>
          <a:ea typeface="+mn-ea"/>
          <a:cs typeface="+mn-cs"/>
        </a:defRPr>
      </a:lvl8pPr>
      <a:lvl9pPr marL="15752968" algn="l" defTabSz="3938243" rtl="0" eaLnBrk="1" latinLnBrk="0" hangingPunct="1">
        <a:defRPr sz="773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4.jpeg"/><Relationship Id="rId16"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2.png"/><Relationship Id="rId5" Type="http://schemas.openxmlformats.org/officeDocument/2006/relationships/image" Target="../media/image7.png"/><Relationship Id="rId15" Type="http://schemas.openxmlformats.org/officeDocument/2006/relationships/image" Target="../media/image16.png"/><Relationship Id="rId10" Type="http://schemas.openxmlformats.org/officeDocument/2006/relationships/image" Target="../media/image11.png"/><Relationship Id="rId9" Type="http://schemas.openxmlformats.org/officeDocument/2006/relationships/image" Target="../media/image6.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ángulo: esquinas redondeadas 91">
            <a:extLst>
              <a:ext uri="{FF2B5EF4-FFF2-40B4-BE49-F238E27FC236}">
                <a16:creationId xmlns:a16="http://schemas.microsoft.com/office/drawing/2014/main" id="{6ACA3D98-86A4-44B3-8D0D-6B908F40DE0F}"/>
              </a:ext>
            </a:extLst>
          </p:cNvPr>
          <p:cNvSpPr/>
          <p:nvPr/>
        </p:nvSpPr>
        <p:spPr>
          <a:xfrm>
            <a:off x="21690333" y="21480953"/>
            <a:ext cx="7276729" cy="7999936"/>
          </a:xfrm>
          <a:prstGeom prst="roundRect">
            <a:avLst>
              <a:gd name="adj" fmla="val 8813"/>
            </a:avLst>
          </a:prstGeom>
          <a:ln w="5715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sz="7540" dirty="0">
              <a:solidFill>
                <a:schemeClr val="accent2"/>
              </a:solidFill>
            </a:endParaRPr>
          </a:p>
        </p:txBody>
      </p:sp>
      <p:sp>
        <p:nvSpPr>
          <p:cNvPr id="94" name="CuadroTexto 93">
            <a:extLst>
              <a:ext uri="{FF2B5EF4-FFF2-40B4-BE49-F238E27FC236}">
                <a16:creationId xmlns:a16="http://schemas.microsoft.com/office/drawing/2014/main" id="{B79D67A7-0ADC-490F-8DE1-2BC31244A3AC}"/>
              </a:ext>
            </a:extLst>
          </p:cNvPr>
          <p:cNvSpPr txBox="1"/>
          <p:nvPr/>
        </p:nvSpPr>
        <p:spPr>
          <a:xfrm>
            <a:off x="21768965" y="21833929"/>
            <a:ext cx="7194177" cy="7971413"/>
          </a:xfrm>
          <a:prstGeom prst="rect">
            <a:avLst/>
          </a:prstGeom>
          <a:noFill/>
        </p:spPr>
        <p:txBody>
          <a:bodyPr wrap="square" rtlCol="0">
            <a:spAutoFit/>
          </a:bodyPr>
          <a:lstStyle/>
          <a:p>
            <a:r>
              <a:rPr lang="en-GB" sz="3200" dirty="0"/>
              <a:t>Regional flow streams from north (85 m) to south (82 m). </a:t>
            </a:r>
          </a:p>
          <a:p>
            <a:r>
              <a:rPr lang="en-GB" sz="3200" dirty="0"/>
              <a:t>Aquifer is characterized by a bicarbonated water with a low mineralization whereas one of the irrigation waters is characterized by a high content in  DOM, SO4 and Cl.</a:t>
            </a:r>
          </a:p>
          <a:p>
            <a:endParaRPr lang="en-GB" sz="3200" dirty="0"/>
          </a:p>
          <a:p>
            <a:endParaRPr lang="en-GB" sz="3200" dirty="0"/>
          </a:p>
          <a:p>
            <a:r>
              <a:rPr lang="en-GB" sz="3200" dirty="0"/>
              <a:t>Groundwater flow is solved first in a transient simulation for a total time of 10 days with 100 linear time-steps.</a:t>
            </a:r>
          </a:p>
          <a:p>
            <a:r>
              <a:rPr lang="en-GB" sz="3200" dirty="0"/>
              <a:t>Second, the computed flow field is used for a transport simulation with the same time discretization and the same duration.</a:t>
            </a:r>
          </a:p>
          <a:p>
            <a:endParaRPr lang="en-GB" sz="3200" dirty="0"/>
          </a:p>
        </p:txBody>
      </p:sp>
      <p:sp>
        <p:nvSpPr>
          <p:cNvPr id="69" name="Rectángulo: esquinas redondeadas 68">
            <a:extLst>
              <a:ext uri="{FF2B5EF4-FFF2-40B4-BE49-F238E27FC236}">
                <a16:creationId xmlns:a16="http://schemas.microsoft.com/office/drawing/2014/main" id="{86DBDD54-7202-4A86-881D-28549DE21E25}"/>
              </a:ext>
            </a:extLst>
          </p:cNvPr>
          <p:cNvSpPr/>
          <p:nvPr/>
        </p:nvSpPr>
        <p:spPr>
          <a:xfrm>
            <a:off x="1469044" y="21426637"/>
            <a:ext cx="5272439" cy="7954381"/>
          </a:xfrm>
          <a:prstGeom prst="roundRect">
            <a:avLst>
              <a:gd name="adj" fmla="val 8813"/>
            </a:avLst>
          </a:prstGeom>
          <a:ln w="57150">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sz="7540" dirty="0">
              <a:solidFill>
                <a:schemeClr val="accent2"/>
              </a:solidFill>
            </a:endParaRPr>
          </a:p>
        </p:txBody>
      </p:sp>
      <p:sp>
        <p:nvSpPr>
          <p:cNvPr id="4" name="8 Título">
            <a:extLst>
              <a:ext uri="{FF2B5EF4-FFF2-40B4-BE49-F238E27FC236}">
                <a16:creationId xmlns:a16="http://schemas.microsoft.com/office/drawing/2014/main" id="{AA34FC8D-8403-4C97-AB1A-0D3CFE3E4CBB}"/>
              </a:ext>
            </a:extLst>
          </p:cNvPr>
          <p:cNvSpPr>
            <a:spLocks noGrp="1"/>
          </p:cNvSpPr>
          <p:nvPr>
            <p:ph type="title"/>
          </p:nvPr>
        </p:nvSpPr>
        <p:spPr>
          <a:xfrm>
            <a:off x="47880" y="1236371"/>
            <a:ext cx="29707350" cy="3171622"/>
          </a:xfrm>
        </p:spPr>
        <p:txBody>
          <a:bodyPr>
            <a:normAutofit/>
          </a:bodyPr>
          <a:lstStyle/>
          <a:p>
            <a:pPr>
              <a:spcAft>
                <a:spcPts val="74"/>
              </a:spcAft>
            </a:pPr>
            <a:r>
              <a:rPr lang="en-GB" sz="6200" dirty="0"/>
              <a:t>A computational app for a proper evaluation of the irrigation effect over the aquifers</a:t>
            </a:r>
            <a:endParaRPr lang="es-ES" sz="6200" dirty="0"/>
          </a:p>
        </p:txBody>
      </p:sp>
      <p:sp>
        <p:nvSpPr>
          <p:cNvPr id="5" name="Text Box 21">
            <a:extLst>
              <a:ext uri="{FF2B5EF4-FFF2-40B4-BE49-F238E27FC236}">
                <a16:creationId xmlns:a16="http://schemas.microsoft.com/office/drawing/2014/main" id="{6AF02C25-29B9-4733-A8E6-3F3B57A63DBE}"/>
              </a:ext>
            </a:extLst>
          </p:cNvPr>
          <p:cNvSpPr txBox="1">
            <a:spLocks noChangeArrowheads="1"/>
          </p:cNvSpPr>
          <p:nvPr/>
        </p:nvSpPr>
        <p:spPr bwMode="auto">
          <a:xfrm>
            <a:off x="1272383" y="3313640"/>
            <a:ext cx="24967861" cy="518289"/>
          </a:xfrm>
          <a:prstGeom prst="rect">
            <a:avLst/>
          </a:prstGeom>
          <a:noFill/>
          <a:ln w="9525">
            <a:noFill/>
            <a:round/>
            <a:headEnd/>
            <a:tailEnd/>
          </a:ln>
        </p:spPr>
        <p:txBody>
          <a:bodyPr wrap="square" lIns="82111" tIns="41056" rIns="82111" bIns="41056">
            <a:prstTxWarp prst="textNoShape">
              <a:avLst/>
            </a:prstTxWarp>
            <a:spAutoFit/>
          </a:bodyPr>
          <a:lstStyle/>
          <a:p>
            <a:pPr>
              <a:buClr>
                <a:srgbClr val="000000"/>
              </a:buClr>
              <a:buSzPct val="100000"/>
              <a:tabLst>
                <a:tab pos="0" algn="l"/>
                <a:tab pos="406469" algn="l"/>
                <a:tab pos="815376" algn="l"/>
                <a:tab pos="1224285" algn="l"/>
                <a:tab pos="1633197" algn="l"/>
                <a:tab pos="2042103" algn="l"/>
                <a:tab pos="2451013" algn="l"/>
                <a:tab pos="2861143" algn="l"/>
                <a:tab pos="3270049" algn="l"/>
                <a:tab pos="3678960" algn="l"/>
                <a:tab pos="4087866" algn="l"/>
                <a:tab pos="4496777" algn="l"/>
                <a:tab pos="4905687" algn="l"/>
                <a:tab pos="5314594" algn="l"/>
                <a:tab pos="5723505" algn="l"/>
                <a:tab pos="6132412" algn="l"/>
                <a:tab pos="6541322" algn="l"/>
                <a:tab pos="6950228" algn="l"/>
                <a:tab pos="7359139" algn="l"/>
                <a:tab pos="7768049" algn="l"/>
                <a:tab pos="8176955" algn="l"/>
                <a:tab pos="8844635" algn="l"/>
                <a:tab pos="9581895" algn="l"/>
                <a:tab pos="10319151" algn="l"/>
                <a:tab pos="11056406" algn="l"/>
                <a:tab pos="11793662" algn="l"/>
                <a:tab pos="12529698" algn="l"/>
                <a:tab pos="13266959" algn="l"/>
                <a:tab pos="14004212" algn="l"/>
                <a:tab pos="14741468" algn="l"/>
                <a:tab pos="15478725" algn="l"/>
                <a:tab pos="16215984" algn="l"/>
              </a:tabLst>
            </a:pPr>
            <a:r>
              <a:rPr lang="pt-BR" sz="2829" i="1" dirty="0">
                <a:solidFill>
                  <a:schemeClr val="tx1">
                    <a:lumMod val="50000"/>
                    <a:lumOff val="50000"/>
                  </a:schemeClr>
                </a:solidFill>
                <a:latin typeface="Calibri" pitchFamily="34" charset="0"/>
              </a:rPr>
              <a:t>Diego</a:t>
            </a:r>
            <a:r>
              <a:rPr lang="pt-BR" sz="2829" dirty="0">
                <a:solidFill>
                  <a:schemeClr val="tx1">
                    <a:lumMod val="50000"/>
                    <a:lumOff val="50000"/>
                  </a:schemeClr>
                </a:solidFill>
                <a:latin typeface="Calibri" pitchFamily="34" charset="0"/>
              </a:rPr>
              <a:t> Sampietro</a:t>
            </a:r>
            <a:r>
              <a:rPr lang="pt-BR" sz="2829" baseline="30000" dirty="0">
                <a:solidFill>
                  <a:schemeClr val="tx1">
                    <a:lumMod val="50000"/>
                    <a:lumOff val="50000"/>
                  </a:schemeClr>
                </a:solidFill>
                <a:latin typeface="Calibri" pitchFamily="34" charset="0"/>
              </a:rPr>
              <a:t>(1)</a:t>
            </a:r>
            <a:r>
              <a:rPr lang="pt-BR" sz="2829" dirty="0">
                <a:solidFill>
                  <a:schemeClr val="tx1">
                    <a:lumMod val="50000"/>
                    <a:lumOff val="50000"/>
                  </a:schemeClr>
                </a:solidFill>
                <a:latin typeface="Calibri" pitchFamily="34" charset="0"/>
              </a:rPr>
              <a:t>, Alvaro Sáinz-García</a:t>
            </a:r>
            <a:r>
              <a:rPr lang="pt-BR" sz="2829" baseline="30000" dirty="0">
                <a:solidFill>
                  <a:schemeClr val="tx1">
                    <a:lumMod val="50000"/>
                    <a:lumOff val="50000"/>
                  </a:schemeClr>
                </a:solidFill>
                <a:latin typeface="Calibri" pitchFamily="34" charset="0"/>
              </a:rPr>
              <a:t>(1)</a:t>
            </a:r>
            <a:r>
              <a:rPr lang="pt-BR" sz="2829" dirty="0">
                <a:solidFill>
                  <a:schemeClr val="tx1">
                    <a:lumMod val="50000"/>
                    <a:lumOff val="50000"/>
                  </a:schemeClr>
                </a:solidFill>
                <a:latin typeface="Calibri" pitchFamily="34" charset="0"/>
              </a:rPr>
              <a:t>,Jorge Molinero</a:t>
            </a:r>
            <a:r>
              <a:rPr lang="pt-BR" sz="2829" baseline="30000" dirty="0">
                <a:solidFill>
                  <a:schemeClr val="tx1">
                    <a:lumMod val="50000"/>
                    <a:lumOff val="50000"/>
                  </a:schemeClr>
                </a:solidFill>
                <a:latin typeface="Calibri" pitchFamily="34" charset="0"/>
              </a:rPr>
              <a:t>(1)</a:t>
            </a:r>
            <a:r>
              <a:rPr lang="pt-BR" sz="2829" dirty="0">
                <a:solidFill>
                  <a:schemeClr val="tx1">
                    <a:lumMod val="50000"/>
                    <a:lumOff val="50000"/>
                  </a:schemeClr>
                </a:solidFill>
                <a:latin typeface="Calibri" pitchFamily="34" charset="0"/>
              </a:rPr>
              <a:t>,</a:t>
            </a:r>
            <a:r>
              <a:rPr lang="de-DE" sz="2829" dirty="0">
                <a:solidFill>
                  <a:schemeClr val="tx1">
                    <a:lumMod val="50000"/>
                    <a:lumOff val="50000"/>
                  </a:schemeClr>
                </a:solidFill>
                <a:latin typeface="Calibri" pitchFamily="34" charset="0"/>
              </a:rPr>
              <a:t> Enrique Fernández</a:t>
            </a:r>
            <a:r>
              <a:rPr lang="pt-BR" sz="2829" baseline="30000" dirty="0">
                <a:solidFill>
                  <a:schemeClr val="tx1">
                    <a:lumMod val="50000"/>
                    <a:lumOff val="50000"/>
                  </a:schemeClr>
                </a:solidFill>
                <a:latin typeface="Calibri" pitchFamily="34" charset="0"/>
              </a:rPr>
              <a:t>(2)</a:t>
            </a:r>
            <a:endParaRPr lang="en-US" sz="2829" i="1" dirty="0">
              <a:solidFill>
                <a:schemeClr val="tx1">
                  <a:lumMod val="50000"/>
                  <a:lumOff val="50000"/>
                </a:schemeClr>
              </a:solidFill>
              <a:latin typeface="Calibri" pitchFamily="34" charset="0"/>
            </a:endParaRPr>
          </a:p>
        </p:txBody>
      </p:sp>
      <p:sp>
        <p:nvSpPr>
          <p:cNvPr id="6" name="Text Box 21">
            <a:extLst>
              <a:ext uri="{FF2B5EF4-FFF2-40B4-BE49-F238E27FC236}">
                <a16:creationId xmlns:a16="http://schemas.microsoft.com/office/drawing/2014/main" id="{2E1AF5C2-B317-43BC-80FF-73DE32A924A5}"/>
              </a:ext>
            </a:extLst>
          </p:cNvPr>
          <p:cNvSpPr txBox="1">
            <a:spLocks noChangeArrowheads="1"/>
          </p:cNvSpPr>
          <p:nvPr/>
        </p:nvSpPr>
        <p:spPr bwMode="auto">
          <a:xfrm>
            <a:off x="14803735" y="3111849"/>
            <a:ext cx="14231415" cy="668459"/>
          </a:xfrm>
          <a:prstGeom prst="rect">
            <a:avLst/>
          </a:prstGeom>
          <a:noFill/>
          <a:ln w="9525">
            <a:noFill/>
            <a:round/>
            <a:headEnd/>
            <a:tailEnd/>
          </a:ln>
        </p:spPr>
        <p:txBody>
          <a:bodyPr wrap="square" lIns="82111" tIns="41056" rIns="82111" bIns="41056">
            <a:prstTxWarp prst="textNoShape">
              <a:avLst/>
            </a:prstTxWarp>
            <a:spAutoFit/>
          </a:bodyPr>
          <a:lstStyle/>
          <a:p>
            <a:pPr>
              <a:lnSpc>
                <a:spcPct val="150000"/>
              </a:lnSpc>
              <a:buClr>
                <a:srgbClr val="000000"/>
              </a:buClr>
              <a:buSzPct val="100000"/>
              <a:tabLst>
                <a:tab pos="0" algn="l"/>
                <a:tab pos="406469" algn="l"/>
                <a:tab pos="815376" algn="l"/>
                <a:tab pos="1224285" algn="l"/>
                <a:tab pos="1633197" algn="l"/>
                <a:tab pos="2042103" algn="l"/>
                <a:tab pos="2451013" algn="l"/>
                <a:tab pos="2861143" algn="l"/>
                <a:tab pos="3270049" algn="l"/>
                <a:tab pos="3678960" algn="l"/>
                <a:tab pos="4087866" algn="l"/>
                <a:tab pos="4496777" algn="l"/>
                <a:tab pos="4905687" algn="l"/>
                <a:tab pos="5314594" algn="l"/>
                <a:tab pos="5723505" algn="l"/>
                <a:tab pos="6132412" algn="l"/>
                <a:tab pos="6541322" algn="l"/>
                <a:tab pos="6950228" algn="l"/>
                <a:tab pos="7359139" algn="l"/>
                <a:tab pos="7768049" algn="l"/>
                <a:tab pos="8176955" algn="l"/>
                <a:tab pos="8844635" algn="l"/>
                <a:tab pos="9581895" algn="l"/>
                <a:tab pos="10319151" algn="l"/>
                <a:tab pos="11056406" algn="l"/>
                <a:tab pos="11793662" algn="l"/>
                <a:tab pos="12529698" algn="l"/>
                <a:tab pos="13266959" algn="l"/>
                <a:tab pos="14004212" algn="l"/>
                <a:tab pos="14741468" algn="l"/>
                <a:tab pos="15478725" algn="l"/>
                <a:tab pos="16215984" algn="l"/>
              </a:tabLst>
            </a:pPr>
            <a:r>
              <a:rPr lang="en-US" sz="2829" baseline="30000" dirty="0">
                <a:solidFill>
                  <a:schemeClr val="tx1">
                    <a:lumMod val="50000"/>
                    <a:lumOff val="50000"/>
                  </a:schemeClr>
                </a:solidFill>
                <a:latin typeface="Calibri" pitchFamily="34" charset="0"/>
              </a:rPr>
              <a:t>(</a:t>
            </a:r>
            <a:r>
              <a:rPr lang="en-US" sz="2829" i="1" baseline="30000" dirty="0">
                <a:solidFill>
                  <a:schemeClr val="tx1">
                    <a:lumMod val="50000"/>
                    <a:lumOff val="50000"/>
                  </a:schemeClr>
                </a:solidFill>
                <a:latin typeface="Calibri" pitchFamily="34" charset="0"/>
              </a:rPr>
              <a:t>1) </a:t>
            </a:r>
            <a:r>
              <a:rPr lang="en-US" sz="2829" i="1" dirty="0">
                <a:solidFill>
                  <a:schemeClr val="tx1">
                    <a:lumMod val="50000"/>
                    <a:lumOff val="50000"/>
                  </a:schemeClr>
                </a:solidFill>
                <a:latin typeface="Calibri" pitchFamily="34" charset="0"/>
              </a:rPr>
              <a:t>Amphos 21 Consulting S.L. </a:t>
            </a:r>
            <a:r>
              <a:rPr lang="en-US" sz="2829" i="1" baseline="30000" dirty="0">
                <a:solidFill>
                  <a:schemeClr val="tx1">
                    <a:lumMod val="50000"/>
                    <a:lumOff val="50000"/>
                  </a:schemeClr>
                </a:solidFill>
                <a:latin typeface="Calibri" pitchFamily="34" charset="0"/>
              </a:rPr>
              <a:t>(2)</a:t>
            </a:r>
            <a:r>
              <a:rPr lang="en-US" sz="2829" i="1" dirty="0">
                <a:solidFill>
                  <a:schemeClr val="tx1">
                    <a:lumMod val="50000"/>
                    <a:lumOff val="50000"/>
                  </a:schemeClr>
                </a:solidFill>
                <a:latin typeface="Calibri" pitchFamily="34" charset="0"/>
              </a:rPr>
              <a:t> Grupo </a:t>
            </a:r>
            <a:r>
              <a:rPr lang="en-US" sz="2829" i="1" dirty="0" err="1">
                <a:solidFill>
                  <a:schemeClr val="tx1">
                    <a:lumMod val="50000"/>
                    <a:lumOff val="50000"/>
                  </a:schemeClr>
                </a:solidFill>
                <a:latin typeface="Calibri" pitchFamily="34" charset="0"/>
              </a:rPr>
              <a:t>Tragsa</a:t>
            </a:r>
            <a:r>
              <a:rPr lang="en-US" sz="2829" i="1" dirty="0">
                <a:solidFill>
                  <a:schemeClr val="tx1">
                    <a:lumMod val="50000"/>
                    <a:lumOff val="50000"/>
                  </a:schemeClr>
                </a:solidFill>
                <a:latin typeface="Calibri" pitchFamily="34" charset="0"/>
              </a:rPr>
              <a:t> - SEPI, Spain.</a:t>
            </a:r>
          </a:p>
        </p:txBody>
      </p:sp>
      <p:pic>
        <p:nvPicPr>
          <p:cNvPr id="11" name="2 Imagen" descr="interior1_1.jpg">
            <a:extLst>
              <a:ext uri="{FF2B5EF4-FFF2-40B4-BE49-F238E27FC236}">
                <a16:creationId xmlns:a16="http://schemas.microsoft.com/office/drawing/2014/main" id="{36058B01-BF38-4F23-972A-82C96B003485}"/>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5654" t="65025" r="90130" b="3135"/>
          <a:stretch/>
        </p:blipFill>
        <p:spPr>
          <a:xfrm>
            <a:off x="96149" y="34623492"/>
            <a:ext cx="992493" cy="5665056"/>
          </a:xfrm>
          <a:prstGeom prst="rect">
            <a:avLst/>
          </a:prstGeom>
        </p:spPr>
      </p:pic>
      <p:sp>
        <p:nvSpPr>
          <p:cNvPr id="12" name="CuadroTexto 11">
            <a:extLst>
              <a:ext uri="{FF2B5EF4-FFF2-40B4-BE49-F238E27FC236}">
                <a16:creationId xmlns:a16="http://schemas.microsoft.com/office/drawing/2014/main" id="{5E0D1BB8-AE15-4787-9C12-70D6CE4971E5}"/>
              </a:ext>
            </a:extLst>
          </p:cNvPr>
          <p:cNvSpPr txBox="1"/>
          <p:nvPr/>
        </p:nvSpPr>
        <p:spPr>
          <a:xfrm>
            <a:off x="1305843" y="4378894"/>
            <a:ext cx="27583421" cy="2554545"/>
          </a:xfrm>
          <a:prstGeom prst="rect">
            <a:avLst/>
          </a:prstGeom>
          <a:noFill/>
        </p:spPr>
        <p:txBody>
          <a:bodyPr wrap="square" rtlCol="0">
            <a:spAutoFit/>
          </a:bodyPr>
          <a:lstStyle/>
          <a:p>
            <a:pPr algn="just">
              <a:spcAft>
                <a:spcPts val="920"/>
              </a:spcAft>
            </a:pPr>
            <a:r>
              <a:rPr lang="en-GB" sz="3200" dirty="0"/>
              <a:t>A correct design and control of the irrigation cycles is very important for the correct and efficient grow of the crops. It is well known that a correct design of the irrigation cycles increases its efficiency and reduces the amount of water required. The irrigation cycles have effect over the quality and quantity of water. It becomes more relevant in these areas of the world where the amount of water is limited. Nowadays, several scientists are involved in different research whose objectives are focus on find alternative sources of water that can be used to the irrigation. One idea is to reuse human waste water [1]. This concept is based on the pollutant removal effect of the sun, the soil and the plants itself. However, it requires an important control of the polluted water evolution in the subsurface. </a:t>
            </a:r>
          </a:p>
        </p:txBody>
      </p:sp>
      <p:sp>
        <p:nvSpPr>
          <p:cNvPr id="13" name="CuadroTexto 12">
            <a:extLst>
              <a:ext uri="{FF2B5EF4-FFF2-40B4-BE49-F238E27FC236}">
                <a16:creationId xmlns:a16="http://schemas.microsoft.com/office/drawing/2014/main" id="{0B9C52A3-66F2-4174-BBEB-D74F645B6233}"/>
              </a:ext>
            </a:extLst>
          </p:cNvPr>
          <p:cNvSpPr txBox="1"/>
          <p:nvPr/>
        </p:nvSpPr>
        <p:spPr>
          <a:xfrm>
            <a:off x="1387789" y="38630635"/>
            <a:ext cx="25222654" cy="1358064"/>
          </a:xfrm>
          <a:prstGeom prst="rect">
            <a:avLst/>
          </a:prstGeom>
          <a:noFill/>
        </p:spPr>
        <p:txBody>
          <a:bodyPr wrap="square" rtlCol="0">
            <a:spAutoFit/>
          </a:bodyPr>
          <a:lstStyle/>
          <a:p>
            <a:pPr>
              <a:spcAft>
                <a:spcPts val="552"/>
              </a:spcAft>
            </a:pPr>
            <a:r>
              <a:rPr lang="es-ES" sz="2575" dirty="0"/>
              <a:t>[1] </a:t>
            </a:r>
            <a:r>
              <a:rPr lang="es-ES" sz="2575" dirty="0" err="1"/>
              <a:t>Hussain</a:t>
            </a:r>
            <a:r>
              <a:rPr lang="es-ES" sz="2575" dirty="0"/>
              <a:t> I.; L. Raschid; M. A. </a:t>
            </a:r>
            <a:r>
              <a:rPr lang="es-ES" sz="2575" dirty="0" err="1"/>
              <a:t>Hanjra</a:t>
            </a:r>
            <a:r>
              <a:rPr lang="es-ES" sz="2575" dirty="0"/>
              <a:t>; F. </a:t>
            </a:r>
            <a:r>
              <a:rPr lang="es-ES" sz="2575" dirty="0" err="1"/>
              <a:t>Marikar</a:t>
            </a:r>
            <a:r>
              <a:rPr lang="es-ES" sz="2575" dirty="0"/>
              <a:t>; W. van </a:t>
            </a:r>
            <a:r>
              <a:rPr lang="es-ES" sz="2575" dirty="0" err="1"/>
              <a:t>der</a:t>
            </a:r>
            <a:r>
              <a:rPr lang="es-ES" sz="2575" dirty="0"/>
              <a:t> </a:t>
            </a:r>
            <a:r>
              <a:rPr lang="es-ES" sz="2575" dirty="0" err="1"/>
              <a:t>Hoek</a:t>
            </a:r>
            <a:r>
              <a:rPr lang="es-ES" sz="2575" dirty="0"/>
              <a:t>. 2002. </a:t>
            </a:r>
            <a:r>
              <a:rPr lang="es-ES" sz="2575" dirty="0" err="1"/>
              <a:t>Wastewater</a:t>
            </a:r>
            <a:r>
              <a:rPr lang="es-ES" sz="2575" dirty="0"/>
              <a:t> use in </a:t>
            </a:r>
            <a:r>
              <a:rPr lang="es-ES" sz="2575" dirty="0" err="1"/>
              <a:t>agriculture</a:t>
            </a:r>
            <a:r>
              <a:rPr lang="es-ES" sz="2575" dirty="0"/>
              <a:t>: </a:t>
            </a:r>
            <a:r>
              <a:rPr lang="es-ES" sz="2575" dirty="0" err="1"/>
              <a:t>Review</a:t>
            </a:r>
            <a:r>
              <a:rPr lang="es-ES" sz="2575" dirty="0"/>
              <a:t> </a:t>
            </a:r>
            <a:r>
              <a:rPr lang="es-ES" sz="2575" dirty="0" err="1"/>
              <a:t>of</a:t>
            </a:r>
            <a:r>
              <a:rPr lang="es-ES" sz="2575" dirty="0"/>
              <a:t> </a:t>
            </a:r>
            <a:r>
              <a:rPr lang="es-ES" sz="2575" dirty="0" err="1"/>
              <a:t>impacts</a:t>
            </a:r>
            <a:r>
              <a:rPr lang="es-ES" sz="2575" dirty="0"/>
              <a:t> and </a:t>
            </a:r>
            <a:r>
              <a:rPr lang="es-ES" sz="2575" dirty="0" err="1"/>
              <a:t>methodological</a:t>
            </a:r>
            <a:r>
              <a:rPr lang="es-ES" sz="2575" dirty="0"/>
              <a:t> </a:t>
            </a:r>
            <a:r>
              <a:rPr lang="es-ES" sz="2575" dirty="0" err="1"/>
              <a:t>issues</a:t>
            </a:r>
            <a:r>
              <a:rPr lang="es-ES" sz="2575" dirty="0"/>
              <a:t> in </a:t>
            </a:r>
            <a:r>
              <a:rPr lang="es-ES" sz="2575" dirty="0" err="1"/>
              <a:t>valuing</a:t>
            </a:r>
            <a:r>
              <a:rPr lang="es-ES" sz="2575" dirty="0"/>
              <a:t> </a:t>
            </a:r>
            <a:r>
              <a:rPr lang="es-ES" sz="2575" dirty="0" err="1"/>
              <a:t>impacts</a:t>
            </a:r>
            <a:r>
              <a:rPr lang="es-ES" sz="2575" dirty="0"/>
              <a:t>. </a:t>
            </a:r>
            <a:r>
              <a:rPr lang="es-ES" sz="2575" dirty="0" err="1"/>
              <a:t>Working</a:t>
            </a:r>
            <a:r>
              <a:rPr lang="es-ES" sz="2575" dirty="0"/>
              <a:t> </a:t>
            </a:r>
            <a:r>
              <a:rPr lang="es-ES" sz="2575" dirty="0" err="1"/>
              <a:t>Paper</a:t>
            </a:r>
            <a:r>
              <a:rPr lang="es-ES" sz="2575" dirty="0"/>
              <a:t> 37. Colombo, Sri Lanka: International </a:t>
            </a:r>
            <a:r>
              <a:rPr lang="es-ES" sz="2575" dirty="0" err="1"/>
              <a:t>Water</a:t>
            </a:r>
            <a:r>
              <a:rPr lang="es-ES" sz="2575" dirty="0"/>
              <a:t> Management </a:t>
            </a:r>
            <a:r>
              <a:rPr lang="es-ES" sz="2575" dirty="0" err="1"/>
              <a:t>Institute</a:t>
            </a:r>
            <a:r>
              <a:rPr lang="es-ES" sz="2575" dirty="0"/>
              <a:t>.</a:t>
            </a:r>
          </a:p>
          <a:p>
            <a:pPr>
              <a:spcAft>
                <a:spcPts val="552"/>
              </a:spcAft>
            </a:pPr>
            <a:r>
              <a:rPr lang="es-ES" sz="2575" dirty="0"/>
              <a:t>[2]</a:t>
            </a:r>
            <a:r>
              <a:rPr lang="en-GB" sz="2575" dirty="0"/>
              <a:t> </a:t>
            </a:r>
            <a:r>
              <a:rPr lang="en-GB" sz="2575" dirty="0" err="1"/>
              <a:t>Appelo</a:t>
            </a:r>
            <a:r>
              <a:rPr lang="en-GB" sz="2575" dirty="0"/>
              <a:t>, C.A.J y </a:t>
            </a:r>
            <a:r>
              <a:rPr lang="en-GB" sz="2575" dirty="0" err="1"/>
              <a:t>Postma.D</a:t>
            </a:r>
            <a:r>
              <a:rPr lang="en-GB" sz="2575" dirty="0"/>
              <a:t>, 2014. Geochemistry, groundwater and pollution. 2nd edition.</a:t>
            </a:r>
            <a:endParaRPr lang="es-ES" sz="2575" dirty="0"/>
          </a:p>
        </p:txBody>
      </p:sp>
      <p:sp>
        <p:nvSpPr>
          <p:cNvPr id="14" name="5 Rectángulo">
            <a:extLst>
              <a:ext uri="{FF2B5EF4-FFF2-40B4-BE49-F238E27FC236}">
                <a16:creationId xmlns:a16="http://schemas.microsoft.com/office/drawing/2014/main" id="{7F066A36-4C67-41FA-947A-DF851D3CA278}"/>
              </a:ext>
            </a:extLst>
          </p:cNvPr>
          <p:cNvSpPr/>
          <p:nvPr/>
        </p:nvSpPr>
        <p:spPr>
          <a:xfrm>
            <a:off x="1458462" y="3757852"/>
            <a:ext cx="27330660" cy="699366"/>
          </a:xfrm>
          <a:prstGeom prst="rect">
            <a:avLst/>
          </a:prstGeom>
          <a:noFill/>
        </p:spPr>
        <p:txBody>
          <a:bodyPr wrap="square" lIns="75831" tIns="37913" rIns="75831" bIns="37913">
            <a:spAutoFit/>
          </a:bodyPr>
          <a:lstStyle/>
          <a:p>
            <a:pPr algn="ctr">
              <a:spcBef>
                <a:spcPts val="1413"/>
              </a:spcBef>
              <a:tabLst>
                <a:tab pos="0" algn="l"/>
                <a:tab pos="284348" algn="l"/>
                <a:tab pos="569824" algn="l"/>
                <a:tab pos="855295" algn="l"/>
                <a:tab pos="1140770" algn="l"/>
                <a:tab pos="1426245" algn="l"/>
                <a:tab pos="1711721" algn="l"/>
                <a:tab pos="1997196" algn="l"/>
                <a:tab pos="2282671" algn="l"/>
                <a:tab pos="2568146" algn="l"/>
                <a:tab pos="2853622" algn="l"/>
                <a:tab pos="3139097" algn="l"/>
                <a:tab pos="3424571" algn="l"/>
                <a:tab pos="3710047" algn="l"/>
                <a:tab pos="3995523" algn="l"/>
                <a:tab pos="4280994" algn="l"/>
                <a:tab pos="4566470" algn="l"/>
                <a:tab pos="4851944" algn="l"/>
                <a:tab pos="5137419" algn="l"/>
                <a:tab pos="5422894" algn="l"/>
                <a:tab pos="5708370" algn="l"/>
              </a:tabLst>
            </a:pPr>
            <a:r>
              <a:rPr lang="en-US" sz="4047" b="1" dirty="0">
                <a:solidFill>
                  <a:schemeClr val="accent6"/>
                </a:solidFill>
                <a:latin typeface="+mj-lt"/>
              </a:rPr>
              <a:t>Motivation</a:t>
            </a:r>
          </a:p>
        </p:txBody>
      </p:sp>
      <p:sp>
        <p:nvSpPr>
          <p:cNvPr id="15" name="17 Rectángulo">
            <a:extLst>
              <a:ext uri="{FF2B5EF4-FFF2-40B4-BE49-F238E27FC236}">
                <a16:creationId xmlns:a16="http://schemas.microsoft.com/office/drawing/2014/main" id="{9B14F768-A00A-4D0E-B164-EB5C876AD15D}"/>
              </a:ext>
            </a:extLst>
          </p:cNvPr>
          <p:cNvSpPr/>
          <p:nvPr/>
        </p:nvSpPr>
        <p:spPr>
          <a:xfrm>
            <a:off x="1312070" y="37926596"/>
            <a:ext cx="2868938" cy="699366"/>
          </a:xfrm>
          <a:prstGeom prst="rect">
            <a:avLst/>
          </a:prstGeom>
          <a:noFill/>
        </p:spPr>
        <p:txBody>
          <a:bodyPr wrap="square" lIns="75831" tIns="37913" rIns="75831" bIns="37913">
            <a:spAutoFit/>
          </a:bodyPr>
          <a:lstStyle/>
          <a:p>
            <a:pPr algn="ctr">
              <a:spcBef>
                <a:spcPts val="1413"/>
              </a:spcBef>
              <a:tabLst>
                <a:tab pos="0" algn="l"/>
                <a:tab pos="284348" algn="l"/>
                <a:tab pos="569824" algn="l"/>
                <a:tab pos="855295" algn="l"/>
                <a:tab pos="1140770" algn="l"/>
                <a:tab pos="1426245" algn="l"/>
                <a:tab pos="1711721" algn="l"/>
                <a:tab pos="1997196" algn="l"/>
                <a:tab pos="2282671" algn="l"/>
                <a:tab pos="2568146" algn="l"/>
                <a:tab pos="2853622" algn="l"/>
                <a:tab pos="3139097" algn="l"/>
                <a:tab pos="3424571" algn="l"/>
                <a:tab pos="3710047" algn="l"/>
                <a:tab pos="3995523" algn="l"/>
                <a:tab pos="4280994" algn="l"/>
                <a:tab pos="4566470" algn="l"/>
                <a:tab pos="4851944" algn="l"/>
                <a:tab pos="5137419" algn="l"/>
                <a:tab pos="5422894" algn="l"/>
                <a:tab pos="5708370" algn="l"/>
              </a:tabLst>
            </a:pPr>
            <a:r>
              <a:rPr lang="en-US" sz="4047" b="1" dirty="0">
                <a:solidFill>
                  <a:schemeClr val="accent6"/>
                </a:solidFill>
                <a:latin typeface="+mj-lt"/>
              </a:rPr>
              <a:t>References</a:t>
            </a:r>
          </a:p>
        </p:txBody>
      </p:sp>
      <p:cxnSp>
        <p:nvCxnSpPr>
          <p:cNvPr id="16" name="73 Conector recto">
            <a:extLst>
              <a:ext uri="{FF2B5EF4-FFF2-40B4-BE49-F238E27FC236}">
                <a16:creationId xmlns:a16="http://schemas.microsoft.com/office/drawing/2014/main" id="{580086E5-FF56-45C8-86CA-1AE101A816CF}"/>
              </a:ext>
            </a:extLst>
          </p:cNvPr>
          <p:cNvCxnSpPr>
            <a:cxnSpLocks/>
          </p:cNvCxnSpPr>
          <p:nvPr/>
        </p:nvCxnSpPr>
        <p:spPr bwMode="auto">
          <a:xfrm>
            <a:off x="1387789" y="38630635"/>
            <a:ext cx="11588281" cy="0"/>
          </a:xfrm>
          <a:prstGeom prst="line">
            <a:avLst/>
          </a:prstGeom>
          <a:solidFill>
            <a:srgbClr val="00B8FF"/>
          </a:solidFill>
          <a:ln w="63500" cap="flat" cmpd="sng" algn="ctr">
            <a:solidFill>
              <a:schemeClr val="accent6"/>
            </a:solidFill>
            <a:prstDash val="solid"/>
            <a:round/>
            <a:headEnd type="none" w="med" len="med"/>
            <a:tailEnd type="none" w="med" len="med"/>
          </a:ln>
          <a:effectLst/>
        </p:spPr>
      </p:cxnSp>
      <p:sp>
        <p:nvSpPr>
          <p:cNvPr id="18" name="5 Rectángulo">
            <a:extLst>
              <a:ext uri="{FF2B5EF4-FFF2-40B4-BE49-F238E27FC236}">
                <a16:creationId xmlns:a16="http://schemas.microsoft.com/office/drawing/2014/main" id="{911A1D9D-1FAA-4C42-9BF2-65ED77A7272C}"/>
              </a:ext>
            </a:extLst>
          </p:cNvPr>
          <p:cNvSpPr/>
          <p:nvPr/>
        </p:nvSpPr>
        <p:spPr>
          <a:xfrm>
            <a:off x="1163898" y="11105033"/>
            <a:ext cx="27469854" cy="699366"/>
          </a:xfrm>
          <a:prstGeom prst="rect">
            <a:avLst/>
          </a:prstGeom>
          <a:noFill/>
        </p:spPr>
        <p:txBody>
          <a:bodyPr wrap="square" lIns="75831" tIns="37913" rIns="75831" bIns="37913">
            <a:spAutoFit/>
          </a:bodyPr>
          <a:lstStyle/>
          <a:p>
            <a:pPr algn="ctr">
              <a:spcBef>
                <a:spcPts val="1413"/>
              </a:spcBef>
              <a:tabLst>
                <a:tab pos="0" algn="l"/>
                <a:tab pos="284348" algn="l"/>
                <a:tab pos="569824" algn="l"/>
                <a:tab pos="855295" algn="l"/>
                <a:tab pos="1140770" algn="l"/>
                <a:tab pos="1426245" algn="l"/>
                <a:tab pos="1711721" algn="l"/>
                <a:tab pos="1997196" algn="l"/>
                <a:tab pos="2282671" algn="l"/>
                <a:tab pos="2568146" algn="l"/>
                <a:tab pos="2853622" algn="l"/>
                <a:tab pos="3139097" algn="l"/>
                <a:tab pos="3424571" algn="l"/>
                <a:tab pos="3710047" algn="l"/>
                <a:tab pos="3995523" algn="l"/>
                <a:tab pos="4280994" algn="l"/>
                <a:tab pos="4566470" algn="l"/>
                <a:tab pos="4851944" algn="l"/>
                <a:tab pos="5137419" algn="l"/>
                <a:tab pos="5422894" algn="l"/>
                <a:tab pos="5708370" algn="l"/>
              </a:tabLst>
            </a:pPr>
            <a:r>
              <a:rPr lang="en-US" sz="4047" b="1" dirty="0">
                <a:solidFill>
                  <a:schemeClr val="accent6"/>
                </a:solidFill>
                <a:latin typeface="+mj-lt"/>
              </a:rPr>
              <a:t>       App Workflow</a:t>
            </a:r>
          </a:p>
        </p:txBody>
      </p:sp>
      <p:sp>
        <p:nvSpPr>
          <p:cNvPr id="37" name="5 Rectángulo">
            <a:extLst>
              <a:ext uri="{FF2B5EF4-FFF2-40B4-BE49-F238E27FC236}">
                <a16:creationId xmlns:a16="http://schemas.microsoft.com/office/drawing/2014/main" id="{5B288D55-3A13-43A9-9D6F-D1A4E3E7FC14}"/>
              </a:ext>
            </a:extLst>
          </p:cNvPr>
          <p:cNvSpPr/>
          <p:nvPr/>
        </p:nvSpPr>
        <p:spPr>
          <a:xfrm>
            <a:off x="1561028" y="20609793"/>
            <a:ext cx="27230618" cy="699366"/>
          </a:xfrm>
          <a:prstGeom prst="rect">
            <a:avLst/>
          </a:prstGeom>
          <a:noFill/>
        </p:spPr>
        <p:txBody>
          <a:bodyPr wrap="square" lIns="75831" tIns="37913" rIns="75831" bIns="37913">
            <a:spAutoFit/>
          </a:bodyPr>
          <a:lstStyle/>
          <a:p>
            <a:pPr algn="ctr">
              <a:spcBef>
                <a:spcPts val="1413"/>
              </a:spcBef>
              <a:tabLst>
                <a:tab pos="0" algn="l"/>
                <a:tab pos="284348" algn="l"/>
                <a:tab pos="569824" algn="l"/>
                <a:tab pos="855295" algn="l"/>
                <a:tab pos="1140770" algn="l"/>
                <a:tab pos="1426245" algn="l"/>
                <a:tab pos="1711721" algn="l"/>
                <a:tab pos="1997196" algn="l"/>
                <a:tab pos="2282671" algn="l"/>
                <a:tab pos="2568146" algn="l"/>
                <a:tab pos="2853622" algn="l"/>
                <a:tab pos="3139097" algn="l"/>
                <a:tab pos="3424571" algn="l"/>
                <a:tab pos="3710047" algn="l"/>
                <a:tab pos="3995523" algn="l"/>
                <a:tab pos="4280994" algn="l"/>
                <a:tab pos="4566470" algn="l"/>
                <a:tab pos="4851944" algn="l"/>
                <a:tab pos="5137419" algn="l"/>
                <a:tab pos="5422894" algn="l"/>
                <a:tab pos="5708370" algn="l"/>
              </a:tabLst>
            </a:pPr>
            <a:r>
              <a:rPr lang="en-US" sz="4047" b="1" dirty="0">
                <a:solidFill>
                  <a:schemeClr val="accent6"/>
                </a:solidFill>
                <a:latin typeface="+mj-lt"/>
              </a:rPr>
              <a:t>Application example</a:t>
            </a:r>
          </a:p>
        </p:txBody>
      </p:sp>
      <p:cxnSp>
        <p:nvCxnSpPr>
          <p:cNvPr id="64" name="6 Conector recto">
            <a:extLst>
              <a:ext uri="{FF2B5EF4-FFF2-40B4-BE49-F238E27FC236}">
                <a16:creationId xmlns:a16="http://schemas.microsoft.com/office/drawing/2014/main" id="{ABAA58B6-FA4D-4D17-896F-9E8B18632FEB}"/>
              </a:ext>
            </a:extLst>
          </p:cNvPr>
          <p:cNvCxnSpPr>
            <a:cxnSpLocks/>
          </p:cNvCxnSpPr>
          <p:nvPr/>
        </p:nvCxnSpPr>
        <p:spPr bwMode="auto">
          <a:xfrm>
            <a:off x="1419409" y="4377343"/>
            <a:ext cx="27369713" cy="1552"/>
          </a:xfrm>
          <a:prstGeom prst="line">
            <a:avLst/>
          </a:prstGeom>
          <a:solidFill>
            <a:srgbClr val="00B8FF"/>
          </a:solidFill>
          <a:ln w="63500" cap="flat" cmpd="sng" algn="ctr">
            <a:solidFill>
              <a:schemeClr val="accent6"/>
            </a:solidFill>
            <a:prstDash val="solid"/>
            <a:round/>
            <a:headEnd type="none" w="med" len="med"/>
            <a:tailEnd type="none" w="med" len="med"/>
          </a:ln>
          <a:effectLst/>
        </p:spPr>
      </p:cxnSp>
      <p:cxnSp>
        <p:nvCxnSpPr>
          <p:cNvPr id="66" name="6 Conector recto">
            <a:extLst>
              <a:ext uri="{FF2B5EF4-FFF2-40B4-BE49-F238E27FC236}">
                <a16:creationId xmlns:a16="http://schemas.microsoft.com/office/drawing/2014/main" id="{FA591EE2-07F8-4A65-866C-D45717457AD3}"/>
              </a:ext>
            </a:extLst>
          </p:cNvPr>
          <p:cNvCxnSpPr>
            <a:cxnSpLocks/>
          </p:cNvCxnSpPr>
          <p:nvPr/>
        </p:nvCxnSpPr>
        <p:spPr bwMode="auto">
          <a:xfrm>
            <a:off x="1419409" y="11797693"/>
            <a:ext cx="27369713" cy="1552"/>
          </a:xfrm>
          <a:prstGeom prst="line">
            <a:avLst/>
          </a:prstGeom>
          <a:solidFill>
            <a:srgbClr val="00B8FF"/>
          </a:solidFill>
          <a:ln w="63500" cap="flat" cmpd="sng" algn="ctr">
            <a:solidFill>
              <a:schemeClr val="accent6"/>
            </a:solidFill>
            <a:prstDash val="solid"/>
            <a:round/>
            <a:headEnd type="none" w="med" len="med"/>
            <a:tailEnd type="none" w="med" len="med"/>
          </a:ln>
          <a:effectLst/>
        </p:spPr>
      </p:cxnSp>
      <p:cxnSp>
        <p:nvCxnSpPr>
          <p:cNvPr id="68" name="6 Conector recto">
            <a:extLst>
              <a:ext uri="{FF2B5EF4-FFF2-40B4-BE49-F238E27FC236}">
                <a16:creationId xmlns:a16="http://schemas.microsoft.com/office/drawing/2014/main" id="{BD7779DF-7624-476D-A5C0-B897988031A9}"/>
              </a:ext>
            </a:extLst>
          </p:cNvPr>
          <p:cNvCxnSpPr>
            <a:cxnSpLocks/>
          </p:cNvCxnSpPr>
          <p:nvPr/>
        </p:nvCxnSpPr>
        <p:spPr bwMode="auto">
          <a:xfrm>
            <a:off x="1419408" y="21226652"/>
            <a:ext cx="27369713" cy="1552"/>
          </a:xfrm>
          <a:prstGeom prst="line">
            <a:avLst/>
          </a:prstGeom>
          <a:solidFill>
            <a:srgbClr val="00B8FF"/>
          </a:solidFill>
          <a:ln w="63500" cap="flat" cmpd="sng" algn="ctr">
            <a:solidFill>
              <a:schemeClr val="accent6"/>
            </a:solidFill>
            <a:prstDash val="solid"/>
            <a:round/>
            <a:headEnd type="none" w="med" len="med"/>
            <a:tailEnd type="none" w="med" len="med"/>
          </a:ln>
          <a:effectLst/>
        </p:spPr>
      </p:cxnSp>
      <p:sp>
        <p:nvSpPr>
          <p:cNvPr id="76" name="Rectángulo: esquinas redondeadas 75">
            <a:extLst>
              <a:ext uri="{FF2B5EF4-FFF2-40B4-BE49-F238E27FC236}">
                <a16:creationId xmlns:a16="http://schemas.microsoft.com/office/drawing/2014/main" id="{E68E8A63-DED8-4133-A94C-18AEC06669F0}"/>
              </a:ext>
            </a:extLst>
          </p:cNvPr>
          <p:cNvSpPr/>
          <p:nvPr/>
        </p:nvSpPr>
        <p:spPr>
          <a:xfrm>
            <a:off x="7155077" y="21451876"/>
            <a:ext cx="13973949" cy="7929142"/>
          </a:xfrm>
          <a:prstGeom prst="roundRect">
            <a:avLst>
              <a:gd name="adj" fmla="val 8813"/>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7540"/>
          </a:p>
        </p:txBody>
      </p:sp>
      <p:sp>
        <p:nvSpPr>
          <p:cNvPr id="70" name="CuadroTexto 69">
            <a:extLst>
              <a:ext uri="{FF2B5EF4-FFF2-40B4-BE49-F238E27FC236}">
                <a16:creationId xmlns:a16="http://schemas.microsoft.com/office/drawing/2014/main" id="{48CF90F5-30D2-426C-9F2E-D9497B854E4E}"/>
              </a:ext>
            </a:extLst>
          </p:cNvPr>
          <p:cNvSpPr txBox="1"/>
          <p:nvPr/>
        </p:nvSpPr>
        <p:spPr>
          <a:xfrm>
            <a:off x="1419409" y="37459665"/>
            <a:ext cx="28759655" cy="584775"/>
          </a:xfrm>
          <a:prstGeom prst="rect">
            <a:avLst/>
          </a:prstGeom>
          <a:noFill/>
        </p:spPr>
        <p:txBody>
          <a:bodyPr wrap="square" rtlCol="0">
            <a:spAutoFit/>
          </a:bodyPr>
          <a:lstStyle/>
          <a:p>
            <a:r>
              <a:rPr lang="en-US" sz="3200" dirty="0"/>
              <a:t>The possibility of generated custom apps with Comsol allow the user to generate general models such as the one presented here that can be applied for different cases.</a:t>
            </a:r>
            <a:endParaRPr lang="en-GB" sz="3200" dirty="0"/>
          </a:p>
        </p:txBody>
      </p:sp>
      <p:sp>
        <p:nvSpPr>
          <p:cNvPr id="71" name="5 Rectángulo">
            <a:extLst>
              <a:ext uri="{FF2B5EF4-FFF2-40B4-BE49-F238E27FC236}">
                <a16:creationId xmlns:a16="http://schemas.microsoft.com/office/drawing/2014/main" id="{B759EAEE-67A0-4965-9F0A-969ECD74D8B5}"/>
              </a:ext>
            </a:extLst>
          </p:cNvPr>
          <p:cNvSpPr/>
          <p:nvPr/>
        </p:nvSpPr>
        <p:spPr>
          <a:xfrm>
            <a:off x="1451238" y="36884100"/>
            <a:ext cx="15863207" cy="699366"/>
          </a:xfrm>
          <a:prstGeom prst="rect">
            <a:avLst/>
          </a:prstGeom>
          <a:noFill/>
        </p:spPr>
        <p:txBody>
          <a:bodyPr wrap="square" lIns="75831" tIns="37913" rIns="75831" bIns="37913">
            <a:spAutoFit/>
          </a:bodyPr>
          <a:lstStyle/>
          <a:p>
            <a:pPr>
              <a:spcBef>
                <a:spcPts val="1413"/>
              </a:spcBef>
              <a:tabLst>
                <a:tab pos="0" algn="l"/>
                <a:tab pos="284348" algn="l"/>
                <a:tab pos="569824" algn="l"/>
                <a:tab pos="855295" algn="l"/>
                <a:tab pos="1140770" algn="l"/>
                <a:tab pos="1426245" algn="l"/>
                <a:tab pos="1711721" algn="l"/>
                <a:tab pos="1997196" algn="l"/>
                <a:tab pos="2282671" algn="l"/>
                <a:tab pos="2568146" algn="l"/>
                <a:tab pos="2853622" algn="l"/>
                <a:tab pos="3139097" algn="l"/>
                <a:tab pos="3424571" algn="l"/>
                <a:tab pos="3710047" algn="l"/>
                <a:tab pos="3995523" algn="l"/>
                <a:tab pos="4280994" algn="l"/>
                <a:tab pos="4566470" algn="l"/>
                <a:tab pos="4851944" algn="l"/>
                <a:tab pos="5137419" algn="l"/>
                <a:tab pos="5422894" algn="l"/>
                <a:tab pos="5708370" algn="l"/>
              </a:tabLst>
            </a:pPr>
            <a:r>
              <a:rPr lang="en-US" sz="4047" b="1" dirty="0">
                <a:solidFill>
                  <a:schemeClr val="accent6"/>
                </a:solidFill>
                <a:latin typeface="+mj-lt"/>
              </a:rPr>
              <a:t>Concluding remarks</a:t>
            </a:r>
          </a:p>
        </p:txBody>
      </p:sp>
      <p:cxnSp>
        <p:nvCxnSpPr>
          <p:cNvPr id="73" name="6 Conector recto">
            <a:extLst>
              <a:ext uri="{FF2B5EF4-FFF2-40B4-BE49-F238E27FC236}">
                <a16:creationId xmlns:a16="http://schemas.microsoft.com/office/drawing/2014/main" id="{4AE466A4-5C1C-4794-931A-A567ECF245DF}"/>
              </a:ext>
            </a:extLst>
          </p:cNvPr>
          <p:cNvCxnSpPr>
            <a:cxnSpLocks/>
          </p:cNvCxnSpPr>
          <p:nvPr/>
        </p:nvCxnSpPr>
        <p:spPr bwMode="auto">
          <a:xfrm flipV="1">
            <a:off x="1405052" y="37447610"/>
            <a:ext cx="15360195" cy="69570"/>
          </a:xfrm>
          <a:prstGeom prst="line">
            <a:avLst/>
          </a:prstGeom>
          <a:solidFill>
            <a:srgbClr val="00B8FF"/>
          </a:solidFill>
          <a:ln w="63500" cap="flat" cmpd="sng" algn="ctr">
            <a:solidFill>
              <a:schemeClr val="accent6"/>
            </a:solidFill>
            <a:prstDash val="solid"/>
            <a:round/>
            <a:headEnd type="none" w="med" len="med"/>
            <a:tailEnd type="none" w="med" len="med"/>
          </a:ln>
          <a:effectLst/>
        </p:spPr>
      </p:cxnSp>
      <p:sp>
        <p:nvSpPr>
          <p:cNvPr id="3" name="CuadroTexto 2">
            <a:extLst>
              <a:ext uri="{FF2B5EF4-FFF2-40B4-BE49-F238E27FC236}">
                <a16:creationId xmlns:a16="http://schemas.microsoft.com/office/drawing/2014/main" id="{753D0DE0-D878-4A29-AFA7-822DEFE1328D}"/>
              </a:ext>
            </a:extLst>
          </p:cNvPr>
          <p:cNvSpPr txBox="1"/>
          <p:nvPr/>
        </p:nvSpPr>
        <p:spPr>
          <a:xfrm>
            <a:off x="23850574" y="6712249"/>
            <a:ext cx="5906388" cy="601831"/>
          </a:xfrm>
          <a:prstGeom prst="rect">
            <a:avLst/>
          </a:prstGeom>
          <a:noFill/>
        </p:spPr>
        <p:txBody>
          <a:bodyPr wrap="square" rtlCol="0">
            <a:spAutoFit/>
          </a:bodyPr>
          <a:lstStyle/>
          <a:p>
            <a:r>
              <a:rPr lang="en-GB" sz="3311" b="1" dirty="0">
                <a:solidFill>
                  <a:schemeClr val="accent6"/>
                </a:solidFill>
              </a:rPr>
              <a:t>Chemical model</a:t>
            </a:r>
          </a:p>
        </p:txBody>
      </p:sp>
      <p:grpSp>
        <p:nvGrpSpPr>
          <p:cNvPr id="155" name="Grupo 154">
            <a:extLst>
              <a:ext uri="{FF2B5EF4-FFF2-40B4-BE49-F238E27FC236}">
                <a16:creationId xmlns:a16="http://schemas.microsoft.com/office/drawing/2014/main" id="{0A8A38D7-5BDA-4978-B278-29FB3375D342}"/>
              </a:ext>
            </a:extLst>
          </p:cNvPr>
          <p:cNvGrpSpPr/>
          <p:nvPr/>
        </p:nvGrpSpPr>
        <p:grpSpPr>
          <a:xfrm>
            <a:off x="21129025" y="7288313"/>
            <a:ext cx="7834117" cy="4260943"/>
            <a:chOff x="21827937" y="7432329"/>
            <a:chExt cx="7056572" cy="4029113"/>
          </a:xfrm>
        </p:grpSpPr>
        <p:pic>
          <p:nvPicPr>
            <p:cNvPr id="154" name="4 Imagen">
              <a:extLst>
                <a:ext uri="{FF2B5EF4-FFF2-40B4-BE49-F238E27FC236}">
                  <a16:creationId xmlns:a16="http://schemas.microsoft.com/office/drawing/2014/main" id="{E81220B5-637C-460D-AD33-7CC727589A62}"/>
                </a:ext>
              </a:extLst>
            </p:cNvPr>
            <p:cNvPicPr/>
            <p:nvPr/>
          </p:nvPicPr>
          <p:blipFill rotWithShape="1">
            <a:blip r:embed="rId3"/>
            <a:srcRect l="8841" t="87989" r="6234" b="2235"/>
            <a:stretch/>
          </p:blipFill>
          <p:spPr bwMode="auto">
            <a:xfrm>
              <a:off x="22052150" y="10734229"/>
              <a:ext cx="6827606" cy="727213"/>
            </a:xfrm>
            <a:prstGeom prst="rect">
              <a:avLst/>
            </a:prstGeom>
            <a:ln>
              <a:noFill/>
            </a:ln>
            <a:extLst>
              <a:ext uri="{53640926-AAD7-44D8-BBD7-CCE9431645EC}">
                <a14:shadowObscured xmlns:a14="http://schemas.microsoft.com/office/drawing/2010/main"/>
              </a:ext>
            </a:extLst>
          </p:spPr>
        </p:pic>
        <p:grpSp>
          <p:nvGrpSpPr>
            <p:cNvPr id="35" name="Grupo 34">
              <a:extLst>
                <a:ext uri="{FF2B5EF4-FFF2-40B4-BE49-F238E27FC236}">
                  <a16:creationId xmlns:a16="http://schemas.microsoft.com/office/drawing/2014/main" id="{632AEC04-7F5A-45EE-BF35-5E9F154FDA79}"/>
                </a:ext>
              </a:extLst>
            </p:cNvPr>
            <p:cNvGrpSpPr/>
            <p:nvPr/>
          </p:nvGrpSpPr>
          <p:grpSpPr>
            <a:xfrm>
              <a:off x="21827937" y="7432329"/>
              <a:ext cx="7056572" cy="3321080"/>
              <a:chOff x="21941948" y="17247721"/>
              <a:chExt cx="7056572" cy="3321080"/>
            </a:xfrm>
          </p:grpSpPr>
          <p:pic>
            <p:nvPicPr>
              <p:cNvPr id="31" name="4 Imagen">
                <a:extLst>
                  <a:ext uri="{FF2B5EF4-FFF2-40B4-BE49-F238E27FC236}">
                    <a16:creationId xmlns:a16="http://schemas.microsoft.com/office/drawing/2014/main" id="{2E31D598-E922-43DD-8864-794AD83F901D}"/>
                  </a:ext>
                </a:extLst>
              </p:cNvPr>
              <p:cNvPicPr/>
              <p:nvPr/>
            </p:nvPicPr>
            <p:blipFill rotWithShape="1">
              <a:blip r:embed="rId3"/>
              <a:srcRect l="5993" t="4853" r="6233" b="50502"/>
              <a:stretch/>
            </p:blipFill>
            <p:spPr bwMode="auto">
              <a:xfrm>
                <a:off x="21941948" y="17247721"/>
                <a:ext cx="7056572" cy="3321080"/>
              </a:xfrm>
              <a:prstGeom prst="rect">
                <a:avLst/>
              </a:prstGeom>
              <a:ln>
                <a:noFill/>
              </a:ln>
              <a:extLst>
                <a:ext uri="{53640926-AAD7-44D8-BBD7-CCE9431645EC}">
                  <a14:shadowObscured xmlns:a14="http://schemas.microsoft.com/office/drawing/2010/main"/>
                </a:ext>
              </a:extLst>
            </p:spPr>
          </p:pic>
          <p:sp>
            <p:nvSpPr>
              <p:cNvPr id="33" name="5 Rectángulo">
                <a:extLst>
                  <a:ext uri="{FF2B5EF4-FFF2-40B4-BE49-F238E27FC236}">
                    <a16:creationId xmlns:a16="http://schemas.microsoft.com/office/drawing/2014/main" id="{350AB44A-DEA8-497F-A190-64EE2F68BC3B}"/>
                  </a:ext>
                </a:extLst>
              </p:cNvPr>
              <p:cNvSpPr/>
              <p:nvPr/>
            </p:nvSpPr>
            <p:spPr>
              <a:xfrm>
                <a:off x="22207778" y="20169134"/>
                <a:ext cx="3541952" cy="318870"/>
              </a:xfrm>
              <a:prstGeom prst="rect">
                <a:avLst/>
              </a:prstGeom>
            </p:spPr>
            <p:txBody>
              <a:bodyPr wrap="square">
                <a:spAutoFit/>
              </a:bodyPr>
              <a:lstStyle/>
              <a:p>
                <a:r>
                  <a:rPr lang="es-ES" sz="1472" dirty="0" err="1"/>
                  <a:t>Source</a:t>
                </a:r>
                <a:r>
                  <a:rPr lang="es-ES" sz="1472" dirty="0"/>
                  <a:t>: [2]</a:t>
                </a:r>
                <a:endParaRPr lang="en-US" sz="1472" dirty="0"/>
              </a:p>
            </p:txBody>
          </p:sp>
        </p:grpSp>
      </p:grpSp>
      <p:sp>
        <p:nvSpPr>
          <p:cNvPr id="34" name="CuadroTexto 33">
            <a:extLst>
              <a:ext uri="{FF2B5EF4-FFF2-40B4-BE49-F238E27FC236}">
                <a16:creationId xmlns:a16="http://schemas.microsoft.com/office/drawing/2014/main" id="{D8C4F00E-82EE-46F8-AFF3-0E40CC4CF0C9}"/>
              </a:ext>
            </a:extLst>
          </p:cNvPr>
          <p:cNvSpPr txBox="1"/>
          <p:nvPr/>
        </p:nvSpPr>
        <p:spPr>
          <a:xfrm>
            <a:off x="6435388" y="11712372"/>
            <a:ext cx="2993393" cy="707886"/>
          </a:xfrm>
          <a:prstGeom prst="rect">
            <a:avLst/>
          </a:prstGeom>
          <a:noFill/>
        </p:spPr>
        <p:txBody>
          <a:bodyPr wrap="square" rtlCol="0">
            <a:spAutoFit/>
          </a:bodyPr>
          <a:lstStyle/>
          <a:p>
            <a:r>
              <a:rPr lang="en-GB" sz="4000" b="1" dirty="0">
                <a:solidFill>
                  <a:schemeClr val="accent6"/>
                </a:solidFill>
              </a:rPr>
              <a:t>Inputs</a:t>
            </a:r>
          </a:p>
        </p:txBody>
      </p:sp>
      <p:sp>
        <p:nvSpPr>
          <p:cNvPr id="9" name="CuadroTexto 8">
            <a:extLst>
              <a:ext uri="{FF2B5EF4-FFF2-40B4-BE49-F238E27FC236}">
                <a16:creationId xmlns:a16="http://schemas.microsoft.com/office/drawing/2014/main" id="{EB81AD0D-109E-4742-AF6C-74AE6EF51234}"/>
              </a:ext>
            </a:extLst>
          </p:cNvPr>
          <p:cNvSpPr txBox="1"/>
          <p:nvPr/>
        </p:nvSpPr>
        <p:spPr>
          <a:xfrm rot="10800000" flipH="1" flipV="1">
            <a:off x="1645946" y="12938772"/>
            <a:ext cx="5437182" cy="2607452"/>
          </a:xfrm>
          <a:prstGeom prst="roundRect">
            <a:avLst/>
          </a:prstGeom>
          <a:solidFill>
            <a:schemeClr val="accent2">
              <a:lumMod val="40000"/>
              <a:lumOff val="60000"/>
            </a:schemeClr>
          </a:solidFill>
          <a:ln>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420487" indent="-420487">
              <a:buFont typeface="Arial" panose="020B0604020202020204" pitchFamily="34" charset="0"/>
              <a:buChar char="•"/>
            </a:pPr>
            <a:r>
              <a:rPr lang="en-GB" sz="2943" dirty="0"/>
              <a:t>Nº of irrigation zones</a:t>
            </a:r>
          </a:p>
          <a:p>
            <a:pPr marL="420487" indent="-420487">
              <a:buFont typeface="Arial" panose="020B0604020202020204" pitchFamily="34" charset="0"/>
              <a:buChar char="•"/>
            </a:pPr>
            <a:r>
              <a:rPr lang="en-GB" sz="2943" dirty="0"/>
              <a:t>Nº of materials</a:t>
            </a:r>
          </a:p>
          <a:p>
            <a:pPr marL="420487" indent="-420487">
              <a:buFont typeface="Arial" panose="020B0604020202020204" pitchFamily="34" charset="0"/>
              <a:buChar char="•"/>
            </a:pPr>
            <a:r>
              <a:rPr lang="en-GB" sz="2943" dirty="0"/>
              <a:t>Size of the domain</a:t>
            </a:r>
          </a:p>
          <a:p>
            <a:pPr marL="420487" indent="-420487">
              <a:buFont typeface="Arial" panose="020B0604020202020204" pitchFamily="34" charset="0"/>
              <a:buChar char="•"/>
            </a:pPr>
            <a:r>
              <a:rPr lang="en-GB" sz="2943" dirty="0"/>
              <a:t>Thickness of each materials</a:t>
            </a:r>
          </a:p>
          <a:p>
            <a:pPr marL="420487" indent="-420487">
              <a:buFont typeface="Arial" panose="020B0604020202020204" pitchFamily="34" charset="0"/>
              <a:buChar char="•"/>
            </a:pPr>
            <a:r>
              <a:rPr lang="en-GB" sz="2943" dirty="0"/>
              <a:t>Location of sampling points </a:t>
            </a:r>
          </a:p>
        </p:txBody>
      </p:sp>
      <p:sp>
        <p:nvSpPr>
          <p:cNvPr id="36" name="CuadroTexto 35">
            <a:extLst>
              <a:ext uri="{FF2B5EF4-FFF2-40B4-BE49-F238E27FC236}">
                <a16:creationId xmlns:a16="http://schemas.microsoft.com/office/drawing/2014/main" id="{9436B695-6E67-42DD-BA86-9554E9D33CF6}"/>
              </a:ext>
            </a:extLst>
          </p:cNvPr>
          <p:cNvSpPr txBox="1"/>
          <p:nvPr/>
        </p:nvSpPr>
        <p:spPr>
          <a:xfrm rot="10800000" flipH="1" flipV="1">
            <a:off x="1645946" y="16137614"/>
            <a:ext cx="5437182" cy="4110629"/>
          </a:xfrm>
          <a:prstGeom prst="roundRect">
            <a:avLst/>
          </a:prstGeom>
          <a:solidFill>
            <a:schemeClr val="tx2">
              <a:lumMod val="40000"/>
              <a:lumOff val="60000"/>
            </a:schemeClr>
          </a:solidFill>
          <a:ln>
            <a:solidFill>
              <a:schemeClr val="tx2">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420487" indent="-420487">
              <a:buFont typeface="Arial" panose="020B0604020202020204" pitchFamily="34" charset="0"/>
              <a:buChar char="•"/>
            </a:pPr>
            <a:r>
              <a:rPr lang="en-GB" sz="2943" dirty="0"/>
              <a:t>Hydraulic parameters:</a:t>
            </a:r>
          </a:p>
          <a:p>
            <a:pPr marL="1327162" lvl="1" indent="-331426">
              <a:buFont typeface="Arial" panose="020B0604020202020204" pitchFamily="34" charset="0"/>
              <a:buChar char="•"/>
            </a:pPr>
            <a:r>
              <a:rPr lang="en-GB" sz="2943" dirty="0"/>
              <a:t>Permeability</a:t>
            </a:r>
          </a:p>
          <a:p>
            <a:pPr marL="1327162" lvl="1" indent="-331426">
              <a:buFont typeface="Arial" panose="020B0604020202020204" pitchFamily="34" charset="0"/>
              <a:buChar char="•"/>
            </a:pPr>
            <a:r>
              <a:rPr lang="en-GB" sz="2943" dirty="0"/>
              <a:t>Porosity</a:t>
            </a:r>
          </a:p>
          <a:p>
            <a:pPr marL="1327162" lvl="1" indent="-331426">
              <a:buFont typeface="Arial" panose="020B0604020202020204" pitchFamily="34" charset="0"/>
              <a:buChar char="•"/>
            </a:pPr>
            <a:r>
              <a:rPr lang="en-GB" sz="2943" dirty="0"/>
              <a:t>Van-</a:t>
            </a:r>
            <a:r>
              <a:rPr lang="en-GB" sz="2943" dirty="0" err="1"/>
              <a:t>Genuchten</a:t>
            </a:r>
            <a:r>
              <a:rPr lang="en-GB" sz="2943" dirty="0"/>
              <a:t> model</a:t>
            </a:r>
          </a:p>
          <a:p>
            <a:pPr marL="420487" indent="-420487">
              <a:buFont typeface="Arial" panose="020B0604020202020204" pitchFamily="34" charset="0"/>
              <a:buChar char="•"/>
            </a:pPr>
            <a:r>
              <a:rPr lang="en-GB" sz="2943" dirty="0"/>
              <a:t>Transport parameters:</a:t>
            </a:r>
          </a:p>
          <a:p>
            <a:pPr marL="1327162" lvl="1" indent="-331426">
              <a:buFont typeface="Arial" panose="020B0604020202020204" pitchFamily="34" charset="0"/>
              <a:buChar char="•"/>
            </a:pPr>
            <a:r>
              <a:rPr lang="en-GB" sz="2943" dirty="0"/>
              <a:t>Dispersivity</a:t>
            </a:r>
          </a:p>
          <a:p>
            <a:pPr marL="1327162" lvl="1" indent="-331426">
              <a:buFont typeface="Arial" panose="020B0604020202020204" pitchFamily="34" charset="0"/>
              <a:buChar char="•"/>
            </a:pPr>
            <a:r>
              <a:rPr lang="en-GB" sz="2943" dirty="0"/>
              <a:t>Effective diffusion</a:t>
            </a:r>
          </a:p>
          <a:p>
            <a:pPr marL="420487" indent="-420487">
              <a:buFont typeface="Arial" panose="020B0604020202020204" pitchFamily="34" charset="0"/>
              <a:buChar char="•"/>
            </a:pPr>
            <a:r>
              <a:rPr lang="en-GB" sz="2943" dirty="0"/>
              <a:t>Kinetic reaction constants</a:t>
            </a:r>
          </a:p>
        </p:txBody>
      </p:sp>
      <p:sp>
        <p:nvSpPr>
          <p:cNvPr id="17" name="Rectángulo: esquinas redondeadas 16">
            <a:extLst>
              <a:ext uri="{FF2B5EF4-FFF2-40B4-BE49-F238E27FC236}">
                <a16:creationId xmlns:a16="http://schemas.microsoft.com/office/drawing/2014/main" id="{FC37036F-F92D-4253-A995-EB8A4E4D47E1}"/>
              </a:ext>
            </a:extLst>
          </p:cNvPr>
          <p:cNvSpPr/>
          <p:nvPr/>
        </p:nvSpPr>
        <p:spPr>
          <a:xfrm>
            <a:off x="1458462" y="12405523"/>
            <a:ext cx="11435662" cy="8083103"/>
          </a:xfrm>
          <a:prstGeom prst="roundRect">
            <a:avLst>
              <a:gd name="adj" fmla="val 8468"/>
            </a:avLst>
          </a:prstGeom>
          <a:noFill/>
          <a:ln w="57150">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7540"/>
          </a:p>
        </p:txBody>
      </p:sp>
      <p:sp>
        <p:nvSpPr>
          <p:cNvPr id="38" name="CuadroTexto 37">
            <a:extLst>
              <a:ext uri="{FF2B5EF4-FFF2-40B4-BE49-F238E27FC236}">
                <a16:creationId xmlns:a16="http://schemas.microsoft.com/office/drawing/2014/main" id="{4CC942BD-1DDB-42DF-AEEB-3CD9D8CEA9C5}"/>
              </a:ext>
            </a:extLst>
          </p:cNvPr>
          <p:cNvSpPr txBox="1"/>
          <p:nvPr/>
        </p:nvSpPr>
        <p:spPr>
          <a:xfrm>
            <a:off x="1849159" y="12364931"/>
            <a:ext cx="2993393" cy="584775"/>
          </a:xfrm>
          <a:prstGeom prst="rect">
            <a:avLst/>
          </a:prstGeom>
          <a:noFill/>
        </p:spPr>
        <p:txBody>
          <a:bodyPr wrap="square" rtlCol="0">
            <a:spAutoFit/>
          </a:bodyPr>
          <a:lstStyle/>
          <a:p>
            <a:r>
              <a:rPr lang="en-GB" sz="3200" b="1" u="sng" dirty="0">
                <a:ln w="22225">
                  <a:solidFill>
                    <a:schemeClr val="accent2"/>
                  </a:solidFill>
                  <a:prstDash val="solid"/>
                </a:ln>
                <a:solidFill>
                  <a:schemeClr val="accent2">
                    <a:lumMod val="40000"/>
                    <a:lumOff val="60000"/>
                  </a:schemeClr>
                </a:solidFill>
              </a:rPr>
              <a:t>Geometry</a:t>
            </a:r>
          </a:p>
        </p:txBody>
      </p:sp>
      <p:sp>
        <p:nvSpPr>
          <p:cNvPr id="39" name="CuadroTexto 38">
            <a:extLst>
              <a:ext uri="{FF2B5EF4-FFF2-40B4-BE49-F238E27FC236}">
                <a16:creationId xmlns:a16="http://schemas.microsoft.com/office/drawing/2014/main" id="{AB50664E-F677-4F7A-89FD-C1506C891DFF}"/>
              </a:ext>
            </a:extLst>
          </p:cNvPr>
          <p:cNvSpPr txBox="1"/>
          <p:nvPr/>
        </p:nvSpPr>
        <p:spPr>
          <a:xfrm>
            <a:off x="1874178" y="15515819"/>
            <a:ext cx="2993393" cy="601831"/>
          </a:xfrm>
          <a:prstGeom prst="rect">
            <a:avLst/>
          </a:prstGeom>
          <a:noFill/>
        </p:spPr>
        <p:txBody>
          <a:bodyPr wrap="square" rtlCol="0">
            <a:spAutoFit/>
          </a:bodyPr>
          <a:lstStyle/>
          <a:p>
            <a:r>
              <a:rPr lang="en-GB" sz="3200" u="sng" dirty="0">
                <a:ln w="9525">
                  <a:solidFill>
                    <a:schemeClr val="tx2">
                      <a:lumMod val="75000"/>
                    </a:schemeClr>
                  </a:solidFill>
                  <a:prstDash val="solid"/>
                </a:ln>
                <a:solidFill>
                  <a:schemeClr val="tx2">
                    <a:lumMod val="20000"/>
                    <a:lumOff val="80000"/>
                  </a:schemeClr>
                </a:solidFill>
                <a:effectLst>
                  <a:outerShdw blurRad="12700" dist="38100" dir="2700000" algn="tl" rotWithShape="0">
                    <a:schemeClr val="accent5">
                      <a:lumMod val="60000"/>
                      <a:lumOff val="40000"/>
                    </a:schemeClr>
                  </a:outerShdw>
                </a:effectLst>
              </a:rPr>
              <a:t>Parameters</a:t>
            </a:r>
          </a:p>
        </p:txBody>
      </p:sp>
      <p:sp>
        <p:nvSpPr>
          <p:cNvPr id="40" name="CuadroTexto 39">
            <a:extLst>
              <a:ext uri="{FF2B5EF4-FFF2-40B4-BE49-F238E27FC236}">
                <a16:creationId xmlns:a16="http://schemas.microsoft.com/office/drawing/2014/main" id="{2190A7A4-F34B-49F8-B5B0-4AF6E7B9D6FA}"/>
              </a:ext>
            </a:extLst>
          </p:cNvPr>
          <p:cNvSpPr txBox="1"/>
          <p:nvPr/>
        </p:nvSpPr>
        <p:spPr>
          <a:xfrm>
            <a:off x="7473825" y="12391178"/>
            <a:ext cx="5308165" cy="601831"/>
          </a:xfrm>
          <a:prstGeom prst="rect">
            <a:avLst/>
          </a:prstGeom>
          <a:noFill/>
        </p:spPr>
        <p:txBody>
          <a:bodyPr wrap="square" rtlCol="0">
            <a:spAutoFit/>
          </a:bodyPr>
          <a:lstStyle/>
          <a:p>
            <a:r>
              <a:rPr lang="en-GB" sz="3200" b="1" u="sng" dirty="0">
                <a:ln w="22225">
                  <a:solidFill>
                    <a:schemeClr val="accent3">
                      <a:lumMod val="50000"/>
                    </a:schemeClr>
                  </a:solidFill>
                  <a:prstDash val="solid"/>
                </a:ln>
                <a:solidFill>
                  <a:schemeClr val="accent3">
                    <a:lumMod val="40000"/>
                    <a:lumOff val="60000"/>
                  </a:schemeClr>
                </a:solidFill>
              </a:rPr>
              <a:t>Boundary conditions</a:t>
            </a:r>
          </a:p>
        </p:txBody>
      </p:sp>
      <p:sp>
        <p:nvSpPr>
          <p:cNvPr id="41" name="CuadroTexto 40">
            <a:extLst>
              <a:ext uri="{FF2B5EF4-FFF2-40B4-BE49-F238E27FC236}">
                <a16:creationId xmlns:a16="http://schemas.microsoft.com/office/drawing/2014/main" id="{2A73889C-A8AA-4307-B24B-63A2CE00A12D}"/>
              </a:ext>
            </a:extLst>
          </p:cNvPr>
          <p:cNvSpPr txBox="1"/>
          <p:nvPr/>
        </p:nvSpPr>
        <p:spPr>
          <a:xfrm rot="10800000" flipH="1" flipV="1">
            <a:off x="7290373" y="12953000"/>
            <a:ext cx="5437183" cy="2607452"/>
          </a:xfrm>
          <a:prstGeom prst="roundRect">
            <a:avLst/>
          </a:prstGeom>
          <a:solidFill>
            <a:schemeClr val="accent3">
              <a:lumMod val="60000"/>
              <a:lumOff val="40000"/>
            </a:schemeClr>
          </a:solidFill>
          <a:ln w="38100">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45284" indent="-245284">
              <a:buFont typeface="Arial" panose="020B0604020202020204" pitchFamily="34" charset="0"/>
              <a:buChar char="•"/>
            </a:pPr>
            <a:r>
              <a:rPr lang="en-GB" sz="2943" dirty="0"/>
              <a:t>Hydraulic:</a:t>
            </a:r>
          </a:p>
          <a:p>
            <a:pPr marL="895350" lvl="2" indent="-171450">
              <a:buFont typeface="Arial" panose="020B0604020202020204" pitchFamily="34" charset="0"/>
              <a:buChar char="•"/>
            </a:pPr>
            <a:r>
              <a:rPr lang="en-GB" sz="2943" dirty="0"/>
              <a:t>Hydraulic heads.</a:t>
            </a:r>
          </a:p>
          <a:p>
            <a:pPr marL="895350" lvl="2" indent="-171450">
              <a:buFont typeface="Arial" panose="020B0604020202020204" pitchFamily="34" charset="0"/>
              <a:buChar char="•"/>
            </a:pPr>
            <a:r>
              <a:rPr lang="en-GB" sz="2943" dirty="0"/>
              <a:t>Irrigation function</a:t>
            </a:r>
          </a:p>
          <a:p>
            <a:pPr marL="895350" lvl="2" indent="-171450">
              <a:buFont typeface="Arial" panose="020B0604020202020204" pitchFamily="34" charset="0"/>
              <a:buChar char="•"/>
            </a:pPr>
            <a:r>
              <a:rPr lang="en-GB" sz="2943" dirty="0"/>
              <a:t>Recharge function</a:t>
            </a:r>
          </a:p>
          <a:p>
            <a:pPr marL="245284" indent="-245284">
              <a:buFont typeface="Arial" panose="020B0604020202020204" pitchFamily="34" charset="0"/>
              <a:buChar char="•"/>
            </a:pPr>
            <a:r>
              <a:rPr lang="en-GB" sz="2943" dirty="0"/>
              <a:t>Transport:  Inlet concentrations</a:t>
            </a:r>
          </a:p>
        </p:txBody>
      </p:sp>
      <p:sp>
        <p:nvSpPr>
          <p:cNvPr id="42" name="CuadroTexto 41">
            <a:extLst>
              <a:ext uri="{FF2B5EF4-FFF2-40B4-BE49-F238E27FC236}">
                <a16:creationId xmlns:a16="http://schemas.microsoft.com/office/drawing/2014/main" id="{47A8ADA8-5EFC-4CB8-9321-D4F0A65D0D3D}"/>
              </a:ext>
            </a:extLst>
          </p:cNvPr>
          <p:cNvSpPr txBox="1"/>
          <p:nvPr/>
        </p:nvSpPr>
        <p:spPr>
          <a:xfrm rot="10800000" flipH="1" flipV="1">
            <a:off x="7285869" y="16137614"/>
            <a:ext cx="5437182" cy="4110629"/>
          </a:xfrm>
          <a:prstGeom prst="roundRect">
            <a:avLst>
              <a:gd name="adj" fmla="val 10642"/>
            </a:avLst>
          </a:prstGeom>
          <a:solidFill>
            <a:schemeClr val="accent4">
              <a:lumMod val="40000"/>
              <a:lumOff val="60000"/>
            </a:schemeClr>
          </a:solidFill>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marL="420487" indent="-420487">
              <a:buFont typeface="Arial" panose="020B0604020202020204" pitchFamily="34" charset="0"/>
              <a:buChar char="•"/>
            </a:pPr>
            <a:r>
              <a:rPr lang="en-GB" sz="2943"/>
              <a:t>Spatial discretization:</a:t>
            </a:r>
          </a:p>
          <a:p>
            <a:pPr marL="895350" lvl="1" indent="-171450">
              <a:buFont typeface="Arial" panose="020B0604020202020204" pitchFamily="34" charset="0"/>
              <a:buChar char="•"/>
            </a:pPr>
            <a:r>
              <a:rPr lang="en-GB" sz="2943"/>
              <a:t>3  resolutions of the FEM</a:t>
            </a:r>
          </a:p>
          <a:p>
            <a:pPr marL="420487" indent="-420487">
              <a:buFont typeface="Arial" panose="020B0604020202020204" pitchFamily="34" charset="0"/>
              <a:buChar char="•"/>
            </a:pPr>
            <a:r>
              <a:rPr lang="en-GB" sz="2943"/>
              <a:t>Temporal discretization:</a:t>
            </a:r>
          </a:p>
          <a:p>
            <a:pPr marL="895350" lvl="1" indent="-171450">
              <a:buFont typeface="Arial" panose="020B0604020202020204" pitchFamily="34" charset="0"/>
              <a:buChar char="•"/>
            </a:pPr>
            <a:r>
              <a:rPr lang="en-GB" sz="2943"/>
              <a:t>Time-step</a:t>
            </a:r>
          </a:p>
          <a:p>
            <a:pPr marL="895350" lvl="1" indent="-171450">
              <a:buFont typeface="Arial" panose="020B0604020202020204" pitchFamily="34" charset="0"/>
              <a:buChar char="•"/>
            </a:pPr>
            <a:r>
              <a:rPr lang="en-GB" sz="2943"/>
              <a:t>Total time</a:t>
            </a:r>
          </a:p>
          <a:p>
            <a:pPr marL="420487" indent="-420487">
              <a:buFont typeface="Arial" panose="020B0604020202020204" pitchFamily="34" charset="0"/>
              <a:buChar char="•"/>
            </a:pPr>
            <a:r>
              <a:rPr lang="en-GB" sz="2943"/>
              <a:t>Solver settings:</a:t>
            </a:r>
          </a:p>
          <a:p>
            <a:pPr marL="1352550" lvl="1" indent="-190500">
              <a:buFont typeface="Arial" panose="020B0604020202020204" pitchFamily="34" charset="0"/>
              <a:buChar char="•"/>
            </a:pPr>
            <a:r>
              <a:rPr lang="en-GB" sz="2943"/>
              <a:t>Direct/sequential</a:t>
            </a:r>
          </a:p>
          <a:p>
            <a:pPr marL="1352550" lvl="1" indent="-190500">
              <a:buFont typeface="Arial" panose="020B0604020202020204" pitchFamily="34" charset="0"/>
              <a:buChar char="•"/>
            </a:pPr>
            <a:r>
              <a:rPr lang="en-GB" sz="2943"/>
              <a:t> relative tolerance</a:t>
            </a:r>
          </a:p>
        </p:txBody>
      </p:sp>
      <p:sp>
        <p:nvSpPr>
          <p:cNvPr id="43" name="CuadroTexto 42">
            <a:extLst>
              <a:ext uri="{FF2B5EF4-FFF2-40B4-BE49-F238E27FC236}">
                <a16:creationId xmlns:a16="http://schemas.microsoft.com/office/drawing/2014/main" id="{735D6E8E-BA54-4F75-AC08-EF4478958150}"/>
              </a:ext>
            </a:extLst>
          </p:cNvPr>
          <p:cNvSpPr txBox="1"/>
          <p:nvPr/>
        </p:nvSpPr>
        <p:spPr>
          <a:xfrm>
            <a:off x="7479239" y="15546105"/>
            <a:ext cx="4273991" cy="601831"/>
          </a:xfrm>
          <a:prstGeom prst="rect">
            <a:avLst/>
          </a:prstGeom>
          <a:noFill/>
        </p:spPr>
        <p:txBody>
          <a:bodyPr wrap="square" rtlCol="0">
            <a:spAutoFit/>
          </a:bodyPr>
          <a:lstStyle/>
          <a:p>
            <a:r>
              <a:rPr lang="en-GB" sz="3200" u="sng" dirty="0">
                <a:ln w="9525">
                  <a:solidFill>
                    <a:schemeClr val="accent4">
                      <a:lumMod val="75000"/>
                    </a:schemeClr>
                  </a:solidFill>
                  <a:prstDash val="solid"/>
                </a:ln>
                <a:solidFill>
                  <a:schemeClr val="accent4">
                    <a:lumMod val="40000"/>
                    <a:lumOff val="60000"/>
                  </a:schemeClr>
                </a:solidFill>
                <a:effectLst>
                  <a:outerShdw blurRad="12700" dist="38100" dir="2700000" algn="tl" rotWithShape="0">
                    <a:schemeClr val="accent5">
                      <a:lumMod val="60000"/>
                      <a:lumOff val="40000"/>
                    </a:schemeClr>
                  </a:outerShdw>
                </a:effectLst>
              </a:rPr>
              <a:t>Model settings</a:t>
            </a:r>
          </a:p>
        </p:txBody>
      </p:sp>
      <p:sp>
        <p:nvSpPr>
          <p:cNvPr id="44" name="Rectángulo: esquinas redondeadas 43">
            <a:extLst>
              <a:ext uri="{FF2B5EF4-FFF2-40B4-BE49-F238E27FC236}">
                <a16:creationId xmlns:a16="http://schemas.microsoft.com/office/drawing/2014/main" id="{9A93EC24-AD8D-4FB3-9454-22BD024BFBE5}"/>
              </a:ext>
            </a:extLst>
          </p:cNvPr>
          <p:cNvSpPr/>
          <p:nvPr/>
        </p:nvSpPr>
        <p:spPr>
          <a:xfrm>
            <a:off x="13474957" y="12416104"/>
            <a:ext cx="7600292" cy="8083103"/>
          </a:xfrm>
          <a:prstGeom prst="roundRect">
            <a:avLst>
              <a:gd name="adj" fmla="val 8468"/>
            </a:avLst>
          </a:prstGeom>
          <a:solidFill>
            <a:schemeClr val="accent6">
              <a:lumMod val="20000"/>
              <a:lumOff val="80000"/>
            </a:schemeClr>
          </a:solidFill>
          <a:ln w="5715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7540"/>
          </a:p>
        </p:txBody>
      </p:sp>
      <p:sp>
        <p:nvSpPr>
          <p:cNvPr id="19" name="CuadroTexto 18">
            <a:extLst>
              <a:ext uri="{FF2B5EF4-FFF2-40B4-BE49-F238E27FC236}">
                <a16:creationId xmlns:a16="http://schemas.microsoft.com/office/drawing/2014/main" id="{ACDBA093-32CF-4215-8A2F-E13DCFF61246}"/>
              </a:ext>
            </a:extLst>
          </p:cNvPr>
          <p:cNvSpPr txBox="1"/>
          <p:nvPr/>
        </p:nvSpPr>
        <p:spPr>
          <a:xfrm>
            <a:off x="13501588" y="12649994"/>
            <a:ext cx="7573661" cy="8463855"/>
          </a:xfrm>
          <a:prstGeom prst="rect">
            <a:avLst/>
          </a:prstGeom>
          <a:noFill/>
        </p:spPr>
        <p:txBody>
          <a:bodyPr wrap="square" rtlCol="0">
            <a:spAutoFit/>
          </a:bodyPr>
          <a:lstStyle/>
          <a:p>
            <a:r>
              <a:rPr lang="en-GB" sz="3200" dirty="0"/>
              <a:t>Variable saturated groundwater Flow:</a:t>
            </a:r>
          </a:p>
          <a:p>
            <a:r>
              <a:rPr lang="en-GB" sz="3200" u="sng" dirty="0"/>
              <a:t>Richard’s equation</a:t>
            </a:r>
          </a:p>
          <a:p>
            <a:endParaRPr lang="en-GB" sz="3200" dirty="0"/>
          </a:p>
          <a:p>
            <a:endParaRPr lang="en-GB" sz="3200" u="sng" dirty="0"/>
          </a:p>
          <a:p>
            <a:r>
              <a:rPr lang="en-GB" sz="3200" dirty="0"/>
              <a:t>Transport of diluted species:</a:t>
            </a:r>
          </a:p>
          <a:p>
            <a:r>
              <a:rPr lang="en-GB" sz="3200" u="sng" dirty="0"/>
              <a:t>Advection-dispersion-diffusion equation</a:t>
            </a:r>
          </a:p>
          <a:p>
            <a:endParaRPr lang="en-GB" sz="3200" dirty="0"/>
          </a:p>
          <a:p>
            <a:endParaRPr lang="en-GB" sz="3200" dirty="0"/>
          </a:p>
          <a:p>
            <a:r>
              <a:rPr lang="en-GB" sz="3200" dirty="0"/>
              <a:t>Organic matter oxidation:</a:t>
            </a:r>
          </a:p>
          <a:p>
            <a:r>
              <a:rPr lang="en-GB" sz="3200" u="sng" dirty="0"/>
              <a:t>2nd order kinetic</a:t>
            </a:r>
            <a:r>
              <a:rPr lang="en-GB" sz="3200" dirty="0"/>
              <a:t>.</a:t>
            </a:r>
          </a:p>
          <a:p>
            <a:endParaRPr lang="en-GB" sz="3200" dirty="0"/>
          </a:p>
          <a:p>
            <a:endParaRPr lang="en-GB" sz="3200" dirty="0"/>
          </a:p>
          <a:p>
            <a:r>
              <a:rPr lang="en-GB" sz="3200" dirty="0"/>
              <a:t> </a:t>
            </a:r>
          </a:p>
          <a:p>
            <a:endParaRPr lang="en-GB" sz="3200" dirty="0"/>
          </a:p>
          <a:p>
            <a:r>
              <a:rPr lang="en-GB" sz="3200" dirty="0"/>
              <a:t>E.g.</a:t>
            </a:r>
          </a:p>
          <a:p>
            <a:endParaRPr lang="en-GB" sz="3200" dirty="0"/>
          </a:p>
          <a:p>
            <a:endParaRPr lang="en-GB" sz="3200" dirty="0"/>
          </a:p>
        </p:txBody>
      </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1524EA54-BFFF-4236-B615-652491B76BC4}"/>
                  </a:ext>
                </a:extLst>
              </p:cNvPr>
              <p:cNvSpPr/>
              <p:nvPr/>
            </p:nvSpPr>
            <p:spPr>
              <a:xfrm>
                <a:off x="13450816" y="13675454"/>
                <a:ext cx="7624434" cy="104689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400" b="1" i="1" smtClean="0">
                          <a:solidFill>
                            <a:schemeClr val="bg1">
                              <a:lumMod val="50000"/>
                            </a:schemeClr>
                          </a:solidFill>
                          <a:latin typeface="Cambria Math" panose="02040503050406030204" pitchFamily="18" charset="0"/>
                        </a:rPr>
                        <m:t>𝝆</m:t>
                      </m:r>
                      <m:d>
                        <m:dPr>
                          <m:ctrlPr>
                            <a:rPr lang="en-GB" sz="2400" b="1" i="1">
                              <a:solidFill>
                                <a:schemeClr val="bg1">
                                  <a:lumMod val="50000"/>
                                </a:schemeClr>
                              </a:solidFill>
                              <a:latin typeface="Cambria Math" panose="02040503050406030204" pitchFamily="18" charset="0"/>
                            </a:rPr>
                          </m:ctrlPr>
                        </m:dPr>
                        <m:e>
                          <m:f>
                            <m:fPr>
                              <m:ctrlPr>
                                <a:rPr lang="en-GB" sz="2400" b="1" i="1">
                                  <a:solidFill>
                                    <a:schemeClr val="bg1">
                                      <a:lumMod val="50000"/>
                                    </a:schemeClr>
                                  </a:solidFill>
                                  <a:latin typeface="Cambria Math" panose="02040503050406030204" pitchFamily="18" charset="0"/>
                                </a:rPr>
                              </m:ctrlPr>
                            </m:fPr>
                            <m:num>
                              <m:sSub>
                                <m:sSubPr>
                                  <m:ctrlPr>
                                    <a:rPr lang="en-GB" sz="2400" b="1" i="1">
                                      <a:solidFill>
                                        <a:schemeClr val="bg1">
                                          <a:lumMod val="50000"/>
                                        </a:schemeClr>
                                      </a:solidFill>
                                      <a:latin typeface="Cambria Math" panose="02040503050406030204" pitchFamily="18" charset="0"/>
                                    </a:rPr>
                                  </m:ctrlPr>
                                </m:sSubPr>
                                <m:e>
                                  <m:r>
                                    <a:rPr lang="en-GB" sz="2400" b="1" i="1">
                                      <a:solidFill>
                                        <a:schemeClr val="bg1">
                                          <a:lumMod val="50000"/>
                                        </a:schemeClr>
                                      </a:solidFill>
                                      <a:latin typeface="Cambria Math" panose="02040503050406030204" pitchFamily="18" charset="0"/>
                                    </a:rPr>
                                    <m:t>𝑪</m:t>
                                  </m:r>
                                </m:e>
                                <m:sub>
                                  <m:r>
                                    <a:rPr lang="en-GB" sz="2400" b="1" i="1">
                                      <a:solidFill>
                                        <a:schemeClr val="bg1">
                                          <a:lumMod val="50000"/>
                                        </a:schemeClr>
                                      </a:solidFill>
                                      <a:latin typeface="Cambria Math" panose="02040503050406030204" pitchFamily="18" charset="0"/>
                                    </a:rPr>
                                    <m:t>𝒎</m:t>
                                  </m:r>
                                </m:sub>
                              </m:sSub>
                            </m:num>
                            <m:den>
                              <m:r>
                                <a:rPr lang="en-GB" sz="2400" b="1" i="1">
                                  <a:solidFill>
                                    <a:schemeClr val="bg1">
                                      <a:lumMod val="50000"/>
                                    </a:schemeClr>
                                  </a:solidFill>
                                  <a:latin typeface="Cambria Math" panose="02040503050406030204" pitchFamily="18" charset="0"/>
                                </a:rPr>
                                <m:t>𝝆</m:t>
                              </m:r>
                              <m:r>
                                <a:rPr lang="en-GB" sz="2400" b="1" i="1">
                                  <a:solidFill>
                                    <a:schemeClr val="bg1">
                                      <a:lumMod val="50000"/>
                                    </a:schemeClr>
                                  </a:solidFill>
                                  <a:latin typeface="Cambria Math" panose="02040503050406030204" pitchFamily="18" charset="0"/>
                                </a:rPr>
                                <m:t>𝒈</m:t>
                              </m:r>
                            </m:den>
                          </m:f>
                          <m:r>
                            <a:rPr lang="en-GB" sz="2400" b="0" i="0">
                              <a:solidFill>
                                <a:schemeClr val="bg1">
                                  <a:lumMod val="50000"/>
                                </a:schemeClr>
                              </a:solidFill>
                              <a:latin typeface="Cambria Math" panose="02040503050406030204" pitchFamily="18" charset="0"/>
                            </a:rPr>
                            <m:t>+</m:t>
                          </m:r>
                          <m:sSub>
                            <m:sSubPr>
                              <m:ctrlPr>
                                <a:rPr lang="en-GB" sz="2400" b="0" i="1">
                                  <a:solidFill>
                                    <a:schemeClr val="bg1">
                                      <a:lumMod val="50000"/>
                                    </a:schemeClr>
                                  </a:solidFill>
                                  <a:latin typeface="Cambria Math" panose="02040503050406030204" pitchFamily="18" charset="0"/>
                                </a:rPr>
                              </m:ctrlPr>
                            </m:sSubPr>
                            <m:e>
                              <m:r>
                                <a:rPr lang="en-GB" sz="2400" b="1" i="1">
                                  <a:solidFill>
                                    <a:schemeClr val="bg1">
                                      <a:lumMod val="50000"/>
                                    </a:schemeClr>
                                  </a:solidFill>
                                  <a:latin typeface="Cambria Math" panose="02040503050406030204" pitchFamily="18" charset="0"/>
                                </a:rPr>
                                <m:t>𝑺</m:t>
                              </m:r>
                            </m:e>
                            <m:sub>
                              <m:r>
                                <a:rPr lang="en-GB" sz="2400" b="1" i="1">
                                  <a:solidFill>
                                    <a:schemeClr val="bg1">
                                      <a:lumMod val="50000"/>
                                    </a:schemeClr>
                                  </a:solidFill>
                                  <a:latin typeface="Cambria Math" panose="02040503050406030204" pitchFamily="18" charset="0"/>
                                </a:rPr>
                                <m:t>𝒆</m:t>
                              </m:r>
                            </m:sub>
                          </m:sSub>
                          <m:r>
                            <a:rPr lang="en-GB" sz="2400" b="1" i="1">
                              <a:solidFill>
                                <a:schemeClr val="bg1">
                                  <a:lumMod val="50000"/>
                                </a:schemeClr>
                              </a:solidFill>
                              <a:latin typeface="Cambria Math" panose="02040503050406030204" pitchFamily="18" charset="0"/>
                            </a:rPr>
                            <m:t>𝑺</m:t>
                          </m:r>
                        </m:e>
                      </m:d>
                      <m:f>
                        <m:fPr>
                          <m:ctrlPr>
                            <a:rPr lang="en-GB" sz="2400" b="1" i="1">
                              <a:solidFill>
                                <a:schemeClr val="bg1">
                                  <a:lumMod val="50000"/>
                                </a:schemeClr>
                              </a:solidFill>
                              <a:latin typeface="Cambria Math" panose="02040503050406030204" pitchFamily="18" charset="0"/>
                            </a:rPr>
                          </m:ctrlPr>
                        </m:fPr>
                        <m:num>
                          <m:r>
                            <a:rPr lang="en-GB" sz="2400" b="0" i="0">
                              <a:solidFill>
                                <a:schemeClr val="bg1">
                                  <a:lumMod val="50000"/>
                                </a:schemeClr>
                              </a:solidFill>
                              <a:latin typeface="Cambria Math" panose="02040503050406030204" pitchFamily="18" charset="0"/>
                            </a:rPr>
                            <m:t>𝜕</m:t>
                          </m:r>
                          <m:r>
                            <a:rPr lang="en-GB" sz="2400" b="1" i="1">
                              <a:solidFill>
                                <a:schemeClr val="bg1">
                                  <a:lumMod val="50000"/>
                                </a:schemeClr>
                              </a:solidFill>
                              <a:latin typeface="Cambria Math" panose="02040503050406030204" pitchFamily="18" charset="0"/>
                            </a:rPr>
                            <m:t>𝒑</m:t>
                          </m:r>
                        </m:num>
                        <m:den>
                          <m:r>
                            <a:rPr lang="en-GB" sz="2400" b="0" i="0">
                              <a:solidFill>
                                <a:schemeClr val="bg1">
                                  <a:lumMod val="50000"/>
                                </a:schemeClr>
                              </a:solidFill>
                              <a:latin typeface="Cambria Math" panose="02040503050406030204" pitchFamily="18" charset="0"/>
                            </a:rPr>
                            <m:t>𝜕</m:t>
                          </m:r>
                          <m:r>
                            <a:rPr lang="en-GB" sz="2400" b="1" i="1">
                              <a:solidFill>
                                <a:schemeClr val="bg1">
                                  <a:lumMod val="50000"/>
                                </a:schemeClr>
                              </a:solidFill>
                              <a:latin typeface="Cambria Math" panose="02040503050406030204" pitchFamily="18" charset="0"/>
                            </a:rPr>
                            <m:t>𝒕</m:t>
                          </m:r>
                        </m:den>
                      </m:f>
                      <m:r>
                        <a:rPr lang="en-GB" sz="2400" b="0" i="0">
                          <a:solidFill>
                            <a:schemeClr val="bg1">
                              <a:lumMod val="50000"/>
                            </a:schemeClr>
                          </a:solidFill>
                          <a:latin typeface="Cambria Math" panose="02040503050406030204" pitchFamily="18" charset="0"/>
                        </a:rPr>
                        <m:t>+</m:t>
                      </m:r>
                      <m:r>
                        <m:rPr>
                          <m:sty m:val="p"/>
                        </m:rPr>
                        <a:rPr lang="en-GB" sz="2400" b="0" i="0">
                          <a:solidFill>
                            <a:schemeClr val="bg1">
                              <a:lumMod val="50000"/>
                            </a:schemeClr>
                          </a:solidFill>
                          <a:latin typeface="Cambria Math" panose="02040503050406030204" pitchFamily="18" charset="0"/>
                        </a:rPr>
                        <m:t>∇</m:t>
                      </m:r>
                      <m:r>
                        <a:rPr lang="en-GB" sz="2400" b="0" i="0">
                          <a:solidFill>
                            <a:schemeClr val="bg1">
                              <a:lumMod val="50000"/>
                            </a:schemeClr>
                          </a:solidFill>
                          <a:latin typeface="Cambria Math" panose="02040503050406030204" pitchFamily="18" charset="0"/>
                        </a:rPr>
                        <m:t>·</m:t>
                      </m:r>
                      <m:r>
                        <a:rPr lang="en-GB" sz="2400" b="1" i="1">
                          <a:solidFill>
                            <a:schemeClr val="bg1">
                              <a:lumMod val="50000"/>
                            </a:schemeClr>
                          </a:solidFill>
                          <a:latin typeface="Cambria Math" panose="02040503050406030204" pitchFamily="18" charset="0"/>
                        </a:rPr>
                        <m:t>𝝆</m:t>
                      </m:r>
                      <m:d>
                        <m:dPr>
                          <m:ctrlPr>
                            <a:rPr lang="en-GB" sz="2400" b="1" i="1">
                              <a:solidFill>
                                <a:schemeClr val="bg1">
                                  <a:lumMod val="50000"/>
                                </a:schemeClr>
                              </a:solidFill>
                              <a:latin typeface="Cambria Math" panose="02040503050406030204" pitchFamily="18" charset="0"/>
                            </a:rPr>
                          </m:ctrlPr>
                        </m:dPr>
                        <m:e>
                          <m:r>
                            <a:rPr lang="en-GB" sz="2400" b="0" i="0">
                              <a:solidFill>
                                <a:schemeClr val="bg1">
                                  <a:lumMod val="50000"/>
                                </a:schemeClr>
                              </a:solidFill>
                              <a:latin typeface="Cambria Math" panose="02040503050406030204" pitchFamily="18" charset="0"/>
                            </a:rPr>
                            <m:t>−</m:t>
                          </m:r>
                          <m:f>
                            <m:fPr>
                              <m:ctrlPr>
                                <a:rPr lang="en-GB" sz="2400" b="0" i="1">
                                  <a:solidFill>
                                    <a:schemeClr val="bg1">
                                      <a:lumMod val="50000"/>
                                    </a:schemeClr>
                                  </a:solidFill>
                                  <a:latin typeface="Cambria Math" panose="02040503050406030204" pitchFamily="18" charset="0"/>
                                </a:rPr>
                              </m:ctrlPr>
                            </m:fPr>
                            <m:num>
                              <m:sSub>
                                <m:sSubPr>
                                  <m:ctrlPr>
                                    <a:rPr lang="en-GB" sz="2400" b="0" i="1">
                                      <a:solidFill>
                                        <a:schemeClr val="bg1">
                                          <a:lumMod val="50000"/>
                                        </a:schemeClr>
                                      </a:solidFill>
                                      <a:latin typeface="Cambria Math" panose="02040503050406030204" pitchFamily="18" charset="0"/>
                                    </a:rPr>
                                  </m:ctrlPr>
                                </m:sSubPr>
                                <m:e>
                                  <m:r>
                                    <a:rPr lang="en-GB" sz="2400" b="1" i="1">
                                      <a:solidFill>
                                        <a:schemeClr val="bg1">
                                          <a:lumMod val="50000"/>
                                        </a:schemeClr>
                                      </a:solidFill>
                                      <a:latin typeface="Cambria Math" panose="02040503050406030204" pitchFamily="18" charset="0"/>
                                    </a:rPr>
                                    <m:t>𝒌</m:t>
                                  </m:r>
                                </m:e>
                                <m:sub>
                                  <m:r>
                                    <a:rPr lang="en-GB" sz="2400" b="1" i="1">
                                      <a:solidFill>
                                        <a:schemeClr val="bg1">
                                          <a:lumMod val="50000"/>
                                        </a:schemeClr>
                                      </a:solidFill>
                                      <a:latin typeface="Cambria Math" panose="02040503050406030204" pitchFamily="18" charset="0"/>
                                    </a:rPr>
                                    <m:t>𝒔</m:t>
                                  </m:r>
                                </m:sub>
                              </m:sSub>
                            </m:num>
                            <m:den>
                              <m:r>
                                <a:rPr lang="en-GB" sz="2400" b="1" i="1">
                                  <a:solidFill>
                                    <a:schemeClr val="bg1">
                                      <a:lumMod val="50000"/>
                                    </a:schemeClr>
                                  </a:solidFill>
                                  <a:latin typeface="Cambria Math" panose="02040503050406030204" pitchFamily="18" charset="0"/>
                                </a:rPr>
                                <m:t>𝝁</m:t>
                              </m:r>
                            </m:den>
                          </m:f>
                          <m:sSub>
                            <m:sSubPr>
                              <m:ctrlPr>
                                <a:rPr lang="en-GB" sz="2400" b="0" i="1">
                                  <a:solidFill>
                                    <a:schemeClr val="bg1">
                                      <a:lumMod val="50000"/>
                                    </a:schemeClr>
                                  </a:solidFill>
                                  <a:latin typeface="Cambria Math" panose="02040503050406030204" pitchFamily="18" charset="0"/>
                                </a:rPr>
                              </m:ctrlPr>
                            </m:sSubPr>
                            <m:e>
                              <m:r>
                                <a:rPr lang="en-GB" sz="2400" b="1" i="1">
                                  <a:solidFill>
                                    <a:schemeClr val="bg1">
                                      <a:lumMod val="50000"/>
                                    </a:schemeClr>
                                  </a:solidFill>
                                  <a:latin typeface="Cambria Math" panose="02040503050406030204" pitchFamily="18" charset="0"/>
                                </a:rPr>
                                <m:t>𝒌</m:t>
                              </m:r>
                            </m:e>
                            <m:sub>
                              <m:r>
                                <a:rPr lang="en-GB" sz="2400" b="1" i="1">
                                  <a:solidFill>
                                    <a:schemeClr val="bg1">
                                      <a:lumMod val="50000"/>
                                    </a:schemeClr>
                                  </a:solidFill>
                                  <a:latin typeface="Cambria Math" panose="02040503050406030204" pitchFamily="18" charset="0"/>
                                </a:rPr>
                                <m:t>𝒓</m:t>
                              </m:r>
                            </m:sub>
                          </m:sSub>
                          <m:d>
                            <m:dPr>
                              <m:ctrlPr>
                                <a:rPr lang="en-GB" sz="2400" b="0" i="1">
                                  <a:solidFill>
                                    <a:schemeClr val="bg1">
                                      <a:lumMod val="50000"/>
                                    </a:schemeClr>
                                  </a:solidFill>
                                  <a:latin typeface="Cambria Math" panose="02040503050406030204" pitchFamily="18" charset="0"/>
                                </a:rPr>
                              </m:ctrlPr>
                            </m:dPr>
                            <m:e>
                              <m:r>
                                <m:rPr>
                                  <m:sty m:val="p"/>
                                </m:rPr>
                                <a:rPr lang="en-GB" sz="2400" b="0" i="0">
                                  <a:solidFill>
                                    <a:schemeClr val="bg1">
                                      <a:lumMod val="50000"/>
                                    </a:schemeClr>
                                  </a:solidFill>
                                  <a:latin typeface="Cambria Math" panose="02040503050406030204" pitchFamily="18" charset="0"/>
                                </a:rPr>
                                <m:t>∇</m:t>
                              </m:r>
                              <m:r>
                                <a:rPr lang="en-GB" sz="2400" b="1" i="1">
                                  <a:solidFill>
                                    <a:schemeClr val="bg1">
                                      <a:lumMod val="50000"/>
                                    </a:schemeClr>
                                  </a:solidFill>
                                  <a:latin typeface="Cambria Math" panose="02040503050406030204" pitchFamily="18" charset="0"/>
                                </a:rPr>
                                <m:t>𝒑</m:t>
                              </m:r>
                              <m:r>
                                <a:rPr lang="en-GB" sz="2400" b="0" i="0">
                                  <a:solidFill>
                                    <a:schemeClr val="bg1">
                                      <a:lumMod val="50000"/>
                                    </a:schemeClr>
                                  </a:solidFill>
                                  <a:latin typeface="Cambria Math" panose="02040503050406030204" pitchFamily="18" charset="0"/>
                                </a:rPr>
                                <m:t>+</m:t>
                              </m:r>
                              <m:r>
                                <a:rPr lang="en-GB" sz="2400" b="1" i="1">
                                  <a:solidFill>
                                    <a:schemeClr val="bg1">
                                      <a:lumMod val="50000"/>
                                    </a:schemeClr>
                                  </a:solidFill>
                                  <a:latin typeface="Cambria Math" panose="02040503050406030204" pitchFamily="18" charset="0"/>
                                </a:rPr>
                                <m:t>𝝆</m:t>
                              </m:r>
                              <m:r>
                                <a:rPr lang="en-GB" sz="2400" b="1" i="1">
                                  <a:solidFill>
                                    <a:schemeClr val="bg1">
                                      <a:lumMod val="50000"/>
                                    </a:schemeClr>
                                  </a:solidFill>
                                  <a:latin typeface="Cambria Math" panose="02040503050406030204" pitchFamily="18" charset="0"/>
                                </a:rPr>
                                <m:t>𝒈</m:t>
                              </m:r>
                              <m:r>
                                <m:rPr>
                                  <m:sty m:val="p"/>
                                </m:rPr>
                                <a:rPr lang="en-GB" sz="2400" b="0" i="0">
                                  <a:solidFill>
                                    <a:schemeClr val="bg1">
                                      <a:lumMod val="50000"/>
                                    </a:schemeClr>
                                  </a:solidFill>
                                  <a:latin typeface="Cambria Math" panose="02040503050406030204" pitchFamily="18" charset="0"/>
                                </a:rPr>
                                <m:t>∇</m:t>
                              </m:r>
                              <m:r>
                                <a:rPr lang="en-GB" sz="2400" b="1" i="1">
                                  <a:solidFill>
                                    <a:schemeClr val="bg1">
                                      <a:lumMod val="50000"/>
                                    </a:schemeClr>
                                  </a:solidFill>
                                  <a:latin typeface="Cambria Math" panose="02040503050406030204" pitchFamily="18" charset="0"/>
                                </a:rPr>
                                <m:t>𝑫</m:t>
                              </m:r>
                            </m:e>
                          </m:d>
                        </m:e>
                      </m:d>
                      <m:r>
                        <a:rPr lang="en-GB" sz="2400" b="0" i="0">
                          <a:solidFill>
                            <a:schemeClr val="bg1">
                              <a:lumMod val="50000"/>
                            </a:schemeClr>
                          </a:solidFill>
                          <a:latin typeface="Cambria Math" panose="02040503050406030204" pitchFamily="18" charset="0"/>
                        </a:rPr>
                        <m:t>=</m:t>
                      </m:r>
                      <m:sSub>
                        <m:sSubPr>
                          <m:ctrlPr>
                            <a:rPr lang="en-GB" sz="2400" b="0" i="1">
                              <a:solidFill>
                                <a:schemeClr val="bg1">
                                  <a:lumMod val="50000"/>
                                </a:schemeClr>
                              </a:solidFill>
                              <a:latin typeface="Cambria Math" panose="02040503050406030204" pitchFamily="18" charset="0"/>
                            </a:rPr>
                          </m:ctrlPr>
                        </m:sSubPr>
                        <m:e>
                          <m:r>
                            <a:rPr lang="en-GB" sz="2400" b="1" i="1">
                              <a:solidFill>
                                <a:schemeClr val="bg1">
                                  <a:lumMod val="50000"/>
                                </a:schemeClr>
                              </a:solidFill>
                              <a:latin typeface="Cambria Math" panose="02040503050406030204" pitchFamily="18" charset="0"/>
                            </a:rPr>
                            <m:t>𝑸</m:t>
                          </m:r>
                        </m:e>
                        <m:sub>
                          <m:r>
                            <a:rPr lang="en-GB" sz="2400" b="1" i="1">
                              <a:solidFill>
                                <a:schemeClr val="bg1">
                                  <a:lumMod val="50000"/>
                                </a:schemeClr>
                              </a:solidFill>
                              <a:latin typeface="Cambria Math" panose="02040503050406030204" pitchFamily="18" charset="0"/>
                            </a:rPr>
                            <m:t>𝒎</m:t>
                          </m:r>
                        </m:sub>
                      </m:sSub>
                    </m:oMath>
                  </m:oMathPara>
                </a14:m>
                <a:endParaRPr lang="en-GB" sz="2400" dirty="0">
                  <a:solidFill>
                    <a:schemeClr val="bg1">
                      <a:lumMod val="50000"/>
                    </a:schemeClr>
                  </a:solidFill>
                </a:endParaRPr>
              </a:p>
            </p:txBody>
          </p:sp>
        </mc:Choice>
        <mc:Fallback xmlns="">
          <p:sp>
            <p:nvSpPr>
              <p:cNvPr id="20" name="Rectángulo 19">
                <a:extLst>
                  <a:ext uri="{FF2B5EF4-FFF2-40B4-BE49-F238E27FC236}">
                    <a16:creationId xmlns:a16="http://schemas.microsoft.com/office/drawing/2014/main" id="{1524EA54-BFFF-4236-B615-652491B76BC4}"/>
                  </a:ext>
                </a:extLst>
              </p:cNvPr>
              <p:cNvSpPr>
                <a:spLocks noRot="1" noChangeAspect="1" noMove="1" noResize="1" noEditPoints="1" noAdjustHandles="1" noChangeArrowheads="1" noChangeShapeType="1" noTextEdit="1"/>
              </p:cNvSpPr>
              <p:nvPr/>
            </p:nvSpPr>
            <p:spPr>
              <a:xfrm>
                <a:off x="13450816" y="13675454"/>
                <a:ext cx="7624434" cy="1046890"/>
              </a:xfrm>
              <a:prstGeom prst="rect">
                <a:avLst/>
              </a:prstGeom>
              <a:blipFill>
                <a:blip r:embed="rId5"/>
                <a:stretch>
                  <a:fillRect/>
                </a:stretch>
              </a:blipFill>
            </p:spPr>
            <p:txBody>
              <a:bodyPr/>
              <a:lstStyle/>
              <a:p>
                <a:r>
                  <a:rPr lang="en-GB">
                    <a:noFill/>
                  </a:rPr>
                  <a:t> </a:t>
                </a:r>
              </a:p>
            </p:txBody>
          </p:sp>
        </mc:Fallback>
      </mc:AlternateContent>
      <p:sp>
        <p:nvSpPr>
          <p:cNvPr id="22" name="Flecha: a la derecha 21">
            <a:extLst>
              <a:ext uri="{FF2B5EF4-FFF2-40B4-BE49-F238E27FC236}">
                <a16:creationId xmlns:a16="http://schemas.microsoft.com/office/drawing/2014/main" id="{4986B969-6704-452A-8CB1-2BD47FF44235}"/>
              </a:ext>
            </a:extLst>
          </p:cNvPr>
          <p:cNvSpPr/>
          <p:nvPr/>
        </p:nvSpPr>
        <p:spPr>
          <a:xfrm>
            <a:off x="12930085" y="14386533"/>
            <a:ext cx="495190" cy="3411304"/>
          </a:xfrm>
          <a:prstGeom prst="rightArrow">
            <a:avLst/>
          </a:prstGeom>
          <a:solidFill>
            <a:schemeClr val="accent6">
              <a:lumMod val="60000"/>
              <a:lumOff val="40000"/>
            </a:schemeClr>
          </a:solidFill>
          <a:ln>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A71E10A6-609B-4845-B6F7-BC9948346102}"/>
                  </a:ext>
                </a:extLst>
              </p:cNvPr>
              <p:cNvSpPr/>
              <p:nvPr/>
            </p:nvSpPr>
            <p:spPr>
              <a:xfrm>
                <a:off x="13477626" y="15660602"/>
                <a:ext cx="7633585" cy="91409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800" smtClean="0">
                          <a:solidFill>
                            <a:schemeClr val="bg1">
                              <a:lumMod val="50000"/>
                            </a:schemeClr>
                          </a:solidFill>
                          <a:latin typeface="Cambria Math" panose="02040503050406030204" pitchFamily="18" charset="0"/>
                        </a:rPr>
                        <m:t>∅</m:t>
                      </m:r>
                      <m:f>
                        <m:fPr>
                          <m:ctrlPr>
                            <a:rPr lang="en-GB" sz="2800" i="1">
                              <a:solidFill>
                                <a:schemeClr val="bg1">
                                  <a:lumMod val="50000"/>
                                </a:schemeClr>
                              </a:solidFill>
                              <a:latin typeface="Cambria Math" panose="02040503050406030204" pitchFamily="18" charset="0"/>
                            </a:rPr>
                          </m:ctrlPr>
                        </m:fPr>
                        <m:num>
                          <m:r>
                            <a:rPr lang="en-GB" sz="2800" i="0">
                              <a:solidFill>
                                <a:schemeClr val="bg1">
                                  <a:lumMod val="50000"/>
                                </a:schemeClr>
                              </a:solidFill>
                              <a:latin typeface="Cambria Math" panose="02040503050406030204" pitchFamily="18" charset="0"/>
                            </a:rPr>
                            <m:t>𝜕</m:t>
                          </m:r>
                          <m:sSub>
                            <m:sSubPr>
                              <m:ctrlPr>
                                <a:rPr lang="en-GB" sz="280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𝒄</m:t>
                              </m:r>
                            </m:e>
                            <m:sub>
                              <m:r>
                                <a:rPr lang="en-GB" sz="2800" b="1" i="1">
                                  <a:solidFill>
                                    <a:schemeClr val="bg1">
                                      <a:lumMod val="50000"/>
                                    </a:schemeClr>
                                  </a:solidFill>
                                  <a:latin typeface="Cambria Math" panose="02040503050406030204" pitchFamily="18" charset="0"/>
                                </a:rPr>
                                <m:t>𝒊</m:t>
                              </m:r>
                            </m:sub>
                          </m:sSub>
                        </m:num>
                        <m:den>
                          <m:r>
                            <a:rPr lang="en-GB" sz="2800" b="0" i="0">
                              <a:solidFill>
                                <a:schemeClr val="bg1">
                                  <a:lumMod val="50000"/>
                                </a:schemeClr>
                              </a:solidFill>
                              <a:latin typeface="Cambria Math" panose="02040503050406030204" pitchFamily="18" charset="0"/>
                            </a:rPr>
                            <m:t>𝜕</m:t>
                          </m:r>
                          <m:r>
                            <a:rPr lang="en-GB" sz="2800" b="1" i="1">
                              <a:solidFill>
                                <a:schemeClr val="bg1">
                                  <a:lumMod val="50000"/>
                                </a:schemeClr>
                              </a:solidFill>
                              <a:latin typeface="Cambria Math" panose="02040503050406030204" pitchFamily="18" charset="0"/>
                            </a:rPr>
                            <m:t>𝒕</m:t>
                          </m:r>
                        </m:den>
                      </m:f>
                      <m:r>
                        <a:rPr lang="en-GB" sz="2800" b="0" i="0">
                          <a:solidFill>
                            <a:schemeClr val="bg1">
                              <a:lumMod val="50000"/>
                            </a:schemeClr>
                          </a:solidFill>
                          <a:latin typeface="Cambria Math" panose="02040503050406030204" pitchFamily="18" charset="0"/>
                        </a:rPr>
                        <m:t>+</m:t>
                      </m:r>
                      <m:sSub>
                        <m:sSubPr>
                          <m:ctrlPr>
                            <a:rPr lang="en-GB" sz="2800" b="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𝒄</m:t>
                          </m:r>
                        </m:e>
                        <m:sub>
                          <m:r>
                            <a:rPr lang="en-GB" sz="2800" b="1" i="1">
                              <a:solidFill>
                                <a:schemeClr val="bg1">
                                  <a:lumMod val="50000"/>
                                </a:schemeClr>
                              </a:solidFill>
                              <a:latin typeface="Cambria Math" panose="02040503050406030204" pitchFamily="18" charset="0"/>
                            </a:rPr>
                            <m:t>𝒊</m:t>
                          </m:r>
                        </m:sub>
                      </m:sSub>
                      <m:f>
                        <m:fPr>
                          <m:ctrlPr>
                            <a:rPr lang="en-GB" sz="2800" b="0" i="1">
                              <a:solidFill>
                                <a:schemeClr val="bg1">
                                  <a:lumMod val="50000"/>
                                </a:schemeClr>
                              </a:solidFill>
                              <a:latin typeface="Cambria Math" panose="02040503050406030204" pitchFamily="18" charset="0"/>
                            </a:rPr>
                          </m:ctrlPr>
                        </m:fPr>
                        <m:num>
                          <m:r>
                            <a:rPr lang="en-GB" sz="2800" b="0" i="0">
                              <a:solidFill>
                                <a:schemeClr val="bg1">
                                  <a:lumMod val="50000"/>
                                </a:schemeClr>
                              </a:solidFill>
                              <a:latin typeface="Cambria Math" panose="02040503050406030204" pitchFamily="18" charset="0"/>
                            </a:rPr>
                            <m:t>𝜕</m:t>
                          </m:r>
                          <m:r>
                            <a:rPr lang="en-GB" sz="2800" b="0" i="0">
                              <a:solidFill>
                                <a:schemeClr val="bg1">
                                  <a:lumMod val="50000"/>
                                </a:schemeClr>
                              </a:solidFill>
                              <a:latin typeface="Cambria Math" panose="02040503050406030204" pitchFamily="18" charset="0"/>
                            </a:rPr>
                            <m:t>∅</m:t>
                          </m:r>
                        </m:num>
                        <m:den>
                          <m:r>
                            <a:rPr lang="en-GB" sz="2800" b="0" i="0">
                              <a:solidFill>
                                <a:schemeClr val="bg1">
                                  <a:lumMod val="50000"/>
                                </a:schemeClr>
                              </a:solidFill>
                              <a:latin typeface="Cambria Math" panose="02040503050406030204" pitchFamily="18" charset="0"/>
                            </a:rPr>
                            <m:t>𝜕</m:t>
                          </m:r>
                          <m:r>
                            <a:rPr lang="en-GB" sz="2800" b="1" i="1">
                              <a:solidFill>
                                <a:schemeClr val="bg1">
                                  <a:lumMod val="50000"/>
                                </a:schemeClr>
                              </a:solidFill>
                              <a:latin typeface="Cambria Math" panose="02040503050406030204" pitchFamily="18" charset="0"/>
                            </a:rPr>
                            <m:t>𝒕</m:t>
                          </m:r>
                        </m:den>
                      </m:f>
                      <m:r>
                        <a:rPr lang="en-GB" sz="2800" b="0" i="0">
                          <a:solidFill>
                            <a:schemeClr val="bg1">
                              <a:lumMod val="50000"/>
                            </a:schemeClr>
                          </a:solidFill>
                          <a:latin typeface="Cambria Math" panose="02040503050406030204" pitchFamily="18" charset="0"/>
                        </a:rPr>
                        <m:t>+</m:t>
                      </m:r>
                      <m:r>
                        <a:rPr lang="en-GB" sz="2800" b="1" i="1">
                          <a:solidFill>
                            <a:schemeClr val="bg1">
                              <a:lumMod val="50000"/>
                            </a:schemeClr>
                          </a:solidFill>
                          <a:latin typeface="Cambria Math" panose="02040503050406030204" pitchFamily="18" charset="0"/>
                        </a:rPr>
                        <m:t>𝒖</m:t>
                      </m:r>
                      <m:r>
                        <a:rPr lang="en-GB" sz="2800" b="0" i="0">
                          <a:solidFill>
                            <a:schemeClr val="bg1">
                              <a:lumMod val="50000"/>
                            </a:schemeClr>
                          </a:solidFill>
                          <a:latin typeface="Cambria Math" panose="02040503050406030204" pitchFamily="18" charset="0"/>
                        </a:rPr>
                        <m:t>·</m:t>
                      </m:r>
                      <m:sSub>
                        <m:sSubPr>
                          <m:ctrlPr>
                            <a:rPr lang="en-GB" sz="2800" b="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𝒄</m:t>
                          </m:r>
                        </m:e>
                        <m:sub>
                          <m:r>
                            <a:rPr lang="en-GB" sz="2800" b="1" i="1">
                              <a:solidFill>
                                <a:schemeClr val="bg1">
                                  <a:lumMod val="50000"/>
                                </a:schemeClr>
                              </a:solidFill>
                              <a:latin typeface="Cambria Math" panose="02040503050406030204" pitchFamily="18" charset="0"/>
                            </a:rPr>
                            <m:t>𝒊</m:t>
                          </m:r>
                        </m:sub>
                      </m:sSub>
                      <m:r>
                        <a:rPr lang="en-GB" sz="2800" b="0" i="0">
                          <a:solidFill>
                            <a:schemeClr val="bg1">
                              <a:lumMod val="50000"/>
                            </a:schemeClr>
                          </a:solidFill>
                          <a:latin typeface="Cambria Math" panose="02040503050406030204" pitchFamily="18" charset="0"/>
                        </a:rPr>
                        <m:t>=</m:t>
                      </m:r>
                      <m:r>
                        <m:rPr>
                          <m:sty m:val="p"/>
                        </m:rPr>
                        <a:rPr lang="en-GB" sz="2800" b="0" i="0">
                          <a:solidFill>
                            <a:schemeClr val="bg1">
                              <a:lumMod val="50000"/>
                            </a:schemeClr>
                          </a:solidFill>
                          <a:latin typeface="Cambria Math" panose="02040503050406030204" pitchFamily="18" charset="0"/>
                        </a:rPr>
                        <m:t>∇</m:t>
                      </m:r>
                      <m:r>
                        <a:rPr lang="en-GB" sz="2800" b="0" i="0">
                          <a:solidFill>
                            <a:schemeClr val="bg1">
                              <a:lumMod val="50000"/>
                            </a:schemeClr>
                          </a:solidFill>
                          <a:latin typeface="Cambria Math" panose="02040503050406030204" pitchFamily="18" charset="0"/>
                        </a:rPr>
                        <m:t>·</m:t>
                      </m:r>
                      <m:d>
                        <m:dPr>
                          <m:begChr m:val="["/>
                          <m:endChr m:val="]"/>
                          <m:ctrlPr>
                            <a:rPr lang="en-GB" sz="2800" b="0" i="1">
                              <a:solidFill>
                                <a:schemeClr val="bg1">
                                  <a:lumMod val="50000"/>
                                </a:schemeClr>
                              </a:solidFill>
                              <a:latin typeface="Cambria Math" panose="02040503050406030204" pitchFamily="18" charset="0"/>
                            </a:rPr>
                          </m:ctrlPr>
                        </m:dPr>
                        <m:e>
                          <m:d>
                            <m:dPr>
                              <m:ctrlPr>
                                <a:rPr lang="en-GB" sz="2800" b="0" i="1">
                                  <a:solidFill>
                                    <a:schemeClr val="bg1">
                                      <a:lumMod val="50000"/>
                                    </a:schemeClr>
                                  </a:solidFill>
                                  <a:latin typeface="Cambria Math" panose="02040503050406030204" pitchFamily="18" charset="0"/>
                                </a:rPr>
                              </m:ctrlPr>
                            </m:dPr>
                            <m:e>
                              <m:sSub>
                                <m:sSubPr>
                                  <m:ctrlPr>
                                    <a:rPr lang="en-GB" sz="2800" b="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𝑫</m:t>
                                  </m:r>
                                </m:e>
                                <m:sub>
                                  <m:r>
                                    <a:rPr lang="en-GB" sz="2800" b="1" i="1">
                                      <a:solidFill>
                                        <a:schemeClr val="bg1">
                                          <a:lumMod val="50000"/>
                                        </a:schemeClr>
                                      </a:solidFill>
                                      <a:latin typeface="Cambria Math" panose="02040503050406030204" pitchFamily="18" charset="0"/>
                                    </a:rPr>
                                    <m:t>𝑫</m:t>
                                  </m:r>
                                  <m:r>
                                    <a:rPr lang="en-GB" sz="2800" b="0" i="0">
                                      <a:solidFill>
                                        <a:schemeClr val="bg1">
                                          <a:lumMod val="50000"/>
                                        </a:schemeClr>
                                      </a:solidFill>
                                      <a:latin typeface="Cambria Math" panose="02040503050406030204" pitchFamily="18" charset="0"/>
                                    </a:rPr>
                                    <m:t>,</m:t>
                                  </m:r>
                                  <m:r>
                                    <a:rPr lang="en-GB" sz="2800" b="1" i="1">
                                      <a:solidFill>
                                        <a:schemeClr val="bg1">
                                          <a:lumMod val="50000"/>
                                        </a:schemeClr>
                                      </a:solidFill>
                                      <a:latin typeface="Cambria Math" panose="02040503050406030204" pitchFamily="18" charset="0"/>
                                    </a:rPr>
                                    <m:t>𝒊</m:t>
                                  </m:r>
                                </m:sub>
                              </m:sSub>
                              <m:r>
                                <a:rPr lang="en-GB" sz="2800" b="0" i="0">
                                  <a:solidFill>
                                    <a:schemeClr val="bg1">
                                      <a:lumMod val="50000"/>
                                    </a:schemeClr>
                                  </a:solidFill>
                                  <a:latin typeface="Cambria Math" panose="02040503050406030204" pitchFamily="18" charset="0"/>
                                </a:rPr>
                                <m:t>+</m:t>
                              </m:r>
                              <m:sSub>
                                <m:sSubPr>
                                  <m:ctrlPr>
                                    <a:rPr lang="en-GB" sz="2800" b="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𝑫</m:t>
                                  </m:r>
                                </m:e>
                                <m:sub>
                                  <m:r>
                                    <a:rPr lang="en-GB" sz="2800" b="1" i="1">
                                      <a:solidFill>
                                        <a:schemeClr val="bg1">
                                          <a:lumMod val="50000"/>
                                        </a:schemeClr>
                                      </a:solidFill>
                                      <a:latin typeface="Cambria Math" panose="02040503050406030204" pitchFamily="18" charset="0"/>
                                    </a:rPr>
                                    <m:t>𝒆</m:t>
                                  </m:r>
                                </m:sub>
                              </m:sSub>
                            </m:e>
                          </m:d>
                          <m:r>
                            <m:rPr>
                              <m:sty m:val="p"/>
                            </m:rPr>
                            <a:rPr lang="en-GB" sz="2800" b="0" i="0">
                              <a:solidFill>
                                <a:schemeClr val="bg1">
                                  <a:lumMod val="50000"/>
                                </a:schemeClr>
                              </a:solidFill>
                              <a:latin typeface="Cambria Math" panose="02040503050406030204" pitchFamily="18" charset="0"/>
                            </a:rPr>
                            <m:t>∇</m:t>
                          </m:r>
                          <m:sSub>
                            <m:sSubPr>
                              <m:ctrlPr>
                                <a:rPr lang="en-GB" sz="2800" b="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𝒄</m:t>
                              </m:r>
                            </m:e>
                            <m:sub>
                              <m:r>
                                <a:rPr lang="en-GB" sz="2800" b="1" i="1">
                                  <a:solidFill>
                                    <a:schemeClr val="bg1">
                                      <a:lumMod val="50000"/>
                                    </a:schemeClr>
                                  </a:solidFill>
                                  <a:latin typeface="Cambria Math" panose="02040503050406030204" pitchFamily="18" charset="0"/>
                                </a:rPr>
                                <m:t>𝒊</m:t>
                              </m:r>
                            </m:sub>
                          </m:sSub>
                        </m:e>
                      </m:d>
                      <m:r>
                        <a:rPr lang="en-GB" sz="2800" b="0" i="0">
                          <a:solidFill>
                            <a:schemeClr val="bg1">
                              <a:lumMod val="50000"/>
                            </a:schemeClr>
                          </a:solidFill>
                          <a:latin typeface="Cambria Math" panose="02040503050406030204" pitchFamily="18" charset="0"/>
                        </a:rPr>
                        <m:t>+</m:t>
                      </m:r>
                      <m:sSub>
                        <m:sSubPr>
                          <m:ctrlPr>
                            <a:rPr lang="en-GB" sz="2800" b="0" i="1">
                              <a:solidFill>
                                <a:schemeClr val="bg1">
                                  <a:lumMod val="50000"/>
                                </a:schemeClr>
                              </a:solidFill>
                              <a:latin typeface="Cambria Math" panose="02040503050406030204" pitchFamily="18" charset="0"/>
                            </a:rPr>
                          </m:ctrlPr>
                        </m:sSubPr>
                        <m:e>
                          <m:r>
                            <a:rPr lang="en-GB" sz="2800" b="1" i="1">
                              <a:solidFill>
                                <a:schemeClr val="bg1">
                                  <a:lumMod val="50000"/>
                                </a:schemeClr>
                              </a:solidFill>
                              <a:latin typeface="Cambria Math" panose="02040503050406030204" pitchFamily="18" charset="0"/>
                            </a:rPr>
                            <m:t>𝑹</m:t>
                          </m:r>
                        </m:e>
                        <m:sub>
                          <m:r>
                            <a:rPr lang="en-GB" sz="2800" b="1" i="1">
                              <a:solidFill>
                                <a:schemeClr val="bg1">
                                  <a:lumMod val="50000"/>
                                </a:schemeClr>
                              </a:solidFill>
                              <a:latin typeface="Cambria Math" panose="02040503050406030204" pitchFamily="18" charset="0"/>
                            </a:rPr>
                            <m:t>𝒊</m:t>
                          </m:r>
                        </m:sub>
                      </m:sSub>
                    </m:oMath>
                  </m:oMathPara>
                </a14:m>
                <a:endParaRPr lang="en-GB" sz="2800" dirty="0">
                  <a:solidFill>
                    <a:schemeClr val="bg1">
                      <a:lumMod val="50000"/>
                    </a:schemeClr>
                  </a:solidFill>
                </a:endParaRPr>
              </a:p>
            </p:txBody>
          </p:sp>
        </mc:Choice>
        <mc:Fallback xmlns="">
          <p:sp>
            <p:nvSpPr>
              <p:cNvPr id="23" name="Rectángulo 22">
                <a:extLst>
                  <a:ext uri="{FF2B5EF4-FFF2-40B4-BE49-F238E27FC236}">
                    <a16:creationId xmlns:a16="http://schemas.microsoft.com/office/drawing/2014/main" id="{A71E10A6-609B-4845-B6F7-BC9948346102}"/>
                  </a:ext>
                </a:extLst>
              </p:cNvPr>
              <p:cNvSpPr>
                <a:spLocks noRot="1" noChangeAspect="1" noMove="1" noResize="1" noEditPoints="1" noAdjustHandles="1" noChangeArrowheads="1" noChangeShapeType="1" noTextEdit="1"/>
              </p:cNvSpPr>
              <p:nvPr/>
            </p:nvSpPr>
            <p:spPr>
              <a:xfrm>
                <a:off x="13477626" y="15660602"/>
                <a:ext cx="7633585" cy="914096"/>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F1EF6683-CFAB-42F5-99FE-FF315BE8B302}"/>
                  </a:ext>
                </a:extLst>
              </p:cNvPr>
              <p:cNvSpPr txBox="1"/>
              <p:nvPr/>
            </p:nvSpPr>
            <p:spPr>
              <a:xfrm>
                <a:off x="14752592" y="19431310"/>
                <a:ext cx="3985257" cy="8192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2800" b="0" i="1" smtClean="0">
                              <a:solidFill>
                                <a:schemeClr val="bg1">
                                  <a:lumMod val="50000"/>
                                </a:schemeClr>
                              </a:solidFill>
                              <a:latin typeface="Cambria Math" panose="02040503050406030204" pitchFamily="18" charset="0"/>
                            </a:rPr>
                          </m:ctrlPr>
                        </m:fPr>
                        <m:num>
                          <m:r>
                            <a:rPr lang="es-ES" sz="2800" b="0" i="1" smtClean="0">
                              <a:solidFill>
                                <a:schemeClr val="bg1">
                                  <a:lumMod val="50000"/>
                                </a:schemeClr>
                              </a:solidFill>
                              <a:latin typeface="Cambria Math" panose="02040503050406030204" pitchFamily="18" charset="0"/>
                            </a:rPr>
                            <m:t>𝜕</m:t>
                          </m:r>
                          <m:sSub>
                            <m:sSubPr>
                              <m:ctrlPr>
                                <a:rPr lang="es-ES" sz="2800" b="0" i="1" smtClean="0">
                                  <a:solidFill>
                                    <a:schemeClr val="bg1">
                                      <a:lumMod val="50000"/>
                                    </a:schemeClr>
                                  </a:solidFill>
                                  <a:latin typeface="Cambria Math" panose="02040503050406030204" pitchFamily="18" charset="0"/>
                                </a:rPr>
                              </m:ctrlPr>
                            </m:sSubPr>
                            <m:e>
                              <m:r>
                                <a:rPr lang="es-ES" sz="2800" b="0" i="1" smtClean="0">
                                  <a:solidFill>
                                    <a:schemeClr val="bg1">
                                      <a:lumMod val="50000"/>
                                    </a:schemeClr>
                                  </a:solidFill>
                                  <a:latin typeface="Cambria Math" panose="02040503050406030204" pitchFamily="18" charset="0"/>
                                </a:rPr>
                                <m:t>𝑂</m:t>
                              </m:r>
                            </m:e>
                            <m:sub>
                              <m:r>
                                <a:rPr lang="es-ES" sz="2800" b="0" i="1" smtClean="0">
                                  <a:solidFill>
                                    <a:schemeClr val="bg1">
                                      <a:lumMod val="50000"/>
                                    </a:schemeClr>
                                  </a:solidFill>
                                  <a:latin typeface="Cambria Math" panose="02040503050406030204" pitchFamily="18" charset="0"/>
                                </a:rPr>
                                <m:t>2</m:t>
                              </m:r>
                            </m:sub>
                          </m:sSub>
                        </m:num>
                        <m:den>
                          <m:r>
                            <a:rPr lang="es-ES" sz="2800" b="0" i="1" smtClean="0">
                              <a:solidFill>
                                <a:schemeClr val="bg1">
                                  <a:lumMod val="50000"/>
                                </a:schemeClr>
                              </a:solidFill>
                              <a:latin typeface="Cambria Math" panose="02040503050406030204" pitchFamily="18" charset="0"/>
                            </a:rPr>
                            <m:t>𝜕</m:t>
                          </m:r>
                          <m:r>
                            <a:rPr lang="es-ES" sz="2800" b="0" i="1" smtClean="0">
                              <a:solidFill>
                                <a:schemeClr val="bg1">
                                  <a:lumMod val="50000"/>
                                </a:schemeClr>
                              </a:solidFill>
                              <a:latin typeface="Cambria Math" panose="02040503050406030204" pitchFamily="18" charset="0"/>
                            </a:rPr>
                            <m:t>𝑡</m:t>
                          </m:r>
                        </m:den>
                      </m:f>
                      <m:r>
                        <a:rPr lang="es-ES" sz="2800" b="0" i="1" smtClean="0">
                          <a:solidFill>
                            <a:schemeClr val="bg1">
                              <a:lumMod val="50000"/>
                            </a:schemeClr>
                          </a:solidFill>
                          <a:latin typeface="Cambria Math" panose="02040503050406030204" pitchFamily="18" charset="0"/>
                        </a:rPr>
                        <m:t>=−</m:t>
                      </m:r>
                      <m:sSub>
                        <m:sSubPr>
                          <m:ctrlPr>
                            <a:rPr lang="es-ES" sz="2800" b="0" i="1" smtClean="0">
                              <a:solidFill>
                                <a:schemeClr val="bg1">
                                  <a:lumMod val="50000"/>
                                </a:schemeClr>
                              </a:solidFill>
                              <a:latin typeface="Cambria Math" panose="02040503050406030204" pitchFamily="18" charset="0"/>
                            </a:rPr>
                          </m:ctrlPr>
                        </m:sSubPr>
                        <m:e>
                          <m:r>
                            <a:rPr lang="es-ES" sz="2800" b="0" i="1" smtClean="0">
                              <a:solidFill>
                                <a:schemeClr val="bg1">
                                  <a:lumMod val="50000"/>
                                </a:schemeClr>
                              </a:solidFill>
                              <a:latin typeface="Cambria Math" panose="02040503050406030204" pitchFamily="18" charset="0"/>
                            </a:rPr>
                            <m:t>𝑘</m:t>
                          </m:r>
                        </m:e>
                        <m:sub>
                          <m:sSub>
                            <m:sSubPr>
                              <m:ctrlPr>
                                <a:rPr lang="es-ES" sz="2800" b="0" i="1" smtClean="0">
                                  <a:solidFill>
                                    <a:schemeClr val="bg1">
                                      <a:lumMod val="50000"/>
                                    </a:schemeClr>
                                  </a:solidFill>
                                  <a:latin typeface="Cambria Math" panose="02040503050406030204" pitchFamily="18" charset="0"/>
                                </a:rPr>
                              </m:ctrlPr>
                            </m:sSubPr>
                            <m:e>
                              <m:r>
                                <a:rPr lang="es-ES" sz="2800" b="0" i="1" smtClean="0">
                                  <a:solidFill>
                                    <a:schemeClr val="bg1">
                                      <a:lumMod val="50000"/>
                                    </a:schemeClr>
                                  </a:solidFill>
                                  <a:latin typeface="Cambria Math" panose="02040503050406030204" pitchFamily="18" charset="0"/>
                                </a:rPr>
                                <m:t>𝑂</m:t>
                              </m:r>
                            </m:e>
                            <m:sub>
                              <m:r>
                                <a:rPr lang="es-ES" sz="2800" b="0" i="1" smtClean="0">
                                  <a:solidFill>
                                    <a:schemeClr val="bg1">
                                      <a:lumMod val="50000"/>
                                    </a:schemeClr>
                                  </a:solidFill>
                                  <a:latin typeface="Cambria Math" panose="02040503050406030204" pitchFamily="18" charset="0"/>
                                </a:rPr>
                                <m:t>2</m:t>
                              </m:r>
                            </m:sub>
                          </m:sSub>
                        </m:sub>
                      </m:sSub>
                      <m:r>
                        <a:rPr lang="es-ES" sz="2800" b="0" i="1" smtClean="0">
                          <a:solidFill>
                            <a:schemeClr val="bg1">
                              <a:lumMod val="50000"/>
                            </a:schemeClr>
                          </a:solidFill>
                          <a:latin typeface="Cambria Math" panose="02040503050406030204" pitchFamily="18" charset="0"/>
                        </a:rPr>
                        <m:t>·[</m:t>
                      </m:r>
                      <m:sSub>
                        <m:sSubPr>
                          <m:ctrlPr>
                            <a:rPr lang="es-ES" sz="2800" b="0" i="1" smtClean="0">
                              <a:solidFill>
                                <a:schemeClr val="bg1">
                                  <a:lumMod val="50000"/>
                                </a:schemeClr>
                              </a:solidFill>
                              <a:latin typeface="Cambria Math" panose="02040503050406030204" pitchFamily="18" charset="0"/>
                            </a:rPr>
                          </m:ctrlPr>
                        </m:sSubPr>
                        <m:e>
                          <m:r>
                            <a:rPr lang="es-ES" sz="2800" b="0" i="1" smtClean="0">
                              <a:solidFill>
                                <a:schemeClr val="bg1">
                                  <a:lumMod val="50000"/>
                                </a:schemeClr>
                              </a:solidFill>
                              <a:latin typeface="Cambria Math" panose="02040503050406030204" pitchFamily="18" charset="0"/>
                            </a:rPr>
                            <m:t>𝑂</m:t>
                          </m:r>
                        </m:e>
                        <m:sub>
                          <m:r>
                            <a:rPr lang="es-ES" sz="2800" b="0" i="1" smtClean="0">
                              <a:solidFill>
                                <a:schemeClr val="bg1">
                                  <a:lumMod val="50000"/>
                                </a:schemeClr>
                              </a:solidFill>
                              <a:latin typeface="Cambria Math" panose="02040503050406030204" pitchFamily="18" charset="0"/>
                            </a:rPr>
                            <m:t>2</m:t>
                          </m:r>
                        </m:sub>
                      </m:sSub>
                      <m:r>
                        <a:rPr lang="es-ES" sz="2800" b="0" i="1" smtClean="0">
                          <a:solidFill>
                            <a:schemeClr val="bg1">
                              <a:lumMod val="50000"/>
                            </a:schemeClr>
                          </a:solidFill>
                          <a:latin typeface="Cambria Math" panose="02040503050406030204" pitchFamily="18" charset="0"/>
                        </a:rPr>
                        <m:t>][</m:t>
                      </m:r>
                      <m:r>
                        <a:rPr lang="es-ES" sz="2800" b="0" i="1" smtClean="0">
                          <a:solidFill>
                            <a:schemeClr val="bg1">
                              <a:lumMod val="50000"/>
                            </a:schemeClr>
                          </a:solidFill>
                          <a:latin typeface="Cambria Math" panose="02040503050406030204" pitchFamily="18" charset="0"/>
                        </a:rPr>
                        <m:t>𝐶</m:t>
                      </m:r>
                      <m:sSub>
                        <m:sSubPr>
                          <m:ctrlPr>
                            <a:rPr lang="es-ES" sz="2800" b="0" i="1" smtClean="0">
                              <a:solidFill>
                                <a:schemeClr val="bg1">
                                  <a:lumMod val="50000"/>
                                </a:schemeClr>
                              </a:solidFill>
                              <a:latin typeface="Cambria Math" panose="02040503050406030204" pitchFamily="18" charset="0"/>
                            </a:rPr>
                          </m:ctrlPr>
                        </m:sSubPr>
                        <m:e>
                          <m:r>
                            <a:rPr lang="es-ES" sz="2800" b="0" i="1" smtClean="0">
                              <a:solidFill>
                                <a:schemeClr val="bg1">
                                  <a:lumMod val="50000"/>
                                </a:schemeClr>
                              </a:solidFill>
                              <a:latin typeface="Cambria Math" panose="02040503050406030204" pitchFamily="18" charset="0"/>
                            </a:rPr>
                            <m:t>𝐻</m:t>
                          </m:r>
                        </m:e>
                        <m:sub>
                          <m:r>
                            <a:rPr lang="es-ES" sz="2800" b="0" i="1" smtClean="0">
                              <a:solidFill>
                                <a:schemeClr val="bg1">
                                  <a:lumMod val="50000"/>
                                </a:schemeClr>
                              </a:solidFill>
                              <a:latin typeface="Cambria Math" panose="02040503050406030204" pitchFamily="18" charset="0"/>
                            </a:rPr>
                            <m:t>2</m:t>
                          </m:r>
                        </m:sub>
                      </m:sSub>
                      <m:r>
                        <a:rPr lang="es-ES" sz="2800" b="0" i="1" smtClean="0">
                          <a:solidFill>
                            <a:schemeClr val="bg1">
                              <a:lumMod val="50000"/>
                            </a:schemeClr>
                          </a:solidFill>
                          <a:latin typeface="Cambria Math" panose="02040503050406030204" pitchFamily="18" charset="0"/>
                        </a:rPr>
                        <m:t>𝑂</m:t>
                      </m:r>
                      <m:r>
                        <a:rPr lang="es-ES" sz="2800" b="0" i="1" smtClean="0">
                          <a:solidFill>
                            <a:schemeClr val="bg1">
                              <a:lumMod val="50000"/>
                            </a:schemeClr>
                          </a:solidFill>
                          <a:latin typeface="Cambria Math" panose="02040503050406030204" pitchFamily="18" charset="0"/>
                        </a:rPr>
                        <m:t>]</m:t>
                      </m:r>
                    </m:oMath>
                  </m:oMathPara>
                </a14:m>
                <a:endParaRPr lang="en-GB" sz="2800" dirty="0">
                  <a:solidFill>
                    <a:schemeClr val="bg1">
                      <a:lumMod val="50000"/>
                    </a:schemeClr>
                  </a:solidFill>
                </a:endParaRPr>
              </a:p>
            </p:txBody>
          </p:sp>
        </mc:Choice>
        <mc:Fallback xmlns="">
          <p:sp>
            <p:nvSpPr>
              <p:cNvPr id="29" name="CuadroTexto 28">
                <a:extLst>
                  <a:ext uri="{FF2B5EF4-FFF2-40B4-BE49-F238E27FC236}">
                    <a16:creationId xmlns:a16="http://schemas.microsoft.com/office/drawing/2014/main" id="{F1EF6683-CFAB-42F5-99FE-FF315BE8B302}"/>
                  </a:ext>
                </a:extLst>
              </p:cNvPr>
              <p:cNvSpPr txBox="1">
                <a:spLocks noRot="1" noChangeAspect="1" noMove="1" noResize="1" noEditPoints="1" noAdjustHandles="1" noChangeArrowheads="1" noChangeShapeType="1" noTextEdit="1"/>
              </p:cNvSpPr>
              <p:nvPr/>
            </p:nvSpPr>
            <p:spPr>
              <a:xfrm>
                <a:off x="14752592" y="19431310"/>
                <a:ext cx="3985257" cy="819263"/>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Rectángulo 29">
                <a:extLst>
                  <a:ext uri="{FF2B5EF4-FFF2-40B4-BE49-F238E27FC236}">
                    <a16:creationId xmlns:a16="http://schemas.microsoft.com/office/drawing/2014/main" id="{784C3335-8DF5-44A9-8CA7-C636F65F2AE6}"/>
                  </a:ext>
                </a:extLst>
              </p:cNvPr>
              <p:cNvSpPr/>
              <p:nvPr/>
            </p:nvSpPr>
            <p:spPr>
              <a:xfrm>
                <a:off x="13593857" y="17635657"/>
                <a:ext cx="10432832" cy="174778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GB" sz="2800" i="1" smtClean="0">
                              <a:solidFill>
                                <a:schemeClr val="bg1">
                                  <a:lumMod val="50000"/>
                                </a:schemeClr>
                              </a:solidFill>
                              <a:latin typeface="Cambria Math" panose="02040503050406030204" pitchFamily="18" charset="0"/>
                            </a:rPr>
                          </m:ctrlPr>
                        </m:fPr>
                        <m:num>
                          <m:r>
                            <a:rPr lang="en-GB" sz="280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𝐶</m:t>
                          </m:r>
                          <m:sSub>
                            <m:sSubPr>
                              <m:ctrlPr>
                                <a:rPr lang="en-GB" sz="2800" i="1">
                                  <a:solidFill>
                                    <a:schemeClr val="bg1">
                                      <a:lumMod val="50000"/>
                                    </a:schemeClr>
                                  </a:solidFill>
                                  <a:latin typeface="Cambria Math" panose="02040503050406030204" pitchFamily="18" charset="0"/>
                                </a:rPr>
                              </m:ctrlPr>
                            </m:sSubPr>
                            <m:e>
                              <m:r>
                                <a:rPr lang="en-GB" sz="2800" i="1">
                                  <a:solidFill>
                                    <a:schemeClr val="bg1">
                                      <a:lumMod val="50000"/>
                                    </a:schemeClr>
                                  </a:solidFill>
                                  <a:latin typeface="Cambria Math" panose="02040503050406030204" pitchFamily="18" charset="0"/>
                                </a:rPr>
                                <m:t>𝐻</m:t>
                              </m:r>
                            </m:e>
                            <m:sub>
                              <m:r>
                                <a:rPr lang="en-GB" sz="2800" i="0">
                                  <a:solidFill>
                                    <a:schemeClr val="bg1">
                                      <a:lumMod val="50000"/>
                                    </a:schemeClr>
                                  </a:solidFill>
                                  <a:latin typeface="Cambria Math" panose="02040503050406030204" pitchFamily="18" charset="0"/>
                                </a:rPr>
                                <m:t>2</m:t>
                              </m:r>
                            </m:sub>
                          </m:sSub>
                          <m:r>
                            <a:rPr lang="en-GB" sz="2800" i="1">
                              <a:solidFill>
                                <a:schemeClr val="bg1">
                                  <a:lumMod val="50000"/>
                                </a:schemeClr>
                              </a:solidFill>
                              <a:latin typeface="Cambria Math" panose="02040503050406030204" pitchFamily="18" charset="0"/>
                            </a:rPr>
                            <m:t>𝑂</m:t>
                          </m:r>
                        </m:num>
                        <m:den>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𝑡</m:t>
                          </m:r>
                        </m:den>
                      </m:f>
                      <m:r>
                        <a:rPr lang="en-GB" sz="2800" i="0">
                          <a:solidFill>
                            <a:schemeClr val="bg1">
                              <a:lumMod val="50000"/>
                            </a:schemeClr>
                          </a:solidFill>
                          <a:latin typeface="Cambria Math" panose="02040503050406030204" pitchFamily="18" charset="0"/>
                        </a:rPr>
                        <m:t>=</m:t>
                      </m:r>
                      <m:f>
                        <m:fPr>
                          <m:ctrlPr>
                            <a:rPr lang="en-GB" sz="2800" i="1">
                              <a:solidFill>
                                <a:schemeClr val="bg1">
                                  <a:lumMod val="50000"/>
                                </a:schemeClr>
                              </a:solidFill>
                              <a:latin typeface="Cambria Math" panose="02040503050406030204" pitchFamily="18" charset="0"/>
                            </a:rPr>
                          </m:ctrlPr>
                        </m:fPr>
                        <m:num>
                          <m:r>
                            <a:rPr lang="en-GB" sz="2800" i="0">
                              <a:solidFill>
                                <a:schemeClr val="bg1">
                                  <a:lumMod val="50000"/>
                                </a:schemeClr>
                              </a:solidFill>
                              <a:latin typeface="Cambria Math" panose="02040503050406030204" pitchFamily="18" charset="0"/>
                            </a:rPr>
                            <m:t>𝜕</m:t>
                          </m:r>
                          <m:sSub>
                            <m:sSubPr>
                              <m:ctrlPr>
                                <a:rPr lang="en-GB" sz="2800" i="1">
                                  <a:solidFill>
                                    <a:schemeClr val="bg1">
                                      <a:lumMod val="50000"/>
                                    </a:schemeClr>
                                  </a:solidFill>
                                  <a:latin typeface="Cambria Math" panose="02040503050406030204" pitchFamily="18" charset="0"/>
                                </a:rPr>
                              </m:ctrlPr>
                            </m:sSubPr>
                            <m:e>
                              <m:r>
                                <a:rPr lang="en-GB" sz="2800" i="1">
                                  <a:solidFill>
                                    <a:schemeClr val="bg1">
                                      <a:lumMod val="50000"/>
                                    </a:schemeClr>
                                  </a:solidFill>
                                  <a:latin typeface="Cambria Math" panose="02040503050406030204" pitchFamily="18" charset="0"/>
                                </a:rPr>
                                <m:t>𝑂</m:t>
                              </m:r>
                            </m:e>
                            <m:sub>
                              <m:r>
                                <a:rPr lang="en-GB" sz="2800" i="0">
                                  <a:solidFill>
                                    <a:schemeClr val="bg1">
                                      <a:lumMod val="50000"/>
                                    </a:schemeClr>
                                  </a:solidFill>
                                  <a:latin typeface="Cambria Math" panose="02040503050406030204" pitchFamily="18" charset="0"/>
                                </a:rPr>
                                <m:t>2</m:t>
                              </m:r>
                            </m:sub>
                          </m:sSub>
                        </m:num>
                        <m:den>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𝑡</m:t>
                          </m:r>
                        </m:den>
                      </m:f>
                      <m:r>
                        <a:rPr lang="en-GB" sz="2800" i="0">
                          <a:solidFill>
                            <a:schemeClr val="bg1">
                              <a:lumMod val="50000"/>
                            </a:schemeClr>
                          </a:solidFill>
                          <a:latin typeface="Cambria Math" panose="02040503050406030204" pitchFamily="18" charset="0"/>
                        </a:rPr>
                        <m:t>+0.5·</m:t>
                      </m:r>
                      <m:f>
                        <m:fPr>
                          <m:ctrlPr>
                            <a:rPr lang="en-GB" sz="2800" i="1">
                              <a:solidFill>
                                <a:schemeClr val="bg1">
                                  <a:lumMod val="50000"/>
                                </a:schemeClr>
                              </a:solidFill>
                              <a:latin typeface="Cambria Math" panose="02040503050406030204" pitchFamily="18" charset="0"/>
                            </a:rPr>
                          </m:ctrlPr>
                        </m:fPr>
                        <m:num>
                          <m:r>
                            <a:rPr lang="en-GB" sz="2800" i="0">
                              <a:solidFill>
                                <a:schemeClr val="bg1">
                                  <a:lumMod val="50000"/>
                                </a:schemeClr>
                              </a:solidFill>
                              <a:latin typeface="Cambria Math" panose="02040503050406030204" pitchFamily="18" charset="0"/>
                            </a:rPr>
                            <m:t>𝜕</m:t>
                          </m:r>
                          <m:sSub>
                            <m:sSubPr>
                              <m:ctrlPr>
                                <a:rPr lang="en-GB" sz="2800" i="1">
                                  <a:solidFill>
                                    <a:schemeClr val="bg1">
                                      <a:lumMod val="50000"/>
                                    </a:schemeClr>
                                  </a:solidFill>
                                  <a:latin typeface="Cambria Math" panose="02040503050406030204" pitchFamily="18" charset="0"/>
                                </a:rPr>
                              </m:ctrlPr>
                            </m:sSubPr>
                            <m:e>
                              <m:r>
                                <a:rPr lang="en-GB" sz="2800" i="1">
                                  <a:solidFill>
                                    <a:schemeClr val="bg1">
                                      <a:lumMod val="50000"/>
                                    </a:schemeClr>
                                  </a:solidFill>
                                  <a:latin typeface="Cambria Math" panose="02040503050406030204" pitchFamily="18" charset="0"/>
                                </a:rPr>
                                <m:t>𝑁𝑂</m:t>
                              </m:r>
                            </m:e>
                            <m:sub>
                              <m:r>
                                <a:rPr lang="en-GB" sz="2800" i="0">
                                  <a:solidFill>
                                    <a:schemeClr val="bg1">
                                      <a:lumMod val="50000"/>
                                    </a:schemeClr>
                                  </a:solidFill>
                                  <a:latin typeface="Cambria Math" panose="02040503050406030204" pitchFamily="18" charset="0"/>
                                </a:rPr>
                                <m:t>3</m:t>
                              </m:r>
                            </m:sub>
                          </m:sSub>
                        </m:num>
                        <m:den>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𝑡</m:t>
                          </m:r>
                        </m:den>
                      </m:f>
                    </m:oMath>
                  </m:oMathPara>
                </a14:m>
                <a:endParaRPr lang="es-ES" sz="2800" i="1" dirty="0">
                  <a:solidFill>
                    <a:schemeClr val="bg1">
                      <a:lumMod val="50000"/>
                    </a:schemeClr>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2800" i="0">
                          <a:solidFill>
                            <a:schemeClr val="bg1">
                              <a:lumMod val="50000"/>
                            </a:schemeClr>
                          </a:solidFill>
                          <a:latin typeface="Cambria Math" panose="02040503050406030204" pitchFamily="18" charset="0"/>
                        </a:rPr>
                        <m:t>+0.5·</m:t>
                      </m:r>
                      <m:f>
                        <m:fPr>
                          <m:ctrlPr>
                            <a:rPr lang="en-GB" sz="2800" i="1">
                              <a:solidFill>
                                <a:schemeClr val="bg1">
                                  <a:lumMod val="50000"/>
                                </a:schemeClr>
                              </a:solidFill>
                              <a:latin typeface="Cambria Math" panose="02040503050406030204" pitchFamily="18" charset="0"/>
                            </a:rPr>
                          </m:ctrlPr>
                        </m:fPr>
                        <m:num>
                          <m:r>
                            <a:rPr lang="en-GB" sz="2800" i="0">
                              <a:solidFill>
                                <a:schemeClr val="bg1">
                                  <a:lumMod val="50000"/>
                                </a:schemeClr>
                              </a:solidFill>
                              <a:latin typeface="Cambria Math" panose="02040503050406030204" pitchFamily="18" charset="0"/>
                            </a:rPr>
                            <m:t>𝜕</m:t>
                          </m:r>
                          <m:sSub>
                            <m:sSubPr>
                              <m:ctrlPr>
                                <a:rPr lang="en-GB" sz="2800" i="1">
                                  <a:solidFill>
                                    <a:schemeClr val="bg1">
                                      <a:lumMod val="50000"/>
                                    </a:schemeClr>
                                  </a:solidFill>
                                  <a:latin typeface="Cambria Math" panose="02040503050406030204" pitchFamily="18" charset="0"/>
                                </a:rPr>
                              </m:ctrlPr>
                            </m:sSubPr>
                            <m:e>
                              <m:r>
                                <a:rPr lang="en-GB" sz="2800" i="1">
                                  <a:solidFill>
                                    <a:schemeClr val="bg1">
                                      <a:lumMod val="50000"/>
                                    </a:schemeClr>
                                  </a:solidFill>
                                  <a:latin typeface="Cambria Math" panose="02040503050406030204" pitchFamily="18" charset="0"/>
                                </a:rPr>
                                <m:t>𝑀𝑛𝑂</m:t>
                              </m:r>
                            </m:e>
                            <m:sub>
                              <m:r>
                                <a:rPr lang="en-GB" sz="2800" i="0">
                                  <a:solidFill>
                                    <a:schemeClr val="bg1">
                                      <a:lumMod val="50000"/>
                                    </a:schemeClr>
                                  </a:solidFill>
                                  <a:latin typeface="Cambria Math" panose="02040503050406030204" pitchFamily="18" charset="0"/>
                                </a:rPr>
                                <m:t>2</m:t>
                              </m:r>
                            </m:sub>
                          </m:sSub>
                        </m:num>
                        <m:den>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𝑡</m:t>
                          </m:r>
                        </m:den>
                      </m:f>
                      <m:r>
                        <a:rPr lang="en-GB" sz="2800" i="0">
                          <a:solidFill>
                            <a:schemeClr val="bg1">
                              <a:lumMod val="50000"/>
                            </a:schemeClr>
                          </a:solidFill>
                          <a:latin typeface="Cambria Math" panose="02040503050406030204" pitchFamily="18" charset="0"/>
                        </a:rPr>
                        <m:t>+ 0.25·</m:t>
                      </m:r>
                      <m:f>
                        <m:fPr>
                          <m:ctrlPr>
                            <a:rPr lang="en-GB" sz="2800" i="1">
                              <a:solidFill>
                                <a:schemeClr val="bg1">
                                  <a:lumMod val="50000"/>
                                </a:schemeClr>
                              </a:solidFill>
                              <a:latin typeface="Cambria Math" panose="02040503050406030204" pitchFamily="18" charset="0"/>
                            </a:rPr>
                          </m:ctrlPr>
                        </m:fPr>
                        <m:num>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𝐹𝑒</m:t>
                          </m:r>
                          <m:sSub>
                            <m:sSubPr>
                              <m:ctrlPr>
                                <a:rPr lang="en-GB" sz="2800" i="1">
                                  <a:solidFill>
                                    <a:schemeClr val="bg1">
                                      <a:lumMod val="50000"/>
                                    </a:schemeClr>
                                  </a:solidFill>
                                  <a:latin typeface="Cambria Math" panose="02040503050406030204" pitchFamily="18" charset="0"/>
                                </a:rPr>
                              </m:ctrlPr>
                            </m:sSubPr>
                            <m:e>
                              <m:d>
                                <m:dPr>
                                  <m:ctrlPr>
                                    <a:rPr lang="en-GB" sz="2800" i="1">
                                      <a:solidFill>
                                        <a:schemeClr val="bg1">
                                          <a:lumMod val="50000"/>
                                        </a:schemeClr>
                                      </a:solidFill>
                                      <a:latin typeface="Cambria Math" panose="02040503050406030204" pitchFamily="18" charset="0"/>
                                    </a:rPr>
                                  </m:ctrlPr>
                                </m:dPr>
                                <m:e>
                                  <m:r>
                                    <a:rPr lang="en-GB" sz="2800" i="1">
                                      <a:solidFill>
                                        <a:schemeClr val="bg1">
                                          <a:lumMod val="50000"/>
                                        </a:schemeClr>
                                      </a:solidFill>
                                      <a:latin typeface="Cambria Math" panose="02040503050406030204" pitchFamily="18" charset="0"/>
                                    </a:rPr>
                                    <m:t>𝑂𝐻</m:t>
                                  </m:r>
                                </m:e>
                              </m:d>
                            </m:e>
                            <m:sub>
                              <m:r>
                                <a:rPr lang="en-GB" sz="2800" i="0">
                                  <a:solidFill>
                                    <a:schemeClr val="bg1">
                                      <a:lumMod val="50000"/>
                                    </a:schemeClr>
                                  </a:solidFill>
                                  <a:latin typeface="Cambria Math" panose="02040503050406030204" pitchFamily="18" charset="0"/>
                                </a:rPr>
                                <m:t>3</m:t>
                              </m:r>
                            </m:sub>
                          </m:sSub>
                        </m:num>
                        <m:den>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𝑡</m:t>
                          </m:r>
                        </m:den>
                      </m:f>
                      <m:r>
                        <a:rPr lang="en-GB" sz="2800" i="0">
                          <a:solidFill>
                            <a:schemeClr val="bg1">
                              <a:lumMod val="50000"/>
                            </a:schemeClr>
                          </a:solidFill>
                          <a:latin typeface="Cambria Math" panose="02040503050406030204" pitchFamily="18" charset="0"/>
                        </a:rPr>
                        <m:t>+2·</m:t>
                      </m:r>
                      <m:f>
                        <m:fPr>
                          <m:ctrlPr>
                            <a:rPr lang="en-GB" sz="2800" i="1">
                              <a:solidFill>
                                <a:schemeClr val="bg1">
                                  <a:lumMod val="50000"/>
                                </a:schemeClr>
                              </a:solidFill>
                              <a:latin typeface="Cambria Math" panose="02040503050406030204" pitchFamily="18" charset="0"/>
                            </a:rPr>
                          </m:ctrlPr>
                        </m:fPr>
                        <m:num>
                          <m:r>
                            <a:rPr lang="en-GB" sz="2800" i="0">
                              <a:solidFill>
                                <a:schemeClr val="bg1">
                                  <a:lumMod val="50000"/>
                                </a:schemeClr>
                              </a:solidFill>
                              <a:latin typeface="Cambria Math" panose="02040503050406030204" pitchFamily="18" charset="0"/>
                            </a:rPr>
                            <m:t>𝜕</m:t>
                          </m:r>
                          <m:sSub>
                            <m:sSubPr>
                              <m:ctrlPr>
                                <a:rPr lang="en-GB" sz="2800" i="1">
                                  <a:solidFill>
                                    <a:schemeClr val="bg1">
                                      <a:lumMod val="50000"/>
                                    </a:schemeClr>
                                  </a:solidFill>
                                  <a:latin typeface="Cambria Math" panose="02040503050406030204" pitchFamily="18" charset="0"/>
                                </a:rPr>
                              </m:ctrlPr>
                            </m:sSubPr>
                            <m:e>
                              <m:r>
                                <a:rPr lang="en-GB" sz="2800" i="1">
                                  <a:solidFill>
                                    <a:schemeClr val="bg1">
                                      <a:lumMod val="50000"/>
                                    </a:schemeClr>
                                  </a:solidFill>
                                  <a:latin typeface="Cambria Math" panose="02040503050406030204" pitchFamily="18" charset="0"/>
                                </a:rPr>
                                <m:t>𝑆𝑂</m:t>
                              </m:r>
                            </m:e>
                            <m:sub>
                              <m:r>
                                <a:rPr lang="en-GB" sz="2800" i="0">
                                  <a:solidFill>
                                    <a:schemeClr val="bg1">
                                      <a:lumMod val="50000"/>
                                    </a:schemeClr>
                                  </a:solidFill>
                                  <a:latin typeface="Cambria Math" panose="02040503050406030204" pitchFamily="18" charset="0"/>
                                </a:rPr>
                                <m:t>4</m:t>
                              </m:r>
                            </m:sub>
                          </m:sSub>
                        </m:num>
                        <m:den>
                          <m:r>
                            <a:rPr lang="en-GB" sz="2800" i="0">
                              <a:solidFill>
                                <a:schemeClr val="bg1">
                                  <a:lumMod val="50000"/>
                                </a:schemeClr>
                              </a:solidFill>
                              <a:latin typeface="Cambria Math" panose="02040503050406030204" pitchFamily="18" charset="0"/>
                            </a:rPr>
                            <m:t>𝜕</m:t>
                          </m:r>
                          <m:r>
                            <a:rPr lang="en-GB" sz="2800" i="1">
                              <a:solidFill>
                                <a:schemeClr val="bg1">
                                  <a:lumMod val="50000"/>
                                </a:schemeClr>
                              </a:solidFill>
                              <a:latin typeface="Cambria Math" panose="02040503050406030204" pitchFamily="18" charset="0"/>
                            </a:rPr>
                            <m:t>𝑡</m:t>
                          </m:r>
                        </m:den>
                      </m:f>
                    </m:oMath>
                  </m:oMathPara>
                </a14:m>
                <a:endParaRPr lang="en-GB" sz="2800" dirty="0">
                  <a:solidFill>
                    <a:schemeClr val="bg1">
                      <a:lumMod val="50000"/>
                    </a:schemeClr>
                  </a:solidFill>
                </a:endParaRPr>
              </a:p>
            </p:txBody>
          </p:sp>
        </mc:Choice>
        <mc:Fallback xmlns="">
          <p:sp>
            <p:nvSpPr>
              <p:cNvPr id="30" name="Rectángulo 29">
                <a:extLst>
                  <a:ext uri="{FF2B5EF4-FFF2-40B4-BE49-F238E27FC236}">
                    <a16:creationId xmlns:a16="http://schemas.microsoft.com/office/drawing/2014/main" id="{784C3335-8DF5-44A9-8CA7-C636F65F2AE6}"/>
                  </a:ext>
                </a:extLst>
              </p:cNvPr>
              <p:cNvSpPr>
                <a:spLocks noRot="1" noChangeAspect="1" noMove="1" noResize="1" noEditPoints="1" noAdjustHandles="1" noChangeArrowheads="1" noChangeShapeType="1" noTextEdit="1"/>
              </p:cNvSpPr>
              <p:nvPr/>
            </p:nvSpPr>
            <p:spPr>
              <a:xfrm>
                <a:off x="13593857" y="17635657"/>
                <a:ext cx="10432832" cy="1747786"/>
              </a:xfrm>
              <a:prstGeom prst="rect">
                <a:avLst/>
              </a:prstGeom>
              <a:blipFill>
                <a:blip r:embed="rId8"/>
                <a:stretch>
                  <a:fillRect/>
                </a:stretch>
              </a:blipFill>
            </p:spPr>
            <p:txBody>
              <a:bodyPr/>
              <a:lstStyle/>
              <a:p>
                <a:r>
                  <a:rPr lang="en-GB">
                    <a:noFill/>
                  </a:rPr>
                  <a:t> </a:t>
                </a:r>
              </a:p>
            </p:txBody>
          </p:sp>
        </mc:Fallback>
      </mc:AlternateContent>
      <p:sp>
        <p:nvSpPr>
          <p:cNvPr id="53" name="CuadroTexto 52">
            <a:extLst>
              <a:ext uri="{FF2B5EF4-FFF2-40B4-BE49-F238E27FC236}">
                <a16:creationId xmlns:a16="http://schemas.microsoft.com/office/drawing/2014/main" id="{D122EE3F-56B5-458B-BD03-7576B2CCF832}"/>
              </a:ext>
            </a:extLst>
          </p:cNvPr>
          <p:cNvSpPr txBox="1"/>
          <p:nvPr/>
        </p:nvSpPr>
        <p:spPr>
          <a:xfrm>
            <a:off x="15569654" y="11715975"/>
            <a:ext cx="2993393" cy="707886"/>
          </a:xfrm>
          <a:prstGeom prst="rect">
            <a:avLst/>
          </a:prstGeom>
          <a:noFill/>
        </p:spPr>
        <p:txBody>
          <a:bodyPr wrap="square" rtlCol="0">
            <a:spAutoFit/>
          </a:bodyPr>
          <a:lstStyle/>
          <a:p>
            <a:r>
              <a:rPr lang="en-GB" sz="4000" b="1" dirty="0">
                <a:solidFill>
                  <a:schemeClr val="accent6"/>
                </a:solidFill>
              </a:rPr>
              <a:t>Computation</a:t>
            </a:r>
          </a:p>
        </p:txBody>
      </p:sp>
      <p:sp>
        <p:nvSpPr>
          <p:cNvPr id="54" name="Rectángulo: esquinas redondeadas 53">
            <a:extLst>
              <a:ext uri="{FF2B5EF4-FFF2-40B4-BE49-F238E27FC236}">
                <a16:creationId xmlns:a16="http://schemas.microsoft.com/office/drawing/2014/main" id="{7A25CA35-A46B-4682-A8DC-BF96F66F6B54}"/>
              </a:ext>
            </a:extLst>
          </p:cNvPr>
          <p:cNvSpPr/>
          <p:nvPr/>
        </p:nvSpPr>
        <p:spPr>
          <a:xfrm>
            <a:off x="21678021" y="12364931"/>
            <a:ext cx="7289042" cy="8134276"/>
          </a:xfrm>
          <a:prstGeom prst="roundRect">
            <a:avLst>
              <a:gd name="adj" fmla="val 8468"/>
            </a:avLst>
          </a:prstGeom>
          <a:noFill/>
          <a:ln w="57150">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7540"/>
          </a:p>
        </p:txBody>
      </p:sp>
      <p:sp>
        <p:nvSpPr>
          <p:cNvPr id="56" name="CuadroTexto 55">
            <a:extLst>
              <a:ext uri="{FF2B5EF4-FFF2-40B4-BE49-F238E27FC236}">
                <a16:creationId xmlns:a16="http://schemas.microsoft.com/office/drawing/2014/main" id="{4DE467FB-BEDF-4372-9053-295A4ECC92A7}"/>
              </a:ext>
            </a:extLst>
          </p:cNvPr>
          <p:cNvSpPr txBox="1"/>
          <p:nvPr/>
        </p:nvSpPr>
        <p:spPr>
          <a:xfrm>
            <a:off x="1377852" y="6764651"/>
            <a:ext cx="19520394" cy="4147289"/>
          </a:xfrm>
          <a:prstGeom prst="rect">
            <a:avLst/>
          </a:prstGeom>
          <a:noFill/>
        </p:spPr>
        <p:txBody>
          <a:bodyPr wrap="square" rtlCol="0">
            <a:spAutoFit/>
          </a:bodyPr>
          <a:lstStyle/>
          <a:p>
            <a:pPr algn="just">
              <a:spcAft>
                <a:spcPts val="920"/>
              </a:spcAft>
            </a:pPr>
            <a:r>
              <a:rPr lang="en-GB" sz="3200" dirty="0"/>
              <a:t>Numerical modelling is an important tool to help engineers and scientists to design structures, simulate experiments, etc. In the present context, it can be used as a proper design of irrigation structures. It serves also to evaluate the propagation of the pollutants or nutrients not absorbed by plants in the irrigation water through the subsurface.</a:t>
            </a:r>
          </a:p>
          <a:p>
            <a:pPr algn="just">
              <a:spcAft>
                <a:spcPts val="920"/>
              </a:spcAft>
            </a:pPr>
            <a:r>
              <a:rPr lang="en-GB" sz="3200" dirty="0"/>
              <a:t>We present an useful app designed in Comsol that simulates the effects of different irrigation cycles over the soil saturation. It also can simulate the evolution of certain pollutants dissolved or suspended in the water through the subsurface attending to its degradation. The application reproduces the groundwater flow field, the saturation and the movement of the pollutants or nutrients. The model is designed to evaluate the evolution of the dissolved elements involved in the organic matter degradation chain.</a:t>
            </a:r>
          </a:p>
        </p:txBody>
      </p:sp>
      <p:sp>
        <p:nvSpPr>
          <p:cNvPr id="57" name="Rectángulo: esquinas redondeadas 56">
            <a:extLst>
              <a:ext uri="{FF2B5EF4-FFF2-40B4-BE49-F238E27FC236}">
                <a16:creationId xmlns:a16="http://schemas.microsoft.com/office/drawing/2014/main" id="{8304E0B8-E4E6-4FEE-8C21-317B370EB4AD}"/>
              </a:ext>
            </a:extLst>
          </p:cNvPr>
          <p:cNvSpPr/>
          <p:nvPr/>
        </p:nvSpPr>
        <p:spPr>
          <a:xfrm>
            <a:off x="21075249" y="7318125"/>
            <a:ext cx="7887893" cy="4284024"/>
          </a:xfrm>
          <a:prstGeom prst="roundRect">
            <a:avLst>
              <a:gd name="adj" fmla="val 8468"/>
            </a:avLst>
          </a:prstGeom>
          <a:noFill/>
          <a:ln w="5715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7540"/>
          </a:p>
        </p:txBody>
      </p:sp>
      <p:sp>
        <p:nvSpPr>
          <p:cNvPr id="58" name="CuadroTexto 57">
            <a:extLst>
              <a:ext uri="{FF2B5EF4-FFF2-40B4-BE49-F238E27FC236}">
                <a16:creationId xmlns:a16="http://schemas.microsoft.com/office/drawing/2014/main" id="{08098AA7-1534-4693-B7F5-6D017A4E489C}"/>
              </a:ext>
            </a:extLst>
          </p:cNvPr>
          <p:cNvSpPr txBox="1"/>
          <p:nvPr/>
        </p:nvSpPr>
        <p:spPr>
          <a:xfrm>
            <a:off x="23874800" y="11715975"/>
            <a:ext cx="2993393" cy="707886"/>
          </a:xfrm>
          <a:prstGeom prst="rect">
            <a:avLst/>
          </a:prstGeom>
          <a:noFill/>
        </p:spPr>
        <p:txBody>
          <a:bodyPr wrap="square" rtlCol="0">
            <a:spAutoFit/>
          </a:bodyPr>
          <a:lstStyle/>
          <a:p>
            <a:r>
              <a:rPr lang="en-GB" sz="4000" b="1" dirty="0">
                <a:solidFill>
                  <a:schemeClr val="accent6"/>
                </a:solidFill>
              </a:rPr>
              <a:t>Post-process</a:t>
            </a:r>
          </a:p>
        </p:txBody>
      </p:sp>
      <p:sp>
        <p:nvSpPr>
          <p:cNvPr id="59" name="Flecha: a la derecha 58">
            <a:extLst>
              <a:ext uri="{FF2B5EF4-FFF2-40B4-BE49-F238E27FC236}">
                <a16:creationId xmlns:a16="http://schemas.microsoft.com/office/drawing/2014/main" id="{E8987E00-D3A4-4E62-80F2-461E633DFA3F}"/>
              </a:ext>
            </a:extLst>
          </p:cNvPr>
          <p:cNvSpPr/>
          <p:nvPr/>
        </p:nvSpPr>
        <p:spPr>
          <a:xfrm>
            <a:off x="21111211" y="14354592"/>
            <a:ext cx="529589" cy="3411304"/>
          </a:xfrm>
          <a:prstGeom prst="rightArrow">
            <a:avLst/>
          </a:prstGeom>
          <a:solidFill>
            <a:schemeClr val="accent6">
              <a:lumMod val="60000"/>
              <a:lumOff val="40000"/>
            </a:schemeClr>
          </a:solidFill>
          <a:ln>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60" name="CuadroTexto 59">
            <a:extLst>
              <a:ext uri="{FF2B5EF4-FFF2-40B4-BE49-F238E27FC236}">
                <a16:creationId xmlns:a16="http://schemas.microsoft.com/office/drawing/2014/main" id="{6C9AF6C6-D0A4-4270-9874-7FD83E89B979}"/>
              </a:ext>
            </a:extLst>
          </p:cNvPr>
          <p:cNvSpPr txBox="1"/>
          <p:nvPr/>
        </p:nvSpPr>
        <p:spPr>
          <a:xfrm>
            <a:off x="22094823" y="12300259"/>
            <a:ext cx="6558488" cy="584775"/>
          </a:xfrm>
          <a:prstGeom prst="rect">
            <a:avLst/>
          </a:prstGeom>
          <a:noFill/>
        </p:spPr>
        <p:txBody>
          <a:bodyPr wrap="square" rtlCol="0">
            <a:spAutoFit/>
          </a:bodyPr>
          <a:lstStyle/>
          <a:p>
            <a:r>
              <a:rPr lang="en-GB" sz="3200" b="1" u="sng" dirty="0">
                <a:ln w="22225">
                  <a:solidFill>
                    <a:schemeClr val="accent3">
                      <a:lumMod val="50000"/>
                    </a:schemeClr>
                  </a:solidFill>
                  <a:prstDash val="solid"/>
                </a:ln>
                <a:solidFill>
                  <a:schemeClr val="accent3">
                    <a:lumMod val="40000"/>
                    <a:lumOff val="60000"/>
                  </a:schemeClr>
                </a:solidFill>
              </a:rPr>
              <a:t>Plots</a:t>
            </a:r>
          </a:p>
        </p:txBody>
      </p:sp>
      <p:sp>
        <p:nvSpPr>
          <p:cNvPr id="61" name="CuadroTexto 60">
            <a:extLst>
              <a:ext uri="{FF2B5EF4-FFF2-40B4-BE49-F238E27FC236}">
                <a16:creationId xmlns:a16="http://schemas.microsoft.com/office/drawing/2014/main" id="{3579A731-466B-4BCD-976C-73486DAA8F78}"/>
              </a:ext>
            </a:extLst>
          </p:cNvPr>
          <p:cNvSpPr txBox="1"/>
          <p:nvPr/>
        </p:nvSpPr>
        <p:spPr>
          <a:xfrm rot="10800000" flipH="1" flipV="1">
            <a:off x="21911371" y="12952196"/>
            <a:ext cx="6717896" cy="4611689"/>
          </a:xfrm>
          <a:prstGeom prst="roundRect">
            <a:avLst/>
          </a:prstGeom>
          <a:solidFill>
            <a:schemeClr val="accent3">
              <a:lumMod val="60000"/>
              <a:lumOff val="40000"/>
            </a:schemeClr>
          </a:solidFill>
          <a:ln w="38100">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45284" indent="-245284">
              <a:buFont typeface="Arial" panose="020B0604020202020204" pitchFamily="34" charset="0"/>
              <a:buChar char="•"/>
            </a:pPr>
            <a:r>
              <a:rPr lang="en-GB" sz="2943" dirty="0"/>
              <a:t>Hydraulic:</a:t>
            </a:r>
          </a:p>
          <a:p>
            <a:pPr marL="895350" lvl="2" indent="-171450">
              <a:buFont typeface="Arial" panose="020B0604020202020204" pitchFamily="34" charset="0"/>
              <a:buChar char="•"/>
            </a:pPr>
            <a:r>
              <a:rPr lang="en-GB" sz="2943" dirty="0"/>
              <a:t>2D &amp; 3D plots showing the saturation, the hydraulic head, flow velocity and the flow direction for the different times.</a:t>
            </a:r>
          </a:p>
          <a:p>
            <a:pPr marL="245284" indent="-245284">
              <a:buFont typeface="Arial" panose="020B0604020202020204" pitchFamily="34" charset="0"/>
              <a:buChar char="•"/>
            </a:pPr>
            <a:r>
              <a:rPr lang="en-GB" sz="2943" dirty="0"/>
              <a:t>Transport: </a:t>
            </a:r>
          </a:p>
          <a:p>
            <a:pPr marL="884238" lvl="1" indent="-176213">
              <a:buFont typeface="Arial" panose="020B0604020202020204" pitchFamily="34" charset="0"/>
              <a:buChar char="•"/>
            </a:pPr>
            <a:r>
              <a:rPr lang="en-GB" sz="2943" dirty="0"/>
              <a:t> 2D&amp;3D plots showing the spatial distribution of each species for the different times.</a:t>
            </a:r>
          </a:p>
        </p:txBody>
      </p:sp>
      <p:sp>
        <p:nvSpPr>
          <p:cNvPr id="62" name="CuadroTexto 61">
            <a:extLst>
              <a:ext uri="{FF2B5EF4-FFF2-40B4-BE49-F238E27FC236}">
                <a16:creationId xmlns:a16="http://schemas.microsoft.com/office/drawing/2014/main" id="{A20B1381-AB57-4B20-8553-3C9CE49BB703}"/>
              </a:ext>
            </a:extLst>
          </p:cNvPr>
          <p:cNvSpPr txBox="1"/>
          <p:nvPr/>
        </p:nvSpPr>
        <p:spPr>
          <a:xfrm>
            <a:off x="22154343" y="17555175"/>
            <a:ext cx="6558488" cy="584775"/>
          </a:xfrm>
          <a:prstGeom prst="rect">
            <a:avLst/>
          </a:prstGeom>
          <a:noFill/>
        </p:spPr>
        <p:txBody>
          <a:bodyPr wrap="square" rtlCol="0">
            <a:spAutoFit/>
          </a:bodyPr>
          <a:lstStyle/>
          <a:p>
            <a:r>
              <a:rPr lang="en-GB" sz="3200" b="1" u="sng" dirty="0">
                <a:ln w="22225">
                  <a:solidFill>
                    <a:schemeClr val="accent4">
                      <a:lumMod val="75000"/>
                    </a:schemeClr>
                  </a:solidFill>
                  <a:prstDash val="solid"/>
                </a:ln>
                <a:solidFill>
                  <a:schemeClr val="accent4">
                    <a:lumMod val="40000"/>
                    <a:lumOff val="60000"/>
                  </a:schemeClr>
                </a:solidFill>
              </a:rPr>
              <a:t>Tables</a:t>
            </a:r>
          </a:p>
        </p:txBody>
      </p:sp>
      <p:sp>
        <p:nvSpPr>
          <p:cNvPr id="63" name="CuadroTexto 62">
            <a:extLst>
              <a:ext uri="{FF2B5EF4-FFF2-40B4-BE49-F238E27FC236}">
                <a16:creationId xmlns:a16="http://schemas.microsoft.com/office/drawing/2014/main" id="{8CF399B9-45EC-4A3A-A1F4-B1C1FB0B018B}"/>
              </a:ext>
            </a:extLst>
          </p:cNvPr>
          <p:cNvSpPr txBox="1"/>
          <p:nvPr/>
        </p:nvSpPr>
        <p:spPr>
          <a:xfrm rot="10800000" flipH="1" flipV="1">
            <a:off x="22052151" y="18030440"/>
            <a:ext cx="6717896" cy="2106392"/>
          </a:xfrm>
          <a:prstGeom prst="roundRect">
            <a:avLst/>
          </a:prstGeom>
          <a:solidFill>
            <a:schemeClr val="accent4">
              <a:lumMod val="40000"/>
              <a:lumOff val="60000"/>
            </a:schemeClr>
          </a:solidFill>
          <a:ln w="38100">
            <a:solidFill>
              <a:schemeClr val="accent4"/>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45284" indent="-245284">
              <a:buFont typeface="Arial" panose="020B0604020202020204" pitchFamily="34" charset="0"/>
              <a:buChar char="•"/>
            </a:pPr>
            <a:r>
              <a:rPr lang="en-GB" sz="2943" dirty="0"/>
              <a:t>Results at the observation points</a:t>
            </a:r>
          </a:p>
          <a:p>
            <a:pPr marL="796925" lvl="1" indent="-177800">
              <a:buFont typeface="Arial" panose="020B0604020202020204" pitchFamily="34" charset="0"/>
              <a:buChar char="•"/>
            </a:pPr>
            <a:r>
              <a:rPr lang="en-GB" sz="2943" dirty="0"/>
              <a:t>Hydraulic head and effective saturation</a:t>
            </a:r>
          </a:p>
          <a:p>
            <a:pPr marL="796925" lvl="1" indent="-177800">
              <a:buFont typeface="Arial" panose="020B0604020202020204" pitchFamily="34" charset="0"/>
              <a:buChar char="•"/>
            </a:pPr>
            <a:r>
              <a:rPr lang="en-GB" sz="2943" dirty="0"/>
              <a:t>Concentration of chemical species  </a:t>
            </a:r>
          </a:p>
        </p:txBody>
      </p:sp>
      <p:sp>
        <p:nvSpPr>
          <p:cNvPr id="72" name="CuadroTexto 71">
            <a:extLst>
              <a:ext uri="{FF2B5EF4-FFF2-40B4-BE49-F238E27FC236}">
                <a16:creationId xmlns:a16="http://schemas.microsoft.com/office/drawing/2014/main" id="{137F23D0-3002-4E97-A820-AB5FB0646590}"/>
              </a:ext>
            </a:extLst>
          </p:cNvPr>
          <p:cNvSpPr txBox="1"/>
          <p:nvPr/>
        </p:nvSpPr>
        <p:spPr>
          <a:xfrm>
            <a:off x="1175353" y="21329873"/>
            <a:ext cx="5260035" cy="601831"/>
          </a:xfrm>
          <a:prstGeom prst="rect">
            <a:avLst/>
          </a:prstGeom>
          <a:noFill/>
        </p:spPr>
        <p:txBody>
          <a:bodyPr wrap="square" rtlCol="0">
            <a:spAutoFit/>
          </a:bodyPr>
          <a:lstStyle/>
          <a:p>
            <a:pPr algn="ctr"/>
            <a:r>
              <a:rPr lang="en-GB" sz="3200" dirty="0">
                <a:solidFill>
                  <a:schemeClr val="accent6"/>
                </a:solidFill>
              </a:rPr>
              <a:t>Geometry</a:t>
            </a:r>
          </a:p>
        </p:txBody>
      </p:sp>
      <p:sp>
        <p:nvSpPr>
          <p:cNvPr id="25" name="CuadroTexto 24">
            <a:extLst>
              <a:ext uri="{FF2B5EF4-FFF2-40B4-BE49-F238E27FC236}">
                <a16:creationId xmlns:a16="http://schemas.microsoft.com/office/drawing/2014/main" id="{DE456B90-7A05-4A4A-9BB9-E93728063B79}"/>
              </a:ext>
            </a:extLst>
          </p:cNvPr>
          <p:cNvSpPr txBox="1"/>
          <p:nvPr/>
        </p:nvSpPr>
        <p:spPr>
          <a:xfrm>
            <a:off x="1456086" y="26900618"/>
            <a:ext cx="5180455" cy="2062103"/>
          </a:xfrm>
          <a:prstGeom prst="rect">
            <a:avLst/>
          </a:prstGeom>
          <a:noFill/>
        </p:spPr>
        <p:txBody>
          <a:bodyPr wrap="square" rtlCol="0">
            <a:spAutoFit/>
          </a:bodyPr>
          <a:lstStyle/>
          <a:p>
            <a:r>
              <a:rPr lang="en-GB" sz="3200" dirty="0"/>
              <a:t>This example consider two permeable materials separated by an small aquitard. Two irrigation zones</a:t>
            </a:r>
          </a:p>
        </p:txBody>
      </p:sp>
      <p:sp>
        <p:nvSpPr>
          <p:cNvPr id="74" name="Rectángulo: esquinas redondeadas 73">
            <a:extLst>
              <a:ext uri="{FF2B5EF4-FFF2-40B4-BE49-F238E27FC236}">
                <a16:creationId xmlns:a16="http://schemas.microsoft.com/office/drawing/2014/main" id="{F6A67A94-D6DD-4EAE-846D-62AD4C170CA8}"/>
              </a:ext>
            </a:extLst>
          </p:cNvPr>
          <p:cNvSpPr/>
          <p:nvPr/>
        </p:nvSpPr>
        <p:spPr>
          <a:xfrm>
            <a:off x="1405053" y="30042841"/>
            <a:ext cx="27562010" cy="6913922"/>
          </a:xfrm>
          <a:prstGeom prst="roundRect">
            <a:avLst>
              <a:gd name="adj" fmla="val 8813"/>
            </a:avLst>
          </a:prstGeom>
          <a:ln w="57150">
            <a:solidFill>
              <a:schemeClr val="accent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sz="7540" dirty="0">
              <a:solidFill>
                <a:schemeClr val="accent2"/>
              </a:solidFill>
            </a:endParaRPr>
          </a:p>
        </p:txBody>
      </p:sp>
      <p:sp>
        <p:nvSpPr>
          <p:cNvPr id="79" name="CuadroTexto 78">
            <a:extLst>
              <a:ext uri="{FF2B5EF4-FFF2-40B4-BE49-F238E27FC236}">
                <a16:creationId xmlns:a16="http://schemas.microsoft.com/office/drawing/2014/main" id="{59C09AA6-F3E5-4387-A61E-B797C821BCA0}"/>
              </a:ext>
            </a:extLst>
          </p:cNvPr>
          <p:cNvSpPr txBox="1"/>
          <p:nvPr/>
        </p:nvSpPr>
        <p:spPr>
          <a:xfrm>
            <a:off x="11505212" y="21460203"/>
            <a:ext cx="5260035" cy="601831"/>
          </a:xfrm>
          <a:prstGeom prst="rect">
            <a:avLst/>
          </a:prstGeom>
          <a:noFill/>
        </p:spPr>
        <p:txBody>
          <a:bodyPr wrap="square" rtlCol="0">
            <a:spAutoFit/>
          </a:bodyPr>
          <a:lstStyle/>
          <a:p>
            <a:pPr algn="ctr"/>
            <a:r>
              <a:rPr lang="en-GB" sz="3200" dirty="0">
                <a:solidFill>
                  <a:schemeClr val="accent6"/>
                </a:solidFill>
              </a:rPr>
              <a:t>Mesh</a:t>
            </a:r>
          </a:p>
        </p:txBody>
      </p:sp>
      <p:sp>
        <p:nvSpPr>
          <p:cNvPr id="87" name="CuadroTexto 86">
            <a:extLst>
              <a:ext uri="{FF2B5EF4-FFF2-40B4-BE49-F238E27FC236}">
                <a16:creationId xmlns:a16="http://schemas.microsoft.com/office/drawing/2014/main" id="{87EBCBCC-59FA-4E4F-AFB5-769AE79EC654}"/>
              </a:ext>
            </a:extLst>
          </p:cNvPr>
          <p:cNvSpPr txBox="1"/>
          <p:nvPr/>
        </p:nvSpPr>
        <p:spPr>
          <a:xfrm>
            <a:off x="22692524" y="21395343"/>
            <a:ext cx="5260035" cy="601831"/>
          </a:xfrm>
          <a:prstGeom prst="rect">
            <a:avLst/>
          </a:prstGeom>
          <a:noFill/>
        </p:spPr>
        <p:txBody>
          <a:bodyPr wrap="square" rtlCol="0">
            <a:spAutoFit/>
          </a:bodyPr>
          <a:lstStyle/>
          <a:p>
            <a:pPr algn="ctr"/>
            <a:r>
              <a:rPr lang="en-GB" sz="3200" dirty="0">
                <a:solidFill>
                  <a:schemeClr val="accent6"/>
                </a:solidFill>
              </a:rPr>
              <a:t>Boundary conditions</a:t>
            </a:r>
          </a:p>
        </p:txBody>
      </p:sp>
      <p:sp>
        <p:nvSpPr>
          <p:cNvPr id="93" name="CuadroTexto 92">
            <a:extLst>
              <a:ext uri="{FF2B5EF4-FFF2-40B4-BE49-F238E27FC236}">
                <a16:creationId xmlns:a16="http://schemas.microsoft.com/office/drawing/2014/main" id="{E038239C-5177-4D8D-AE5C-55948B685C87}"/>
              </a:ext>
            </a:extLst>
          </p:cNvPr>
          <p:cNvSpPr txBox="1"/>
          <p:nvPr/>
        </p:nvSpPr>
        <p:spPr>
          <a:xfrm>
            <a:off x="22500379" y="25794369"/>
            <a:ext cx="5260035" cy="601831"/>
          </a:xfrm>
          <a:prstGeom prst="rect">
            <a:avLst/>
          </a:prstGeom>
          <a:noFill/>
        </p:spPr>
        <p:txBody>
          <a:bodyPr wrap="square" rtlCol="0">
            <a:spAutoFit/>
          </a:bodyPr>
          <a:lstStyle/>
          <a:p>
            <a:pPr algn="ctr"/>
            <a:r>
              <a:rPr lang="en-GB" sz="3200" dirty="0">
                <a:solidFill>
                  <a:schemeClr val="accent6"/>
                </a:solidFill>
              </a:rPr>
              <a:t>Computation settings</a:t>
            </a:r>
          </a:p>
        </p:txBody>
      </p:sp>
      <p:cxnSp>
        <p:nvCxnSpPr>
          <p:cNvPr id="95" name="Conector recto de flecha 94">
            <a:extLst>
              <a:ext uri="{FF2B5EF4-FFF2-40B4-BE49-F238E27FC236}">
                <a16:creationId xmlns:a16="http://schemas.microsoft.com/office/drawing/2014/main" id="{1FCE14BA-DAB8-48E9-9F42-1E87D3629A23}"/>
              </a:ext>
            </a:extLst>
          </p:cNvPr>
          <p:cNvCxnSpPr>
            <a:cxnSpLocks/>
          </p:cNvCxnSpPr>
          <p:nvPr/>
        </p:nvCxnSpPr>
        <p:spPr>
          <a:xfrm>
            <a:off x="21132947" y="24998895"/>
            <a:ext cx="545074" cy="0"/>
          </a:xfrm>
          <a:prstGeom prst="straightConnector1">
            <a:avLst/>
          </a:prstGeom>
          <a:ln w="5715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99" name="Conector recto de flecha 98">
            <a:extLst>
              <a:ext uri="{FF2B5EF4-FFF2-40B4-BE49-F238E27FC236}">
                <a16:creationId xmlns:a16="http://schemas.microsoft.com/office/drawing/2014/main" id="{26C888D4-FA4B-4E0F-AABE-D23328B92993}"/>
              </a:ext>
            </a:extLst>
          </p:cNvPr>
          <p:cNvCxnSpPr>
            <a:cxnSpLocks/>
          </p:cNvCxnSpPr>
          <p:nvPr/>
        </p:nvCxnSpPr>
        <p:spPr>
          <a:xfrm>
            <a:off x="15137606" y="29765704"/>
            <a:ext cx="0" cy="313037"/>
          </a:xfrm>
          <a:prstGeom prst="straightConnector1">
            <a:avLst/>
          </a:prstGeom>
          <a:ln w="5715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103" name="Conector recto 102">
            <a:extLst>
              <a:ext uri="{FF2B5EF4-FFF2-40B4-BE49-F238E27FC236}">
                <a16:creationId xmlns:a16="http://schemas.microsoft.com/office/drawing/2014/main" id="{0334A9B0-C9B3-42CE-8E49-7D34C6A89876}"/>
              </a:ext>
            </a:extLst>
          </p:cNvPr>
          <p:cNvCxnSpPr>
            <a:cxnSpLocks/>
          </p:cNvCxnSpPr>
          <p:nvPr/>
        </p:nvCxnSpPr>
        <p:spPr>
          <a:xfrm flipV="1">
            <a:off x="15104264" y="29765704"/>
            <a:ext cx="10297144" cy="0"/>
          </a:xfrm>
          <a:prstGeom prst="line">
            <a:avLst/>
          </a:prstGeom>
          <a:ln w="57150">
            <a:solidFill>
              <a:schemeClr val="accent6">
                <a:lumMod val="75000"/>
              </a:schemeClr>
            </a:solidFill>
          </a:ln>
        </p:spPr>
        <p:style>
          <a:lnRef idx="1">
            <a:schemeClr val="accent2"/>
          </a:lnRef>
          <a:fillRef idx="0">
            <a:schemeClr val="accent2"/>
          </a:fillRef>
          <a:effectRef idx="0">
            <a:schemeClr val="accent2"/>
          </a:effectRef>
          <a:fontRef idx="minor">
            <a:schemeClr val="tx1"/>
          </a:fontRef>
        </p:style>
      </p:cxnSp>
      <p:cxnSp>
        <p:nvCxnSpPr>
          <p:cNvPr id="106" name="Conector recto 105">
            <a:extLst>
              <a:ext uri="{FF2B5EF4-FFF2-40B4-BE49-F238E27FC236}">
                <a16:creationId xmlns:a16="http://schemas.microsoft.com/office/drawing/2014/main" id="{2C11F92C-83E7-4527-8EBA-1FFA9E07EE8A}"/>
              </a:ext>
            </a:extLst>
          </p:cNvPr>
          <p:cNvCxnSpPr>
            <a:cxnSpLocks/>
          </p:cNvCxnSpPr>
          <p:nvPr/>
        </p:nvCxnSpPr>
        <p:spPr>
          <a:xfrm flipV="1">
            <a:off x="25425788" y="29466777"/>
            <a:ext cx="0" cy="288000"/>
          </a:xfrm>
          <a:prstGeom prst="line">
            <a:avLst/>
          </a:prstGeom>
          <a:ln w="57150">
            <a:solidFill>
              <a:schemeClr val="accent6">
                <a:lumMod val="75000"/>
              </a:schemeClr>
            </a:solidFill>
          </a:ln>
        </p:spPr>
        <p:style>
          <a:lnRef idx="1">
            <a:schemeClr val="accent2"/>
          </a:lnRef>
          <a:fillRef idx="0">
            <a:schemeClr val="accent2"/>
          </a:fillRef>
          <a:effectRef idx="0">
            <a:schemeClr val="accent2"/>
          </a:effectRef>
          <a:fontRef idx="minor">
            <a:schemeClr val="tx1"/>
          </a:fontRef>
        </p:style>
      </p:cxnSp>
      <p:sp>
        <p:nvSpPr>
          <p:cNvPr id="113" name="CuadroTexto 112">
            <a:extLst>
              <a:ext uri="{FF2B5EF4-FFF2-40B4-BE49-F238E27FC236}">
                <a16:creationId xmlns:a16="http://schemas.microsoft.com/office/drawing/2014/main" id="{20974B26-2FBC-4891-B662-C6226A2C00F7}"/>
              </a:ext>
            </a:extLst>
          </p:cNvPr>
          <p:cNvSpPr txBox="1"/>
          <p:nvPr/>
        </p:nvSpPr>
        <p:spPr>
          <a:xfrm>
            <a:off x="12467535" y="30130785"/>
            <a:ext cx="5260035" cy="601831"/>
          </a:xfrm>
          <a:prstGeom prst="rect">
            <a:avLst/>
          </a:prstGeom>
          <a:noFill/>
        </p:spPr>
        <p:txBody>
          <a:bodyPr wrap="square" rtlCol="0">
            <a:spAutoFit/>
          </a:bodyPr>
          <a:lstStyle/>
          <a:p>
            <a:pPr algn="ctr"/>
            <a:r>
              <a:rPr lang="en-GB" sz="3200" dirty="0">
                <a:solidFill>
                  <a:schemeClr val="accent6"/>
                </a:solidFill>
              </a:rPr>
              <a:t>Outputs</a:t>
            </a:r>
          </a:p>
        </p:txBody>
      </p:sp>
      <p:grpSp>
        <p:nvGrpSpPr>
          <p:cNvPr id="129" name="Grupo 128">
            <a:extLst>
              <a:ext uri="{FF2B5EF4-FFF2-40B4-BE49-F238E27FC236}">
                <a16:creationId xmlns:a16="http://schemas.microsoft.com/office/drawing/2014/main" id="{4DBB9F24-0061-440F-AA4A-221721783324}"/>
              </a:ext>
            </a:extLst>
          </p:cNvPr>
          <p:cNvGrpSpPr/>
          <p:nvPr/>
        </p:nvGrpSpPr>
        <p:grpSpPr>
          <a:xfrm>
            <a:off x="12702830" y="33593019"/>
            <a:ext cx="5079649" cy="3235202"/>
            <a:chOff x="12899785" y="34166873"/>
            <a:chExt cx="4686093" cy="2702881"/>
          </a:xfrm>
        </p:grpSpPr>
        <p:pic>
          <p:nvPicPr>
            <p:cNvPr id="127" name="Imagen 126">
              <a:extLst>
                <a:ext uri="{FF2B5EF4-FFF2-40B4-BE49-F238E27FC236}">
                  <a16:creationId xmlns:a16="http://schemas.microsoft.com/office/drawing/2014/main" id="{E68F89A3-17CC-423F-AB78-C0A52EA34EF4}"/>
                </a:ext>
              </a:extLst>
            </p:cNvPr>
            <p:cNvPicPr>
              <a:picLocks noChangeAspect="1"/>
            </p:cNvPicPr>
            <p:nvPr/>
          </p:nvPicPr>
          <p:blipFill>
            <a:blip r:embed="rId9"/>
            <a:stretch>
              <a:fillRect/>
            </a:stretch>
          </p:blipFill>
          <p:spPr>
            <a:xfrm>
              <a:off x="12899785" y="34166873"/>
              <a:ext cx="4686093" cy="2702881"/>
            </a:xfrm>
            <a:prstGeom prst="rect">
              <a:avLst/>
            </a:prstGeom>
          </p:spPr>
        </p:pic>
        <p:sp>
          <p:nvSpPr>
            <p:cNvPr id="128" name="Rectángulo 127">
              <a:extLst>
                <a:ext uri="{FF2B5EF4-FFF2-40B4-BE49-F238E27FC236}">
                  <a16:creationId xmlns:a16="http://schemas.microsoft.com/office/drawing/2014/main" id="{85518642-0BA7-40F9-B8A1-38A76F02C126}"/>
                </a:ext>
              </a:extLst>
            </p:cNvPr>
            <p:cNvSpPr/>
            <p:nvPr/>
          </p:nvSpPr>
          <p:spPr>
            <a:xfrm>
              <a:off x="15209614" y="34177008"/>
              <a:ext cx="1609150" cy="1043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34" name="Grupo 133">
            <a:extLst>
              <a:ext uri="{FF2B5EF4-FFF2-40B4-BE49-F238E27FC236}">
                <a16:creationId xmlns:a16="http://schemas.microsoft.com/office/drawing/2014/main" id="{EC98B12C-2997-4057-AAE8-8DEE72F973A9}"/>
              </a:ext>
            </a:extLst>
          </p:cNvPr>
          <p:cNvGrpSpPr/>
          <p:nvPr/>
        </p:nvGrpSpPr>
        <p:grpSpPr>
          <a:xfrm>
            <a:off x="12617326" y="30570736"/>
            <a:ext cx="5151381" cy="3153747"/>
            <a:chOff x="12820065" y="31298383"/>
            <a:chExt cx="4782021" cy="2810133"/>
          </a:xfrm>
        </p:grpSpPr>
        <p:pic>
          <p:nvPicPr>
            <p:cNvPr id="114" name="Imagen 113">
              <a:extLst>
                <a:ext uri="{FF2B5EF4-FFF2-40B4-BE49-F238E27FC236}">
                  <a16:creationId xmlns:a16="http://schemas.microsoft.com/office/drawing/2014/main" id="{CE27BFDD-3C22-4176-A02A-A1AC7D240A32}"/>
                </a:ext>
              </a:extLst>
            </p:cNvPr>
            <p:cNvPicPr>
              <a:picLocks noChangeAspect="1"/>
            </p:cNvPicPr>
            <p:nvPr/>
          </p:nvPicPr>
          <p:blipFill rotWithShape="1">
            <a:blip r:embed="rId10"/>
            <a:srcRect t="-78"/>
            <a:stretch/>
          </p:blipFill>
          <p:spPr>
            <a:xfrm>
              <a:off x="12820065" y="31403523"/>
              <a:ext cx="4782021" cy="2704993"/>
            </a:xfrm>
            <a:prstGeom prst="rect">
              <a:avLst/>
            </a:prstGeom>
          </p:spPr>
        </p:pic>
        <p:grpSp>
          <p:nvGrpSpPr>
            <p:cNvPr id="130" name="Grupo 129">
              <a:extLst>
                <a:ext uri="{FF2B5EF4-FFF2-40B4-BE49-F238E27FC236}">
                  <a16:creationId xmlns:a16="http://schemas.microsoft.com/office/drawing/2014/main" id="{A78E273C-3DE5-452D-A4CE-BB5B7C7B1739}"/>
                </a:ext>
              </a:extLst>
            </p:cNvPr>
            <p:cNvGrpSpPr/>
            <p:nvPr/>
          </p:nvGrpSpPr>
          <p:grpSpPr>
            <a:xfrm>
              <a:off x="12930295" y="31298383"/>
              <a:ext cx="4438336" cy="122143"/>
              <a:chOff x="12899786" y="34166873"/>
              <a:chExt cx="4438336" cy="122143"/>
            </a:xfrm>
            <a:noFill/>
          </p:grpSpPr>
          <p:pic>
            <p:nvPicPr>
              <p:cNvPr id="131" name="Imagen 130">
                <a:extLst>
                  <a:ext uri="{FF2B5EF4-FFF2-40B4-BE49-F238E27FC236}">
                    <a16:creationId xmlns:a16="http://schemas.microsoft.com/office/drawing/2014/main" id="{4DBD6B77-09BB-4BD7-B2A1-2E5593565BC2}"/>
                  </a:ext>
                </a:extLst>
              </p:cNvPr>
              <p:cNvPicPr>
                <a:picLocks noChangeAspect="1"/>
              </p:cNvPicPr>
              <p:nvPr/>
            </p:nvPicPr>
            <p:blipFill rotWithShape="1">
              <a:blip r:embed="rId9"/>
              <a:srcRect r="5287" b="95481"/>
              <a:stretch/>
            </p:blipFill>
            <p:spPr>
              <a:xfrm>
                <a:off x="12899786" y="34166873"/>
                <a:ext cx="4438336" cy="122143"/>
              </a:xfrm>
              <a:prstGeom prst="rect">
                <a:avLst/>
              </a:prstGeom>
              <a:grpFill/>
            </p:spPr>
          </p:pic>
          <p:sp>
            <p:nvSpPr>
              <p:cNvPr id="132" name="Rectángulo 131">
                <a:extLst>
                  <a:ext uri="{FF2B5EF4-FFF2-40B4-BE49-F238E27FC236}">
                    <a16:creationId xmlns:a16="http://schemas.microsoft.com/office/drawing/2014/main" id="{50BE1B81-5309-4D59-86B9-DD8AC13861EE}"/>
                  </a:ext>
                </a:extLst>
              </p:cNvPr>
              <p:cNvSpPr/>
              <p:nvPr/>
            </p:nvSpPr>
            <p:spPr>
              <a:xfrm>
                <a:off x="15209614" y="34177008"/>
                <a:ext cx="1609150" cy="1043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3" name="Rectángulo 132">
              <a:extLst>
                <a:ext uri="{FF2B5EF4-FFF2-40B4-BE49-F238E27FC236}">
                  <a16:creationId xmlns:a16="http://schemas.microsoft.com/office/drawing/2014/main" id="{58E6590D-B1DF-4E5E-A1E7-86B5C1C572DC}"/>
                </a:ext>
              </a:extLst>
            </p:cNvPr>
            <p:cNvSpPr/>
            <p:nvPr/>
          </p:nvSpPr>
          <p:spPr>
            <a:xfrm>
              <a:off x="15257155" y="31327883"/>
              <a:ext cx="1032579" cy="83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8" name="Imagen 137">
            <a:extLst>
              <a:ext uri="{FF2B5EF4-FFF2-40B4-BE49-F238E27FC236}">
                <a16:creationId xmlns:a16="http://schemas.microsoft.com/office/drawing/2014/main" id="{0EA7FC4F-2BBE-49B5-ADCC-7DAC803A6C18}"/>
              </a:ext>
            </a:extLst>
          </p:cNvPr>
          <p:cNvPicPr>
            <a:picLocks noChangeAspect="1"/>
          </p:cNvPicPr>
          <p:nvPr/>
        </p:nvPicPr>
        <p:blipFill rotWithShape="1">
          <a:blip r:embed="rId11">
            <a:clrChange>
              <a:clrFrom>
                <a:srgbClr val="FFFFFF"/>
              </a:clrFrom>
              <a:clrTo>
                <a:srgbClr val="FFFFFF">
                  <a:alpha val="0"/>
                </a:srgbClr>
              </a:clrTo>
            </a:clrChange>
          </a:blip>
          <a:srcRect t="1" b="-1826"/>
          <a:stretch/>
        </p:blipFill>
        <p:spPr>
          <a:xfrm>
            <a:off x="23488980" y="30718733"/>
            <a:ext cx="5639847" cy="4857986"/>
          </a:xfrm>
          <a:prstGeom prst="rect">
            <a:avLst/>
          </a:prstGeom>
        </p:spPr>
      </p:pic>
      <p:sp>
        <p:nvSpPr>
          <p:cNvPr id="139" name="CuadroTexto 138">
            <a:extLst>
              <a:ext uri="{FF2B5EF4-FFF2-40B4-BE49-F238E27FC236}">
                <a16:creationId xmlns:a16="http://schemas.microsoft.com/office/drawing/2014/main" id="{498D2008-1293-41C2-889B-6027392FED9E}"/>
              </a:ext>
            </a:extLst>
          </p:cNvPr>
          <p:cNvSpPr txBox="1"/>
          <p:nvPr/>
        </p:nvSpPr>
        <p:spPr>
          <a:xfrm>
            <a:off x="24302932" y="36095689"/>
            <a:ext cx="4397562" cy="523220"/>
          </a:xfrm>
          <a:prstGeom prst="rect">
            <a:avLst/>
          </a:prstGeom>
          <a:noFill/>
        </p:spPr>
        <p:txBody>
          <a:bodyPr wrap="square" rtlCol="0">
            <a:spAutoFit/>
          </a:bodyPr>
          <a:lstStyle/>
          <a:p>
            <a:r>
              <a:rPr lang="en-GB" sz="2800" i="1" dirty="0" err="1"/>
              <a:t>Isosurface</a:t>
            </a:r>
            <a:r>
              <a:rPr lang="en-GB" sz="2800" i="1" dirty="0"/>
              <a:t> Cl 1.2 </a:t>
            </a:r>
            <a:r>
              <a:rPr lang="en-GB" sz="2800" i="1" dirty="0" err="1"/>
              <a:t>mol</a:t>
            </a:r>
            <a:r>
              <a:rPr lang="en-GB" sz="2800" i="1" dirty="0"/>
              <a:t>/m</a:t>
            </a:r>
            <a:r>
              <a:rPr lang="en-GB" sz="2800" i="1" baseline="30000" dirty="0"/>
              <a:t>3</a:t>
            </a:r>
          </a:p>
        </p:txBody>
      </p:sp>
      <p:grpSp>
        <p:nvGrpSpPr>
          <p:cNvPr id="142" name="Grupo 141">
            <a:extLst>
              <a:ext uri="{FF2B5EF4-FFF2-40B4-BE49-F238E27FC236}">
                <a16:creationId xmlns:a16="http://schemas.microsoft.com/office/drawing/2014/main" id="{A268DD25-55B5-4580-BC74-1F0667AF076C}"/>
              </a:ext>
            </a:extLst>
          </p:cNvPr>
          <p:cNvGrpSpPr/>
          <p:nvPr/>
        </p:nvGrpSpPr>
        <p:grpSpPr>
          <a:xfrm>
            <a:off x="6453497" y="30499892"/>
            <a:ext cx="6100321" cy="5589655"/>
            <a:chOff x="7180793" y="31258291"/>
            <a:chExt cx="5874986" cy="5381947"/>
          </a:xfrm>
        </p:grpSpPr>
        <p:pic>
          <p:nvPicPr>
            <p:cNvPr id="121" name="Imagen 120">
              <a:extLst>
                <a:ext uri="{FF2B5EF4-FFF2-40B4-BE49-F238E27FC236}">
                  <a16:creationId xmlns:a16="http://schemas.microsoft.com/office/drawing/2014/main" id="{58E63313-2110-4C41-A20B-68E574FA83FE}"/>
                </a:ext>
              </a:extLst>
            </p:cNvPr>
            <p:cNvPicPr>
              <a:picLocks noChangeAspect="1"/>
            </p:cNvPicPr>
            <p:nvPr/>
          </p:nvPicPr>
          <p:blipFill rotWithShape="1">
            <a:blip r:embed="rId12"/>
            <a:srcRect l="90760" r="1697"/>
            <a:stretch/>
          </p:blipFill>
          <p:spPr>
            <a:xfrm>
              <a:off x="12551345" y="31311882"/>
              <a:ext cx="504434" cy="5328356"/>
            </a:xfrm>
            <a:prstGeom prst="rect">
              <a:avLst/>
            </a:prstGeom>
          </p:spPr>
        </p:pic>
        <p:pic>
          <p:nvPicPr>
            <p:cNvPr id="141" name="Imagen 140">
              <a:extLst>
                <a:ext uri="{FF2B5EF4-FFF2-40B4-BE49-F238E27FC236}">
                  <a16:creationId xmlns:a16="http://schemas.microsoft.com/office/drawing/2014/main" id="{87631235-2AEE-40B1-86C0-1340687A4E2E}"/>
                </a:ext>
              </a:extLst>
            </p:cNvPr>
            <p:cNvPicPr>
              <a:picLocks noChangeAspect="1"/>
            </p:cNvPicPr>
            <p:nvPr/>
          </p:nvPicPr>
          <p:blipFill rotWithShape="1">
            <a:blip r:embed="rId12"/>
            <a:srcRect l="3881" r="13645"/>
            <a:stretch/>
          </p:blipFill>
          <p:spPr>
            <a:xfrm>
              <a:off x="7180793" y="31258291"/>
              <a:ext cx="5515382" cy="5328356"/>
            </a:xfrm>
            <a:prstGeom prst="rect">
              <a:avLst/>
            </a:prstGeom>
          </p:spPr>
        </p:pic>
      </p:grpSp>
      <p:sp>
        <p:nvSpPr>
          <p:cNvPr id="143" name="CuadroTexto 142">
            <a:extLst>
              <a:ext uri="{FF2B5EF4-FFF2-40B4-BE49-F238E27FC236}">
                <a16:creationId xmlns:a16="http://schemas.microsoft.com/office/drawing/2014/main" id="{A3904524-99E4-4D61-BD60-61D414ED1AC0}"/>
              </a:ext>
            </a:extLst>
          </p:cNvPr>
          <p:cNvSpPr txBox="1"/>
          <p:nvPr/>
        </p:nvSpPr>
        <p:spPr>
          <a:xfrm>
            <a:off x="1496564" y="30042841"/>
            <a:ext cx="5467380" cy="6494085"/>
          </a:xfrm>
          <a:prstGeom prst="rect">
            <a:avLst/>
          </a:prstGeom>
          <a:noFill/>
        </p:spPr>
        <p:txBody>
          <a:bodyPr wrap="square" rtlCol="0">
            <a:spAutoFit/>
          </a:bodyPr>
          <a:lstStyle/>
          <a:p>
            <a:r>
              <a:rPr lang="en-GB" sz="3200" dirty="0"/>
              <a:t>The irrigation is imposed over the small crop. It modifies locally the groundwater flow that now flow from SE to NW.</a:t>
            </a:r>
          </a:p>
          <a:p>
            <a:r>
              <a:rPr lang="en-GB" sz="3200" dirty="0"/>
              <a:t>The reclaimed water used to irrigate the crop infiltrates in the upper aquifer although they don’t reach the depth aquifer due the presence of an aquitard that isolate both aquifers. Regarding to the DOM it is degraded in the aquifer thanks to anoxic conditions.</a:t>
            </a:r>
          </a:p>
        </p:txBody>
      </p:sp>
      <p:pic>
        <p:nvPicPr>
          <p:cNvPr id="145" name="Imagen 144">
            <a:extLst>
              <a:ext uri="{FF2B5EF4-FFF2-40B4-BE49-F238E27FC236}">
                <a16:creationId xmlns:a16="http://schemas.microsoft.com/office/drawing/2014/main" id="{0E896BFE-59AF-45EA-965D-F056E99C7ACC}"/>
              </a:ext>
            </a:extLst>
          </p:cNvPr>
          <p:cNvPicPr>
            <a:picLocks noChangeAspect="1"/>
          </p:cNvPicPr>
          <p:nvPr/>
        </p:nvPicPr>
        <p:blipFill rotWithShape="1">
          <a:blip r:embed="rId13"/>
          <a:srcRect r="16063"/>
          <a:stretch/>
        </p:blipFill>
        <p:spPr>
          <a:xfrm>
            <a:off x="1168054" y="21601104"/>
            <a:ext cx="5778263" cy="5354667"/>
          </a:xfrm>
          <a:prstGeom prst="rect">
            <a:avLst/>
          </a:prstGeom>
        </p:spPr>
      </p:pic>
      <p:cxnSp>
        <p:nvCxnSpPr>
          <p:cNvPr id="147" name="Conector recto de flecha 146">
            <a:extLst>
              <a:ext uri="{FF2B5EF4-FFF2-40B4-BE49-F238E27FC236}">
                <a16:creationId xmlns:a16="http://schemas.microsoft.com/office/drawing/2014/main" id="{33D0E3CA-5540-4822-A76C-0867B13B0280}"/>
              </a:ext>
            </a:extLst>
          </p:cNvPr>
          <p:cNvCxnSpPr>
            <a:cxnSpLocks/>
          </p:cNvCxnSpPr>
          <p:nvPr/>
        </p:nvCxnSpPr>
        <p:spPr>
          <a:xfrm flipV="1">
            <a:off x="6726707" y="24995997"/>
            <a:ext cx="507517" cy="0"/>
          </a:xfrm>
          <a:prstGeom prst="straightConnector1">
            <a:avLst/>
          </a:prstGeom>
          <a:ln w="5715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grpSp>
        <p:nvGrpSpPr>
          <p:cNvPr id="150" name="Grupo 149">
            <a:extLst>
              <a:ext uri="{FF2B5EF4-FFF2-40B4-BE49-F238E27FC236}">
                <a16:creationId xmlns:a16="http://schemas.microsoft.com/office/drawing/2014/main" id="{CCF1C53F-2267-4555-97D6-C4FBD4343D6F}"/>
              </a:ext>
            </a:extLst>
          </p:cNvPr>
          <p:cNvGrpSpPr/>
          <p:nvPr/>
        </p:nvGrpSpPr>
        <p:grpSpPr>
          <a:xfrm>
            <a:off x="17297846" y="30618611"/>
            <a:ext cx="6900759" cy="6009254"/>
            <a:chOff x="17455638" y="30618611"/>
            <a:chExt cx="6900759" cy="6009254"/>
          </a:xfrm>
        </p:grpSpPr>
        <p:pic>
          <p:nvPicPr>
            <p:cNvPr id="126" name="Imagen 125">
              <a:extLst>
                <a:ext uri="{FF2B5EF4-FFF2-40B4-BE49-F238E27FC236}">
                  <a16:creationId xmlns:a16="http://schemas.microsoft.com/office/drawing/2014/main" id="{6D0FACDE-6BD0-4E66-8E47-18CC79FE4103}"/>
                </a:ext>
              </a:extLst>
            </p:cNvPr>
            <p:cNvPicPr>
              <a:picLocks noChangeAspect="1"/>
            </p:cNvPicPr>
            <p:nvPr/>
          </p:nvPicPr>
          <p:blipFill rotWithShape="1">
            <a:blip r:embed="rId14">
              <a:clrChange>
                <a:clrFrom>
                  <a:srgbClr val="FFFFFF"/>
                </a:clrFrom>
                <a:clrTo>
                  <a:srgbClr val="FFFFFF">
                    <a:alpha val="0"/>
                  </a:srgbClr>
                </a:clrTo>
              </a:clrChange>
            </a:blip>
            <a:srcRect l="89841"/>
            <a:stretch/>
          </p:blipFill>
          <p:spPr>
            <a:xfrm>
              <a:off x="23655326" y="30618611"/>
              <a:ext cx="701071" cy="5533996"/>
            </a:xfrm>
            <a:prstGeom prst="rect">
              <a:avLst/>
            </a:prstGeom>
          </p:spPr>
        </p:pic>
        <p:sp>
          <p:nvSpPr>
            <p:cNvPr id="140" name="CuadroTexto 139">
              <a:extLst>
                <a:ext uri="{FF2B5EF4-FFF2-40B4-BE49-F238E27FC236}">
                  <a16:creationId xmlns:a16="http://schemas.microsoft.com/office/drawing/2014/main" id="{8F5F6369-5FEA-4EE6-BA8F-A96016C357A0}"/>
                </a:ext>
              </a:extLst>
            </p:cNvPr>
            <p:cNvSpPr txBox="1"/>
            <p:nvPr/>
          </p:nvSpPr>
          <p:spPr>
            <a:xfrm>
              <a:off x="18079315" y="35448116"/>
              <a:ext cx="4397562" cy="523220"/>
            </a:xfrm>
            <a:prstGeom prst="rect">
              <a:avLst/>
            </a:prstGeom>
            <a:noFill/>
          </p:spPr>
          <p:txBody>
            <a:bodyPr wrap="square" rtlCol="0">
              <a:spAutoFit/>
            </a:bodyPr>
            <a:lstStyle/>
            <a:p>
              <a:r>
                <a:rPr lang="en-GB" sz="2800" i="1" dirty="0"/>
                <a:t>Cl </a:t>
              </a:r>
              <a:r>
                <a:rPr lang="en-GB" sz="2800" i="1" dirty="0" err="1"/>
                <a:t>mol</a:t>
              </a:r>
              <a:r>
                <a:rPr lang="en-GB" sz="2800" i="1" dirty="0"/>
                <a:t>/m</a:t>
              </a:r>
              <a:r>
                <a:rPr lang="en-GB" sz="2800" i="1" baseline="30000" dirty="0"/>
                <a:t>3</a:t>
              </a:r>
            </a:p>
          </p:txBody>
        </p:sp>
        <p:pic>
          <p:nvPicPr>
            <p:cNvPr id="149" name="Imagen 148">
              <a:extLst>
                <a:ext uri="{FF2B5EF4-FFF2-40B4-BE49-F238E27FC236}">
                  <a16:creationId xmlns:a16="http://schemas.microsoft.com/office/drawing/2014/main" id="{E33F7377-D489-43BD-B882-941A1E04B89A}"/>
                </a:ext>
              </a:extLst>
            </p:cNvPr>
            <p:cNvPicPr>
              <a:picLocks noChangeAspect="1"/>
            </p:cNvPicPr>
            <p:nvPr/>
          </p:nvPicPr>
          <p:blipFill rotWithShape="1">
            <a:blip r:embed="rId14">
              <a:clrChange>
                <a:clrFrom>
                  <a:srgbClr val="FFFFFF"/>
                </a:clrFrom>
                <a:clrTo>
                  <a:srgbClr val="FFFFFF">
                    <a:alpha val="0"/>
                  </a:srgbClr>
                </a:clrTo>
              </a:clrChange>
            </a:blip>
            <a:srcRect r="11605"/>
            <a:stretch/>
          </p:blipFill>
          <p:spPr>
            <a:xfrm>
              <a:off x="17455638" y="30618611"/>
              <a:ext cx="6623812" cy="6009254"/>
            </a:xfrm>
            <a:prstGeom prst="rect">
              <a:avLst/>
            </a:prstGeom>
          </p:spPr>
        </p:pic>
      </p:grpSp>
      <p:sp>
        <p:nvSpPr>
          <p:cNvPr id="151" name="CuadroTexto 150">
            <a:extLst>
              <a:ext uri="{FF2B5EF4-FFF2-40B4-BE49-F238E27FC236}">
                <a16:creationId xmlns:a16="http://schemas.microsoft.com/office/drawing/2014/main" id="{942D475D-FDB1-4CEB-B541-ED8D6598BF71}"/>
              </a:ext>
            </a:extLst>
          </p:cNvPr>
          <p:cNvSpPr txBox="1"/>
          <p:nvPr/>
        </p:nvSpPr>
        <p:spPr>
          <a:xfrm>
            <a:off x="7027452" y="36169008"/>
            <a:ext cx="4397562" cy="523220"/>
          </a:xfrm>
          <a:prstGeom prst="rect">
            <a:avLst/>
          </a:prstGeom>
          <a:noFill/>
        </p:spPr>
        <p:txBody>
          <a:bodyPr wrap="square" rtlCol="0">
            <a:spAutoFit/>
          </a:bodyPr>
          <a:lstStyle/>
          <a:p>
            <a:r>
              <a:rPr lang="en-GB" sz="2800" i="1" dirty="0"/>
              <a:t>Hydraulic head (m)</a:t>
            </a:r>
            <a:endParaRPr lang="en-GB" sz="2800" i="1" baseline="30000" dirty="0"/>
          </a:p>
        </p:txBody>
      </p:sp>
      <p:sp>
        <p:nvSpPr>
          <p:cNvPr id="152" name="Rectángulo 151">
            <a:extLst>
              <a:ext uri="{FF2B5EF4-FFF2-40B4-BE49-F238E27FC236}">
                <a16:creationId xmlns:a16="http://schemas.microsoft.com/office/drawing/2014/main" id="{EA0634B4-02F5-480E-822A-E3ECF28D877A}"/>
              </a:ext>
            </a:extLst>
          </p:cNvPr>
          <p:cNvSpPr/>
          <p:nvPr/>
        </p:nvSpPr>
        <p:spPr>
          <a:xfrm>
            <a:off x="17964731" y="35504995"/>
            <a:ext cx="1637371" cy="5232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CuadroTexto 152">
            <a:extLst>
              <a:ext uri="{FF2B5EF4-FFF2-40B4-BE49-F238E27FC236}">
                <a16:creationId xmlns:a16="http://schemas.microsoft.com/office/drawing/2014/main" id="{5DFC2F8F-3D9E-49B0-93DF-8AB37934939F}"/>
              </a:ext>
            </a:extLst>
          </p:cNvPr>
          <p:cNvSpPr txBox="1"/>
          <p:nvPr/>
        </p:nvSpPr>
        <p:spPr>
          <a:xfrm>
            <a:off x="17868836" y="36144357"/>
            <a:ext cx="4397562" cy="523220"/>
          </a:xfrm>
          <a:prstGeom prst="rect">
            <a:avLst/>
          </a:prstGeom>
          <a:noFill/>
        </p:spPr>
        <p:txBody>
          <a:bodyPr wrap="square" rtlCol="0">
            <a:spAutoFit/>
          </a:bodyPr>
          <a:lstStyle/>
          <a:p>
            <a:r>
              <a:rPr lang="en-GB" sz="2800" i="1" dirty="0"/>
              <a:t>Cl </a:t>
            </a:r>
            <a:r>
              <a:rPr lang="en-GB" sz="2800" i="1" dirty="0" err="1"/>
              <a:t>mol</a:t>
            </a:r>
            <a:r>
              <a:rPr lang="en-GB" sz="2800" i="1" dirty="0"/>
              <a:t>/m</a:t>
            </a:r>
            <a:r>
              <a:rPr lang="en-GB" sz="2800" i="1" baseline="30000" dirty="0"/>
              <a:t>3</a:t>
            </a:r>
          </a:p>
        </p:txBody>
      </p:sp>
      <p:sp>
        <p:nvSpPr>
          <p:cNvPr id="156" name="CuadroTexto 155">
            <a:extLst>
              <a:ext uri="{FF2B5EF4-FFF2-40B4-BE49-F238E27FC236}">
                <a16:creationId xmlns:a16="http://schemas.microsoft.com/office/drawing/2014/main" id="{A8E7A16C-3C0F-48E1-AA34-5BEC103FF644}"/>
              </a:ext>
            </a:extLst>
          </p:cNvPr>
          <p:cNvSpPr txBox="1"/>
          <p:nvPr/>
        </p:nvSpPr>
        <p:spPr>
          <a:xfrm>
            <a:off x="8593126" y="28773514"/>
            <a:ext cx="11008969" cy="523220"/>
          </a:xfrm>
          <a:prstGeom prst="rect">
            <a:avLst/>
          </a:prstGeom>
          <a:noFill/>
        </p:spPr>
        <p:txBody>
          <a:bodyPr wrap="square" rtlCol="0">
            <a:spAutoFit/>
          </a:bodyPr>
          <a:lstStyle/>
          <a:p>
            <a:r>
              <a:rPr lang="en-GB" sz="2800" i="1" dirty="0"/>
              <a:t>Finite element grid formed by tetrahedra and prisms </a:t>
            </a:r>
            <a:endParaRPr lang="en-GB" sz="2800" i="1" baseline="30000" dirty="0"/>
          </a:p>
        </p:txBody>
      </p:sp>
      <p:pic>
        <p:nvPicPr>
          <p:cNvPr id="7" name="Imagen 6">
            <a:extLst>
              <a:ext uri="{FF2B5EF4-FFF2-40B4-BE49-F238E27FC236}">
                <a16:creationId xmlns:a16="http://schemas.microsoft.com/office/drawing/2014/main" id="{642034B0-5299-4B75-A209-27F93B9063BD}"/>
              </a:ext>
            </a:extLst>
          </p:cNvPr>
          <p:cNvPicPr>
            <a:picLocks noChangeAspect="1"/>
          </p:cNvPicPr>
          <p:nvPr/>
        </p:nvPicPr>
        <p:blipFill>
          <a:blip r:embed="rId15"/>
          <a:stretch>
            <a:fillRect/>
          </a:stretch>
        </p:blipFill>
        <p:spPr>
          <a:xfrm>
            <a:off x="8577185" y="432818"/>
            <a:ext cx="4663526" cy="1879778"/>
          </a:xfrm>
          <a:prstGeom prst="rect">
            <a:avLst/>
          </a:prstGeom>
        </p:spPr>
      </p:pic>
      <p:pic>
        <p:nvPicPr>
          <p:cNvPr id="97" name="Picture 4" descr="COMSOL Certified Consultants">
            <a:extLst>
              <a:ext uri="{FF2B5EF4-FFF2-40B4-BE49-F238E27FC236}">
                <a16:creationId xmlns:a16="http://schemas.microsoft.com/office/drawing/2014/main" id="{A6CA1764-F602-44DB-A368-A2F5254D011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5872820" y="1036246"/>
            <a:ext cx="2827674" cy="12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8" name="Grupo 97">
            <a:extLst>
              <a:ext uri="{FF2B5EF4-FFF2-40B4-BE49-F238E27FC236}">
                <a16:creationId xmlns:a16="http://schemas.microsoft.com/office/drawing/2014/main" id="{586E506E-DE23-49A4-A949-900689D0F387}"/>
              </a:ext>
            </a:extLst>
          </p:cNvPr>
          <p:cNvGrpSpPr/>
          <p:nvPr/>
        </p:nvGrpSpPr>
        <p:grpSpPr>
          <a:xfrm>
            <a:off x="8680093" y="21927663"/>
            <a:ext cx="11210041" cy="6858000"/>
            <a:chOff x="490979" y="2381"/>
            <a:chExt cx="11210041" cy="6858000"/>
          </a:xfrm>
        </p:grpSpPr>
        <p:grpSp>
          <p:nvGrpSpPr>
            <p:cNvPr id="100" name="Grupo 99">
              <a:extLst>
                <a:ext uri="{FF2B5EF4-FFF2-40B4-BE49-F238E27FC236}">
                  <a16:creationId xmlns:a16="http://schemas.microsoft.com/office/drawing/2014/main" id="{179FA0F0-7E6D-4B2D-9CC9-757B7023DDFA}"/>
                </a:ext>
              </a:extLst>
            </p:cNvPr>
            <p:cNvGrpSpPr/>
            <p:nvPr/>
          </p:nvGrpSpPr>
          <p:grpSpPr>
            <a:xfrm>
              <a:off x="490979" y="2381"/>
              <a:ext cx="11210041" cy="6858000"/>
              <a:chOff x="490979" y="2381"/>
              <a:chExt cx="11210041" cy="6858000"/>
            </a:xfrm>
          </p:grpSpPr>
          <p:grpSp>
            <p:nvGrpSpPr>
              <p:cNvPr id="104" name="Grupo 103">
                <a:extLst>
                  <a:ext uri="{FF2B5EF4-FFF2-40B4-BE49-F238E27FC236}">
                    <a16:creationId xmlns:a16="http://schemas.microsoft.com/office/drawing/2014/main" id="{941464B1-29C3-4AEA-BEBF-A6BB38B40F4D}"/>
                  </a:ext>
                </a:extLst>
              </p:cNvPr>
              <p:cNvGrpSpPr/>
              <p:nvPr/>
            </p:nvGrpSpPr>
            <p:grpSpPr>
              <a:xfrm>
                <a:off x="490979" y="2381"/>
                <a:ext cx="11210041" cy="6858000"/>
                <a:chOff x="8577185" y="21997139"/>
                <a:chExt cx="11210041" cy="6858000"/>
              </a:xfrm>
            </p:grpSpPr>
            <p:pic>
              <p:nvPicPr>
                <p:cNvPr id="146" name="Imagen 145">
                  <a:extLst>
                    <a:ext uri="{FF2B5EF4-FFF2-40B4-BE49-F238E27FC236}">
                      <a16:creationId xmlns:a16="http://schemas.microsoft.com/office/drawing/2014/main" id="{F0E9A233-196F-4415-9FA5-F27C07942EFF}"/>
                    </a:ext>
                  </a:extLst>
                </p:cNvPr>
                <p:cNvPicPr>
                  <a:picLocks noChangeAspect="1"/>
                </p:cNvPicPr>
                <p:nvPr/>
              </p:nvPicPr>
              <p:blipFill>
                <a:blip r:embed="rId17"/>
                <a:stretch>
                  <a:fillRect/>
                </a:stretch>
              </p:blipFill>
              <p:spPr>
                <a:xfrm>
                  <a:off x="8577185" y="21997139"/>
                  <a:ext cx="11210041" cy="6858000"/>
                </a:xfrm>
                <a:prstGeom prst="rect">
                  <a:avLst/>
                </a:prstGeom>
              </p:spPr>
            </p:pic>
            <p:pic>
              <p:nvPicPr>
                <p:cNvPr id="148" name="Imagen 147">
                  <a:extLst>
                    <a:ext uri="{FF2B5EF4-FFF2-40B4-BE49-F238E27FC236}">
                      <a16:creationId xmlns:a16="http://schemas.microsoft.com/office/drawing/2014/main" id="{3E4371B3-AE67-4001-96D1-B13BB24B25A5}"/>
                    </a:ext>
                  </a:extLst>
                </p:cNvPr>
                <p:cNvPicPr>
                  <a:picLocks noChangeAspect="1"/>
                </p:cNvPicPr>
                <p:nvPr/>
              </p:nvPicPr>
              <p:blipFill rotWithShape="1">
                <a:blip r:embed="rId18">
                  <a:clrChange>
                    <a:clrFrom>
                      <a:srgbClr val="FFFFFF"/>
                    </a:clrFrom>
                    <a:clrTo>
                      <a:srgbClr val="FFFFFF">
                        <a:alpha val="0"/>
                      </a:srgbClr>
                    </a:clrTo>
                  </a:clrChange>
                </a:blip>
                <a:srcRect l="23305" t="24430" r="23234" b="26852"/>
                <a:stretch/>
              </p:blipFill>
              <p:spPr>
                <a:xfrm>
                  <a:off x="13611018" y="23426692"/>
                  <a:ext cx="5126831" cy="4671933"/>
                </a:xfrm>
                <a:prstGeom prst="rect">
                  <a:avLst/>
                </a:prstGeom>
              </p:spPr>
            </p:pic>
          </p:grpSp>
          <p:sp>
            <p:nvSpPr>
              <p:cNvPr id="105" name="CuadroTexto 104">
                <a:extLst>
                  <a:ext uri="{FF2B5EF4-FFF2-40B4-BE49-F238E27FC236}">
                    <a16:creationId xmlns:a16="http://schemas.microsoft.com/office/drawing/2014/main" id="{6EFF832D-5F0E-4758-A832-206BC9E47D98}"/>
                  </a:ext>
                </a:extLst>
              </p:cNvPr>
              <p:cNvSpPr txBox="1"/>
              <p:nvPr/>
            </p:nvSpPr>
            <p:spPr>
              <a:xfrm>
                <a:off x="554874" y="1000021"/>
                <a:ext cx="972503" cy="261610"/>
              </a:xfrm>
              <a:prstGeom prst="rect">
                <a:avLst/>
              </a:prstGeom>
              <a:solidFill>
                <a:schemeClr val="bg1"/>
              </a:solidFill>
            </p:spPr>
            <p:txBody>
              <a:bodyPr wrap="square" rtlCol="0">
                <a:spAutoFit/>
              </a:bodyPr>
              <a:lstStyle/>
              <a:p>
                <a:r>
                  <a:rPr lang="en-GB" sz="1100" b="1" dirty="0"/>
                  <a:t>Geometry</a:t>
                </a:r>
              </a:p>
            </p:txBody>
          </p:sp>
          <p:sp>
            <p:nvSpPr>
              <p:cNvPr id="107" name="CuadroTexto 106">
                <a:extLst>
                  <a:ext uri="{FF2B5EF4-FFF2-40B4-BE49-F238E27FC236}">
                    <a16:creationId xmlns:a16="http://schemas.microsoft.com/office/drawing/2014/main" id="{9BC0E3BE-8624-4C85-A4F3-DB5CC6A9D8EC}"/>
                  </a:ext>
                </a:extLst>
              </p:cNvPr>
              <p:cNvSpPr txBox="1"/>
              <p:nvPr/>
            </p:nvSpPr>
            <p:spPr>
              <a:xfrm>
                <a:off x="554873" y="1540565"/>
                <a:ext cx="1332072" cy="261610"/>
              </a:xfrm>
              <a:prstGeom prst="rect">
                <a:avLst/>
              </a:prstGeom>
              <a:solidFill>
                <a:schemeClr val="bg1"/>
              </a:solidFill>
            </p:spPr>
            <p:txBody>
              <a:bodyPr wrap="square" rtlCol="0">
                <a:spAutoFit/>
              </a:bodyPr>
              <a:lstStyle/>
              <a:p>
                <a:r>
                  <a:rPr lang="en-GB" sz="1100" b="1" dirty="0"/>
                  <a:t>Design inputs</a:t>
                </a:r>
              </a:p>
            </p:txBody>
          </p:sp>
          <p:sp>
            <p:nvSpPr>
              <p:cNvPr id="108" name="Rectángulo 107">
                <a:extLst>
                  <a:ext uri="{FF2B5EF4-FFF2-40B4-BE49-F238E27FC236}">
                    <a16:creationId xmlns:a16="http://schemas.microsoft.com/office/drawing/2014/main" id="{AB09B5E1-288D-42E9-B879-6E21B8E70768}"/>
                  </a:ext>
                </a:extLst>
              </p:cNvPr>
              <p:cNvSpPr/>
              <p:nvPr/>
            </p:nvSpPr>
            <p:spPr>
              <a:xfrm>
                <a:off x="982069" y="550862"/>
                <a:ext cx="430011" cy="130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ángulo 108">
                <a:extLst>
                  <a:ext uri="{FF2B5EF4-FFF2-40B4-BE49-F238E27FC236}">
                    <a16:creationId xmlns:a16="http://schemas.microsoft.com/office/drawing/2014/main" id="{BD0E0DFA-0CCD-4941-8F65-1EE697C7FE20}"/>
                  </a:ext>
                </a:extLst>
              </p:cNvPr>
              <p:cNvSpPr/>
              <p:nvPr/>
            </p:nvSpPr>
            <p:spPr>
              <a:xfrm>
                <a:off x="639170" y="564999"/>
                <a:ext cx="265706" cy="130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ectángulo 109">
                <a:extLst>
                  <a:ext uri="{FF2B5EF4-FFF2-40B4-BE49-F238E27FC236}">
                    <a16:creationId xmlns:a16="http://schemas.microsoft.com/office/drawing/2014/main" id="{2D4ECC99-D68C-42CC-9D02-445E9C64E3F3}"/>
                  </a:ext>
                </a:extLst>
              </p:cNvPr>
              <p:cNvSpPr/>
              <p:nvPr/>
            </p:nvSpPr>
            <p:spPr>
              <a:xfrm>
                <a:off x="1829794" y="561561"/>
                <a:ext cx="430011" cy="130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Rectángulo 110">
                <a:extLst>
                  <a:ext uri="{FF2B5EF4-FFF2-40B4-BE49-F238E27FC236}">
                    <a16:creationId xmlns:a16="http://schemas.microsoft.com/office/drawing/2014/main" id="{AD6AFDAD-BA5A-41ED-8594-A9F52EE58DCB}"/>
                  </a:ext>
                </a:extLst>
              </p:cNvPr>
              <p:cNvSpPr/>
              <p:nvPr/>
            </p:nvSpPr>
            <p:spPr>
              <a:xfrm>
                <a:off x="2320884" y="561561"/>
                <a:ext cx="455654" cy="130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ectángulo 111">
                <a:extLst>
                  <a:ext uri="{FF2B5EF4-FFF2-40B4-BE49-F238E27FC236}">
                    <a16:creationId xmlns:a16="http://schemas.microsoft.com/office/drawing/2014/main" id="{098115CA-8A33-4DA0-AAA3-6E1286881C7A}"/>
                  </a:ext>
                </a:extLst>
              </p:cNvPr>
              <p:cNvSpPr/>
              <p:nvPr/>
            </p:nvSpPr>
            <p:spPr>
              <a:xfrm>
                <a:off x="2837617" y="561561"/>
                <a:ext cx="286583" cy="130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CuadroTexto 114">
                <a:extLst>
                  <a:ext uri="{FF2B5EF4-FFF2-40B4-BE49-F238E27FC236}">
                    <a16:creationId xmlns:a16="http://schemas.microsoft.com/office/drawing/2014/main" id="{789146D5-8F27-4850-A3DA-955CF4B7BD12}"/>
                  </a:ext>
                </a:extLst>
              </p:cNvPr>
              <p:cNvSpPr txBox="1"/>
              <p:nvPr/>
            </p:nvSpPr>
            <p:spPr>
              <a:xfrm>
                <a:off x="544041" y="498718"/>
                <a:ext cx="439104" cy="230832"/>
              </a:xfrm>
              <a:prstGeom prst="rect">
                <a:avLst/>
              </a:prstGeom>
              <a:noFill/>
            </p:spPr>
            <p:txBody>
              <a:bodyPr wrap="square" rtlCol="0">
                <a:spAutoFit/>
              </a:bodyPr>
              <a:lstStyle/>
              <a:p>
                <a:r>
                  <a:rPr lang="en-GB" sz="900" dirty="0"/>
                  <a:t>Intro</a:t>
                </a:r>
              </a:p>
            </p:txBody>
          </p:sp>
          <p:sp>
            <p:nvSpPr>
              <p:cNvPr id="116" name="CuadroTexto 115">
                <a:extLst>
                  <a:ext uri="{FF2B5EF4-FFF2-40B4-BE49-F238E27FC236}">
                    <a16:creationId xmlns:a16="http://schemas.microsoft.com/office/drawing/2014/main" id="{4F9CD388-0808-4BF4-97D3-D12704AA6F4C}"/>
                  </a:ext>
                </a:extLst>
              </p:cNvPr>
              <p:cNvSpPr txBox="1"/>
              <p:nvPr/>
            </p:nvSpPr>
            <p:spPr>
              <a:xfrm>
                <a:off x="871778" y="489746"/>
                <a:ext cx="837959" cy="230832"/>
              </a:xfrm>
              <a:prstGeom prst="rect">
                <a:avLst/>
              </a:prstGeom>
              <a:noFill/>
            </p:spPr>
            <p:txBody>
              <a:bodyPr wrap="square" rtlCol="0">
                <a:spAutoFit/>
              </a:bodyPr>
              <a:lstStyle/>
              <a:p>
                <a:r>
                  <a:rPr lang="en-GB" sz="900" dirty="0"/>
                  <a:t>Geometry</a:t>
                </a:r>
              </a:p>
            </p:txBody>
          </p:sp>
          <p:sp>
            <p:nvSpPr>
              <p:cNvPr id="117" name="CuadroTexto 116">
                <a:extLst>
                  <a:ext uri="{FF2B5EF4-FFF2-40B4-BE49-F238E27FC236}">
                    <a16:creationId xmlns:a16="http://schemas.microsoft.com/office/drawing/2014/main" id="{A89CAA8B-5A38-44A6-B5F8-C2749536EFCE}"/>
                  </a:ext>
                </a:extLst>
              </p:cNvPr>
              <p:cNvSpPr txBox="1"/>
              <p:nvPr/>
            </p:nvSpPr>
            <p:spPr>
              <a:xfrm>
                <a:off x="1728650" y="489746"/>
                <a:ext cx="632297" cy="230832"/>
              </a:xfrm>
              <a:prstGeom prst="rect">
                <a:avLst/>
              </a:prstGeom>
              <a:noFill/>
            </p:spPr>
            <p:txBody>
              <a:bodyPr wrap="square" rtlCol="0">
                <a:spAutoFit/>
              </a:bodyPr>
              <a:lstStyle/>
              <a:p>
                <a:r>
                  <a:rPr lang="en-GB" sz="900" dirty="0"/>
                  <a:t>Compute</a:t>
                </a:r>
              </a:p>
            </p:txBody>
          </p:sp>
          <p:sp>
            <p:nvSpPr>
              <p:cNvPr id="118" name="CuadroTexto 117">
                <a:extLst>
                  <a:ext uri="{FF2B5EF4-FFF2-40B4-BE49-F238E27FC236}">
                    <a16:creationId xmlns:a16="http://schemas.microsoft.com/office/drawing/2014/main" id="{5EE2EF0E-7D42-42BA-A0B6-F3990ABD62F5}"/>
                  </a:ext>
                </a:extLst>
              </p:cNvPr>
              <p:cNvSpPr txBox="1"/>
              <p:nvPr/>
            </p:nvSpPr>
            <p:spPr>
              <a:xfrm>
                <a:off x="2320884" y="489746"/>
                <a:ext cx="632297" cy="230832"/>
              </a:xfrm>
              <a:prstGeom prst="rect">
                <a:avLst/>
              </a:prstGeom>
              <a:noFill/>
            </p:spPr>
            <p:txBody>
              <a:bodyPr wrap="square" rtlCol="0">
                <a:spAutoFit/>
              </a:bodyPr>
              <a:lstStyle/>
              <a:p>
                <a:r>
                  <a:rPr lang="en-GB" sz="900" dirty="0"/>
                  <a:t>Results</a:t>
                </a:r>
              </a:p>
            </p:txBody>
          </p:sp>
          <p:sp>
            <p:nvSpPr>
              <p:cNvPr id="119" name="CuadroTexto 118">
                <a:extLst>
                  <a:ext uri="{FF2B5EF4-FFF2-40B4-BE49-F238E27FC236}">
                    <a16:creationId xmlns:a16="http://schemas.microsoft.com/office/drawing/2014/main" id="{FAF3695B-CD9E-4CD6-8D26-EFE8C61222FF}"/>
                  </a:ext>
                </a:extLst>
              </p:cNvPr>
              <p:cNvSpPr txBox="1"/>
              <p:nvPr/>
            </p:nvSpPr>
            <p:spPr>
              <a:xfrm>
                <a:off x="2776538" y="498718"/>
                <a:ext cx="632297" cy="230832"/>
              </a:xfrm>
              <a:prstGeom prst="rect">
                <a:avLst/>
              </a:prstGeom>
              <a:noFill/>
            </p:spPr>
            <p:txBody>
              <a:bodyPr wrap="square" rtlCol="0">
                <a:spAutoFit/>
              </a:bodyPr>
              <a:lstStyle/>
              <a:p>
                <a:r>
                  <a:rPr lang="en-GB" sz="900" dirty="0"/>
                  <a:t>Table</a:t>
                </a:r>
              </a:p>
            </p:txBody>
          </p:sp>
          <p:sp>
            <p:nvSpPr>
              <p:cNvPr id="120" name="Rectángulo 119">
                <a:extLst>
                  <a:ext uri="{FF2B5EF4-FFF2-40B4-BE49-F238E27FC236}">
                    <a16:creationId xmlns:a16="http://schemas.microsoft.com/office/drawing/2014/main" id="{8657C731-C6A0-4476-BB08-91C279E2E293}"/>
                  </a:ext>
                </a:extLst>
              </p:cNvPr>
              <p:cNvSpPr/>
              <p:nvPr/>
            </p:nvSpPr>
            <p:spPr>
              <a:xfrm>
                <a:off x="732749" y="2005013"/>
                <a:ext cx="753147" cy="114300"/>
              </a:xfrm>
              <a:prstGeom prst="rect">
                <a:avLst/>
              </a:prstGeom>
              <a:solidFill>
                <a:srgbClr val="DFE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CuadroTexto 121">
                <a:extLst>
                  <a:ext uri="{FF2B5EF4-FFF2-40B4-BE49-F238E27FC236}">
                    <a16:creationId xmlns:a16="http://schemas.microsoft.com/office/drawing/2014/main" id="{4E92409D-3EED-400D-BC9A-FAF353049329}"/>
                  </a:ext>
                </a:extLst>
              </p:cNvPr>
              <p:cNvSpPr txBox="1"/>
              <p:nvPr/>
            </p:nvSpPr>
            <p:spPr>
              <a:xfrm>
                <a:off x="652226" y="1931036"/>
                <a:ext cx="790812" cy="230832"/>
              </a:xfrm>
              <a:prstGeom prst="rect">
                <a:avLst/>
              </a:prstGeom>
              <a:noFill/>
            </p:spPr>
            <p:txBody>
              <a:bodyPr wrap="square" rtlCol="0">
                <a:spAutoFit/>
              </a:bodyPr>
              <a:lstStyle/>
              <a:p>
                <a:r>
                  <a:rPr lang="en-GB" sz="900" dirty="0"/>
                  <a:t>Scheme</a:t>
                </a:r>
              </a:p>
            </p:txBody>
          </p:sp>
          <p:sp>
            <p:nvSpPr>
              <p:cNvPr id="123" name="Rectángulo 122">
                <a:extLst>
                  <a:ext uri="{FF2B5EF4-FFF2-40B4-BE49-F238E27FC236}">
                    <a16:creationId xmlns:a16="http://schemas.microsoft.com/office/drawing/2014/main" id="{B006F7EA-54C4-44E9-8A7C-8EBD5AE41F16}"/>
                  </a:ext>
                </a:extLst>
              </p:cNvPr>
              <p:cNvSpPr/>
              <p:nvPr/>
            </p:nvSpPr>
            <p:spPr>
              <a:xfrm>
                <a:off x="732749" y="5096668"/>
                <a:ext cx="753147" cy="114300"/>
              </a:xfrm>
              <a:prstGeom prst="rect">
                <a:avLst/>
              </a:prstGeom>
              <a:solidFill>
                <a:srgbClr val="DFE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CuadroTexto 123">
                <a:extLst>
                  <a:ext uri="{FF2B5EF4-FFF2-40B4-BE49-F238E27FC236}">
                    <a16:creationId xmlns:a16="http://schemas.microsoft.com/office/drawing/2014/main" id="{1AF34B93-7681-484B-8738-B9437E6AD560}"/>
                  </a:ext>
                </a:extLst>
              </p:cNvPr>
              <p:cNvSpPr txBox="1"/>
              <p:nvPr/>
            </p:nvSpPr>
            <p:spPr>
              <a:xfrm>
                <a:off x="635401" y="5038402"/>
                <a:ext cx="1074336" cy="230832"/>
              </a:xfrm>
              <a:prstGeom prst="rect">
                <a:avLst/>
              </a:prstGeom>
              <a:noFill/>
            </p:spPr>
            <p:txBody>
              <a:bodyPr wrap="square" rtlCol="0">
                <a:spAutoFit/>
              </a:bodyPr>
              <a:lstStyle/>
              <a:p>
                <a:r>
                  <a:rPr lang="en-GB" sz="900" dirty="0"/>
                  <a:t>Domain design</a:t>
                </a:r>
              </a:p>
            </p:txBody>
          </p:sp>
          <p:sp>
            <p:nvSpPr>
              <p:cNvPr id="125" name="CuadroTexto 124">
                <a:extLst>
                  <a:ext uri="{FF2B5EF4-FFF2-40B4-BE49-F238E27FC236}">
                    <a16:creationId xmlns:a16="http://schemas.microsoft.com/office/drawing/2014/main" id="{2F84CA11-DFC0-4544-8B7A-C08866623870}"/>
                  </a:ext>
                </a:extLst>
              </p:cNvPr>
              <p:cNvSpPr txBox="1"/>
              <p:nvPr/>
            </p:nvSpPr>
            <p:spPr>
              <a:xfrm>
                <a:off x="777002" y="5240124"/>
                <a:ext cx="1332072" cy="230832"/>
              </a:xfrm>
              <a:prstGeom prst="rect">
                <a:avLst/>
              </a:prstGeom>
              <a:solidFill>
                <a:schemeClr val="bg1"/>
              </a:solidFill>
            </p:spPr>
            <p:txBody>
              <a:bodyPr wrap="square" rtlCol="0">
                <a:spAutoFit/>
              </a:bodyPr>
              <a:lstStyle/>
              <a:p>
                <a:r>
                  <a:rPr lang="en-GB" sz="900" dirty="0"/>
                  <a:t>Domain coordinates</a:t>
                </a:r>
              </a:p>
            </p:txBody>
          </p:sp>
          <p:sp>
            <p:nvSpPr>
              <p:cNvPr id="135" name="CuadroTexto 134">
                <a:extLst>
                  <a:ext uri="{FF2B5EF4-FFF2-40B4-BE49-F238E27FC236}">
                    <a16:creationId xmlns:a16="http://schemas.microsoft.com/office/drawing/2014/main" id="{06B1F8B1-2324-41FB-A7F4-BBC87F30E029}"/>
                  </a:ext>
                </a:extLst>
              </p:cNvPr>
              <p:cNvSpPr txBox="1"/>
              <p:nvPr/>
            </p:nvSpPr>
            <p:spPr>
              <a:xfrm>
                <a:off x="2250675" y="5254598"/>
                <a:ext cx="1332072" cy="230832"/>
              </a:xfrm>
              <a:prstGeom prst="rect">
                <a:avLst/>
              </a:prstGeom>
              <a:solidFill>
                <a:schemeClr val="bg1"/>
              </a:solidFill>
            </p:spPr>
            <p:txBody>
              <a:bodyPr wrap="square" rtlCol="0">
                <a:spAutoFit/>
              </a:bodyPr>
              <a:lstStyle/>
              <a:p>
                <a:r>
                  <a:rPr lang="en-GB" sz="900" dirty="0"/>
                  <a:t>Material thickness</a:t>
                </a:r>
              </a:p>
            </p:txBody>
          </p:sp>
          <p:sp>
            <p:nvSpPr>
              <p:cNvPr id="136" name="CuadroTexto 135">
                <a:extLst>
                  <a:ext uri="{FF2B5EF4-FFF2-40B4-BE49-F238E27FC236}">
                    <a16:creationId xmlns:a16="http://schemas.microsoft.com/office/drawing/2014/main" id="{1349FDB4-19E7-4A82-ADA5-E75884EEA520}"/>
                  </a:ext>
                </a:extLst>
              </p:cNvPr>
              <p:cNvSpPr txBox="1"/>
              <p:nvPr/>
            </p:nvSpPr>
            <p:spPr>
              <a:xfrm>
                <a:off x="2250675" y="5430810"/>
                <a:ext cx="411563" cy="230832"/>
              </a:xfrm>
              <a:prstGeom prst="rect">
                <a:avLst/>
              </a:prstGeom>
              <a:solidFill>
                <a:schemeClr val="bg1"/>
              </a:solidFill>
            </p:spPr>
            <p:txBody>
              <a:bodyPr wrap="square" rtlCol="0">
                <a:spAutoFit/>
              </a:bodyPr>
              <a:lstStyle/>
              <a:p>
                <a:r>
                  <a:rPr lang="en-GB" sz="900" dirty="0"/>
                  <a:t>Soil:</a:t>
                </a:r>
              </a:p>
            </p:txBody>
          </p:sp>
          <p:sp>
            <p:nvSpPr>
              <p:cNvPr id="137" name="CuadroTexto 136">
                <a:extLst>
                  <a:ext uri="{FF2B5EF4-FFF2-40B4-BE49-F238E27FC236}">
                    <a16:creationId xmlns:a16="http://schemas.microsoft.com/office/drawing/2014/main" id="{A4F0456A-3EFF-45BD-8643-6DC08125D2AB}"/>
                  </a:ext>
                </a:extLst>
              </p:cNvPr>
              <p:cNvSpPr txBox="1"/>
              <p:nvPr/>
            </p:nvSpPr>
            <p:spPr>
              <a:xfrm>
                <a:off x="554874" y="6293001"/>
                <a:ext cx="1173776" cy="230832"/>
              </a:xfrm>
              <a:prstGeom prst="rect">
                <a:avLst/>
              </a:prstGeom>
              <a:solidFill>
                <a:schemeClr val="bg1"/>
              </a:solidFill>
            </p:spPr>
            <p:txBody>
              <a:bodyPr wrap="square" rtlCol="0">
                <a:spAutoFit/>
              </a:bodyPr>
              <a:lstStyle/>
              <a:p>
                <a:r>
                  <a:rPr lang="en-GB" sz="900" dirty="0"/>
                  <a:t>Nº Irrigation zones:</a:t>
                </a:r>
              </a:p>
            </p:txBody>
          </p:sp>
          <p:sp>
            <p:nvSpPr>
              <p:cNvPr id="144" name="CuadroTexto 143">
                <a:extLst>
                  <a:ext uri="{FF2B5EF4-FFF2-40B4-BE49-F238E27FC236}">
                    <a16:creationId xmlns:a16="http://schemas.microsoft.com/office/drawing/2014/main" id="{E8669833-E460-4857-A663-7EA6D89C2081}"/>
                  </a:ext>
                </a:extLst>
              </p:cNvPr>
              <p:cNvSpPr txBox="1"/>
              <p:nvPr/>
            </p:nvSpPr>
            <p:spPr>
              <a:xfrm>
                <a:off x="2223691" y="6289977"/>
                <a:ext cx="650039" cy="230832"/>
              </a:xfrm>
              <a:prstGeom prst="rect">
                <a:avLst/>
              </a:prstGeom>
              <a:solidFill>
                <a:schemeClr val="bg1"/>
              </a:solidFill>
            </p:spPr>
            <p:txBody>
              <a:bodyPr wrap="square" rtlCol="0">
                <a:spAutoFit/>
              </a:bodyPr>
              <a:lstStyle/>
              <a:p>
                <a:r>
                  <a:rPr lang="en-GB" sz="900" dirty="0"/>
                  <a:t>Elevation:</a:t>
                </a:r>
              </a:p>
            </p:txBody>
          </p:sp>
        </p:grpSp>
        <p:sp>
          <p:nvSpPr>
            <p:cNvPr id="101" name="Rectángulo 100">
              <a:extLst>
                <a:ext uri="{FF2B5EF4-FFF2-40B4-BE49-F238E27FC236}">
                  <a16:creationId xmlns:a16="http://schemas.microsoft.com/office/drawing/2014/main" id="{F6249BF6-CA59-4702-AA5F-F8AFBF14E9A7}"/>
                </a:ext>
              </a:extLst>
            </p:cNvPr>
            <p:cNvSpPr/>
            <p:nvPr/>
          </p:nvSpPr>
          <p:spPr>
            <a:xfrm>
              <a:off x="4569931" y="1073944"/>
              <a:ext cx="487844" cy="130969"/>
            </a:xfrm>
            <a:prstGeom prst="rect">
              <a:avLst/>
            </a:prstGeom>
            <a:solidFill>
              <a:srgbClr val="FAFB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CuadroTexto 101">
              <a:extLst>
                <a:ext uri="{FF2B5EF4-FFF2-40B4-BE49-F238E27FC236}">
                  <a16:creationId xmlns:a16="http://schemas.microsoft.com/office/drawing/2014/main" id="{AAB8D8A0-3E01-4E94-979F-D7DBB1E072ED}"/>
                </a:ext>
              </a:extLst>
            </p:cNvPr>
            <p:cNvSpPr txBox="1"/>
            <p:nvPr/>
          </p:nvSpPr>
          <p:spPr>
            <a:xfrm>
              <a:off x="4496380" y="1000021"/>
              <a:ext cx="728499" cy="230832"/>
            </a:xfrm>
            <a:prstGeom prst="rect">
              <a:avLst/>
            </a:prstGeom>
            <a:noFill/>
          </p:spPr>
          <p:txBody>
            <a:bodyPr wrap="square" rtlCol="0">
              <a:spAutoFit/>
            </a:bodyPr>
            <a:lstStyle/>
            <a:p>
              <a:r>
                <a:rPr lang="en-GB" sz="900" dirty="0"/>
                <a:t>Geometry</a:t>
              </a:r>
            </a:p>
          </p:txBody>
        </p:sp>
      </p:grpSp>
    </p:spTree>
    <p:extLst>
      <p:ext uri="{BB962C8B-B14F-4D97-AF65-F5344CB8AC3E}">
        <p14:creationId xmlns:p14="http://schemas.microsoft.com/office/powerpoint/2010/main" val="2235355429"/>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2728</TotalTime>
  <Words>928</Words>
  <Application>Microsoft Office PowerPoint</Application>
  <PresentationFormat>Personalizado</PresentationFormat>
  <Paragraphs>112</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Cambria Math</vt:lpstr>
      <vt:lpstr>Tema de Office</vt:lpstr>
      <vt:lpstr>A computational app for a proper evaluation of the irrigation effect over the aquifers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Teresa Fonollosa</dc:creator>
  <cp:lastModifiedBy>Diego Sampietro</cp:lastModifiedBy>
  <cp:revision>107</cp:revision>
  <cp:lastPrinted>2018-09-18T16:53:22Z</cp:lastPrinted>
  <dcterms:created xsi:type="dcterms:W3CDTF">2017-01-23T11:18:16Z</dcterms:created>
  <dcterms:modified xsi:type="dcterms:W3CDTF">2018-09-28T09:22:47Z</dcterms:modified>
</cp:coreProperties>
</file>