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AF5"/>
    <a:srgbClr val="5BB0F7"/>
    <a:srgbClr val="78BEF8"/>
    <a:srgbClr val="77CAFD"/>
    <a:srgbClr val="AEE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6" autoAdjust="0"/>
  </p:normalViewPr>
  <p:slideViewPr>
    <p:cSldViewPr>
      <p:cViewPr>
        <p:scale>
          <a:sx n="24" d="100"/>
          <a:sy n="24" d="100"/>
        </p:scale>
        <p:origin x="-1500" y="-72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AAF9906-2219-4BF2-BE4C-42A102C321EA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8A767D2-6158-437A-9884-89B1E82E3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419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384675"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384675"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384675"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384675"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42956784-A83A-4A0D-A0AA-8471A996B0BC}" type="slidenum">
              <a:rPr lang="en-US" altLang="en-US">
                <a:latin typeface="Arial" charset="0"/>
              </a:rPr>
              <a:pPr/>
              <a:t>1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BF83-CC33-4E2F-AB54-F6D7097BA8F8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81328-C6FC-4B7B-AB04-D5693EC06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859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21AA-BD1A-45CE-AAB2-779758DCFD60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4F531-AEFB-42F1-8DB1-9660F6F3C7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71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CB16E-0D22-4305-86E2-D1D371155CFB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0BF2C-8835-4FA3-9624-D6E62E7948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600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F854C-F91D-4E7B-8B8E-FD8D935CC941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8F9C8-11A7-4296-B7D0-2CF1DAD434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959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F8C3F-4B14-4DFF-8FFB-C417F40365D8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39F82-6896-45FF-B0CB-2303849D96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28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67DD7-8DA2-4F3C-9585-CE9BBB9CE727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89314-C27C-4971-BC0E-64584CE567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1499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E7DBD-0B5F-4316-84CA-2212741A2BEA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B5160-56B3-4B50-A520-7AD5D33D77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34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9CE45-B6AE-4117-AD43-672B94EB2559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CA43-1BD2-42A7-BAA3-CA4114ECE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88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399B7-3508-4B33-9A76-356684C81B07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5BDB2-4465-4F9A-9DF5-B9FB6CE8F9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005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F00AD-023A-4E13-A154-3AF5FEAD9F08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350EF-B08C-454C-9ED4-3725A903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48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BBC2-558C-4BB5-B7A2-C5879CF19E96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E6E23-BFBE-4BD3-A44C-76D4CBE888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0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0BFD714-9AF8-496C-9706-35A9BF7DFE23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D652811-F1AD-4DF0-A031-2F600217C4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8" Type="http://schemas.openxmlformats.org/officeDocument/2006/relationships/image" Target="../media/image8.png"/><Relationship Id="rId3" Type="http://schemas.openxmlformats.org/officeDocument/2006/relationships/image" Target="../media/image1.png"/><Relationship Id="rId12" Type="http://schemas.openxmlformats.org/officeDocument/2006/relationships/image" Target="../media/image10.png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9" Type="http://schemas.openxmlformats.org/officeDocument/2006/relationships/image" Target="../media/image9.png"/><Relationship Id="rId4" Type="http://schemas.openxmlformats.org/officeDocument/2006/relationships/image" Target="../media/image2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1469231" y="914400"/>
            <a:ext cx="28705969" cy="36317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 defTabSz="4387247" eaLnBrk="1" hangingPunct="1">
              <a:defRPr/>
            </a:pPr>
            <a:r>
              <a:rPr lang="en-US" dirty="0" smtClean="0">
                <a:ea typeface="+mn-ea"/>
                <a:cs typeface="Arial" charset="0"/>
              </a:rPr>
              <a:t>Study of Bending Losses in Optical Fiber using COMSOL</a:t>
            </a:r>
            <a:r>
              <a:rPr lang="en-US" sz="7000" dirty="0" smtClean="0">
                <a:ea typeface="+mn-ea"/>
                <a:cs typeface="Arial" charset="0"/>
              </a:rPr>
              <a:t> </a:t>
            </a:r>
          </a:p>
          <a:p>
            <a:pPr algn="ctr" defTabSz="4387247" eaLnBrk="1" hangingPunct="1">
              <a:defRPr/>
            </a:pPr>
            <a:r>
              <a:rPr lang="en-US" sz="4800" dirty="0" err="1" smtClean="0">
                <a:cs typeface="Arial" charset="0"/>
              </a:rPr>
              <a:t>Ashitosh</a:t>
            </a:r>
            <a:r>
              <a:rPr lang="en-US" sz="4800" dirty="0" smtClean="0">
                <a:cs typeface="Arial" charset="0"/>
              </a:rPr>
              <a:t> Velamuri</a:t>
            </a:r>
            <a:r>
              <a:rPr lang="en-US" sz="4800" baseline="30000" dirty="0" smtClean="0">
                <a:cs typeface="Arial" charset="0"/>
              </a:rPr>
              <a:t>1</a:t>
            </a:r>
            <a:r>
              <a:rPr lang="en-US" sz="4800" dirty="0" smtClean="0">
                <a:cs typeface="Arial" charset="0"/>
              </a:rPr>
              <a:t>, </a:t>
            </a:r>
            <a:r>
              <a:rPr lang="en-US" sz="4800" dirty="0" err="1" smtClean="0">
                <a:cs typeface="Arial" charset="0"/>
              </a:rPr>
              <a:t>Krupal</a:t>
            </a:r>
            <a:r>
              <a:rPr lang="en-US" sz="4800" dirty="0" smtClean="0">
                <a:cs typeface="Arial" charset="0"/>
              </a:rPr>
              <a:t> Patel</a:t>
            </a:r>
            <a:r>
              <a:rPr lang="en-US" sz="4800" baseline="30000" dirty="0" smtClean="0">
                <a:cs typeface="Arial" charset="0"/>
              </a:rPr>
              <a:t>2</a:t>
            </a:r>
            <a:r>
              <a:rPr lang="en-US" sz="4800" dirty="0" smtClean="0">
                <a:cs typeface="Arial" charset="0"/>
              </a:rPr>
              <a:t>, </a:t>
            </a:r>
            <a:r>
              <a:rPr lang="en-US" sz="4800" dirty="0" err="1" smtClean="0">
                <a:cs typeface="Arial" charset="0"/>
              </a:rPr>
              <a:t>Ishan</a:t>
            </a:r>
            <a:r>
              <a:rPr lang="en-US" sz="4800" dirty="0" smtClean="0">
                <a:cs typeface="Arial" charset="0"/>
              </a:rPr>
              <a:t> Sharma</a:t>
            </a:r>
            <a:r>
              <a:rPr lang="en-US" sz="4800" baseline="30000" dirty="0" smtClean="0">
                <a:cs typeface="Arial" charset="0"/>
              </a:rPr>
              <a:t>2</a:t>
            </a:r>
            <a:r>
              <a:rPr lang="en-US" sz="4800" dirty="0" smtClean="0">
                <a:cs typeface="Arial" charset="0"/>
              </a:rPr>
              <a:t>, Shakti Gupta</a:t>
            </a:r>
            <a:r>
              <a:rPr lang="en-US" sz="4800" baseline="30000" dirty="0" smtClean="0">
                <a:cs typeface="Arial" charset="0"/>
              </a:rPr>
              <a:t>2</a:t>
            </a:r>
            <a:r>
              <a:rPr lang="en-US" sz="4800" dirty="0" smtClean="0">
                <a:cs typeface="Arial" charset="0"/>
              </a:rPr>
              <a:t>, </a:t>
            </a:r>
            <a:r>
              <a:rPr lang="en-US" sz="4800" dirty="0" err="1" smtClean="0">
                <a:cs typeface="Arial" charset="0"/>
              </a:rPr>
              <a:t>Pradeep</a:t>
            </a:r>
            <a:r>
              <a:rPr lang="en-US" sz="4800" dirty="0" smtClean="0">
                <a:cs typeface="Arial" charset="0"/>
              </a:rPr>
              <a:t> Kumar K</a:t>
            </a:r>
            <a:r>
              <a:rPr lang="en-US" sz="4800" baseline="30000" dirty="0" smtClean="0">
                <a:cs typeface="Arial" charset="0"/>
              </a:rPr>
              <a:t>1</a:t>
            </a:r>
          </a:p>
          <a:p>
            <a:pPr marL="914276" indent="-914276" algn="ctr" defTabSz="4387247" eaLnBrk="1" hangingPunct="1">
              <a:defRPr/>
            </a:pPr>
            <a:r>
              <a:rPr lang="en-US" sz="4800" dirty="0" smtClean="0">
                <a:cs typeface="Arial" charset="0"/>
              </a:rPr>
              <a:t>1. Center for Lasers and Photonics, Indian Institute of Technology Kanpur, Kanpur, U.P, India</a:t>
            </a:r>
          </a:p>
          <a:p>
            <a:pPr marL="914276" indent="-914276" algn="ctr" defTabSz="4387247" eaLnBrk="1" hangingPunct="1">
              <a:defRPr/>
            </a:pPr>
            <a:r>
              <a:rPr lang="en-US" sz="4800" dirty="0" smtClean="0">
                <a:cs typeface="Arial" charset="0"/>
              </a:rPr>
              <a:t>2. Department of Mechanical Engineering, Indian Institute of Technology Kanpur, Kanpur, U.P, India</a:t>
            </a:r>
            <a:endParaRPr lang="en-US" sz="4800" dirty="0"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TextBox 6"/>
              <p:cNvSpPr txBox="1">
                <a:spLocks noChangeArrowheads="1"/>
              </p:cNvSpPr>
              <p:nvPr/>
            </p:nvSpPr>
            <p:spPr bwMode="auto">
              <a:xfrm>
                <a:off x="914400" y="5486400"/>
                <a:ext cx="15544800" cy="3598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7" tIns="45714" rIns="91427" bIns="45714">
                <a:spAutoFit/>
              </a:bodyPr>
              <a:lstStyle>
                <a:lvl1pPr>
                  <a:defRPr sz="154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1pPr>
                <a:lvl2pPr marL="742950" indent="-285750">
                  <a:defRPr sz="13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2pPr>
                <a:lvl3pPr marL="1143000" indent="-228600">
                  <a:defRPr sz="11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3pPr>
                <a:lvl4pPr marL="16002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4pPr>
                <a:lvl5pPr marL="20574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5pPr>
                <a:lvl6pPr marL="25146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6pPr>
                <a:lvl7pPr marL="29718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7pPr>
                <a:lvl8pPr marL="34290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8pPr>
                <a:lvl9pPr marL="38862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9pPr>
              </a:lstStyle>
              <a:p>
                <a:pPr algn="just" eaLnBrk="1" hangingPunct="1"/>
                <a:r>
                  <a:rPr lang="en-US" altLang="en-US" sz="5000" b="1" dirty="0" smtClean="0">
                    <a:latin typeface="Arial" charset="0"/>
                  </a:rPr>
                  <a:t>Introduction</a:t>
                </a:r>
                <a:r>
                  <a:rPr lang="en-US" altLang="en-US" sz="5000" dirty="0" smtClean="0">
                    <a:latin typeface="Arial" charset="0"/>
                  </a:rPr>
                  <a:t>: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Optical path length in a curved fiber increases along the fiber with distance from the center of curvature.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Bent optical fiber experiences stresses, which counters the earlier effect.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Conventional approach : Elasto-optic correction factor,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35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35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3500" b="0" i="0" smtClean="0">
                            <a:latin typeface="Cambria Math"/>
                          </a:rPr>
                          <m:t>eff</m:t>
                        </m:r>
                      </m:sub>
                    </m:sSub>
                    <m:r>
                      <a:rPr lang="en-US" altLang="en-US" sz="3500" b="0" i="1" smtClean="0">
                        <a:latin typeface="Cambria Math"/>
                      </a:rPr>
                      <m:t>=1.28−1.31</m:t>
                    </m:r>
                    <m:r>
                      <a:rPr lang="en-US" altLang="en-US" sz="35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altLang="en-US" sz="3500" dirty="0" smtClean="0">
                    <a:latin typeface="Arial" charset="0"/>
                  </a:rPr>
                  <a:t>, in conformal mapping to account for stress effect.</a:t>
                </a:r>
                <a:endParaRPr lang="en-US" altLang="en-US" sz="3500" dirty="0">
                  <a:latin typeface="Arial" charset="0"/>
                </a:endParaRPr>
              </a:p>
            </p:txBody>
          </p:sp>
        </mc:Choice>
        <mc:Fallback xmlns="">
          <p:sp>
            <p:nvSpPr>
              <p:cNvPr id="3075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4400" y="5486400"/>
                <a:ext cx="15544800" cy="3598024"/>
              </a:xfrm>
              <a:prstGeom prst="rect">
                <a:avLst/>
              </a:prstGeom>
              <a:blipFill rotWithShape="1">
                <a:blip r:embed="rId3"/>
                <a:stretch>
                  <a:fillRect l="-1882" t="-4068" r="-1137" b="-406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734920" y="16384170"/>
                <a:ext cx="15544800" cy="26383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7" tIns="45714" rIns="91427" bIns="45714">
                <a:spAutoFit/>
              </a:bodyPr>
              <a:lstStyle>
                <a:lvl1pPr>
                  <a:defRPr sz="154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1pPr>
                <a:lvl2pPr marL="742950" indent="-285750">
                  <a:defRPr sz="13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2pPr>
                <a:lvl3pPr marL="1143000" indent="-228600">
                  <a:defRPr sz="11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3pPr>
                <a:lvl4pPr marL="16002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4pPr>
                <a:lvl5pPr marL="20574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5pPr>
                <a:lvl6pPr marL="25146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6pPr>
                <a:lvl7pPr marL="29718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7pPr>
                <a:lvl8pPr marL="34290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8pPr>
                <a:lvl9pPr marL="38862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9pPr>
              </a:lstStyle>
              <a:p>
                <a:pPr algn="just" eaLnBrk="1" hangingPunct="1"/>
                <a:r>
                  <a:rPr lang="en-US" altLang="en-US" sz="5000" b="1" dirty="0" smtClean="0">
                    <a:latin typeface="Arial" charset="0"/>
                  </a:rPr>
                  <a:t>Computational Methods</a:t>
                </a:r>
                <a:r>
                  <a:rPr lang="en-US" altLang="en-US" sz="5000" dirty="0" smtClean="0">
                    <a:latin typeface="Arial" charset="0"/>
                  </a:rPr>
                  <a:t>: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GEBT + Conformal mapping to obtain modified refractive index</a:t>
                </a:r>
              </a:p>
              <a:p>
                <a:pPr algn="just" eaLnBrk="1" hangingPunct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35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35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3500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sz="35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IN" sz="3500" i="1">
                              <a:latin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IN" sz="35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3500" i="1">
                              <a:latin typeface="Cambria Math"/>
                            </a:rPr>
                            <m:t>𝑥</m:t>
                          </m:r>
                          <m:r>
                            <a:rPr lang="en-IN" sz="3500" i="1">
                              <a:latin typeface="Cambria Math"/>
                            </a:rPr>
                            <m:t>,</m:t>
                          </m:r>
                          <m:r>
                            <a:rPr lang="en-IN" sz="35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IN" sz="3500" i="1">
                          <a:latin typeface="Cambria Math"/>
                        </a:rPr>
                        <m:t>=</m:t>
                      </m:r>
                      <m:r>
                        <a:rPr lang="en-IN" sz="3500" i="1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en-IN" sz="35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3500" i="1">
                              <a:latin typeface="Cambria Math"/>
                            </a:rPr>
                            <m:t>𝑥</m:t>
                          </m:r>
                          <m:r>
                            <a:rPr lang="en-IN" sz="3500" i="1">
                              <a:latin typeface="Cambria Math"/>
                            </a:rPr>
                            <m:t>,</m:t>
                          </m:r>
                          <m:r>
                            <a:rPr lang="en-IN" sz="3500" i="1">
                              <a:latin typeface="Cambria Math"/>
                            </a:rPr>
                            <m:t>𝑦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IN" sz="35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35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IN" sz="35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IN" sz="35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IN" sz="35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IN" sz="35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IN" sz="35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35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IN" sz="3500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35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IN" sz="35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N" sz="35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3500" i="1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IN" sz="3500" i="1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N" sz="35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35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IN" sz="35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IN" sz="35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IN" sz="35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35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IN" sz="3500" i="1">
                                          <a:latin typeface="Cambria Math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ctrlPr>
                            <a:rPr lang="en-US" sz="35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500" b="0" i="1" smtClean="0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3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500" b="0" i="1" smtClean="0"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3500" b="0" i="1" smtClean="0"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500" b="0" dirty="0" smtClean="0">
                  <a:latin typeface="Arial" charset="0"/>
                </a:endParaRPr>
              </a:p>
              <a:p>
                <a:pPr algn="just" eaLnBrk="1" hangingPunct="1"/>
                <a:r>
                  <a:rPr lang="en-IN" sz="3500" dirty="0">
                    <a:latin typeface="Arial" pitchFamily="34" charset="0"/>
                    <a:cs typeface="Arial" pitchFamily="34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3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35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IN" sz="3500" i="1">
                            <a:latin typeface="Cambria Math"/>
                          </a:rPr>
                          <m:t>11</m:t>
                        </m:r>
                      </m:sub>
                    </m:sSub>
                    <m:r>
                      <a:rPr lang="en-IN" sz="3500" i="1">
                        <a:latin typeface="Cambria Math"/>
                      </a:rPr>
                      <m:t>=0.113</m:t>
                    </m:r>
                  </m:oMath>
                </a14:m>
                <a:r>
                  <a:rPr lang="en-IN" sz="3500" dirty="0">
                    <a:latin typeface="Arial" pitchFamily="34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3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35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IN" sz="3500" i="1">
                            <a:latin typeface="Cambria Math"/>
                          </a:rPr>
                          <m:t>12</m:t>
                        </m:r>
                      </m:sub>
                    </m:sSub>
                    <m:r>
                      <a:rPr lang="en-IN" sz="3500" i="1">
                        <a:latin typeface="Cambria Math"/>
                      </a:rPr>
                      <m:t>=0.252</m:t>
                    </m:r>
                  </m:oMath>
                </a14:m>
                <a:r>
                  <a:rPr lang="en-IN" sz="3500" dirty="0">
                    <a:latin typeface="Arial" pitchFamily="34" charset="0"/>
                    <a:cs typeface="Arial" pitchFamily="34" charset="0"/>
                  </a:rPr>
                  <a:t> are the stress optic coefficients,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3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3500" i="1">
                            <a:latin typeface="Cambria Math"/>
                          </a:rPr>
                          <m:t> </m:t>
                        </m:r>
                        <m:r>
                          <a:rPr lang="en-IN" sz="3500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IN" sz="35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IN" sz="35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IN" sz="3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3500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IN" sz="35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IN" sz="35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IN" sz="3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3500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IN" sz="35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N" sz="3500" dirty="0">
                    <a:latin typeface="Arial" pitchFamily="34" charset="0"/>
                    <a:cs typeface="Arial" pitchFamily="34" charset="0"/>
                  </a:rPr>
                  <a:t> are the principle strains obtained from GEBT and</a:t>
                </a:r>
                <a14:m>
                  <m:oMath xmlns:m="http://schemas.openxmlformats.org/officeDocument/2006/math">
                    <m:r>
                      <a:rPr lang="en-IN" sz="3500" i="1">
                        <a:latin typeface="Cambria Math"/>
                      </a:rPr>
                      <m:t> </m:t>
                    </m:r>
                    <m:r>
                      <a:rPr lang="en-IN" sz="3500" i="1">
                        <a:latin typeface="Cambria Math"/>
                      </a:rPr>
                      <m:t>𝑛</m:t>
                    </m:r>
                    <m:r>
                      <a:rPr lang="en-IN" sz="3500" i="1">
                        <a:latin typeface="Cambria Math"/>
                      </a:rPr>
                      <m:t>(</m:t>
                    </m:r>
                    <m:r>
                      <a:rPr lang="en-IN" sz="3500" i="1">
                        <a:latin typeface="Cambria Math"/>
                      </a:rPr>
                      <m:t>𝑥</m:t>
                    </m:r>
                    <m:r>
                      <a:rPr lang="en-IN" sz="3500" i="1">
                        <a:latin typeface="Cambria Math"/>
                      </a:rPr>
                      <m:t>,</m:t>
                    </m:r>
                    <m:r>
                      <a:rPr lang="en-IN" sz="3500" i="1">
                        <a:latin typeface="Cambria Math"/>
                      </a:rPr>
                      <m:t>𝑦</m:t>
                    </m:r>
                    <m:r>
                      <a:rPr lang="en-IN" sz="3500" i="1">
                        <a:latin typeface="Cambria Math"/>
                      </a:rPr>
                      <m:t>)</m:t>
                    </m:r>
                  </m:oMath>
                </a14:m>
                <a:r>
                  <a:rPr lang="en-IN" sz="3500" dirty="0">
                    <a:latin typeface="Arial" pitchFamily="34" charset="0"/>
                    <a:cs typeface="Arial" pitchFamily="34" charset="0"/>
                  </a:rPr>
                  <a:t> is the index profile of unbent </a:t>
                </a:r>
                <a:r>
                  <a:rPr lang="en-IN" sz="3500" dirty="0" smtClean="0">
                    <a:latin typeface="Arial" pitchFamily="34" charset="0"/>
                    <a:cs typeface="Arial" pitchFamily="34" charset="0"/>
                  </a:rPr>
                  <a:t>fiber.</a:t>
                </a:r>
                <a:endParaRPr lang="en-US" sz="3500" b="0" dirty="0" smtClean="0">
                  <a:latin typeface="Arial" pitchFamily="34" charset="0"/>
                  <a:cs typeface="Arial" pitchFamily="34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Geometry</a:t>
                </a:r>
                <a:r>
                  <a:rPr lang="en-US" altLang="en-US" sz="3500" dirty="0">
                    <a:latin typeface="Arial" charset="0"/>
                  </a:rPr>
                  <a:t>: A 2D cross section with core and cladding surrounded by perfectly matched </a:t>
                </a:r>
                <a:r>
                  <a:rPr lang="en-US" altLang="en-US" sz="3500" dirty="0" smtClean="0">
                    <a:latin typeface="Arial" charset="0"/>
                  </a:rPr>
                  <a:t>layer.</a:t>
                </a: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>
                    <a:latin typeface="Arial" charset="0"/>
                  </a:rPr>
                  <a:t>PML thickness: </a:t>
                </a:r>
                <a14:m>
                  <m:oMath xmlns:m="http://schemas.openxmlformats.org/officeDocument/2006/math">
                    <m:r>
                      <a:rPr lang="en-US" altLang="en-US" sz="3500" i="1">
                        <a:latin typeface="Cambria Math"/>
                      </a:rPr>
                      <m:t>7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λ</m:t>
                    </m:r>
                    <m:r>
                      <a:rPr lang="en-US" altLang="en-US" sz="3500">
                        <a:latin typeface="Cambria Math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λ</m:t>
                    </m:r>
                    <m:r>
                      <a:rPr lang="en-US" altLang="en-US" sz="35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is</m:t>
                    </m:r>
                    <m:r>
                      <a:rPr lang="en-US" altLang="en-US" sz="35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the</m:t>
                    </m:r>
                    <m:r>
                      <a:rPr lang="en-US" altLang="en-US" sz="35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operating</m:t>
                    </m:r>
                    <m:r>
                      <a:rPr lang="en-US" altLang="en-US" sz="35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3500">
                        <a:latin typeface="Cambria Math"/>
                      </a:rPr>
                      <m:t>wavelength</m:t>
                    </m:r>
                    <m:r>
                      <a:rPr lang="en-US" altLang="en-US" sz="350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n-US" sz="3500" dirty="0" smtClean="0">
                    <a:latin typeface="Arial" charset="0"/>
                  </a:rPr>
                  <a:t>.</a:t>
                </a: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>
                    <a:latin typeface="Arial" charset="0"/>
                  </a:rPr>
                  <a:t>Meshing: Physics controlled mesh with fine element </a:t>
                </a:r>
                <a:r>
                  <a:rPr lang="en-US" altLang="en-US" sz="3500" dirty="0" smtClean="0">
                    <a:latin typeface="Arial" charset="0"/>
                  </a:rPr>
                  <a:t>size.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Physics: Electromagnetic wave, frequency domain (ewfd) physics in </a:t>
                </a:r>
                <a:r>
                  <a:rPr lang="en-US" altLang="en-US" sz="3500" dirty="0">
                    <a:latin typeface="Arial" charset="0"/>
                  </a:rPr>
                  <a:t>w</a:t>
                </a:r>
                <a:r>
                  <a:rPr lang="en-US" altLang="en-US" sz="3500" dirty="0" smtClean="0">
                    <a:latin typeface="Arial" charset="0"/>
                  </a:rPr>
                  <a:t>ave optics module, to solve the wave equation.</a:t>
                </a:r>
              </a:p>
              <a:p>
                <a:pPr algn="just" eaLnBrk="1" hangingPunct="1"/>
                <a:endParaRPr lang="en-US" altLang="en-US" sz="3500" dirty="0" smtClean="0">
                  <a:latin typeface="Arial" charset="0"/>
                </a:endParaRPr>
              </a:p>
              <a:p>
                <a:pPr algn="just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3500">
                          <a:latin typeface="Cambria Math"/>
                        </a:rPr>
                        <m:t>𝛻</m:t>
                      </m:r>
                      <m:r>
                        <a:rPr lang="en-IN" sz="3500" i="1">
                          <a:latin typeface="Cambria Math"/>
                        </a:rPr>
                        <m:t>×</m:t>
                      </m:r>
                      <m:r>
                        <a:rPr lang="en-IN" sz="3500">
                          <a:latin typeface="Cambria Math"/>
                        </a:rPr>
                        <m:t>𝛻</m:t>
                      </m:r>
                      <m:r>
                        <a:rPr lang="en-IN" sz="3500">
                          <a:latin typeface="Cambria Math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IN" sz="35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N" sz="3500" i="1">
                              <a:latin typeface="Cambria Math"/>
                            </a:rPr>
                            <m:t>𝐸</m:t>
                          </m:r>
                        </m:e>
                      </m:acc>
                      <m:r>
                        <a:rPr lang="en-IN" sz="3500" i="1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en-IN" sz="35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IN" sz="35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IN" sz="35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IN" sz="35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IN" sz="35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3500" i="1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IN" sz="35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IN" sz="35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N" sz="3500" i="1">
                              <a:latin typeface="Cambria Math"/>
                            </a:rPr>
                            <m:t>𝐸</m:t>
                          </m:r>
                        </m:e>
                      </m:acc>
                      <m:r>
                        <a:rPr lang="en-IN" sz="35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altLang="en-US" sz="3500" dirty="0" smtClean="0">
                  <a:latin typeface="Arial" charset="0"/>
                </a:endParaRPr>
              </a:p>
              <a:p>
                <a:pPr algn="just" eaLnBrk="1" hangingPunct="1"/>
                <a:endParaRPr lang="en-US" altLang="en-US" sz="3500" dirty="0" smtClean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Boundary Conditions: Perfect electric conductor with zero initial conditions.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r>
                  <a:rPr lang="en-US" altLang="en-US" sz="3500" dirty="0" smtClean="0">
                    <a:latin typeface="Arial" charset="0"/>
                  </a:rPr>
                  <a:t>Study: Mode Analysis, to solve for the effective index of the propagating mode, which becomes complex  for bent fiber.</a:t>
                </a: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>
                  <a:latin typeface="Arial" charset="0"/>
                </a:endParaRPr>
              </a:p>
              <a:p>
                <a:pPr marL="857250" indent="-857250" algn="just" eaLnBrk="1" hangingPunct="1">
                  <a:buFont typeface="Arial" pitchFamily="34" charset="0"/>
                  <a:buChar char="•"/>
                </a:pPr>
                <a:endParaRPr lang="en-US" altLang="en-US" sz="3500" dirty="0" smtClean="0">
                  <a:latin typeface="Arial" charset="0"/>
                </a:endParaRPr>
              </a:p>
            </p:txBody>
          </p:sp>
        </mc:Choice>
        <mc:Fallback xmlns="">
          <p:sp>
            <p:nvSpPr>
              <p:cNvPr id="307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920" y="16384170"/>
                <a:ext cx="15544800" cy="26383493"/>
              </a:xfrm>
              <a:prstGeom prst="rect">
                <a:avLst/>
              </a:prstGeom>
              <a:blipFill rotWithShape="1">
                <a:blip r:embed="rId4"/>
                <a:stretch>
                  <a:fillRect l="-1882" t="-555" r="-11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17731077" y="5486400"/>
            <a:ext cx="13716000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defRPr sz="15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13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11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5000" b="1" dirty="0">
                <a:latin typeface="Arial" charset="0"/>
              </a:rPr>
              <a:t>Results</a:t>
            </a:r>
            <a:r>
              <a:rPr lang="en-US" altLang="en-US" sz="5000" dirty="0">
                <a:latin typeface="Arial" charset="0"/>
              </a:rPr>
              <a:t>: </a:t>
            </a:r>
            <a:endParaRPr lang="en-US" altLang="en-US" sz="5000" dirty="0" smtClean="0">
              <a:latin typeface="Arial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6459657" y="32102814"/>
            <a:ext cx="15677961" cy="532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defRPr sz="15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13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11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5000" b="1" dirty="0">
                <a:latin typeface="Arial" charset="0"/>
              </a:rPr>
              <a:t>Conclusions</a:t>
            </a:r>
            <a:r>
              <a:rPr lang="en-US" altLang="en-US" sz="5000" dirty="0" smtClean="0">
                <a:latin typeface="Arial" charset="0"/>
              </a:rPr>
              <a:t>:</a:t>
            </a:r>
          </a:p>
          <a:p>
            <a:pPr marL="857250" indent="-857250" algn="just" eaLnBrk="1" hangingPunct="1">
              <a:buFont typeface="Arial" pitchFamily="34" charset="0"/>
              <a:buChar char="•"/>
              <a:defRPr/>
            </a:pP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Proposed a new </a:t>
            </a:r>
            <a:r>
              <a:rPr lang="en-US" altLang="en-US" sz="3500" dirty="0">
                <a:latin typeface="Arial" pitchFamily="34" charset="0"/>
                <a:cs typeface="Arial" pitchFamily="34" charset="0"/>
              </a:rPr>
              <a:t>method to estimate bend losses in optical </a:t>
            </a: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fiber,</a:t>
            </a:r>
          </a:p>
          <a:p>
            <a:pPr marL="857250" indent="-857250" algn="just" eaLnBrk="1" hangingPunct="1">
              <a:buFont typeface="Arial" pitchFamily="34" charset="0"/>
              <a:buChar char="•"/>
              <a:defRPr/>
            </a:pP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Applied GEBT and conformal mapping to obtain modified refractive index.</a:t>
            </a:r>
            <a:endParaRPr lang="en-US" altLang="en-US" sz="3500" dirty="0">
              <a:latin typeface="Arial" pitchFamily="34" charset="0"/>
              <a:cs typeface="Arial" pitchFamily="34" charset="0"/>
            </a:endParaRPr>
          </a:p>
          <a:p>
            <a:pPr marL="857250" indent="-857250" algn="just" eaLnBrk="1" hangingPunct="1">
              <a:buFont typeface="Arial" pitchFamily="34" charset="0"/>
              <a:buChar char="•"/>
              <a:defRPr/>
            </a:pP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Wave optics module, ewfd physics and mode analysis study of COMSOL were used in solving the wave equation.</a:t>
            </a:r>
          </a:p>
          <a:p>
            <a:pPr marL="857250" indent="-857250" algn="just" eaLnBrk="1" hangingPunct="1">
              <a:buFont typeface="Arial" pitchFamily="34" charset="0"/>
              <a:buChar char="•"/>
              <a:defRPr/>
            </a:pP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PML thickness and mesh element size are optimized to minimize any variations in simulation results.</a:t>
            </a:r>
            <a:endParaRPr lang="en-US" altLang="en-US" sz="3500" dirty="0">
              <a:latin typeface="Arial" pitchFamily="34" charset="0"/>
              <a:cs typeface="Arial" pitchFamily="34" charset="0"/>
            </a:endParaRPr>
          </a:p>
          <a:p>
            <a:pPr marL="857250" indent="-857250" algn="just" eaLnBrk="1" hangingPunct="1">
              <a:buFont typeface="Arial" pitchFamily="34" charset="0"/>
              <a:buChar char="•"/>
              <a:defRPr/>
            </a:pPr>
            <a:r>
              <a:rPr lang="en-US" altLang="en-US" sz="3500" dirty="0" smtClean="0">
                <a:latin typeface="Arial" pitchFamily="34" charset="0"/>
                <a:cs typeface="Arial" pitchFamily="34" charset="0"/>
              </a:rPr>
              <a:t>Simulation results for standard G652 fiber along with bend insensitive fiber are presented.</a:t>
            </a:r>
            <a:endParaRPr lang="en-US" altLang="en-US" sz="3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59200" y="37333234"/>
            <a:ext cx="15529574" cy="5324522"/>
          </a:xfrm>
          <a:prstGeom prst="rect">
            <a:avLst/>
          </a:prstGeom>
          <a:noFill/>
        </p:spPr>
        <p:txBody>
          <a:bodyPr wrap="square"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latin typeface="Arial" panose="020B0604020202020204" pitchFamily="34" charset="0"/>
                <a:ea typeface="+mn-ea"/>
                <a:cs typeface="Arial" pitchFamily="34" charset="0"/>
              </a:rPr>
              <a:t>References</a:t>
            </a:r>
            <a:r>
              <a:rPr lang="en-US" sz="5000" dirty="0">
                <a:latin typeface="Arial" panose="020B0604020202020204" pitchFamily="34" charset="0"/>
                <a:ea typeface="+mn-ea"/>
                <a:cs typeface="Arial" pitchFamily="34" charset="0"/>
              </a:rPr>
              <a:t>:</a:t>
            </a:r>
          </a:p>
          <a:p>
            <a:pPr marL="1142843" indent="-1142843" algn="just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IN" sz="3500" dirty="0"/>
              <a:t>Marcuse, Dietrich. ”Curvature loss formula for optical fibers.” JOSA 66.3 (1976): </a:t>
            </a:r>
            <a:r>
              <a:rPr lang="en-IN" sz="3500" dirty="0" smtClean="0"/>
              <a:t>216-220</a:t>
            </a:r>
            <a:endParaRPr lang="en-US" sz="3500" dirty="0">
              <a:latin typeface="Arial" panose="020B0604020202020204" pitchFamily="34" charset="0"/>
              <a:ea typeface="+mn-ea"/>
              <a:cs typeface="Arial" pitchFamily="34" charset="0"/>
            </a:endParaRPr>
          </a:p>
          <a:p>
            <a:pPr marL="1142843" indent="-1142843" algn="just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IN" sz="3500" dirty="0" err="1"/>
              <a:t>Schermer</a:t>
            </a:r>
            <a:r>
              <a:rPr lang="en-IN" sz="3500" dirty="0"/>
              <a:t>, Ross T., and James H. Cole. ”Improved bend loss formula verified for optical fiber by simulation and experiment.” IEEE Journal of Quantum Electronics 43.10 (2007): </a:t>
            </a:r>
            <a:r>
              <a:rPr lang="en-IN" sz="3500" dirty="0" smtClean="0"/>
              <a:t>899-909</a:t>
            </a:r>
          </a:p>
          <a:p>
            <a:pPr marL="1142843" indent="-1142843" algn="just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IN" sz="3500" dirty="0" err="1"/>
              <a:t>Watekar</a:t>
            </a:r>
            <a:r>
              <a:rPr lang="en-IN" sz="3500" dirty="0"/>
              <a:t>, </a:t>
            </a:r>
            <a:r>
              <a:rPr lang="en-IN" sz="3500" dirty="0" err="1"/>
              <a:t>Pramod</a:t>
            </a:r>
            <a:r>
              <a:rPr lang="en-IN" sz="3500" dirty="0"/>
              <a:t> R., </a:t>
            </a:r>
            <a:r>
              <a:rPr lang="en-IN" sz="3500" dirty="0" err="1"/>
              <a:t>Seongmin</a:t>
            </a:r>
            <a:r>
              <a:rPr lang="en-IN" sz="3500" dirty="0"/>
              <a:t> </a:t>
            </a:r>
            <a:r>
              <a:rPr lang="en-IN" sz="3500" dirty="0" err="1"/>
              <a:t>Ju</a:t>
            </a:r>
            <a:r>
              <a:rPr lang="en-IN" sz="3500" dirty="0"/>
              <a:t>, and Won-</a:t>
            </a:r>
            <a:r>
              <a:rPr lang="en-IN" sz="3500" dirty="0" err="1"/>
              <a:t>Taek</a:t>
            </a:r>
            <a:r>
              <a:rPr lang="en-IN" sz="3500" dirty="0"/>
              <a:t> Han. "Design and development of a trenched optical fiber with ultra-low bending loss." </a:t>
            </a:r>
            <a:r>
              <a:rPr lang="en-IN" sz="3500" i="1" dirty="0"/>
              <a:t>Optics Express</a:t>
            </a:r>
            <a:r>
              <a:rPr lang="en-IN" sz="3500" dirty="0"/>
              <a:t> 17.12 (2009): 10350-10363</a:t>
            </a:r>
            <a:endParaRPr lang="en-US" sz="3500" dirty="0">
              <a:latin typeface="Arial" panose="020B0604020202020204" pitchFamily="34" charset="0"/>
              <a:ea typeface="+mn-ea"/>
              <a:cs typeface="Arial" pitchFamily="34" charset="0"/>
            </a:endParaRPr>
          </a:p>
        </p:txBody>
      </p:sp>
      <p:sp>
        <p:nvSpPr>
          <p:cNvPr id="3113" name="TextBox 25"/>
          <p:cNvSpPr txBox="1">
            <a:spLocks noChangeArrowheads="1"/>
          </p:cNvSpPr>
          <p:nvPr/>
        </p:nvSpPr>
        <p:spPr bwMode="auto">
          <a:xfrm>
            <a:off x="17648218" y="11957802"/>
            <a:ext cx="14622256" cy="200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defRPr sz="15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13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11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3800" b="1" dirty="0"/>
              <a:t>Figure 3</a:t>
            </a:r>
            <a:r>
              <a:rPr lang="en-US" altLang="en-US" sz="3800" dirty="0"/>
              <a:t>. </a:t>
            </a:r>
            <a:r>
              <a:rPr lang="en-US" altLang="en-US" sz="3800" dirty="0" smtClean="0"/>
              <a:t>Geometry used,  meshing applied and results obtained in simulations</a:t>
            </a:r>
          </a:p>
          <a:p>
            <a:pPr algn="ctr" eaLnBrk="1" hangingPunct="1"/>
            <a:endParaRPr lang="en-US" altLang="en-US" sz="4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339766" y="9144000"/>
            <a:ext cx="15237527" cy="7160657"/>
            <a:chOff x="1787617" y="10519784"/>
            <a:chExt cx="15237527" cy="7160657"/>
          </a:xfrm>
        </p:grpSpPr>
        <p:sp>
          <p:nvSpPr>
            <p:cNvPr id="3120" name="TextBox 33"/>
            <p:cNvSpPr txBox="1">
              <a:spLocks noChangeArrowheads="1"/>
            </p:cNvSpPr>
            <p:nvPr/>
          </p:nvSpPr>
          <p:spPr bwMode="auto">
            <a:xfrm>
              <a:off x="2989545" y="16203126"/>
              <a:ext cx="12933703" cy="1477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7" tIns="45714" rIns="91427" bIns="45714">
              <a:spAutoFit/>
            </a:bodyPr>
            <a:lstStyle>
              <a:lvl1pPr>
                <a:defRPr sz="15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defRPr sz="135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defRPr sz="115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3000" b="1" dirty="0"/>
                <a:t>Figure 1</a:t>
              </a:r>
              <a:r>
                <a:rPr lang="en-US" altLang="en-US" sz="3000" dirty="0"/>
                <a:t>. (a) Schematic of bent fiber, (b) Mapping of </a:t>
              </a:r>
              <a:r>
                <a:rPr lang="en-US" altLang="en-US" sz="3000" dirty="0" smtClean="0"/>
                <a:t>curved fiber to </a:t>
              </a:r>
              <a:r>
                <a:rPr lang="en-US" altLang="en-US" sz="3000" dirty="0"/>
                <a:t>equivalent straight </a:t>
              </a:r>
              <a:r>
                <a:rPr lang="en-US" altLang="en-US" sz="3000" dirty="0" smtClean="0"/>
                <a:t>fiber </a:t>
              </a:r>
              <a:r>
                <a:rPr lang="en-US" altLang="en-US" sz="3000" dirty="0"/>
                <a:t>by conformal </a:t>
              </a:r>
              <a:r>
                <a:rPr lang="en-US" altLang="en-US" sz="3000" dirty="0" smtClean="0"/>
                <a:t>mapping</a:t>
              </a:r>
              <a:r>
                <a:rPr lang="en-US" altLang="en-US" sz="3000" dirty="0"/>
                <a:t>, </a:t>
              </a:r>
              <a:r>
                <a:rPr lang="en-US" altLang="en-US" sz="3000" dirty="0" smtClean="0"/>
                <a:t> (</a:t>
              </a:r>
              <a:r>
                <a:rPr lang="en-US" altLang="en-US" sz="3000" dirty="0"/>
                <a:t>c) Stresses experienced by fiber under bending conditions</a:t>
              </a:r>
            </a:p>
          </p:txBody>
        </p:sp>
        <p:pic>
          <p:nvPicPr>
            <p:cNvPr id="25" name="Picture 5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7617" y="10519784"/>
              <a:ext cx="15237527" cy="5635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17232582" y="6527263"/>
            <a:ext cx="14905037" cy="7607655"/>
            <a:chOff x="17232582" y="6527263"/>
            <a:chExt cx="14905037" cy="7607655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2582" y="6527263"/>
              <a:ext cx="14905037" cy="6580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24"/>
            <p:cNvSpPr txBox="1">
              <a:spLocks noChangeArrowheads="1"/>
            </p:cNvSpPr>
            <p:nvPr/>
          </p:nvSpPr>
          <p:spPr bwMode="auto">
            <a:xfrm>
              <a:off x="19752625" y="13119267"/>
              <a:ext cx="9864982" cy="101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3000" b="1" dirty="0">
                  <a:latin typeface="Calibri" pitchFamily="34" charset="0"/>
                </a:rPr>
                <a:t>Figure </a:t>
              </a:r>
              <a:r>
                <a:rPr lang="en-US" altLang="en-US" sz="3000" b="1" dirty="0" smtClean="0">
                  <a:latin typeface="Calibri" pitchFamily="34" charset="0"/>
                </a:rPr>
                <a:t>4. </a:t>
              </a:r>
              <a:r>
                <a:rPr lang="en-US" altLang="en-US" sz="3000" dirty="0" smtClean="0">
                  <a:latin typeface="Calibri" pitchFamily="34" charset="0"/>
                </a:rPr>
                <a:t>LP01 mode propagating through the fiber  when it is </a:t>
              </a:r>
            </a:p>
            <a:p>
              <a:pPr algn="ctr" eaLnBrk="1" hangingPunct="1"/>
              <a:r>
                <a:rPr lang="en-US" altLang="en-US" sz="3000" dirty="0" smtClean="0">
                  <a:latin typeface="Calibri" pitchFamily="34" charset="0"/>
                </a:rPr>
                <a:t>straight and bent at a diameter of 10 mm</a:t>
              </a:r>
              <a:endParaRPr lang="en-US" altLang="en-US" sz="3000" dirty="0">
                <a:latin typeface="Calibri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1285124" y="41148000"/>
                <a:ext cx="14989969" cy="1180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500" b="0" i="0" smtClean="0">
                          <a:latin typeface="Cambria Math"/>
                        </a:rPr>
                        <m:t>Bend</m:t>
                      </m:r>
                      <m:r>
                        <a:rPr lang="en-US" sz="35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500" b="0" i="0" smtClean="0">
                          <a:latin typeface="Cambria Math"/>
                        </a:rPr>
                        <m:t>Loss</m:t>
                      </m:r>
                      <m:r>
                        <a:rPr lang="en-US" sz="3500" b="0" i="0" smtClean="0">
                          <a:latin typeface="Cambria Math"/>
                        </a:rPr>
                        <m:t>: </m:t>
                      </m:r>
                      <m:r>
                        <a:rPr lang="en-IN" sz="3500" i="1" smtClean="0">
                          <a:latin typeface="Cambria Math"/>
                        </a:rPr>
                        <m:t>2</m:t>
                      </m:r>
                      <m:r>
                        <a:rPr lang="en-IN" sz="3500" i="1" smtClean="0">
                          <a:latin typeface="Cambria Math"/>
                        </a:rPr>
                        <m:t>𝛼</m:t>
                      </m:r>
                      <m:d>
                        <m:dPr>
                          <m:begChr m:val="["/>
                          <m:endChr m:val="]"/>
                          <m:ctrlPr>
                            <a:rPr lang="en-IN" sz="35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3500" b="0" i="0" smtClean="0">
                              <a:latin typeface="Cambria Math"/>
                            </a:rPr>
                            <m:t>dB</m:t>
                          </m:r>
                          <m:r>
                            <a:rPr lang="en-US" sz="3500" b="0" i="0" smtClean="0">
                              <a:latin typeface="Cambria Math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3500" b="0" i="0" smtClean="0">
                              <a:latin typeface="Cambria Math"/>
                            </a:rPr>
                            <m:t>turn</m:t>
                          </m:r>
                        </m:e>
                      </m:d>
                      <m:r>
                        <a:rPr lang="en-IN" sz="35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IN" sz="35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N" sz="3500">
                              <a:latin typeface="Cambria Math"/>
                            </a:rPr>
                            <m:t>20</m:t>
                          </m:r>
                        </m:num>
                        <m:den>
                          <m:func>
                            <m:funcPr>
                              <m:ctrlPr>
                                <a:rPr lang="en-IN" sz="35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sz="350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IN" sz="35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IN" sz="35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</m:d>
                            </m:e>
                          </m:func>
                        </m:den>
                      </m:f>
                      <m:f>
                        <m:fPr>
                          <m:ctrlPr>
                            <a:rPr lang="en-IN" sz="35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N" sz="3500" i="1">
                              <a:latin typeface="Cambria Math"/>
                            </a:rPr>
                            <m:t>2</m:t>
                          </m:r>
                          <m:r>
                            <a:rPr lang="en-IN" sz="35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IN" sz="3500" i="1">
                              <a:latin typeface="Cambria Math"/>
                            </a:rPr>
                            <m:t>𝜆</m:t>
                          </m:r>
                        </m:den>
                      </m:f>
                      <m:r>
                        <a:rPr lang="en-IN" sz="35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N" sz="3500">
                          <a:latin typeface="Cambria Math"/>
                        </a:rPr>
                        <m:t>Im</m:t>
                      </m:r>
                      <m:d>
                        <m:dPr>
                          <m:begChr m:val="{"/>
                          <m:endChr m:val="}"/>
                          <m:ctrlPr>
                            <a:rPr lang="en-IN" sz="35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N" sz="35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sz="35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IN" sz="3500">
                                  <a:latin typeface="Cambria Math"/>
                                </a:rPr>
                                <m:t>eff</m:t>
                              </m:r>
                            </m:sub>
                          </m:sSub>
                        </m:e>
                      </m:d>
                      <m:r>
                        <a:rPr lang="en-IN" sz="3500">
                          <a:latin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N" sz="3500">
                          <a:latin typeface="Cambria Math"/>
                        </a:rPr>
                        <m:t>π</m:t>
                      </m:r>
                      <m:r>
                        <a:rPr lang="en-IN" sz="35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IN" sz="35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124" y="41148000"/>
                <a:ext cx="14989969" cy="118032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3" name="Picture 9" descr="C:\Users\MSS CELP\Desktop\Ashitosh\Paper Writing\COMSOL Conference\Loss_Comparison2.bm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8252" y="14381138"/>
            <a:ext cx="8441439" cy="640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17119548" y="23875816"/>
            <a:ext cx="13716000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defRPr sz="15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13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115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384675" eaLnBrk="0" fontAlgn="base" hangingPunct="0"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5000" b="1" dirty="0" smtClean="0">
                <a:latin typeface="Arial" charset="0"/>
              </a:rPr>
              <a:t>Parameters Optimization:</a:t>
            </a:r>
            <a:endParaRPr lang="en-US" altLang="en-US" sz="5000" dirty="0" smtClean="0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28"/>
              <p:cNvSpPr txBox="1">
                <a:spLocks noChangeArrowheads="1"/>
              </p:cNvSpPr>
              <p:nvPr/>
            </p:nvSpPr>
            <p:spPr bwMode="auto">
              <a:xfrm>
                <a:off x="25138845" y="16304657"/>
                <a:ext cx="5951213" cy="1938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7" tIns="45714" rIns="91427" bIns="45714">
                <a:spAutoFit/>
              </a:bodyPr>
              <a:lstStyle>
                <a:lvl1pPr>
                  <a:defRPr sz="154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1pPr>
                <a:lvl2pPr marL="742950" indent="-285750">
                  <a:defRPr sz="13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2pPr>
                <a:lvl3pPr marL="1143000" indent="-228600">
                  <a:defRPr sz="115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3pPr>
                <a:lvl4pPr marL="16002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4pPr>
                <a:lvl5pPr marL="2057400" indent="-228600"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5pPr>
                <a:lvl6pPr marL="25146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6pPr>
                <a:lvl7pPr marL="29718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7pPr>
                <a:lvl8pPr marL="34290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8pPr>
                <a:lvl9pPr marL="3886200" indent="-228600" defTabSz="4384675" eaLnBrk="0" fontAlgn="base" hangingPunct="0"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en-US" altLang="en-US" sz="3000" b="1" dirty="0"/>
                  <a:t>Figure </a:t>
                </a:r>
                <a:r>
                  <a:rPr lang="en-US" altLang="en-US" sz="3000" b="1" dirty="0" smtClean="0"/>
                  <a:t>5</a:t>
                </a:r>
                <a:r>
                  <a:rPr lang="en-US" altLang="en-US" sz="3000" dirty="0" smtClean="0"/>
                  <a:t>. </a:t>
                </a:r>
                <a:r>
                  <a:rPr lang="en-US" altLang="en-US" sz="3000" dirty="0"/>
                  <a:t>B</a:t>
                </a:r>
                <a:r>
                  <a:rPr lang="en-US" altLang="en-US" sz="3000" dirty="0" smtClean="0"/>
                  <a:t>end loss variation with bend diameter over the range of</a:t>
                </a:r>
                <a14:m>
                  <m:oMath xmlns:m="http://schemas.openxmlformats.org/officeDocument/2006/math">
                    <m:r>
                      <a:rPr lang="en-US" altLang="en-US" sz="3000" i="1" dirty="0" smtClean="0">
                        <a:latin typeface="Cambria Math"/>
                      </a:rPr>
                      <m:t> 6−20</m:t>
                    </m:r>
                  </m:oMath>
                </a14:m>
                <a:r>
                  <a:rPr lang="en-US" altLang="en-US" sz="3000" dirty="0" smtClean="0"/>
                  <a:t> mm at </a:t>
                </a:r>
                <a14:m>
                  <m:oMath xmlns:m="http://schemas.openxmlformats.org/officeDocument/2006/math">
                    <m:r>
                      <a:rPr lang="en-US" altLang="en-US" sz="3000" i="1" dirty="0" smtClean="0">
                        <a:latin typeface="Cambria Math"/>
                      </a:rPr>
                      <m:t>1550 </m:t>
                    </m:r>
                  </m:oMath>
                </a14:m>
                <a:r>
                  <a:rPr lang="en-US" altLang="en-US" sz="3000" dirty="0" smtClean="0"/>
                  <a:t>nm wavelength</a:t>
                </a:r>
                <a:endParaRPr lang="en-US" altLang="en-US" sz="3000" dirty="0"/>
              </a:p>
            </p:txBody>
          </p:sp>
        </mc:Choice>
        <mc:Fallback xmlns="">
          <p:sp>
            <p:nvSpPr>
              <p:cNvPr id="32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38845" y="16304657"/>
                <a:ext cx="5951213" cy="1938980"/>
              </a:xfrm>
              <a:prstGeom prst="rect">
                <a:avLst/>
              </a:prstGeom>
              <a:blipFill rotWithShape="1">
                <a:blip r:embed="rId14"/>
                <a:stretch>
                  <a:fillRect t="-3774" b="-91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3863775"/>
                  </p:ext>
                </p:extLst>
              </p:nvPr>
            </p:nvGraphicFramePr>
            <p:xfrm>
              <a:off x="17373600" y="21031200"/>
              <a:ext cx="14704046" cy="187452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7352023"/>
                    <a:gridCol w="7352023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Bend loss induced in BIF for</a:t>
                          </a:r>
                          <a:r>
                            <a:rPr lang="en-US" sz="3500" baseline="0" dirty="0" smtClean="0"/>
                            <a:t> 10 mm bend diameter at 1550 nm wavelength</a:t>
                          </a:r>
                          <a:endParaRPr lang="en-IN" sz="3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N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Simulations (dB/turn)</a:t>
                          </a:r>
                          <a:endParaRPr lang="en-IN" sz="3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Experiments</a:t>
                          </a:r>
                          <a:r>
                            <a:rPr lang="en-US" sz="3500" baseline="0" dirty="0" smtClean="0"/>
                            <a:t> (dB/turn)</a:t>
                          </a:r>
                          <a:endParaRPr lang="en-IN" sz="3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500" i="1" dirty="0" smtClean="0">
                                    <a:latin typeface="Cambria Math"/>
                                  </a:rPr>
                                  <m:t>0.0119</m:t>
                                </m:r>
                              </m:oMath>
                            </m:oMathPara>
                          </a14:m>
                          <a:endParaRPr lang="en-IN" sz="3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500" b="0" i="1" smtClean="0">
                                    <a:latin typeface="Cambria Math"/>
                                  </a:rPr>
                                  <m:t>0.014</m:t>
                                </m:r>
                                <m:r>
                                  <a:rPr lang="en-US" sz="3500" b="0" i="1" smtClean="0">
                                    <a:latin typeface="Cambria Math"/>
                                    <a:ea typeface="Cambria Math"/>
                                  </a:rPr>
                                  <m:t>±0.0023</m:t>
                                </m:r>
                              </m:oMath>
                            </m:oMathPara>
                          </a14:m>
                          <a:endParaRPr lang="en-IN" sz="35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3863775"/>
                  </p:ext>
                </p:extLst>
              </p:nvPr>
            </p:nvGraphicFramePr>
            <p:xfrm>
              <a:off x="17373600" y="21031200"/>
              <a:ext cx="14704046" cy="187452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7352023"/>
                    <a:gridCol w="7352023"/>
                  </a:tblGrid>
                  <a:tr h="624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Bend loss induced in BIF for</a:t>
                          </a:r>
                          <a:r>
                            <a:rPr lang="en-US" sz="3500" baseline="0" dirty="0" smtClean="0"/>
                            <a:t> 10 mm bend diameter at 1550 nm wavelength</a:t>
                          </a:r>
                          <a:endParaRPr lang="en-IN" sz="3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N" dirty="0"/>
                        </a:p>
                      </a:txBody>
                      <a:tcPr/>
                    </a:tc>
                  </a:tr>
                  <a:tr h="624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Simulations (dB/turn)</a:t>
                          </a:r>
                          <a:endParaRPr lang="en-IN" sz="3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500" dirty="0" smtClean="0"/>
                            <a:t>Experiments</a:t>
                          </a:r>
                          <a:r>
                            <a:rPr lang="en-US" sz="3500" baseline="0" dirty="0" smtClean="0"/>
                            <a:t> (dB/turn)</a:t>
                          </a:r>
                          <a:endParaRPr lang="en-IN" sz="3500" dirty="0"/>
                        </a:p>
                      </a:txBody>
                      <a:tcPr/>
                    </a:tc>
                  </a:tr>
                  <a:tr h="624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5"/>
                          <a:stretch>
                            <a:fillRect t="-213592" r="-100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5"/>
                          <a:stretch>
                            <a:fillRect l="-100000" t="-213592" r="-8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2" name="Group 11"/>
          <p:cNvGrpSpPr/>
          <p:nvPr/>
        </p:nvGrpSpPr>
        <p:grpSpPr>
          <a:xfrm>
            <a:off x="2445817" y="29525463"/>
            <a:ext cx="12426252" cy="5958229"/>
            <a:chOff x="2445817" y="29525463"/>
            <a:chExt cx="12426252" cy="5958229"/>
          </a:xfrm>
        </p:grpSpPr>
        <p:sp>
          <p:nvSpPr>
            <p:cNvPr id="44" name="TextBox 24"/>
            <p:cNvSpPr txBox="1">
              <a:spLocks noChangeArrowheads="1"/>
            </p:cNvSpPr>
            <p:nvPr/>
          </p:nvSpPr>
          <p:spPr bwMode="auto">
            <a:xfrm>
              <a:off x="3519108" y="34468041"/>
              <a:ext cx="9976423" cy="101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3000" b="1" dirty="0">
                  <a:latin typeface="Calibri" pitchFamily="34" charset="0"/>
                </a:rPr>
                <a:t>Figure 3</a:t>
              </a:r>
              <a:r>
                <a:rPr lang="en-US" altLang="en-US" sz="3000" b="1" dirty="0" smtClean="0">
                  <a:latin typeface="Calibri" pitchFamily="34" charset="0"/>
                </a:rPr>
                <a:t>. </a:t>
              </a:r>
              <a:r>
                <a:rPr lang="en-US" altLang="en-US" sz="3000" dirty="0" smtClean="0">
                  <a:latin typeface="Calibri" pitchFamily="34" charset="0"/>
                </a:rPr>
                <a:t>Geometry  of the model and physics controlled mesh </a:t>
              </a:r>
            </a:p>
            <a:p>
              <a:pPr algn="ctr" eaLnBrk="1" hangingPunct="1"/>
              <a:r>
                <a:rPr lang="en-US" altLang="en-US" sz="3000" dirty="0" smtClean="0">
                  <a:latin typeface="Calibri" pitchFamily="34" charset="0"/>
                </a:rPr>
                <a:t>with fine element size applied</a:t>
              </a:r>
              <a:endParaRPr lang="en-US" altLang="en-US" sz="3000" dirty="0">
                <a:latin typeface="Calibri" pitchFamily="34" charset="0"/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817" y="29525463"/>
              <a:ext cx="12426252" cy="4838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16998252" y="24843639"/>
            <a:ext cx="14869784" cy="7216866"/>
            <a:chOff x="16577293" y="24737579"/>
            <a:chExt cx="14869784" cy="7216866"/>
          </a:xfrm>
        </p:grpSpPr>
        <p:sp>
          <p:nvSpPr>
            <p:cNvPr id="3116" name="TextBox 28"/>
            <p:cNvSpPr txBox="1">
              <a:spLocks noChangeArrowheads="1"/>
            </p:cNvSpPr>
            <p:nvPr/>
          </p:nvSpPr>
          <p:spPr bwMode="auto">
            <a:xfrm>
              <a:off x="20921662" y="30938794"/>
              <a:ext cx="7353141" cy="101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defRPr sz="15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defRPr sz="135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defRPr sz="115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384675" eaLnBrk="0" fontAlgn="base" hangingPunct="0"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3000" b="1" dirty="0" smtClean="0"/>
                <a:t>Figure 6</a:t>
              </a:r>
              <a:r>
                <a:rPr lang="en-US" altLang="en-US" sz="3000" dirty="0" smtClean="0"/>
                <a:t>. Sensitivity of simulation results with </a:t>
              </a:r>
            </a:p>
            <a:p>
              <a:pPr algn="ctr" eaLnBrk="1" hangingPunct="1"/>
              <a:r>
                <a:rPr lang="en-US" altLang="en-US" sz="3000" dirty="0" smtClean="0"/>
                <a:t>(a) PML thickness, (b) Mesh element size</a:t>
              </a:r>
              <a:endParaRPr lang="en-US" altLang="en-US" sz="3000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577293" y="24737579"/>
              <a:ext cx="14869784" cy="6201216"/>
              <a:chOff x="17612449" y="25381623"/>
              <a:chExt cx="13172713" cy="4911401"/>
            </a:xfrm>
          </p:grpSpPr>
          <p:pic>
            <p:nvPicPr>
              <p:cNvPr id="1035" name="Picture 11" descr="C:\Users\MSS CELP\Desktop\Ashitosh\Paper Writing\COMSOL Conference\Mesh_Opt.bmp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98637" y="25501949"/>
                <a:ext cx="6486525" cy="47910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6" name="Picture 12" descr="C:\Users\MSS CELP\Desktop\Ashitosh\Paper Writing\COMSOL Conference\PML_Opt.bmp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2449" y="25381623"/>
                <a:ext cx="6486525" cy="47910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1492942" y="20710873"/>
            <a:ext cx="13811370" cy="5806727"/>
            <a:chOff x="1492942" y="20710873"/>
            <a:chExt cx="13811370" cy="5806727"/>
          </a:xfrm>
        </p:grpSpPr>
        <p:sp>
          <p:nvSpPr>
            <p:cNvPr id="35" name="TextBox 24"/>
            <p:cNvSpPr txBox="1">
              <a:spLocks noChangeArrowheads="1"/>
            </p:cNvSpPr>
            <p:nvPr/>
          </p:nvSpPr>
          <p:spPr bwMode="auto">
            <a:xfrm>
              <a:off x="2445817" y="25501949"/>
              <a:ext cx="12858495" cy="101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384675" eaLnBrk="0" fontAlgn="base" hangingPunct="0">
                <a:spcBef>
                  <a:spcPct val="0"/>
                </a:spcBef>
                <a:spcAft>
                  <a:spcPct val="0"/>
                </a:spcAft>
                <a:defRPr sz="8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3000" b="1" dirty="0">
                  <a:latin typeface="Calibri" pitchFamily="34" charset="0"/>
                </a:rPr>
                <a:t>Figure 2</a:t>
              </a:r>
              <a:r>
                <a:rPr lang="en-US" altLang="en-US" sz="3000" dirty="0">
                  <a:latin typeface="Calibri" pitchFamily="34" charset="0"/>
                </a:rPr>
                <a:t>. Refractive Index profile of </a:t>
              </a:r>
              <a:r>
                <a:rPr lang="en-US" altLang="en-US" sz="3000" dirty="0" smtClean="0">
                  <a:latin typeface="Calibri" pitchFamily="34" charset="0"/>
                </a:rPr>
                <a:t> standard  G652 fiber with a dip in middle and</a:t>
              </a:r>
              <a:r>
                <a:rPr lang="en-US" altLang="en-US" sz="3000" dirty="0">
                  <a:latin typeface="Calibri" pitchFamily="34" charset="0"/>
                </a:rPr>
                <a:t/>
              </a:r>
              <a:br>
                <a:rPr lang="en-US" altLang="en-US" sz="3000" dirty="0">
                  <a:latin typeface="Calibri" pitchFamily="34" charset="0"/>
                </a:rPr>
              </a:br>
              <a:r>
                <a:rPr lang="en-US" altLang="en-US" sz="3000" dirty="0">
                  <a:latin typeface="Calibri" pitchFamily="34" charset="0"/>
                </a:rPr>
                <a:t>bend-insensitive fiber </a:t>
              </a:r>
              <a:r>
                <a:rPr lang="en-US" altLang="en-US" sz="3000" dirty="0" smtClean="0">
                  <a:latin typeface="Calibri" pitchFamily="34" charset="0"/>
                </a:rPr>
                <a:t>with a trench in cladding  for </a:t>
              </a:r>
              <a:r>
                <a:rPr lang="en-US" altLang="en-US" sz="3000" dirty="0">
                  <a:latin typeface="Calibri" pitchFamily="34" charset="0"/>
                </a:rPr>
                <a:t>bend and unbent case</a:t>
              </a:r>
            </a:p>
          </p:txBody>
        </p:sp>
        <p:pic>
          <p:nvPicPr>
            <p:cNvPr id="1026" name="Picture 2" descr="C:\Users\MSS CELP\Desktop\Ashitosh\Paper Writing\COMSOL Conference\Index_Comparison.bmp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2942" y="20710874"/>
              <a:ext cx="6486525" cy="4791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3" descr="C:\Users\MSS CELP\Desktop\Ashitosh\Paper Writing\COMSOL Conference\Index_Comparison2.bmp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8943" y="20710873"/>
              <a:ext cx="6486525" cy="4791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711</Words>
  <Application>Microsoft Office PowerPoint</Application>
  <PresentationFormat>Custom</PresentationFormat>
  <Paragraphs>75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2018-07-05T10:59:53Z</dcterms:modified>
</cp:coreProperties>
</file>