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918400" cy="43891200"/>
  <p:notesSz cx="6858000" cy="9144000"/>
  <p:defaultTextStyle>
    <a:defPPr>
      <a:defRPr lang="en-US"/>
    </a:defPPr>
    <a:lvl1pPr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2190750" indent="-1733550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4384675" indent="-3470275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6580188" indent="-5208588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8774113" indent="-6945313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2B9AF5"/>
    <a:srgbClr val="5BB0F7"/>
    <a:srgbClr val="78BEF8"/>
    <a:srgbClr val="77CAFD"/>
    <a:srgbClr val="AEE6F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46" autoAdjust="0"/>
  </p:normalViewPr>
  <p:slideViewPr>
    <p:cSldViewPr>
      <p:cViewPr>
        <p:scale>
          <a:sx n="40" d="100"/>
          <a:sy n="40" d="100"/>
        </p:scale>
        <p:origin x="-78" y="7200"/>
      </p:cViewPr>
      <p:guideLst>
        <p:guide orient="horz" pos="13824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36345600" cy="936345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DC9FDE7-5B36-423E-9FAA-BBC11C00EBC9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9E2F844-6369-460F-92FD-C15C770548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5686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24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61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97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 dirty="0" smtClean="0">
              <a:ea typeface="ＭＳ Ｐゴシック" pitchFamily="34" charset="-128"/>
            </a:endParaRP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CB4FC94-D3F4-4410-889E-233C3724125D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2" y="13634725"/>
            <a:ext cx="27980640" cy="94081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1" y="24871680"/>
            <a:ext cx="23042881" cy="11216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85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2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7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12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5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59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0EC22-AFEA-4633-8C4B-D14264037623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E0917-DB87-4480-9CFB-79D772F86E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9EE32-281A-498A-9729-0F454BFBAC2B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6EF3E-C42D-41D6-B80A-5C29FBE69B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919312" y="11247125"/>
            <a:ext cx="26660477" cy="23968455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26461" y="11247125"/>
            <a:ext cx="79444213" cy="23968455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09D4E-BFD7-40E1-A464-8D5E3DEB1F33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081E2-2B9D-4AD0-867A-9A314FFD77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9A97D-CB10-4E36-8ECA-B2E036E06B3F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B8C91-2C0D-4049-B72C-E5861646A0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7" y="28204165"/>
            <a:ext cx="27980640" cy="871728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7" y="18602967"/>
            <a:ext cx="27980640" cy="9601197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259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8517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2777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703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1294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5552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59811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407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549B1-840B-4F17-AEB9-10BE9A835786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C4805-EC6B-482B-850A-24051C8249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26459" y="65542163"/>
            <a:ext cx="53052343" cy="185389517"/>
          </a:xfrm>
        </p:spPr>
        <p:txBody>
          <a:bodyPr/>
          <a:lstStyle>
            <a:lvl1pPr>
              <a:defRPr sz="135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27444" y="65542163"/>
            <a:ext cx="53052347" cy="185389517"/>
          </a:xfrm>
        </p:spPr>
        <p:txBody>
          <a:bodyPr/>
          <a:lstStyle>
            <a:lvl1pPr>
              <a:defRPr sz="135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A855F-7C03-4996-9B3B-6343B00697FF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92CA5-AB27-445A-8A6D-61D80885F3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757683"/>
            <a:ext cx="29626561" cy="7315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9824723"/>
            <a:ext cx="14544677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259" indent="0">
              <a:buNone/>
              <a:defRPr sz="9600" b="1"/>
            </a:lvl2pPr>
            <a:lvl3pPr marL="4388517" indent="0">
              <a:buNone/>
              <a:defRPr sz="8600" b="1"/>
            </a:lvl3pPr>
            <a:lvl4pPr marL="6582777" indent="0">
              <a:buNone/>
              <a:defRPr sz="7700" b="1"/>
            </a:lvl4pPr>
            <a:lvl5pPr marL="8777035" indent="0">
              <a:buNone/>
              <a:defRPr sz="7700" b="1"/>
            </a:lvl5pPr>
            <a:lvl6pPr marL="10971294" indent="0">
              <a:buNone/>
              <a:defRPr sz="7700" b="1"/>
            </a:lvl6pPr>
            <a:lvl7pPr marL="13165552" indent="0">
              <a:buNone/>
              <a:defRPr sz="7700" b="1"/>
            </a:lvl7pPr>
            <a:lvl8pPr marL="15359811" indent="0">
              <a:buNone/>
              <a:defRPr sz="7700" b="1"/>
            </a:lvl8pPr>
            <a:lvl9pPr marL="1755407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" y="13919200"/>
            <a:ext cx="14544677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1" y="9824723"/>
            <a:ext cx="14550391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259" indent="0">
              <a:buNone/>
              <a:defRPr sz="9600" b="1"/>
            </a:lvl2pPr>
            <a:lvl3pPr marL="4388517" indent="0">
              <a:buNone/>
              <a:defRPr sz="8600" b="1"/>
            </a:lvl3pPr>
            <a:lvl4pPr marL="6582777" indent="0">
              <a:buNone/>
              <a:defRPr sz="7700" b="1"/>
            </a:lvl4pPr>
            <a:lvl5pPr marL="8777035" indent="0">
              <a:buNone/>
              <a:defRPr sz="7700" b="1"/>
            </a:lvl5pPr>
            <a:lvl6pPr marL="10971294" indent="0">
              <a:buNone/>
              <a:defRPr sz="7700" b="1"/>
            </a:lvl6pPr>
            <a:lvl7pPr marL="13165552" indent="0">
              <a:buNone/>
              <a:defRPr sz="7700" b="1"/>
            </a:lvl7pPr>
            <a:lvl8pPr marL="15359811" indent="0">
              <a:buNone/>
              <a:defRPr sz="7700" b="1"/>
            </a:lvl8pPr>
            <a:lvl9pPr marL="1755407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1" y="13919200"/>
            <a:ext cx="14550391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CF79B-4CC1-408C-828B-02EA9CDC74B6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32215-D271-4752-B62F-44B42E779C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AE13E-BB45-4C77-9419-FA4B5F5910D5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F24B3-D903-4C4A-93CD-A588A1B49E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235D3-8452-45E2-8C6A-BAD4424BE37C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1BD54-BBDD-410E-89D7-F1AA03B177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4" y="1747520"/>
            <a:ext cx="10829927" cy="743712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0" y="1747525"/>
            <a:ext cx="18402300" cy="37459923"/>
          </a:xfrm>
        </p:spPr>
        <p:txBody>
          <a:bodyPr/>
          <a:lstStyle>
            <a:lvl1pPr>
              <a:defRPr sz="15400"/>
            </a:lvl1pPr>
            <a:lvl2pPr>
              <a:defRPr sz="135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4" y="9184645"/>
            <a:ext cx="10829927" cy="30022803"/>
          </a:xfrm>
        </p:spPr>
        <p:txBody>
          <a:bodyPr/>
          <a:lstStyle>
            <a:lvl1pPr marL="0" indent="0">
              <a:buNone/>
              <a:defRPr sz="6700"/>
            </a:lvl1pPr>
            <a:lvl2pPr marL="2194259" indent="0">
              <a:buNone/>
              <a:defRPr sz="5800"/>
            </a:lvl2pPr>
            <a:lvl3pPr marL="4388517" indent="0">
              <a:buNone/>
              <a:defRPr sz="4800"/>
            </a:lvl3pPr>
            <a:lvl4pPr marL="6582777" indent="0">
              <a:buNone/>
              <a:defRPr sz="4300"/>
            </a:lvl4pPr>
            <a:lvl5pPr marL="8777035" indent="0">
              <a:buNone/>
              <a:defRPr sz="4300"/>
            </a:lvl5pPr>
            <a:lvl6pPr marL="10971294" indent="0">
              <a:buNone/>
              <a:defRPr sz="4300"/>
            </a:lvl6pPr>
            <a:lvl7pPr marL="13165552" indent="0">
              <a:buNone/>
              <a:defRPr sz="4300"/>
            </a:lvl7pPr>
            <a:lvl8pPr marL="15359811" indent="0">
              <a:buNone/>
              <a:defRPr sz="4300"/>
            </a:lvl8pPr>
            <a:lvl9pPr marL="1755407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7BE30-B416-49B7-8DFC-2CCB1CAE58F1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19154-BB59-4D69-948A-A961A3EC5B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7" y="30723842"/>
            <a:ext cx="19751040" cy="3627123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7" y="3921762"/>
            <a:ext cx="19751040" cy="26334720"/>
          </a:xfrm>
        </p:spPr>
        <p:txBody>
          <a:bodyPr rtlCol="0">
            <a:normAutofit/>
          </a:bodyPr>
          <a:lstStyle>
            <a:lvl1pPr marL="0" indent="0">
              <a:buNone/>
              <a:defRPr sz="15400"/>
            </a:lvl1pPr>
            <a:lvl2pPr marL="2194259" indent="0">
              <a:buNone/>
              <a:defRPr sz="13500"/>
            </a:lvl2pPr>
            <a:lvl3pPr marL="4388517" indent="0">
              <a:buNone/>
              <a:defRPr sz="11500"/>
            </a:lvl3pPr>
            <a:lvl4pPr marL="6582777" indent="0">
              <a:buNone/>
              <a:defRPr sz="9600"/>
            </a:lvl4pPr>
            <a:lvl5pPr marL="8777035" indent="0">
              <a:buNone/>
              <a:defRPr sz="9600"/>
            </a:lvl5pPr>
            <a:lvl6pPr marL="10971294" indent="0">
              <a:buNone/>
              <a:defRPr sz="9600"/>
            </a:lvl6pPr>
            <a:lvl7pPr marL="13165552" indent="0">
              <a:buNone/>
              <a:defRPr sz="9600"/>
            </a:lvl7pPr>
            <a:lvl8pPr marL="15359811" indent="0">
              <a:buNone/>
              <a:defRPr sz="9600"/>
            </a:lvl8pPr>
            <a:lvl9pPr marL="17554070" indent="0">
              <a:buNone/>
              <a:defRPr sz="96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7" y="34350965"/>
            <a:ext cx="19751040" cy="5151117"/>
          </a:xfrm>
        </p:spPr>
        <p:txBody>
          <a:bodyPr/>
          <a:lstStyle>
            <a:lvl1pPr marL="0" indent="0">
              <a:buNone/>
              <a:defRPr sz="6700"/>
            </a:lvl1pPr>
            <a:lvl2pPr marL="2194259" indent="0">
              <a:buNone/>
              <a:defRPr sz="5800"/>
            </a:lvl2pPr>
            <a:lvl3pPr marL="4388517" indent="0">
              <a:buNone/>
              <a:defRPr sz="4800"/>
            </a:lvl3pPr>
            <a:lvl4pPr marL="6582777" indent="0">
              <a:buNone/>
              <a:defRPr sz="4300"/>
            </a:lvl4pPr>
            <a:lvl5pPr marL="8777035" indent="0">
              <a:buNone/>
              <a:defRPr sz="4300"/>
            </a:lvl5pPr>
            <a:lvl6pPr marL="10971294" indent="0">
              <a:buNone/>
              <a:defRPr sz="4300"/>
            </a:lvl6pPr>
            <a:lvl7pPr marL="13165552" indent="0">
              <a:buNone/>
              <a:defRPr sz="4300"/>
            </a:lvl7pPr>
            <a:lvl8pPr marL="15359811" indent="0">
              <a:buNone/>
              <a:defRPr sz="4300"/>
            </a:lvl8pPr>
            <a:lvl9pPr marL="1755407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CAE59-B051-4D44-9C09-53FC69F537C9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88F7A-55B3-46E0-AED2-A12B0D023E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46238" y="1757363"/>
            <a:ext cx="29625925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46238" y="10240963"/>
            <a:ext cx="29625925" cy="2896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6238" y="40681275"/>
            <a:ext cx="76803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58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B3CEBA92-81A7-4141-B699-C19E2B1762BE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438" y="40681275"/>
            <a:ext cx="104235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8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838" y="40681275"/>
            <a:ext cx="76803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58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600457C6-39CE-4090-A86D-EDCF300B2A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4675" rtl="0" eaLnBrk="0" fontAlgn="base" hangingPunct="0">
        <a:spcBef>
          <a:spcPct val="0"/>
        </a:spcBef>
        <a:spcAft>
          <a:spcPct val="0"/>
        </a:spcAft>
        <a:defRPr sz="21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137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6pPr>
      <a:lvl7pPr marL="914276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7pPr>
      <a:lvl8pPr marL="1371411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8pPr>
      <a:lvl9pPr marL="1828548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9pPr>
    </p:titleStyle>
    <p:bodyStyle>
      <a:lvl1pPr marL="1643063" indent="-1643063" algn="l" defTabSz="43846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54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562350" indent="-1370013" algn="l" defTabSz="43846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3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84813" indent="-1095375" algn="l" defTabSz="43846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15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678738" indent="-1095375" algn="l" defTabSz="43846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871075" indent="-1095375" algn="l" defTabSz="438467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9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68422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2681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6941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1200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259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8517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2777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7035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1294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5552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59811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4070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/>
          <p:cNvSpPr txBox="1">
            <a:spLocks noChangeArrowheads="1"/>
          </p:cNvSpPr>
          <p:nvPr/>
        </p:nvSpPr>
        <p:spPr bwMode="auto">
          <a:xfrm>
            <a:off x="914400" y="914400"/>
            <a:ext cx="31089600" cy="4954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7" tIns="45714" rIns="91427" bIns="45714">
            <a:spAutoFit/>
          </a:bodyPr>
          <a:lstStyle/>
          <a:p>
            <a:pPr algn="ctr" defTabSz="4387247" eaLnBrk="1" hangingPunct="1">
              <a:defRPr/>
            </a:pPr>
            <a:r>
              <a:rPr lang="en-US" dirty="0" smtClean="0">
                <a:cs typeface="Arial" charset="0"/>
              </a:rPr>
              <a:t>Coupled Fluid-Thermal-Structural Modeling of Motorized Spindle to Reduce Thermal Distortion</a:t>
            </a:r>
          </a:p>
          <a:p>
            <a:pPr algn="ctr" defTabSz="4387247" eaLnBrk="1" hangingPunct="1">
              <a:defRPr/>
            </a:pPr>
            <a:r>
              <a:rPr lang="en-US" sz="4800" dirty="0" smtClean="0"/>
              <a:t>Mallinath </a:t>
            </a:r>
            <a:r>
              <a:rPr lang="en-US" sz="4800" dirty="0"/>
              <a:t>N. Kaulagi</a:t>
            </a:r>
            <a:r>
              <a:rPr lang="en-US" sz="4800" baseline="30000" dirty="0">
                <a:ea typeface="+mn-ea"/>
                <a:cs typeface="Arial" charset="0"/>
              </a:rPr>
              <a:t>1</a:t>
            </a:r>
            <a:r>
              <a:rPr lang="en-US" sz="4800" dirty="0">
                <a:ea typeface="+mn-ea"/>
                <a:cs typeface="Arial" charset="0"/>
              </a:rPr>
              <a:t>, </a:t>
            </a:r>
            <a:r>
              <a:rPr lang="en-US" sz="4800" dirty="0" err="1"/>
              <a:t>Srinivas</a:t>
            </a:r>
            <a:r>
              <a:rPr lang="en-US" sz="4800" dirty="0"/>
              <a:t> N. Grama</a:t>
            </a:r>
            <a:r>
              <a:rPr lang="en-US" sz="4800" baseline="30000" dirty="0">
                <a:ea typeface="+mn-ea"/>
                <a:cs typeface="Arial" charset="0"/>
              </a:rPr>
              <a:t>2</a:t>
            </a:r>
            <a:r>
              <a:rPr lang="en-US" sz="4800" dirty="0"/>
              <a:t>, Ashok N. </a:t>
            </a:r>
            <a:r>
              <a:rPr lang="en-US" sz="4800" dirty="0" smtClean="0"/>
              <a:t>Badhe</a:t>
            </a:r>
            <a:r>
              <a:rPr lang="en-US" sz="4800" baseline="30000" dirty="0" smtClean="0">
                <a:cs typeface="Arial" charset="0"/>
              </a:rPr>
              <a:t>3</a:t>
            </a:r>
            <a:r>
              <a:rPr lang="en-US" sz="4800" dirty="0" smtClean="0">
                <a:cs typeface="Arial" charset="0"/>
              </a:rPr>
              <a:t>, </a:t>
            </a:r>
            <a:r>
              <a:rPr lang="en-US" sz="4800" dirty="0"/>
              <a:t>J. </a:t>
            </a:r>
            <a:r>
              <a:rPr lang="en-US" sz="4800" dirty="0" err="1"/>
              <a:t>Sharana</a:t>
            </a:r>
            <a:r>
              <a:rPr lang="en-US" sz="4800" dirty="0"/>
              <a:t> Basavaraja</a:t>
            </a:r>
            <a:r>
              <a:rPr lang="en-US" sz="4800" baseline="30000" dirty="0">
                <a:cs typeface="Arial" charset="0"/>
              </a:rPr>
              <a:t>4</a:t>
            </a:r>
            <a:endParaRPr lang="en-US" sz="4800" baseline="30000" dirty="0">
              <a:ea typeface="+mn-ea"/>
              <a:cs typeface="Arial" charset="0"/>
            </a:endParaRPr>
          </a:p>
          <a:p>
            <a:pPr marL="914276" indent="-914276" algn="ctr" defTabSz="4387247" eaLnBrk="1" hangingPunct="1">
              <a:defRPr/>
            </a:pPr>
            <a:r>
              <a:rPr lang="en-US" sz="4800" baseline="30000" dirty="0">
                <a:cs typeface="Arial" charset="0"/>
              </a:rPr>
              <a:t>1,4 </a:t>
            </a:r>
            <a:r>
              <a:rPr lang="en-US" sz="4800" dirty="0"/>
              <a:t>B. M. S. College of Engineering, </a:t>
            </a:r>
            <a:r>
              <a:rPr lang="en-US" sz="4800" dirty="0" err="1"/>
              <a:t>Bengaluru</a:t>
            </a:r>
            <a:r>
              <a:rPr lang="en-US" sz="4800" dirty="0"/>
              <a:t>, KA, India</a:t>
            </a:r>
            <a:endParaRPr lang="en-US" sz="4800" dirty="0">
              <a:ea typeface="+mn-ea"/>
              <a:cs typeface="Arial" charset="0"/>
            </a:endParaRPr>
          </a:p>
          <a:p>
            <a:pPr marL="914276" indent="-914276" algn="ctr" defTabSz="4387247" eaLnBrk="1" hangingPunct="1">
              <a:defRPr/>
            </a:pPr>
            <a:r>
              <a:rPr lang="en-US" sz="4800" dirty="0">
                <a:ea typeface="+mn-ea"/>
                <a:cs typeface="Arial" charset="0"/>
              </a:rPr>
              <a:t> </a:t>
            </a:r>
            <a:r>
              <a:rPr lang="en-US" sz="4800" baseline="30000" dirty="0">
                <a:cs typeface="Arial" charset="0"/>
              </a:rPr>
              <a:t>2,3 </a:t>
            </a:r>
            <a:r>
              <a:rPr lang="en-US" sz="4800" dirty="0" smtClean="0"/>
              <a:t>Dr. </a:t>
            </a:r>
            <a:r>
              <a:rPr lang="en-US" sz="4800" dirty="0" err="1" smtClean="0"/>
              <a:t>Kalam</a:t>
            </a:r>
            <a:r>
              <a:rPr lang="en-US" sz="4800" dirty="0" smtClean="0"/>
              <a:t> center for innovation, Bharat </a:t>
            </a:r>
            <a:r>
              <a:rPr lang="en-US" sz="4800" dirty="0"/>
              <a:t>Fritz Werner Ltd., </a:t>
            </a:r>
            <a:r>
              <a:rPr lang="en-US" sz="4800" dirty="0" err="1"/>
              <a:t>Bengaluru</a:t>
            </a:r>
            <a:r>
              <a:rPr lang="en-US" sz="4800" dirty="0"/>
              <a:t>, KA, India</a:t>
            </a:r>
            <a:endParaRPr lang="en-US" sz="4800" dirty="0">
              <a:ea typeface="+mn-ea"/>
              <a:cs typeface="Arial" charset="0"/>
            </a:endParaRPr>
          </a:p>
        </p:txBody>
      </p:sp>
      <p:sp>
        <p:nvSpPr>
          <p:cNvPr id="2051" name="TextBox 22"/>
          <p:cNvSpPr txBox="1">
            <a:spLocks noChangeArrowheads="1"/>
          </p:cNvSpPr>
          <p:nvPr/>
        </p:nvSpPr>
        <p:spPr bwMode="auto">
          <a:xfrm>
            <a:off x="17373600" y="26517600"/>
            <a:ext cx="14630400" cy="1015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3000" dirty="0" smtClean="0"/>
              <a:t> Coupled structural-thermal-fluid multi-physics analysis is performed in COMSOL to obtain thermal distortion at the tool-end of the spindle shaft.</a:t>
            </a:r>
            <a:endParaRPr lang="en-IN" sz="3000" dirty="0"/>
          </a:p>
        </p:txBody>
      </p:sp>
      <p:sp>
        <p:nvSpPr>
          <p:cNvPr id="24" name="TextBox 23"/>
          <p:cNvSpPr txBox="1"/>
          <p:nvPr/>
        </p:nvSpPr>
        <p:spPr>
          <a:xfrm>
            <a:off x="16459200" y="38738425"/>
            <a:ext cx="15544800" cy="3323975"/>
          </a:xfrm>
          <a:prstGeom prst="rect">
            <a:avLst/>
          </a:prstGeom>
          <a:noFill/>
        </p:spPr>
        <p:txBody>
          <a:bodyPr wrap="square" lIns="91427" tIns="45714" rIns="91427" bIns="45714">
            <a:spAutoFit/>
          </a:bodyPr>
          <a:lstStyle/>
          <a:p>
            <a:pPr defTabSz="43885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b="1" dirty="0">
                <a:latin typeface="Arial" panose="020B0604020202020204" pitchFamily="34" charset="0"/>
                <a:ea typeface="+mn-ea"/>
                <a:cs typeface="Arial" pitchFamily="34" charset="0"/>
              </a:rPr>
              <a:t> References</a:t>
            </a:r>
            <a:r>
              <a:rPr lang="en-US" sz="3000" dirty="0">
                <a:latin typeface="Arial" panose="020B0604020202020204" pitchFamily="34" charset="0"/>
                <a:ea typeface="+mn-ea"/>
                <a:cs typeface="Arial" pitchFamily="34" charset="0"/>
              </a:rPr>
              <a:t>:</a:t>
            </a:r>
            <a:endParaRPr lang="en-IN" sz="3000" dirty="0"/>
          </a:p>
          <a:p>
            <a:pPr marL="1142843" indent="-1142843" defTabSz="4388517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3000" dirty="0" smtClean="0"/>
              <a:t>FAG manual, Axial angular contact ball </a:t>
            </a:r>
            <a:r>
              <a:rPr lang="en-US" sz="3000" dirty="0" err="1" smtClean="0"/>
              <a:t>bearings,SchaeﬄerTechnologies</a:t>
            </a:r>
            <a:r>
              <a:rPr lang="en-US" sz="3000" dirty="0" smtClean="0"/>
              <a:t> </a:t>
            </a:r>
            <a:r>
              <a:rPr lang="en-US" sz="3000" dirty="0" err="1" smtClean="0"/>
              <a:t>GmbHCo</a:t>
            </a:r>
            <a:r>
              <a:rPr lang="en-US" sz="3000" dirty="0" smtClean="0"/>
              <a:t>. KG  (2010)</a:t>
            </a:r>
          </a:p>
          <a:p>
            <a:pPr marL="1142843" indent="-1142843" defTabSz="4388517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3000" dirty="0" err="1" smtClean="0">
                <a:latin typeface="Arial" panose="020B0604020202020204" pitchFamily="34" charset="0"/>
                <a:cs typeface="Arial" pitchFamily="34" charset="0"/>
              </a:rPr>
              <a:t>Grama</a:t>
            </a:r>
            <a:r>
              <a:rPr lang="en-US" sz="3000" dirty="0" smtClean="0">
                <a:latin typeface="Arial" panose="020B0604020202020204" pitchFamily="34" charset="0"/>
                <a:cs typeface="Arial" pitchFamily="34" charset="0"/>
              </a:rPr>
              <a:t> et al, A model-based cooling strategy for motorized spindle to reduce thermal errors, </a:t>
            </a:r>
            <a:r>
              <a:rPr lang="en-US" sz="3000" dirty="0" smtClean="0"/>
              <a:t>IJMTM, 132, 3–16  (2018) </a:t>
            </a:r>
          </a:p>
          <a:p>
            <a:pPr marL="1142843" indent="-1142843" defTabSz="4388517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3000" dirty="0" smtClean="0"/>
              <a:t>M </a:t>
            </a:r>
            <a:r>
              <a:rPr lang="en-US" sz="3000" dirty="0" err="1"/>
              <a:t>Necat</a:t>
            </a:r>
            <a:r>
              <a:rPr lang="en-US" sz="3000" dirty="0"/>
              <a:t> </a:t>
            </a:r>
            <a:r>
              <a:rPr lang="en-US" sz="3000" dirty="0" err="1"/>
              <a:t>Ozisik</a:t>
            </a:r>
            <a:r>
              <a:rPr lang="en-US" sz="3000" dirty="0"/>
              <a:t>, Inverse heat transfer: fundamentals and applications, CRC Press (2000</a:t>
            </a:r>
            <a:r>
              <a:rPr lang="en-US" sz="3000" dirty="0" smtClean="0"/>
              <a:t>)</a:t>
            </a: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914400" y="6400800"/>
            <a:ext cx="15544800" cy="2015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>
            <a:spAutoFit/>
          </a:bodyPr>
          <a:lstStyle/>
          <a:p>
            <a:pPr algn="just"/>
            <a:r>
              <a:rPr lang="en-US" sz="3500" b="1" dirty="0" smtClean="0"/>
              <a:t>Problem definition and objectives</a:t>
            </a:r>
            <a:r>
              <a:rPr lang="en-US" sz="3500" dirty="0" smtClean="0"/>
              <a:t>: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en-IN" altLang="en-US" sz="3000" dirty="0" smtClean="0"/>
              <a:t> Heat generation characterization of motorized spindle using inverse techniques.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en-IN" altLang="en-US" sz="3000" dirty="0" smtClean="0"/>
              <a:t> Coolant channel optimization to reduce thermal distortion.</a:t>
            </a:r>
          </a:p>
          <a:p>
            <a:pPr algn="just"/>
            <a:endParaRPr lang="en-US" altLang="en-US" sz="3000" dirty="0"/>
          </a:p>
        </p:txBody>
      </p:sp>
      <p:sp>
        <p:nvSpPr>
          <p:cNvPr id="2054" name="TextBox 33"/>
          <p:cNvSpPr txBox="1">
            <a:spLocks noChangeArrowheads="1"/>
          </p:cNvSpPr>
          <p:nvPr/>
        </p:nvSpPr>
        <p:spPr bwMode="auto">
          <a:xfrm>
            <a:off x="1828800" y="12801600"/>
            <a:ext cx="12801600" cy="477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 eaLnBrk="1" hangingPunct="1"/>
            <a:r>
              <a:rPr lang="en-US" altLang="en-US" sz="2500" b="1" dirty="0">
                <a:cs typeface="Arial" charset="0"/>
              </a:rPr>
              <a:t> Figure </a:t>
            </a:r>
            <a:r>
              <a:rPr lang="en-US" altLang="en-US" sz="2500" b="1" dirty="0" smtClean="0">
                <a:cs typeface="Arial" charset="0"/>
              </a:rPr>
              <a:t>1:</a:t>
            </a:r>
            <a:r>
              <a:rPr lang="en-US" altLang="en-US" sz="2500" dirty="0" smtClean="0">
                <a:cs typeface="Arial" charset="0"/>
              </a:rPr>
              <a:t> a) Sectional </a:t>
            </a:r>
            <a:r>
              <a:rPr lang="en-US" altLang="en-US" sz="2500" dirty="0">
                <a:cs typeface="Arial" charset="0"/>
              </a:rPr>
              <a:t>view </a:t>
            </a:r>
            <a:r>
              <a:rPr lang="en-US" altLang="en-US" sz="2500" dirty="0" smtClean="0">
                <a:cs typeface="Arial" charset="0"/>
              </a:rPr>
              <a:t> and b) isometric view of </a:t>
            </a:r>
            <a:r>
              <a:rPr lang="en-US" altLang="en-US" sz="2500" dirty="0">
                <a:cs typeface="Arial" charset="0"/>
              </a:rPr>
              <a:t>motorized milling </a:t>
            </a:r>
            <a:r>
              <a:rPr lang="en-US" altLang="en-US" sz="2500" dirty="0" smtClean="0">
                <a:cs typeface="Arial" charset="0"/>
              </a:rPr>
              <a:t>spindle.</a:t>
            </a:r>
            <a:endParaRPr lang="en-US" altLang="en-US" sz="2500" dirty="0">
              <a:cs typeface="Arial" charset="0"/>
            </a:endParaRPr>
          </a:p>
        </p:txBody>
      </p:sp>
      <p:sp>
        <p:nvSpPr>
          <p:cNvPr id="2056" name="TextBox 15"/>
          <p:cNvSpPr txBox="1">
            <a:spLocks noChangeArrowheads="1"/>
          </p:cNvSpPr>
          <p:nvPr/>
        </p:nvSpPr>
        <p:spPr bwMode="auto">
          <a:xfrm>
            <a:off x="914400" y="13605820"/>
            <a:ext cx="15544800" cy="1938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 algn="just" eaLnBrk="1" hangingPunct="1">
              <a:buFont typeface="Wingdings" pitchFamily="2" charset="2"/>
              <a:buChar char="Ø"/>
            </a:pPr>
            <a:r>
              <a:rPr lang="en-IN" altLang="en-US" sz="3000" dirty="0"/>
              <a:t>4-noded </a:t>
            </a:r>
            <a:r>
              <a:rPr lang="en-IN" altLang="en-US" sz="3000" dirty="0" smtClean="0"/>
              <a:t>tetrahedron linear </a:t>
            </a:r>
            <a:r>
              <a:rPr lang="en-IN" altLang="en-US" sz="3000" dirty="0" smtClean="0"/>
              <a:t>element;  </a:t>
            </a:r>
            <a:r>
              <a:rPr lang="en-IN" altLang="en-US" sz="3000" dirty="0" smtClean="0"/>
              <a:t>spindle Material – Alloy steel</a:t>
            </a:r>
            <a:endParaRPr lang="en-IN" altLang="en-US" sz="3000" dirty="0"/>
          </a:p>
          <a:p>
            <a:pPr algn="just" eaLnBrk="1" hangingPunct="1">
              <a:buFont typeface="Wingdings" pitchFamily="2" charset="2"/>
              <a:buChar char="Ø"/>
            </a:pPr>
            <a:r>
              <a:rPr lang="en-IN" altLang="en-US" sz="3000" dirty="0" smtClean="0"/>
              <a:t>Coolant type: VG-32 oil, inlet flow rate: </a:t>
            </a:r>
            <a:r>
              <a:rPr lang="en-IN" altLang="en-US" sz="3000" i="1" dirty="0"/>
              <a:t>Q</a:t>
            </a:r>
            <a:r>
              <a:rPr lang="en-IN" altLang="en-US" sz="3000" i="1" baseline="-25000" dirty="0"/>
              <a:t>in</a:t>
            </a:r>
            <a:r>
              <a:rPr lang="en-IN" altLang="en-US" sz="3000" dirty="0"/>
              <a:t>=15 L/min</a:t>
            </a:r>
            <a:r>
              <a:rPr lang="en-IN" altLang="en-US" sz="3000" dirty="0" smtClean="0"/>
              <a:t>, outlet pressure = 1 bar </a:t>
            </a:r>
            <a:r>
              <a:rPr lang="en-IN" altLang="en-US" sz="3000" dirty="0"/>
              <a:t>(</a:t>
            </a:r>
            <a:r>
              <a:rPr lang="en-IN" altLang="en-US" sz="3000" dirty="0" err="1"/>
              <a:t>atm</a:t>
            </a:r>
            <a:r>
              <a:rPr lang="en-IN" altLang="en-US" sz="3000" dirty="0" smtClean="0"/>
              <a:t>)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en-IN" altLang="en-US" sz="3000" dirty="0" smtClean="0"/>
              <a:t>Flow type: laminar flow (based on </a:t>
            </a:r>
            <a:r>
              <a:rPr lang="en-IN" altLang="en-US" sz="3000" i="1" dirty="0" smtClean="0"/>
              <a:t>R</a:t>
            </a:r>
            <a:r>
              <a:rPr lang="en-IN" altLang="en-US" sz="3000" i="1" baseline="-25000" dirty="0" smtClean="0"/>
              <a:t>e</a:t>
            </a:r>
            <a:r>
              <a:rPr lang="en-IN" altLang="en-US" sz="3000" baseline="-25000" dirty="0" smtClean="0"/>
              <a:t> </a:t>
            </a:r>
            <a:r>
              <a:rPr lang="en-IN" altLang="en-US" sz="3000" dirty="0" smtClean="0"/>
              <a:t>number) ; 3-D numerical analysis </a:t>
            </a:r>
            <a:endParaRPr lang="en-IN" altLang="en-US" sz="3000" dirty="0"/>
          </a:p>
          <a:p>
            <a:pPr algn="just" eaLnBrk="1" hangingPunct="1">
              <a:buFont typeface="Wingdings" pitchFamily="2" charset="2"/>
              <a:buChar char="Ø"/>
            </a:pPr>
            <a:r>
              <a:rPr lang="en-IN" altLang="en-US" sz="3000" dirty="0" smtClean="0"/>
              <a:t>Bearing </a:t>
            </a:r>
            <a:r>
              <a:rPr lang="en-IN" altLang="en-US" sz="3000" dirty="0"/>
              <a:t>radial stiffness is twice that of axial </a:t>
            </a:r>
            <a:r>
              <a:rPr lang="en-IN" altLang="en-US" sz="3000" dirty="0" smtClean="0"/>
              <a:t>stiffness [1]</a:t>
            </a:r>
            <a:endParaRPr lang="en-IN" altLang="en-US" sz="3000" dirty="0"/>
          </a:p>
        </p:txBody>
      </p:sp>
      <p:sp>
        <p:nvSpPr>
          <p:cNvPr id="2060" name="TextBox 28"/>
          <p:cNvSpPr txBox="1">
            <a:spLocks noChangeArrowheads="1"/>
          </p:cNvSpPr>
          <p:nvPr/>
        </p:nvSpPr>
        <p:spPr bwMode="auto">
          <a:xfrm>
            <a:off x="17373600" y="13716000"/>
            <a:ext cx="13716000" cy="477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 algn="ctr" eaLnBrk="1" hangingPunct="1"/>
            <a:r>
              <a:rPr lang="en-US" altLang="en-US" sz="2500" b="1" dirty="0">
                <a:cs typeface="Arial" charset="0"/>
              </a:rPr>
              <a:t>Figure </a:t>
            </a:r>
            <a:r>
              <a:rPr lang="en-US" altLang="en-US" sz="2500" b="1" dirty="0" smtClean="0">
                <a:cs typeface="Arial" charset="0"/>
              </a:rPr>
              <a:t>5</a:t>
            </a:r>
            <a:r>
              <a:rPr lang="en-US" altLang="en-US" sz="2500" dirty="0" smtClean="0">
                <a:cs typeface="Arial" charset="0"/>
              </a:rPr>
              <a:t>. </a:t>
            </a:r>
            <a:r>
              <a:rPr lang="en-US" altLang="en-US" sz="2500" dirty="0">
                <a:cs typeface="Arial" charset="0"/>
              </a:rPr>
              <a:t>Temperature distribution of </a:t>
            </a:r>
            <a:r>
              <a:rPr lang="en-US" altLang="en-US" sz="2500" dirty="0" smtClean="0">
                <a:cs typeface="Arial" charset="0"/>
              </a:rPr>
              <a:t>coolant in the existing spindle model </a:t>
            </a:r>
            <a:endParaRPr lang="en-US" altLang="en-US" sz="2500" dirty="0">
              <a:cs typeface="Arial" charset="0"/>
            </a:endParaRPr>
          </a:p>
        </p:txBody>
      </p:sp>
      <p:sp>
        <p:nvSpPr>
          <p:cNvPr id="2065" name="TextBox 15"/>
          <p:cNvSpPr txBox="1">
            <a:spLocks noChangeArrowheads="1"/>
          </p:cNvSpPr>
          <p:nvPr/>
        </p:nvSpPr>
        <p:spPr bwMode="auto">
          <a:xfrm>
            <a:off x="17373600" y="12801600"/>
            <a:ext cx="137160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>
            <a:spAutoFit/>
          </a:bodyPr>
          <a:lstStyle/>
          <a:p>
            <a:pPr algn="just" eaLnBrk="1" hangingPunct="1"/>
            <a:endParaRPr lang="en-US" altLang="en-US" sz="4500" dirty="0"/>
          </a:p>
        </p:txBody>
      </p:sp>
      <p:sp>
        <p:nvSpPr>
          <p:cNvPr id="2068" name="TextBox 28"/>
          <p:cNvSpPr txBox="1">
            <a:spLocks noChangeArrowheads="1"/>
          </p:cNvSpPr>
          <p:nvPr/>
        </p:nvSpPr>
        <p:spPr bwMode="auto">
          <a:xfrm>
            <a:off x="19202400" y="30175200"/>
            <a:ext cx="9144000" cy="477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 algn="ctr" eaLnBrk="1" hangingPunct="1"/>
            <a:r>
              <a:rPr lang="en-US" altLang="en-US" sz="2500" b="1" dirty="0">
                <a:cs typeface="Arial" charset="0"/>
              </a:rPr>
              <a:t>Figure </a:t>
            </a:r>
            <a:r>
              <a:rPr lang="en-US" altLang="en-US" sz="2500" b="1" dirty="0" smtClean="0">
                <a:cs typeface="Arial" charset="0"/>
              </a:rPr>
              <a:t>8</a:t>
            </a:r>
            <a:r>
              <a:rPr lang="en-US" altLang="en-US" sz="2500" dirty="0" smtClean="0">
                <a:cs typeface="Arial" charset="0"/>
              </a:rPr>
              <a:t>. </a:t>
            </a:r>
            <a:r>
              <a:rPr lang="en-US" altLang="en-US" sz="2500" dirty="0">
                <a:cs typeface="Arial" charset="0"/>
              </a:rPr>
              <a:t>Thermal distortion of spindle shaft</a:t>
            </a:r>
          </a:p>
        </p:txBody>
      </p:sp>
      <p:pic>
        <p:nvPicPr>
          <p:cNvPr id="2120" name="Picture 78" descr="C:\Users\Mallinath\Desktop\Untitled2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9144000"/>
            <a:ext cx="7315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24" name="TextBox 7"/>
          <p:cNvSpPr txBox="1">
            <a:spLocks noChangeArrowheads="1"/>
          </p:cNvSpPr>
          <p:nvPr/>
        </p:nvSpPr>
        <p:spPr bwMode="auto">
          <a:xfrm>
            <a:off x="914400" y="8229600"/>
            <a:ext cx="11887200" cy="630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>
            <a:spAutoFit/>
          </a:bodyPr>
          <a:lstStyle/>
          <a:p>
            <a:pPr algn="just" eaLnBrk="1" hangingPunct="1"/>
            <a:r>
              <a:rPr lang="en-US" altLang="en-US" sz="3500" b="1" dirty="0" smtClean="0"/>
              <a:t>Boundary </a:t>
            </a:r>
            <a:r>
              <a:rPr lang="en-US" altLang="en-US" sz="3500" b="1" dirty="0"/>
              <a:t>conditions:</a:t>
            </a:r>
            <a:endParaRPr lang="en-US" altLang="en-US" sz="3500" dirty="0"/>
          </a:p>
        </p:txBody>
      </p:sp>
      <p:sp>
        <p:nvSpPr>
          <p:cNvPr id="2125" name="Rectangle 131"/>
          <p:cNvSpPr>
            <a:spLocks noChangeArrowheads="1"/>
          </p:cNvSpPr>
          <p:nvPr/>
        </p:nvSpPr>
        <p:spPr bwMode="auto">
          <a:xfrm>
            <a:off x="914400" y="24688800"/>
            <a:ext cx="14630400" cy="13018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buFont typeface="Wingdings" pitchFamily="2" charset="2"/>
              <a:buChar char="Ø"/>
            </a:pPr>
            <a:r>
              <a:rPr lang="en-IN" altLang="en-US" sz="3000" dirty="0" smtClean="0"/>
              <a:t> Unknown heat sources: front bearing </a:t>
            </a:r>
            <a:r>
              <a:rPr lang="en-IN" altLang="en-US" sz="3000" i="1" dirty="0" smtClean="0"/>
              <a:t>(Q</a:t>
            </a:r>
            <a:r>
              <a:rPr lang="en-IN" altLang="en-US" sz="3000" i="1" baseline="-25000" dirty="0" smtClean="0"/>
              <a:t>1</a:t>
            </a:r>
            <a:r>
              <a:rPr lang="en-IN" altLang="en-US" sz="3000" i="1" dirty="0" smtClean="0"/>
              <a:t>),</a:t>
            </a:r>
            <a:r>
              <a:rPr lang="en-IN" altLang="en-US" sz="3000" dirty="0" smtClean="0"/>
              <a:t> rear bearing </a:t>
            </a:r>
            <a:r>
              <a:rPr lang="en-IN" altLang="en-US" sz="3000" i="1" dirty="0" smtClean="0"/>
              <a:t>(Q</a:t>
            </a:r>
            <a:r>
              <a:rPr lang="en-IN" altLang="en-US" sz="3000" i="1" baseline="-25000" dirty="0" smtClean="0"/>
              <a:t>2</a:t>
            </a:r>
            <a:r>
              <a:rPr lang="en-IN" altLang="en-US" sz="3000" i="1" dirty="0" smtClean="0"/>
              <a:t>)</a:t>
            </a:r>
            <a:r>
              <a:rPr lang="en-IN" altLang="en-US" sz="3000" dirty="0" smtClean="0"/>
              <a:t>, motor </a:t>
            </a:r>
            <a:r>
              <a:rPr lang="en-IN" altLang="en-US" sz="3000" i="1" dirty="0" smtClean="0"/>
              <a:t>(Q</a:t>
            </a:r>
            <a:r>
              <a:rPr lang="en-IN" altLang="en-US" sz="3000" i="1" baseline="-25000" dirty="0" smtClean="0"/>
              <a:t>3</a:t>
            </a:r>
            <a:r>
              <a:rPr lang="en-IN" altLang="en-US" sz="3000" i="1" dirty="0" smtClean="0"/>
              <a:t>)</a:t>
            </a:r>
            <a:r>
              <a:rPr lang="en-IN" altLang="en-US" sz="3000" dirty="0" smtClean="0"/>
              <a:t> are estimated using inverse techniques [3].</a:t>
            </a: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en-IN" altLang="en-US" sz="3000" dirty="0" smtClean="0"/>
              <a:t>Non-uniform temperature distribution is observed near front bearings.</a:t>
            </a:r>
          </a:p>
          <a:p>
            <a:pPr algn="just" eaLnBrk="1" hangingPunct="1">
              <a:buFont typeface="Wingdings" pitchFamily="2" charset="2"/>
              <a:buChar char="Ø"/>
            </a:pPr>
            <a:endParaRPr lang="en-IN" altLang="en-US" sz="3000" b="1" dirty="0" smtClean="0"/>
          </a:p>
        </p:txBody>
      </p:sp>
      <p:sp>
        <p:nvSpPr>
          <p:cNvPr id="2131" name="TextBox 144"/>
          <p:cNvSpPr txBox="1">
            <a:spLocks noChangeArrowheads="1"/>
          </p:cNvSpPr>
          <p:nvPr/>
        </p:nvSpPr>
        <p:spPr bwMode="auto">
          <a:xfrm>
            <a:off x="17373600" y="6400800"/>
            <a:ext cx="13716000" cy="630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>
            <a:spAutoFit/>
          </a:bodyPr>
          <a:lstStyle/>
          <a:p>
            <a:pPr algn="just" eaLnBrk="1" hangingPunct="1"/>
            <a:r>
              <a:rPr lang="en-US" altLang="en-US" sz="3500" b="1" dirty="0" smtClean="0"/>
              <a:t>Optimization of coolant channel using COMSOL </a:t>
            </a:r>
            <a:r>
              <a:rPr lang="en-US" altLang="en-US" sz="3500" b="1" dirty="0" err="1" smtClean="0"/>
              <a:t>multiphysics</a:t>
            </a:r>
            <a:r>
              <a:rPr lang="en-US" altLang="en-US" sz="3500" b="1" dirty="0" smtClean="0"/>
              <a:t>:</a:t>
            </a:r>
            <a:endParaRPr lang="en-US" altLang="en-US" sz="3500" dirty="0"/>
          </a:p>
        </p:txBody>
      </p:sp>
      <p:sp>
        <p:nvSpPr>
          <p:cNvPr id="41" name="TextBox 7"/>
          <p:cNvSpPr txBox="1">
            <a:spLocks noChangeArrowheads="1"/>
          </p:cNvSpPr>
          <p:nvPr/>
        </p:nvSpPr>
        <p:spPr bwMode="auto">
          <a:xfrm>
            <a:off x="914400" y="23774400"/>
            <a:ext cx="13716000" cy="630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 algn="just" eaLnBrk="1" hangingPunct="1"/>
            <a:r>
              <a:rPr lang="en-US" altLang="en-US" sz="3500" b="1" dirty="0" smtClean="0"/>
              <a:t>Inverse method </a:t>
            </a:r>
            <a:r>
              <a:rPr lang="en-US" altLang="en-US" sz="3500" b="1" dirty="0"/>
              <a:t>for </a:t>
            </a:r>
            <a:r>
              <a:rPr lang="en-US" altLang="en-US" sz="3500" b="1" dirty="0" smtClean="0"/>
              <a:t>steady </a:t>
            </a:r>
            <a:r>
              <a:rPr lang="en-US" altLang="en-US" sz="3500" b="1" dirty="0"/>
              <a:t>state </a:t>
            </a:r>
            <a:r>
              <a:rPr lang="en-US" altLang="en-US" sz="3500" b="1" dirty="0" smtClean="0"/>
              <a:t>heat </a:t>
            </a:r>
            <a:r>
              <a:rPr lang="en-US" altLang="en-US" sz="3500" b="1" dirty="0"/>
              <a:t>generation estimation:</a:t>
            </a:r>
            <a:endParaRPr lang="en-US" altLang="en-US" sz="3500" dirty="0"/>
          </a:p>
        </p:txBody>
      </p:sp>
      <p:pic>
        <p:nvPicPr>
          <p:cNvPr id="1029" name="Picture 5" descr="C:\Users\Mallinath\Desktop\compplot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15544800"/>
            <a:ext cx="12801600" cy="7315200"/>
          </a:xfrm>
          <a:prstGeom prst="rect">
            <a:avLst/>
          </a:prstGeom>
          <a:noFill/>
        </p:spPr>
      </p:pic>
      <p:sp>
        <p:nvSpPr>
          <p:cNvPr id="48" name="Content Placeholder 2"/>
          <p:cNvSpPr txBox="1">
            <a:spLocks/>
          </p:cNvSpPr>
          <p:nvPr/>
        </p:nvSpPr>
        <p:spPr bwMode="auto">
          <a:xfrm>
            <a:off x="4572000" y="22814281"/>
            <a:ext cx="73152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38852" tIns="219426" rIns="438852" bIns="219426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endParaRPr lang="en-US" sz="1500" b="1" dirty="0" smtClean="0">
              <a:cs typeface="Arial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2500" b="1" dirty="0" smtClean="0">
                <a:cs typeface="Arial" charset="0"/>
              </a:rPr>
              <a:t>Figure 2:</a:t>
            </a:r>
            <a:r>
              <a:rPr lang="en-IN" sz="2500" b="1" dirty="0" smtClean="0">
                <a:cs typeface="Arial" charset="0"/>
              </a:rPr>
              <a:t> </a:t>
            </a:r>
            <a:r>
              <a:rPr lang="en-IN" sz="2500" dirty="0" smtClean="0">
                <a:cs typeface="Arial" charset="0"/>
              </a:rPr>
              <a:t>Actual experimental setup [2]. </a:t>
            </a:r>
            <a:r>
              <a:rPr lang="en-IN" sz="2500" b="1" dirty="0" smtClean="0">
                <a:cs typeface="Arial" charset="0"/>
              </a:rPr>
              <a:t> </a:t>
            </a:r>
            <a:endParaRPr lang="en-US" sz="2500" dirty="0">
              <a:cs typeface="Arial" charset="0"/>
            </a:endParaRPr>
          </a:p>
        </p:txBody>
      </p:sp>
      <p:sp>
        <p:nvSpPr>
          <p:cNvPr id="40" name="TextBox 28"/>
          <p:cNvSpPr txBox="1">
            <a:spLocks noChangeArrowheads="1"/>
          </p:cNvSpPr>
          <p:nvPr/>
        </p:nvSpPr>
        <p:spPr bwMode="auto">
          <a:xfrm>
            <a:off x="17373600" y="17373600"/>
            <a:ext cx="13716000" cy="477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 algn="ctr" eaLnBrk="1" hangingPunct="1"/>
            <a:r>
              <a:rPr lang="en-US" altLang="en-US" sz="2500" b="1" dirty="0">
                <a:cs typeface="Arial" charset="0"/>
              </a:rPr>
              <a:t>Figure </a:t>
            </a:r>
            <a:r>
              <a:rPr lang="en-US" altLang="en-US" sz="2500" b="1" dirty="0" smtClean="0">
                <a:cs typeface="Arial" charset="0"/>
              </a:rPr>
              <a:t>6</a:t>
            </a:r>
            <a:r>
              <a:rPr lang="en-US" altLang="en-US" sz="2500" dirty="0" smtClean="0">
                <a:cs typeface="Arial" charset="0"/>
              </a:rPr>
              <a:t>. Temperature across section E-E and F-F for existing spindle design</a:t>
            </a:r>
            <a:endParaRPr lang="en-US" altLang="en-US" sz="2500" dirty="0">
              <a:cs typeface="Arial" charset="0"/>
            </a:endParaRPr>
          </a:p>
        </p:txBody>
      </p:sp>
      <p:sp>
        <p:nvSpPr>
          <p:cNvPr id="49" name="TextBox 28"/>
          <p:cNvSpPr txBox="1">
            <a:spLocks noChangeArrowheads="1"/>
          </p:cNvSpPr>
          <p:nvPr/>
        </p:nvSpPr>
        <p:spPr bwMode="auto">
          <a:xfrm>
            <a:off x="18288000" y="22382958"/>
            <a:ext cx="13716000" cy="477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 algn="ctr" eaLnBrk="1" hangingPunct="1"/>
            <a:r>
              <a:rPr lang="en-US" altLang="en-US" sz="2500" b="1" dirty="0">
                <a:cs typeface="Arial" charset="0"/>
              </a:rPr>
              <a:t>Figure </a:t>
            </a:r>
            <a:r>
              <a:rPr lang="en-US" altLang="en-US" sz="2500" b="1" dirty="0" smtClean="0">
                <a:cs typeface="Arial" charset="0"/>
              </a:rPr>
              <a:t>7</a:t>
            </a:r>
            <a:r>
              <a:rPr lang="en-US" altLang="en-US" sz="2500" dirty="0" smtClean="0">
                <a:cs typeface="Arial" charset="0"/>
              </a:rPr>
              <a:t>. Temperature variation across sections  E-E and F-F for optimized spindle design.</a:t>
            </a:r>
            <a:endParaRPr lang="en-US" altLang="en-US" sz="2500" dirty="0">
              <a:cs typeface="Arial" charset="0"/>
            </a:endParaRPr>
          </a:p>
        </p:txBody>
      </p:sp>
      <p:sp>
        <p:nvSpPr>
          <p:cNvPr id="51" name="TextBox 28"/>
          <p:cNvSpPr txBox="1">
            <a:spLocks noChangeArrowheads="1"/>
          </p:cNvSpPr>
          <p:nvPr/>
        </p:nvSpPr>
        <p:spPr bwMode="auto">
          <a:xfrm>
            <a:off x="19202400" y="34270158"/>
            <a:ext cx="9144000" cy="477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500" b="1" dirty="0" smtClean="0">
                <a:cs typeface="Arial" charset="0"/>
              </a:rPr>
              <a:t>Table 3.</a:t>
            </a:r>
            <a:r>
              <a:rPr lang="en-US" sz="2500" dirty="0" smtClean="0">
                <a:cs typeface="Arial" charset="0"/>
              </a:rPr>
              <a:t> </a:t>
            </a:r>
            <a:r>
              <a:rPr lang="en-US" sz="2500" dirty="0" smtClean="0">
                <a:solidFill>
                  <a:schemeClr val="tx2"/>
                </a:solidFill>
                <a:cs typeface="Arial" charset="0"/>
              </a:rPr>
              <a:t>Axial and angular thermal distortion of spindle shaft.</a:t>
            </a:r>
            <a:endParaRPr lang="en-US" sz="2500" dirty="0">
              <a:cs typeface="Arial" charset="0"/>
            </a:endParaRPr>
          </a:p>
        </p:txBody>
      </p:sp>
      <p:graphicFrame>
        <p:nvGraphicFramePr>
          <p:cNvPr id="52" name="Table 51"/>
          <p:cNvGraphicFramePr>
            <a:graphicFrameLocks noGrp="1"/>
          </p:cNvGraphicFramePr>
          <p:nvPr/>
        </p:nvGraphicFramePr>
        <p:xfrm>
          <a:off x="21945600" y="23774399"/>
          <a:ext cx="5486400" cy="1828801"/>
        </p:xfrm>
        <a:graphic>
          <a:graphicData uri="http://schemas.openxmlformats.org/drawingml/2006/table">
            <a:tbl>
              <a:tblPr/>
              <a:tblGrid>
                <a:gridCol w="2351314"/>
                <a:gridCol w="1567543"/>
                <a:gridCol w="1567543"/>
              </a:tblGrid>
              <a:tr h="95794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mbria Math"/>
                          <a:cs typeface="Arial" pitchFamily="34" charset="0"/>
                        </a:rPr>
                        <a:t>Temperature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mbria Math"/>
                          <a:cs typeface="Arial" pitchFamily="34" charset="0"/>
                        </a:rPr>
                        <a:t>variation </a:t>
                      </a:r>
                      <a:r>
                        <a:rPr lang="en-IN" sz="3000" dirty="0" smtClean="0">
                          <a:cs typeface="Arial" charset="0"/>
                        </a:rPr>
                        <a:t>(</a:t>
                      </a:r>
                      <a:r>
                        <a:rPr lang="en-IN" sz="3000" baseline="30000" dirty="0" err="1" smtClean="0">
                          <a:cs typeface="Arial" charset="0"/>
                        </a:rPr>
                        <a:t>o</a:t>
                      </a:r>
                      <a:r>
                        <a:rPr lang="en-IN" sz="3000" dirty="0" err="1" smtClean="0">
                          <a:cs typeface="Arial" charset="0"/>
                        </a:rPr>
                        <a:t>C</a:t>
                      </a:r>
                      <a:r>
                        <a:rPr lang="en-IN" sz="3000" dirty="0" smtClean="0">
                          <a:cs typeface="Arial" charset="0"/>
                        </a:rPr>
                        <a:t>)</a:t>
                      </a:r>
                      <a:endParaRPr lang="en-US" sz="30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Current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spindle</a:t>
                      </a:r>
                      <a:endParaRPr lang="en-US" sz="25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Optimized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spindle</a:t>
                      </a:r>
                      <a:endParaRPr lang="en-US" sz="25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mbria Math"/>
                          <a:cs typeface="Arial" pitchFamily="34" charset="0"/>
                        </a:rPr>
                        <a:t>Section E-E</a:t>
                      </a:r>
                      <a:endParaRPr lang="en-US" sz="25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2.98</a:t>
                      </a:r>
                      <a:endParaRPr lang="en-US" sz="25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0.87</a:t>
                      </a:r>
                      <a:endParaRPr lang="en-US" sz="25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mbria Math"/>
                          <a:cs typeface="Arial" pitchFamily="34" charset="0"/>
                        </a:rPr>
                        <a:t>Section</a:t>
                      </a:r>
                      <a:r>
                        <a:rPr lang="en-US" sz="25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mbria Math"/>
                          <a:cs typeface="Arial" pitchFamily="34" charset="0"/>
                        </a:rPr>
                        <a:t> </a:t>
                      </a: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mbria Math"/>
                          <a:cs typeface="Arial" pitchFamily="34" charset="0"/>
                        </a:rPr>
                        <a:t>F-F</a:t>
                      </a:r>
                      <a:endParaRPr lang="en-US" sz="25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4.26</a:t>
                      </a:r>
                      <a:endParaRPr lang="en-US" sz="25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1.4</a:t>
                      </a:r>
                      <a:endParaRPr lang="en-US" sz="25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6" name="Table 55"/>
          <p:cNvGraphicFramePr>
            <a:graphicFrameLocks noGrp="1"/>
          </p:cNvGraphicFramePr>
          <p:nvPr/>
        </p:nvGraphicFramePr>
        <p:xfrm>
          <a:off x="20116800" y="32441358"/>
          <a:ext cx="6400800" cy="1524000"/>
        </p:xfrm>
        <a:graphic>
          <a:graphicData uri="http://schemas.openxmlformats.org/drawingml/2006/table">
            <a:tbl>
              <a:tblPr/>
              <a:tblGrid>
                <a:gridCol w="2743200"/>
                <a:gridCol w="1828800"/>
                <a:gridCol w="18288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Thermal Distortion</a:t>
                      </a:r>
                      <a:endParaRPr lang="en-US" sz="25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Current spindle</a:t>
                      </a:r>
                      <a:endParaRPr lang="en-US" sz="25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Optimized spindle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43885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Axial (µm)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26.49</a:t>
                      </a:r>
                      <a:endParaRPr lang="en-US" sz="25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3885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25.44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Angular (µ</a:t>
                      </a:r>
                      <a:r>
                        <a:rPr lang="en-US" sz="25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rad</a:t>
                      </a: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)</a:t>
                      </a:r>
                      <a:endParaRPr lang="en-US" sz="25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12.8</a:t>
                      </a:r>
                      <a:endParaRPr lang="en-US" sz="25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5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3.23</a:t>
                      </a:r>
                      <a:endParaRPr lang="en-US" sz="25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9" name="TextBox 28"/>
          <p:cNvSpPr txBox="1">
            <a:spLocks noChangeArrowheads="1"/>
          </p:cNvSpPr>
          <p:nvPr/>
        </p:nvSpPr>
        <p:spPr bwMode="auto">
          <a:xfrm>
            <a:off x="17373600" y="25603200"/>
            <a:ext cx="14630400" cy="477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2500" b="1" dirty="0" smtClean="0">
                <a:cs typeface="Arial" charset="0"/>
              </a:rPr>
              <a:t>Table 2.</a:t>
            </a:r>
            <a:r>
              <a:rPr lang="en-US" sz="2500" dirty="0" smtClean="0">
                <a:cs typeface="Arial" charset="0"/>
              </a:rPr>
              <a:t> </a:t>
            </a:r>
            <a:r>
              <a:rPr lang="en-IN" sz="2500" dirty="0" smtClean="0">
                <a:cs typeface="Arial" charset="0"/>
              </a:rPr>
              <a:t>Maximum temperature variation near front bearings for current and optimized spindles.</a:t>
            </a:r>
            <a:endParaRPr lang="en-US" sz="2500" dirty="0">
              <a:cs typeface="Arial" charset="0"/>
            </a:endParaRPr>
          </a:p>
        </p:txBody>
      </p:sp>
      <p:graphicFrame>
        <p:nvGraphicFramePr>
          <p:cNvPr id="61" name="Table 60"/>
          <p:cNvGraphicFramePr>
            <a:graphicFrameLocks noGrp="1"/>
          </p:cNvGraphicFramePr>
          <p:nvPr/>
        </p:nvGraphicFramePr>
        <p:xfrm>
          <a:off x="1828800" y="34137600"/>
          <a:ext cx="12801600" cy="1524000"/>
        </p:xfrm>
        <a:graphic>
          <a:graphicData uri="http://schemas.openxmlformats.org/drawingml/2006/table">
            <a:tbl>
              <a:tblPr/>
              <a:tblGrid>
                <a:gridCol w="4267198"/>
                <a:gridCol w="4267201"/>
                <a:gridCol w="2667001"/>
                <a:gridCol w="1600200"/>
              </a:tblGrid>
              <a:tr h="22860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dirty="0">
                          <a:latin typeface="Calibri"/>
                          <a:ea typeface="Calibri"/>
                          <a:cs typeface="Times New Roman"/>
                        </a:rPr>
                        <a:t>Spindle </a:t>
                      </a: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speed (</a:t>
                      </a:r>
                      <a:r>
                        <a:rPr lang="en-US" sz="2500" dirty="0">
                          <a:latin typeface="Calibri"/>
                          <a:ea typeface="Calibri"/>
                          <a:cs typeface="Times New Roman"/>
                        </a:rPr>
                        <a:t>rpm)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dirty="0">
                          <a:latin typeface="Calibri"/>
                          <a:ea typeface="Calibri"/>
                          <a:cs typeface="Times New Roman"/>
                        </a:rPr>
                        <a:t>15,000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dirty="0">
                          <a:latin typeface="Calibri"/>
                          <a:ea typeface="Calibri"/>
                          <a:cs typeface="Times New Roman"/>
                        </a:rPr>
                        <a:t>4,500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5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Heat Generation rate (</a:t>
                      </a:r>
                      <a:r>
                        <a:rPr lang="en-US" sz="2500" dirty="0">
                          <a:latin typeface="Calibri"/>
                          <a:ea typeface="Calibri"/>
                          <a:cs typeface="Times New Roman"/>
                        </a:rPr>
                        <a:t>W)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Front </a:t>
                      </a:r>
                      <a:r>
                        <a:rPr lang="en-US" sz="2500" dirty="0">
                          <a:latin typeface="Calibri"/>
                          <a:ea typeface="Calibri"/>
                          <a:cs typeface="Times New Roman"/>
                        </a:rPr>
                        <a:t>Bearing </a:t>
                      </a:r>
                      <a:r>
                        <a:rPr lang="en-US" sz="2500" i="1" dirty="0">
                          <a:latin typeface="Calibri"/>
                          <a:ea typeface="Calibri"/>
                          <a:cs typeface="Times New Roman"/>
                        </a:rPr>
                        <a:t>(Q</a:t>
                      </a:r>
                      <a:r>
                        <a:rPr lang="en-US" sz="2500" i="1" baseline="-250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2500" i="1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238.4</a:t>
                      </a:r>
                      <a:endParaRPr lang="en-US" sz="2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111.2</a:t>
                      </a:r>
                      <a:endParaRPr lang="en-US" sz="2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dirty="0">
                          <a:latin typeface="Calibri"/>
                          <a:ea typeface="Calibri"/>
                          <a:cs typeface="Times New Roman"/>
                        </a:rPr>
                        <a:t>Rear Bearing </a:t>
                      </a:r>
                      <a:r>
                        <a:rPr lang="en-US" sz="2500" i="1" dirty="0">
                          <a:latin typeface="Calibri"/>
                          <a:ea typeface="Calibri"/>
                          <a:cs typeface="Times New Roman"/>
                        </a:rPr>
                        <a:t>(Q</a:t>
                      </a:r>
                      <a:r>
                        <a:rPr lang="en-US" sz="2500" i="1" baseline="-25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2500" i="1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125.9</a:t>
                      </a:r>
                      <a:endParaRPr lang="en-US" sz="2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37.1</a:t>
                      </a:r>
                      <a:endParaRPr lang="en-US" sz="2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dirty="0">
                          <a:latin typeface="Calibri"/>
                          <a:ea typeface="Calibri"/>
                          <a:cs typeface="Times New Roman"/>
                        </a:rPr>
                        <a:t>Motor </a:t>
                      </a:r>
                      <a:r>
                        <a:rPr lang="en-US" sz="2500" i="1" dirty="0">
                          <a:latin typeface="Calibri"/>
                          <a:ea typeface="Calibri"/>
                          <a:cs typeface="Times New Roman"/>
                        </a:rPr>
                        <a:t>(Q</a:t>
                      </a:r>
                      <a:r>
                        <a:rPr lang="en-US" sz="2500" i="1" baseline="-250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US" sz="2500" i="1" dirty="0">
                          <a:latin typeface="Calibri"/>
                          <a:ea typeface="Calibri"/>
                          <a:cs typeface="Times New Roman"/>
                        </a:rPr>
                        <a:t>) </a:t>
                      </a:r>
                      <a:endParaRPr lang="en-US" sz="2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132.7</a:t>
                      </a:r>
                      <a:endParaRPr lang="en-US" sz="2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66.7</a:t>
                      </a:r>
                      <a:endParaRPr lang="en-US" sz="2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3" name="TextBox 33"/>
          <p:cNvSpPr txBox="1">
            <a:spLocks noChangeArrowheads="1"/>
          </p:cNvSpPr>
          <p:nvPr/>
        </p:nvSpPr>
        <p:spPr bwMode="auto">
          <a:xfrm>
            <a:off x="3657600" y="32918400"/>
            <a:ext cx="11887200" cy="70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 eaLnBrk="1" hangingPunct="1"/>
            <a:endParaRPr lang="en-US" altLang="en-US" sz="1500" b="1" dirty="0" smtClean="0">
              <a:cs typeface="Arial" charset="0"/>
            </a:endParaRPr>
          </a:p>
          <a:p>
            <a:pPr eaLnBrk="1" hangingPunct="1"/>
            <a:r>
              <a:rPr lang="en-US" altLang="en-US" sz="2500" b="1" dirty="0" smtClean="0">
                <a:cs typeface="Arial" charset="0"/>
              </a:rPr>
              <a:t>Figure 3:</a:t>
            </a:r>
            <a:r>
              <a:rPr lang="en-US" altLang="en-US" sz="2500" dirty="0" smtClean="0">
                <a:cs typeface="Arial" charset="0"/>
              </a:rPr>
              <a:t> Flowchart of the iterative inverse algorithm.</a:t>
            </a:r>
            <a:endParaRPr lang="en-US" altLang="en-US" sz="2500" dirty="0">
              <a:cs typeface="Arial" charset="0"/>
            </a:endParaRPr>
          </a:p>
        </p:txBody>
      </p:sp>
      <p:sp>
        <p:nvSpPr>
          <p:cNvPr id="58" name="TextBox 33"/>
          <p:cNvSpPr txBox="1">
            <a:spLocks noChangeArrowheads="1"/>
          </p:cNvSpPr>
          <p:nvPr/>
        </p:nvSpPr>
        <p:spPr bwMode="auto">
          <a:xfrm>
            <a:off x="1828800" y="35661600"/>
            <a:ext cx="12801600" cy="70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 eaLnBrk="1" hangingPunct="1"/>
            <a:endParaRPr lang="en-US" altLang="en-US" sz="1500" b="1" dirty="0" smtClean="0">
              <a:cs typeface="Arial" charset="0"/>
            </a:endParaRPr>
          </a:p>
          <a:p>
            <a:pPr eaLnBrk="1" hangingPunct="1"/>
            <a:r>
              <a:rPr lang="en-US" altLang="en-US" sz="2500" b="1" dirty="0" smtClean="0">
                <a:cs typeface="Arial" charset="0"/>
              </a:rPr>
              <a:t>Table 1:</a:t>
            </a:r>
            <a:r>
              <a:rPr lang="en-US" altLang="en-US" sz="2500" dirty="0" smtClean="0">
                <a:cs typeface="Arial" charset="0"/>
              </a:rPr>
              <a:t> Estimated heat generation rate for spindle speeds of </a:t>
            </a:r>
            <a:r>
              <a:rPr lang="en-US" altLang="en-US" sz="2500" dirty="0" smtClean="0">
                <a:cs typeface="Arial" charset="0"/>
              </a:rPr>
              <a:t>15,000 </a:t>
            </a:r>
            <a:r>
              <a:rPr lang="en-US" altLang="en-US" sz="2500" dirty="0" smtClean="0">
                <a:cs typeface="Arial" charset="0"/>
              </a:rPr>
              <a:t>and </a:t>
            </a:r>
            <a:r>
              <a:rPr lang="en-US" altLang="en-US" sz="2500" dirty="0" smtClean="0">
                <a:cs typeface="Arial" charset="0"/>
              </a:rPr>
              <a:t>4,500 </a:t>
            </a:r>
            <a:r>
              <a:rPr lang="en-US" altLang="en-US" sz="2500" dirty="0" smtClean="0">
                <a:cs typeface="Arial" charset="0"/>
              </a:rPr>
              <a:t>rpm. </a:t>
            </a:r>
            <a:endParaRPr lang="en-US" altLang="en-US" sz="2500" dirty="0">
              <a:cs typeface="Arial" charset="0"/>
            </a:endParaRPr>
          </a:p>
        </p:txBody>
      </p:sp>
      <p:sp>
        <p:nvSpPr>
          <p:cNvPr id="60" name="TextBox 33"/>
          <p:cNvSpPr txBox="1">
            <a:spLocks noChangeArrowheads="1"/>
          </p:cNvSpPr>
          <p:nvPr/>
        </p:nvSpPr>
        <p:spPr bwMode="auto">
          <a:xfrm>
            <a:off x="914400" y="38404800"/>
            <a:ext cx="4572000" cy="340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 eaLnBrk="1" hangingPunct="1"/>
            <a:endParaRPr lang="en-US" altLang="en-US" sz="1500" b="1" dirty="0" smtClean="0">
              <a:cs typeface="Arial" charset="0"/>
            </a:endParaRPr>
          </a:p>
          <a:p>
            <a:pPr eaLnBrk="1" hangingPunct="1"/>
            <a:r>
              <a:rPr lang="en-US" altLang="en-US" sz="2500" b="1" dirty="0" smtClean="0">
                <a:cs typeface="Arial" charset="0"/>
              </a:rPr>
              <a:t>Figure 4:</a:t>
            </a:r>
            <a:r>
              <a:rPr lang="en-US" altLang="en-US" sz="2500" dirty="0" smtClean="0">
                <a:cs typeface="Arial" charset="0"/>
              </a:rPr>
              <a:t> Polar plot of temperature on the outer race of front bearings illustrating numerically obtained temperatures with respect to experimental measurements for Section E-E and F-F respectively (Refer Fig. 5).</a:t>
            </a:r>
            <a:endParaRPr lang="en-US" altLang="en-US" sz="2500" dirty="0">
              <a:cs typeface="Arial" charset="0"/>
            </a:endParaRPr>
          </a:p>
        </p:txBody>
      </p:sp>
      <p:sp>
        <p:nvSpPr>
          <p:cNvPr id="63" name="TextBox 6"/>
          <p:cNvSpPr txBox="1">
            <a:spLocks noChangeArrowheads="1"/>
          </p:cNvSpPr>
          <p:nvPr/>
        </p:nvSpPr>
        <p:spPr bwMode="auto">
          <a:xfrm>
            <a:off x="17373600" y="7315201"/>
            <a:ext cx="14630400" cy="12095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IN" altLang="en-US" sz="3000" dirty="0" smtClean="0"/>
              <a:t>The objective is to reduce the disparity in temperature near front bearings and in turn angular deformation of spindle shaft.</a:t>
            </a:r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endParaRPr lang="en-IN" altLang="en-US" sz="3000" dirty="0" smtClean="0"/>
          </a:p>
          <a:p>
            <a:pPr algn="just"/>
            <a:endParaRPr lang="en-IN" altLang="en-US" sz="3000" dirty="0" smtClean="0"/>
          </a:p>
          <a:p>
            <a:pPr algn="just">
              <a:buFont typeface="Wingdings" pitchFamily="2" charset="2"/>
              <a:buChar char="Ø"/>
            </a:pPr>
            <a:r>
              <a:rPr lang="en-IN" altLang="en-US" sz="3000" dirty="0" smtClean="0"/>
              <a:t> The coolant entry and exit angles near the front bearings are made diametrically opposite leading to lower disparity in temperature distribution (around 1 degree from 2.5 degrees).</a:t>
            </a:r>
          </a:p>
        </p:txBody>
      </p:sp>
      <p:sp>
        <p:nvSpPr>
          <p:cNvPr id="64" name="TextBox 22"/>
          <p:cNvSpPr txBox="1">
            <a:spLocks noChangeArrowheads="1"/>
          </p:cNvSpPr>
          <p:nvPr/>
        </p:nvSpPr>
        <p:spPr bwMode="auto">
          <a:xfrm>
            <a:off x="16611600" y="35003881"/>
            <a:ext cx="15544800" cy="340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>
            <a:spAutoFit/>
          </a:bodyPr>
          <a:lstStyle/>
          <a:p>
            <a:r>
              <a:rPr lang="en-US" altLang="en-US" sz="3000" b="1" dirty="0"/>
              <a:t> </a:t>
            </a:r>
            <a:r>
              <a:rPr lang="en-US" altLang="en-US" sz="3500" b="1" dirty="0"/>
              <a:t>Conclusions</a:t>
            </a:r>
            <a:r>
              <a:rPr lang="en-US" altLang="en-US" sz="3000" dirty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en-IN" sz="3000" dirty="0" smtClean="0"/>
              <a:t>Steady-state heat characterization of motorized spindle for various spindle speeds is performed using </a:t>
            </a:r>
            <a:r>
              <a:rPr lang="en-IN" sz="3000" dirty="0" err="1" smtClean="0"/>
              <a:t>Levenberg</a:t>
            </a:r>
            <a:r>
              <a:rPr lang="en-IN" sz="3000" dirty="0" smtClean="0"/>
              <a:t>-Marquardt and conjugate gradient inverse methods.</a:t>
            </a:r>
            <a:endParaRPr lang="en-IN" sz="3000" dirty="0"/>
          </a:p>
          <a:p>
            <a:pPr>
              <a:buFont typeface="Wingdings" pitchFamily="2" charset="2"/>
              <a:buChar char="Ø"/>
            </a:pPr>
            <a:r>
              <a:rPr lang="en-IN" sz="3000" dirty="0" smtClean="0"/>
              <a:t>Non-uniform temperature distribution near front bearings has been reduced from 2.5 degrees to </a:t>
            </a:r>
            <a:r>
              <a:rPr lang="en-IN" sz="3000" dirty="0" smtClean="0"/>
              <a:t>around 1 </a:t>
            </a:r>
            <a:r>
              <a:rPr lang="en-IN" sz="3000" dirty="0" smtClean="0"/>
              <a:t>degree </a:t>
            </a:r>
            <a:r>
              <a:rPr lang="en-US" sz="3000" dirty="0" smtClean="0"/>
              <a:t>by coolant channel optimization. </a:t>
            </a:r>
            <a:endParaRPr lang="en-IN" sz="3000" dirty="0"/>
          </a:p>
          <a:p>
            <a:pPr>
              <a:buFont typeface="Wingdings" pitchFamily="2" charset="2"/>
              <a:buChar char="Ø"/>
            </a:pPr>
            <a:r>
              <a:rPr lang="en-US" sz="3000" dirty="0" smtClean="0"/>
              <a:t>Further, spindle angular </a:t>
            </a:r>
            <a:r>
              <a:rPr lang="en-US" sz="3000" dirty="0"/>
              <a:t>deformation </a:t>
            </a:r>
            <a:r>
              <a:rPr lang="en-US" sz="3000" dirty="0" smtClean="0"/>
              <a:t>is </a:t>
            </a:r>
            <a:r>
              <a:rPr lang="en-US" sz="3000" dirty="0"/>
              <a:t>reduced from 12.8 </a:t>
            </a:r>
            <a:r>
              <a:rPr lang="en-US" sz="3000" dirty="0" smtClean="0"/>
              <a:t>to </a:t>
            </a:r>
            <a:r>
              <a:rPr lang="en-US" sz="3000" dirty="0" smtClean="0"/>
              <a:t>3.2 µ radian </a:t>
            </a:r>
            <a:r>
              <a:rPr lang="en-US" sz="3000" dirty="0" smtClean="0"/>
              <a:t>in the optimized design.</a:t>
            </a:r>
            <a:endParaRPr lang="en-US" altLang="en-US" sz="3000" dirty="0"/>
          </a:p>
        </p:txBody>
      </p:sp>
      <p:sp>
        <p:nvSpPr>
          <p:cNvPr id="65" name="TextBox 22"/>
          <p:cNvSpPr txBox="1">
            <a:spLocks noChangeArrowheads="1"/>
          </p:cNvSpPr>
          <p:nvPr/>
        </p:nvSpPr>
        <p:spPr bwMode="auto">
          <a:xfrm>
            <a:off x="17373600" y="31089600"/>
            <a:ext cx="14630400" cy="1015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3000" dirty="0" smtClean="0"/>
              <a:t>Significant reduction in angular distortion of spindle is observed because of optimization – leads to improved machining accuracy and precision.</a:t>
            </a:r>
            <a:endParaRPr lang="en-IN" sz="3000" dirty="0"/>
          </a:p>
        </p:txBody>
      </p:sp>
      <p:pic>
        <p:nvPicPr>
          <p:cNvPr id="6" name="Picture 3" descr="C:\Users\Mallinath\Desktop\121212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25603200"/>
            <a:ext cx="10834782" cy="7307263"/>
          </a:xfrm>
          <a:prstGeom prst="rect">
            <a:avLst/>
          </a:prstGeom>
          <a:noFill/>
        </p:spPr>
      </p:pic>
      <p:pic>
        <p:nvPicPr>
          <p:cNvPr id="2052" name="Picture 4" descr="C:\Users\Mallinath\Desktop\13131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37490400"/>
            <a:ext cx="10058400" cy="4572000"/>
          </a:xfrm>
          <a:prstGeom prst="rect">
            <a:avLst/>
          </a:prstGeom>
          <a:noFill/>
        </p:spPr>
      </p:pic>
      <p:pic>
        <p:nvPicPr>
          <p:cNvPr id="7" name="Picture 5" descr="C:\Users\Mallinath\Desktop\1234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202401" y="27432000"/>
            <a:ext cx="10058399" cy="2743200"/>
          </a:xfrm>
          <a:prstGeom prst="rect">
            <a:avLst/>
          </a:prstGeom>
          <a:noFill/>
        </p:spPr>
      </p:pic>
      <p:pic>
        <p:nvPicPr>
          <p:cNvPr id="8" name="Picture 6" descr="C:\Users\Mallinath\Desktop\1414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956498" y="8229600"/>
            <a:ext cx="8993152" cy="5486400"/>
          </a:xfrm>
          <a:prstGeom prst="rect">
            <a:avLst/>
          </a:prstGeom>
          <a:noFill/>
        </p:spPr>
      </p:pic>
      <p:pic>
        <p:nvPicPr>
          <p:cNvPr id="9" name="Picture 8" descr="C:\Users\Mallinath\Desktop\1313135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688800" y="14377056"/>
            <a:ext cx="3657600" cy="2996544"/>
          </a:xfrm>
          <a:prstGeom prst="rect">
            <a:avLst/>
          </a:prstGeom>
          <a:noFill/>
        </p:spPr>
      </p:pic>
      <p:pic>
        <p:nvPicPr>
          <p:cNvPr id="2058" name="Picture 10" descr="C:\Users\Mallinath\Desktop\1234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0116800" y="14467582"/>
            <a:ext cx="3657600" cy="2906018"/>
          </a:xfrm>
          <a:prstGeom prst="rect">
            <a:avLst/>
          </a:prstGeom>
          <a:noFill/>
        </p:spPr>
      </p:pic>
      <p:pic>
        <p:nvPicPr>
          <p:cNvPr id="2059" name="Picture 11" descr="C:\Users\Mallinath\Desktop\180T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4688800" y="19202400"/>
            <a:ext cx="3657600" cy="3172269"/>
          </a:xfrm>
          <a:prstGeom prst="rect">
            <a:avLst/>
          </a:prstGeom>
          <a:noFill/>
        </p:spPr>
      </p:pic>
      <p:pic>
        <p:nvPicPr>
          <p:cNvPr id="2061" name="Picture 13" descr="C:\Users\Mallinath\Desktop\180tt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991387" y="19202400"/>
            <a:ext cx="3783013" cy="3182938"/>
          </a:xfrm>
          <a:prstGeom prst="rect">
            <a:avLst/>
          </a:prstGeom>
          <a:noFill/>
        </p:spPr>
      </p:pic>
      <p:pic>
        <p:nvPicPr>
          <p:cNvPr id="2066" name="Picture 18" descr="C:\Users\Mallinath\Desktop\321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29601" y="9144000"/>
            <a:ext cx="7315199" cy="3657600"/>
          </a:xfrm>
          <a:prstGeom prst="rect">
            <a:avLst/>
          </a:prstGeom>
          <a:noFill/>
        </p:spPr>
      </p:pic>
      <p:pic>
        <p:nvPicPr>
          <p:cNvPr id="12" name="Picture 20" descr="C:\Users\Mallinath\Desktop\123445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14401" y="9005498"/>
            <a:ext cx="7315200" cy="3796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648</Words>
  <Application>Microsoft Office PowerPoint</Application>
  <PresentationFormat>Custom</PresentationFormat>
  <Paragraphs>124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2018-07-06T04:48:50Z</dcterms:modified>
</cp:coreProperties>
</file>